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3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1EDB76-8E46-4EC2-A0C0-6DCE9931A995}" v="145" dt="2022-12-09T18:29:20.3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96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ina\Documents\&#1054;&#1073;&#1091;&#1095;&#1077;&#1085;&#1080;&#1077;\&#1050;&#1091;&#1088;&#1089;&#1086;&#1074;&#1072;&#1103;%20Excel\&#1044;&#1072;&#1085;&#1085;&#1099;&#1077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ina\Documents\&#1054;&#1073;&#1091;&#1095;&#1077;&#1085;&#1080;&#1077;\&#1050;&#1091;&#1088;&#1089;&#1086;&#1074;&#1072;&#1103;%20Excel\&#1044;&#1072;&#1085;&#1085;&#1099;&#1077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ina\Documents\&#1054;&#1073;&#1091;&#1095;&#1077;&#1085;&#1080;&#1077;\&#1050;&#1091;&#1088;&#1089;&#1086;&#1074;&#1072;&#1103;%20Excel\&#1044;&#1072;&#1085;&#1085;&#1099;&#1077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ina\Documents\&#1054;&#1073;&#1091;&#1095;&#1077;&#1085;&#1080;&#1077;\&#1050;&#1091;&#1088;&#1089;&#1086;&#1074;&#1072;&#1103;%20Excel\&#1044;&#1072;&#1085;&#1085;&#1099;&#1077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ina\Documents\&#1054;&#1073;&#1091;&#1095;&#1077;&#1085;&#1080;&#1077;\&#1050;&#1091;&#1088;&#1089;&#1086;&#1074;&#1072;&#1103;%20Excel\&#1044;&#1072;&#1085;&#1085;&#1099;&#1077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ina\Documents\&#1054;&#1073;&#1091;&#1095;&#1077;&#1085;&#1080;&#1077;\&#1050;&#1091;&#1088;&#1089;&#1086;&#1074;&#1072;&#1103;%20Excel\&#1044;&#1072;&#1085;&#1085;&#1099;&#1077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ina\Documents\&#1054;&#1073;&#1091;&#1095;&#1077;&#1085;&#1080;&#1077;\&#1050;&#1091;&#1088;&#1089;&#1086;&#1074;&#1072;&#1103;%20Excel\&#1044;&#1072;&#1085;&#1085;&#1099;&#1077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ina\Documents\&#1054;&#1073;&#1091;&#1095;&#1077;&#1085;&#1080;&#1077;\&#1050;&#1091;&#1088;&#1089;&#1086;&#1074;&#1072;&#1103;%20Excel\&#1044;&#1072;&#1085;&#1085;&#1099;&#1077;%20&#1082;&#1091;&#1088;&#1089;&#1086;&#1074;&#1086;&#1081;%20&#1040;&#1088;&#1080;&#1085;&#1072;&#1054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ina\Documents\&#1054;&#1073;&#1091;&#1095;&#1077;&#1085;&#1080;&#1077;\&#1050;&#1091;&#1088;&#1089;&#1086;&#1074;&#1072;&#1103;%20Excel\&#1044;&#1072;&#1085;&#1085;&#1099;&#1077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ina\Documents\&#1054;&#1073;&#1091;&#1095;&#1077;&#1085;&#1080;&#1077;\&#1050;&#1091;&#1088;&#1089;&#1086;&#1074;&#1072;&#1103;%20Excel\&#1044;&#1072;&#1085;&#1085;&#1099;&#1077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ina\Documents\&#1054;&#1073;&#1091;&#1095;&#1077;&#1085;&#1080;&#1077;\&#1050;&#1091;&#1088;&#1089;&#1086;&#1074;&#1072;&#1103;%20Excel\&#1044;&#1072;&#1085;&#1085;&#1099;&#1077;%20&#1082;&#1091;&#1088;&#1089;&#1086;&#1074;&#1086;&#1081;%20&#1040;&#1088;&#1080;&#1085;&#1072;&#1054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ina\Documents\&#1054;&#1073;&#1091;&#1095;&#1077;&#1085;&#1080;&#1077;\&#1050;&#1091;&#1088;&#1089;&#1086;&#1074;&#1072;&#1103;%20Excel\&#1044;&#1072;&#1085;&#1085;&#1099;&#1077;%20&#1082;&#1091;&#1088;&#1089;&#1086;&#1074;&#1086;&#1081;%20&#1040;&#1088;&#1080;&#1085;&#1072;&#1054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[Данные.xlsx]Просмотры!Сводная таблица5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 sz="1400" dirty="0"/>
              <a:t>Активность по дням недели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rgbClr val="92D05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92D05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92D05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92D05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92D05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Просмотры!$Q$3</c:f>
              <c:strCache>
                <c:ptCount val="1"/>
                <c:pt idx="0">
                  <c:v>Итог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Просмотры!$P$4:$P$11</c:f>
              <c:strCache>
                <c:ptCount val="7"/>
                <c:pt idx="0">
                  <c:v>понедельник</c:v>
                </c:pt>
                <c:pt idx="1">
                  <c:v>вторник</c:v>
                </c:pt>
                <c:pt idx="2">
                  <c:v>среда</c:v>
                </c:pt>
                <c:pt idx="3">
                  <c:v>четверг</c:v>
                </c:pt>
                <c:pt idx="4">
                  <c:v>пятница</c:v>
                </c:pt>
                <c:pt idx="5">
                  <c:v>суббота</c:v>
                </c:pt>
                <c:pt idx="6">
                  <c:v>воскресенье</c:v>
                </c:pt>
              </c:strCache>
            </c:strRef>
          </c:cat>
          <c:val>
            <c:numRef>
              <c:f>Просмотры!$Q$4:$Q$11</c:f>
              <c:numCache>
                <c:formatCode>General</c:formatCode>
                <c:ptCount val="7"/>
                <c:pt idx="0">
                  <c:v>16257</c:v>
                </c:pt>
                <c:pt idx="1">
                  <c:v>15924</c:v>
                </c:pt>
                <c:pt idx="2">
                  <c:v>16830</c:v>
                </c:pt>
                <c:pt idx="3">
                  <c:v>16080</c:v>
                </c:pt>
                <c:pt idx="4">
                  <c:v>23008</c:v>
                </c:pt>
                <c:pt idx="5">
                  <c:v>27676</c:v>
                </c:pt>
                <c:pt idx="6">
                  <c:v>24793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CE-4A65-8D7D-F286E22A97D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51451120"/>
        <c:axId val="451458608"/>
      </c:barChart>
      <c:catAx>
        <c:axId val="45145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1458608"/>
        <c:crosses val="autoZero"/>
        <c:auto val="1"/>
        <c:lblAlgn val="ctr"/>
        <c:lblOffset val="100"/>
        <c:noMultiLvlLbl val="0"/>
      </c:catAx>
      <c:valAx>
        <c:axId val="4514586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просмотров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1451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/>
              <a:t>Юнит-экономика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'Юнит-экономика'!$A$12</c:f>
              <c:strCache>
                <c:ptCount val="1"/>
                <c:pt idx="0">
                  <c:v>CAC%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('Юнит-экономика'!$B$2,'Юнит-экономика'!$D$2)</c:f>
              <c:strCache>
                <c:ptCount val="2"/>
                <c:pt idx="0">
                  <c:v>AS-IS</c:v>
                </c:pt>
                <c:pt idx="1">
                  <c:v>TO-BE</c:v>
                </c:pt>
              </c:strCache>
              <c:extLst/>
            </c:strRef>
          </c:cat>
          <c:val>
            <c:numRef>
              <c:f>('Юнит-экономика'!$B$12,'Юнит-экономика'!$D$12)</c:f>
              <c:numCache>
                <c:formatCode>0.00%</c:formatCode>
                <c:ptCount val="2"/>
                <c:pt idx="0" formatCode="0%">
                  <c:v>1.3697607530713405</c:v>
                </c:pt>
                <c:pt idx="1">
                  <c:v>0.30673121990022939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8975-4EEE-B343-0DB3C2A9C110}"/>
            </c:ext>
          </c:extLst>
        </c:ser>
        <c:ser>
          <c:idx val="1"/>
          <c:order val="1"/>
          <c:tx>
            <c:strRef>
              <c:f>'Юнит-экономика'!$A$16</c:f>
              <c:strCache>
                <c:ptCount val="1"/>
                <c:pt idx="0">
                  <c:v>Fixed Costs%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ln>
                      <a:solidFill>
                        <a:schemeClr val="bg1"/>
                      </a:solidFill>
                    </a:ln>
                    <a:solidFill>
                      <a:schemeClr val="bg1">
                        <a:alpha val="99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('Юнит-экономика'!$B$2,'Юнит-экономика'!$D$2)</c:f>
              <c:strCache>
                <c:ptCount val="2"/>
                <c:pt idx="0">
                  <c:v>AS-IS</c:v>
                </c:pt>
                <c:pt idx="1">
                  <c:v>TO-BE</c:v>
                </c:pt>
              </c:strCache>
              <c:extLst/>
            </c:strRef>
          </c:cat>
          <c:val>
            <c:numRef>
              <c:f>('Юнит-экономика'!$B$16,'Юнит-экономика'!$D$16)</c:f>
              <c:numCache>
                <c:formatCode>0%</c:formatCode>
                <c:ptCount val="2"/>
                <c:pt idx="0">
                  <c:v>0.43601155622588178</c:v>
                </c:pt>
                <c:pt idx="1">
                  <c:v>0.44302082548857963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8975-4EEE-B343-0DB3C2A9C110}"/>
            </c:ext>
          </c:extLst>
        </c:ser>
        <c:ser>
          <c:idx val="2"/>
          <c:order val="2"/>
          <c:tx>
            <c:strRef>
              <c:f>'Юнит-экономика'!$A$19</c:f>
              <c:strCache>
                <c:ptCount val="1"/>
                <c:pt idx="0">
                  <c:v>Маржинальность %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('Юнит-экономика'!$B$2,'Юнит-экономика'!$D$2)</c:f>
              <c:strCache>
                <c:ptCount val="2"/>
                <c:pt idx="0">
                  <c:v>AS-IS</c:v>
                </c:pt>
                <c:pt idx="1">
                  <c:v>TO-BE</c:v>
                </c:pt>
              </c:strCache>
              <c:extLst/>
            </c:strRef>
          </c:cat>
          <c:val>
            <c:numRef>
              <c:f>('Юнит-экономика'!$B$19,'Юнит-экономика'!$D$19)</c:f>
              <c:numCache>
                <c:formatCode>0.00%</c:formatCode>
                <c:ptCount val="2"/>
                <c:pt idx="0">
                  <c:v>-0.80577230929722221</c:v>
                </c:pt>
                <c:pt idx="1">
                  <c:v>0.25024795461119093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8975-4EEE-B343-0DB3C2A9C11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8"/>
        <c:overlap val="100"/>
        <c:axId val="89582256"/>
        <c:axId val="89588496"/>
      </c:barChart>
      <c:catAx>
        <c:axId val="89582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 w="76200" cap="flat" cmpd="sng" algn="ctr">
            <a:solidFill>
              <a:schemeClr val="bg1"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9588496"/>
        <c:crosses val="autoZero"/>
        <c:auto val="1"/>
        <c:lblAlgn val="ctr"/>
        <c:lblOffset val="100"/>
        <c:noMultiLvlLbl val="0"/>
      </c:catAx>
      <c:valAx>
        <c:axId val="89588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958225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 sz="1200"/>
              <a:t>Выручка от привлечения новых и удержания старых клиентов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'Юнит-экономика'!$H$23</c:f>
              <c:strCache>
                <c:ptCount val="1"/>
                <c:pt idx="0">
                  <c:v>Выручка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5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015C-44A8-8A21-284B1B20BBBE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2-69E9-454C-995C-4CC57137FD1B}"/>
              </c:ext>
            </c:extLst>
          </c:dPt>
          <c:dLbls>
            <c:dLbl>
              <c:idx val="17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9E9-454C-995C-4CC57137FD1B}"/>
                </c:ext>
              </c:extLst>
            </c:dLbl>
            <c:numFmt formatCode="_(&quot;₽&quot;* #,##0_);_(&quot;₽&quot;* \(#,##0\);_(&quot;₽&quot;* &quot;-&quot;_);_(@_)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'Юнит-экономика'!$A$24:$A$41</c:f>
              <c:numCache>
                <c:formatCode>mmm\-yy</c:formatCode>
                <c:ptCount val="18"/>
                <c:pt idx="0">
                  <c:v>44256</c:v>
                </c:pt>
                <c:pt idx="1">
                  <c:v>44287</c:v>
                </c:pt>
                <c:pt idx="2">
                  <c:v>44317</c:v>
                </c:pt>
                <c:pt idx="3">
                  <c:v>44348</c:v>
                </c:pt>
                <c:pt idx="4">
                  <c:v>44378</c:v>
                </c:pt>
                <c:pt idx="5">
                  <c:v>44409</c:v>
                </c:pt>
                <c:pt idx="6">
                  <c:v>44440</c:v>
                </c:pt>
                <c:pt idx="7">
                  <c:v>44470</c:v>
                </c:pt>
                <c:pt idx="8">
                  <c:v>44501</c:v>
                </c:pt>
                <c:pt idx="9">
                  <c:v>44531</c:v>
                </c:pt>
                <c:pt idx="10">
                  <c:v>44562</c:v>
                </c:pt>
                <c:pt idx="11">
                  <c:v>44593</c:v>
                </c:pt>
                <c:pt idx="12">
                  <c:v>44621</c:v>
                </c:pt>
                <c:pt idx="13">
                  <c:v>44652</c:v>
                </c:pt>
                <c:pt idx="14">
                  <c:v>44682</c:v>
                </c:pt>
                <c:pt idx="15">
                  <c:v>44713</c:v>
                </c:pt>
                <c:pt idx="16">
                  <c:v>44743</c:v>
                </c:pt>
                <c:pt idx="17">
                  <c:v>44774</c:v>
                </c:pt>
              </c:numCache>
            </c:numRef>
          </c:cat>
          <c:val>
            <c:numRef>
              <c:f>'Юнит-экономика'!$H$24:$H$41</c:f>
              <c:numCache>
                <c:formatCode>_("₽"* #,##0.00_);_("₽"* \(#,##0.00\);_("₽"* "-"??_);_(@_)</c:formatCode>
                <c:ptCount val="18"/>
                <c:pt idx="0">
                  <c:v>58946.264999999999</c:v>
                </c:pt>
                <c:pt idx="1">
                  <c:v>1608279.12</c:v>
                </c:pt>
                <c:pt idx="2">
                  <c:v>2861480.9511875985</c:v>
                </c:pt>
                <c:pt idx="3">
                  <c:v>3291759.765476191</c:v>
                </c:pt>
                <c:pt idx="4">
                  <c:v>3205517.1930161933</c:v>
                </c:pt>
                <c:pt idx="5">
                  <c:v>2567531.4873516602</c:v>
                </c:pt>
                <c:pt idx="6" formatCode="_-* #\ ##0.00\ [$₽-419]_-;\-* #\ ##0.00\ [$₽-419]_-;_-* &quot;-&quot;??\ [$₽-419]_-;_-@_-">
                  <c:v>2638810.5704789744</c:v>
                </c:pt>
                <c:pt idx="7" formatCode="_-* #\ ##0.00\ [$₽-419]_-;\-* #\ ##0.00\ [$₽-419]_-;_-* &quot;-&quot;??\ [$₽-419]_-;_-@_-">
                  <c:v>2701782.9484986286</c:v>
                </c:pt>
                <c:pt idx="8" formatCode="_-* #\ ##0.00\ [$₽-419]_-;\-* #\ ##0.00\ [$₽-419]_-;_-* &quot;-&quot;??\ [$₽-419]_-;_-@_-">
                  <c:v>2761672.1322487192</c:v>
                </c:pt>
                <c:pt idx="9" formatCode="_-* #\ ##0.00\ [$₽-419]_-;\-* #\ ##0.00\ [$₽-419]_-;_-* &quot;-&quot;??\ [$₽-419]_-;_-@_-">
                  <c:v>2818629.0781835341</c:v>
                </c:pt>
                <c:pt idx="10" formatCode="_-* #\ ##0.00\ [$₽-419]_-;\-* #\ ##0.00\ [$₽-419]_-;_-* &quot;-&quot;??\ [$₽-419]_-;_-@_-">
                  <c:v>2872797.3517696047</c:v>
                </c:pt>
                <c:pt idx="11" formatCode="_-* #\ ##0.00\ [$₽-419]_-;\-* #\ ##0.00\ [$₽-419]_-;_-* &quot;-&quot;??\ [$₽-419]_-;_-@_-">
                  <c:v>2924313.4893562929</c:v>
                </c:pt>
                <c:pt idx="12" formatCode="_-* #\ ##0.00\ [$₽-419]_-;\-* #\ ##0.00\ [$₽-419]_-;_-* &quot;-&quot;??\ [$₽-419]_-;_-@_-">
                  <c:v>2973307.3423287999</c:v>
                </c:pt>
                <c:pt idx="13" formatCode="_-* #\ ##0.00\ [$₽-419]_-;\-* #\ ##0.00\ [$₽-419]_-;_-* &quot;-&quot;??\ [$₽-419]_-;_-@_-">
                  <c:v>3019902.4044110929</c:v>
                </c:pt>
                <c:pt idx="14" formatCode="_-* #\ ##0.00\ [$₽-419]_-;\-* #\ ##0.00\ [$₽-419]_-;_-* &quot;-&quot;??\ [$₽-419]_-;_-@_-">
                  <c:v>3064216.1229437231</c:v>
                </c:pt>
                <c:pt idx="15" formatCode="_-* #\ ##0.00\ [$₽-419]_-;\-* #\ ##0.00\ [$₽-419]_-;_-* &quot;-&quot;??\ [$₽-419]_-;_-@_-">
                  <c:v>3106360.1949211583</c:v>
                </c:pt>
                <c:pt idx="16" formatCode="_-* #\ ##0.00\ [$₽-419]_-;\-* #\ ##0.00\ [$₽-419]_-;_-* &quot;-&quot;??\ [$₽-419]_-;_-@_-">
                  <c:v>3146440.8485348085</c:v>
                </c:pt>
                <c:pt idx="17" formatCode="_-* #\ ##0.00\ [$₽-419]_-;\-* #\ ##0.00\ [$₽-419]_-;_-* &quot;-&quot;??\ [$₽-419]_-;_-@_-">
                  <c:v>3184559.1109314184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5C-44A8-8A21-284B1B20BB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86454384"/>
        <c:axId val="86456880"/>
      </c:barChart>
      <c:lineChart>
        <c:grouping val="standard"/>
        <c:varyColors val="0"/>
        <c:ser>
          <c:idx val="0"/>
          <c:order val="0"/>
          <c:tx>
            <c:strRef>
              <c:f>'Юнит-экономика'!$C$23</c:f>
              <c:strCache>
                <c:ptCount val="1"/>
                <c:pt idx="0">
                  <c:v>Кол-во новых подписок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'Юнит-экономика'!$A$24:$A$41</c:f>
              <c:numCache>
                <c:formatCode>mmm\-yy</c:formatCode>
                <c:ptCount val="18"/>
                <c:pt idx="0">
                  <c:v>44256</c:v>
                </c:pt>
                <c:pt idx="1">
                  <c:v>44287</c:v>
                </c:pt>
                <c:pt idx="2">
                  <c:v>44317</c:v>
                </c:pt>
                <c:pt idx="3">
                  <c:v>44348</c:v>
                </c:pt>
                <c:pt idx="4">
                  <c:v>44378</c:v>
                </c:pt>
                <c:pt idx="5">
                  <c:v>44409</c:v>
                </c:pt>
                <c:pt idx="6">
                  <c:v>44440</c:v>
                </c:pt>
                <c:pt idx="7">
                  <c:v>44470</c:v>
                </c:pt>
                <c:pt idx="8">
                  <c:v>44501</c:v>
                </c:pt>
                <c:pt idx="9">
                  <c:v>44531</c:v>
                </c:pt>
                <c:pt idx="10">
                  <c:v>44562</c:v>
                </c:pt>
                <c:pt idx="11">
                  <c:v>44593</c:v>
                </c:pt>
                <c:pt idx="12">
                  <c:v>44621</c:v>
                </c:pt>
                <c:pt idx="13">
                  <c:v>44652</c:v>
                </c:pt>
                <c:pt idx="14">
                  <c:v>44682</c:v>
                </c:pt>
                <c:pt idx="15">
                  <c:v>44713</c:v>
                </c:pt>
                <c:pt idx="16">
                  <c:v>44743</c:v>
                </c:pt>
                <c:pt idx="17">
                  <c:v>44774</c:v>
                </c:pt>
              </c:numCache>
            </c:numRef>
          </c:cat>
          <c:val>
            <c:numRef>
              <c:f>'Юнит-экономика'!$C$24:$C$41</c:f>
              <c:numCache>
                <c:formatCode>General</c:formatCode>
                <c:ptCount val="18"/>
                <c:pt idx="0">
                  <c:v>201</c:v>
                </c:pt>
                <c:pt idx="1">
                  <c:v>5122</c:v>
                </c:pt>
                <c:pt idx="2">
                  <c:v>4396</c:v>
                </c:pt>
                <c:pt idx="3">
                  <c:v>3255</c:v>
                </c:pt>
                <c:pt idx="4">
                  <c:v>1916</c:v>
                </c:pt>
                <c:pt idx="5">
                  <c:v>378</c:v>
                </c:pt>
                <c:pt idx="6" formatCode="0">
                  <c:v>600</c:v>
                </c:pt>
                <c:pt idx="7" formatCode="0">
                  <c:v>600</c:v>
                </c:pt>
                <c:pt idx="8" formatCode="0">
                  <c:v>600</c:v>
                </c:pt>
                <c:pt idx="9" formatCode="0">
                  <c:v>600</c:v>
                </c:pt>
                <c:pt idx="10" formatCode="0">
                  <c:v>600</c:v>
                </c:pt>
                <c:pt idx="11" formatCode="0">
                  <c:v>600</c:v>
                </c:pt>
                <c:pt idx="12" formatCode="0">
                  <c:v>600</c:v>
                </c:pt>
                <c:pt idx="13" formatCode="0">
                  <c:v>600</c:v>
                </c:pt>
                <c:pt idx="14" formatCode="0">
                  <c:v>600</c:v>
                </c:pt>
                <c:pt idx="15" formatCode="0">
                  <c:v>600</c:v>
                </c:pt>
                <c:pt idx="16" formatCode="0">
                  <c:v>600</c:v>
                </c:pt>
                <c:pt idx="17" formatCode="0">
                  <c:v>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15C-44A8-8A21-284B1B20BBBE}"/>
            </c:ext>
          </c:extLst>
        </c:ser>
        <c:ser>
          <c:idx val="1"/>
          <c:order val="1"/>
          <c:tx>
            <c:strRef>
              <c:f>'Юнит-экономика'!$D$23</c:f>
              <c:strCache>
                <c:ptCount val="1"/>
                <c:pt idx="0">
                  <c:v>Кол-во повторных оплат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'Юнит-экономика'!$A$24:$A$41</c:f>
              <c:numCache>
                <c:formatCode>mmm\-yy</c:formatCode>
                <c:ptCount val="18"/>
                <c:pt idx="0">
                  <c:v>44256</c:v>
                </c:pt>
                <c:pt idx="1">
                  <c:v>44287</c:v>
                </c:pt>
                <c:pt idx="2">
                  <c:v>44317</c:v>
                </c:pt>
                <c:pt idx="3">
                  <c:v>44348</c:v>
                </c:pt>
                <c:pt idx="4">
                  <c:v>44378</c:v>
                </c:pt>
                <c:pt idx="5">
                  <c:v>44409</c:v>
                </c:pt>
                <c:pt idx="6">
                  <c:v>44440</c:v>
                </c:pt>
                <c:pt idx="7">
                  <c:v>44470</c:v>
                </c:pt>
                <c:pt idx="8">
                  <c:v>44501</c:v>
                </c:pt>
                <c:pt idx="9">
                  <c:v>44531</c:v>
                </c:pt>
                <c:pt idx="10">
                  <c:v>44562</c:v>
                </c:pt>
                <c:pt idx="11">
                  <c:v>44593</c:v>
                </c:pt>
                <c:pt idx="12">
                  <c:v>44621</c:v>
                </c:pt>
                <c:pt idx="13">
                  <c:v>44652</c:v>
                </c:pt>
                <c:pt idx="14">
                  <c:v>44682</c:v>
                </c:pt>
                <c:pt idx="15">
                  <c:v>44713</c:v>
                </c:pt>
                <c:pt idx="16">
                  <c:v>44743</c:v>
                </c:pt>
                <c:pt idx="17">
                  <c:v>44774</c:v>
                </c:pt>
              </c:numCache>
            </c:numRef>
          </c:cat>
          <c:val>
            <c:numRef>
              <c:f>'Юнит-экономика'!$D$24:$D$41</c:f>
              <c:numCache>
                <c:formatCode>0</c:formatCode>
                <c:ptCount val="18"/>
                <c:pt idx="0">
                  <c:v>0</c:v>
                </c:pt>
                <c:pt idx="1">
                  <c:v>167</c:v>
                </c:pt>
                <c:pt idx="2">
                  <c:v>4594.1691890653128</c:v>
                </c:pt>
                <c:pt idx="3">
                  <c:v>7067.7174858528651</c:v>
                </c:pt>
                <c:pt idx="4">
                  <c:v>8082.4940518284257</c:v>
                </c:pt>
                <c:pt idx="5">
                  <c:v>7654.1956088647448</c:v>
                </c:pt>
                <c:pt idx="6">
                  <c:v>7638.9308116304128</c:v>
                </c:pt>
                <c:pt idx="7">
                  <c:v>7835.5440400871994</c:v>
                </c:pt>
                <c:pt idx="8">
                  <c:v>8022.5308768090399</c:v>
                </c:pt>
                <c:pt idx="9">
                  <c:v>8200.3626401225902</c:v>
                </c:pt>
                <c:pt idx="10">
                  <c:v>8369.4875721104509</c:v>
                </c:pt>
                <c:pt idx="11">
                  <c:v>8530.3319684484995</c:v>
                </c:pt>
                <c:pt idx="12">
                  <c:v>8683.3012529251846</c:v>
                </c:pt>
                <c:pt idx="13">
                  <c:v>8828.7809993512255</c:v>
                </c:pt>
                <c:pt idx="14">
                  <c:v>8967.1379034355286</c:v>
                </c:pt>
                <c:pt idx="15">
                  <c:v>9098.720707077031</c:v>
                </c:pt>
                <c:pt idx="16">
                  <c:v>9223.8610774022309</c:v>
                </c:pt>
                <c:pt idx="17">
                  <c:v>9342.874442764125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15C-44A8-8A21-284B1B20BBBE}"/>
            </c:ext>
          </c:extLst>
        </c:ser>
        <c:ser>
          <c:idx val="3"/>
          <c:order val="3"/>
          <c:tx>
            <c:strRef>
              <c:f>'Юнит-экономика'!$B$23</c:f>
              <c:strCache>
                <c:ptCount val="1"/>
                <c:pt idx="0">
                  <c:v>Оплат всего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val>
            <c:numRef>
              <c:f>'Юнит-экономика'!$B$24:$B$41</c:f>
              <c:numCache>
                <c:formatCode>0</c:formatCode>
                <c:ptCount val="18"/>
                <c:pt idx="0">
                  <c:v>201</c:v>
                </c:pt>
                <c:pt idx="1">
                  <c:v>5289</c:v>
                </c:pt>
                <c:pt idx="2">
                  <c:v>8990.1691890653128</c:v>
                </c:pt>
                <c:pt idx="3">
                  <c:v>10322.717485852865</c:v>
                </c:pt>
                <c:pt idx="4">
                  <c:v>9998.4940518284257</c:v>
                </c:pt>
                <c:pt idx="5">
                  <c:v>8032.1956088647448</c:v>
                </c:pt>
                <c:pt idx="6">
                  <c:v>8238.9308116304128</c:v>
                </c:pt>
                <c:pt idx="7">
                  <c:v>8435.5440400871994</c:v>
                </c:pt>
                <c:pt idx="8">
                  <c:v>8622.5308768090399</c:v>
                </c:pt>
                <c:pt idx="9">
                  <c:v>8800.3626401225902</c:v>
                </c:pt>
                <c:pt idx="10">
                  <c:v>8969.4875721104509</c:v>
                </c:pt>
                <c:pt idx="11">
                  <c:v>9130.3319684484995</c:v>
                </c:pt>
                <c:pt idx="12">
                  <c:v>9283.3012529251846</c:v>
                </c:pt>
                <c:pt idx="13">
                  <c:v>9428.7809993512255</c:v>
                </c:pt>
                <c:pt idx="14">
                  <c:v>9567.1379034355286</c:v>
                </c:pt>
                <c:pt idx="15">
                  <c:v>9698.720707077031</c:v>
                </c:pt>
                <c:pt idx="16">
                  <c:v>9823.8610774022309</c:v>
                </c:pt>
                <c:pt idx="17">
                  <c:v>9942.874442764125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15C-44A8-8A21-284B1B20BB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5864624"/>
        <c:axId val="335126032"/>
      </c:lineChart>
      <c:catAx>
        <c:axId val="1915864624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35126032"/>
        <c:crosses val="autoZero"/>
        <c:auto val="0"/>
        <c:lblAlgn val="ctr"/>
        <c:lblOffset val="100"/>
        <c:noMultiLvlLbl val="0"/>
      </c:catAx>
      <c:valAx>
        <c:axId val="33512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Подписчики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15864624"/>
        <c:crosses val="autoZero"/>
        <c:crossBetween val="between"/>
      </c:valAx>
      <c:valAx>
        <c:axId val="8645688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Выручка руб.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_(&quot;₽&quot;* #,##0_);_(&quot;₽&quot;* \(#,##0\);_(&quot;₽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6454384"/>
        <c:crosses val="max"/>
        <c:crossBetween val="between"/>
      </c:valAx>
      <c:dateAx>
        <c:axId val="86454384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86456880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/>
              <a:t>Прогноз доходности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'Юнит-экономика'!$H$23</c:f>
              <c:strCache>
                <c:ptCount val="1"/>
                <c:pt idx="0">
                  <c:v>Выручка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3"/>
            <c:invertIfNegative val="0"/>
            <c:bubble3D val="0"/>
            <c:spPr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51BC-4F43-9431-95C9E36CC6FB}"/>
              </c:ext>
            </c:extLst>
          </c:dPt>
          <c:cat>
            <c:numRef>
              <c:f>'Юнит-экономика'!$A$26:$A$41</c:f>
              <c:numCache>
                <c:formatCode>mmm\-yy</c:formatCode>
                <c:ptCount val="16"/>
                <c:pt idx="0">
                  <c:v>44317</c:v>
                </c:pt>
                <c:pt idx="1">
                  <c:v>44348</c:v>
                </c:pt>
                <c:pt idx="2">
                  <c:v>44378</c:v>
                </c:pt>
                <c:pt idx="3">
                  <c:v>44409</c:v>
                </c:pt>
                <c:pt idx="4">
                  <c:v>44440</c:v>
                </c:pt>
                <c:pt idx="5">
                  <c:v>44470</c:v>
                </c:pt>
                <c:pt idx="6">
                  <c:v>44501</c:v>
                </c:pt>
                <c:pt idx="7">
                  <c:v>44531</c:v>
                </c:pt>
                <c:pt idx="8">
                  <c:v>44562</c:v>
                </c:pt>
                <c:pt idx="9">
                  <c:v>44593</c:v>
                </c:pt>
                <c:pt idx="10">
                  <c:v>44621</c:v>
                </c:pt>
                <c:pt idx="11">
                  <c:v>44652</c:v>
                </c:pt>
                <c:pt idx="12">
                  <c:v>44682</c:v>
                </c:pt>
                <c:pt idx="13">
                  <c:v>44713</c:v>
                </c:pt>
                <c:pt idx="14">
                  <c:v>44743</c:v>
                </c:pt>
                <c:pt idx="15">
                  <c:v>44774</c:v>
                </c:pt>
              </c:numCache>
              <c:extLst/>
            </c:numRef>
          </c:cat>
          <c:val>
            <c:numRef>
              <c:f>'Юнит-экономика'!$H$26:$H$41</c:f>
              <c:numCache>
                <c:formatCode>_("₽"* #,##0.00_);_("₽"* \(#,##0.00\);_("₽"* "-"??_);_(@_)</c:formatCode>
                <c:ptCount val="16"/>
                <c:pt idx="0">
                  <c:v>2861480.9511875985</c:v>
                </c:pt>
                <c:pt idx="1">
                  <c:v>3291759.765476191</c:v>
                </c:pt>
                <c:pt idx="2">
                  <c:v>3205517.1930161933</c:v>
                </c:pt>
                <c:pt idx="3">
                  <c:v>2567531.4873516602</c:v>
                </c:pt>
                <c:pt idx="4" formatCode="_-* #\ ##0.00\ [$₽-419]_-;\-* #\ ##0.00\ [$₽-419]_-;_-* &quot;-&quot;??\ [$₽-419]_-;_-@_-">
                  <c:v>2638810.5704789744</c:v>
                </c:pt>
                <c:pt idx="5" formatCode="_-* #\ ##0.00\ [$₽-419]_-;\-* #\ ##0.00\ [$₽-419]_-;_-* &quot;-&quot;??\ [$₽-419]_-;_-@_-">
                  <c:v>2701782.9484986286</c:v>
                </c:pt>
                <c:pt idx="6" formatCode="_-* #\ ##0.00\ [$₽-419]_-;\-* #\ ##0.00\ [$₽-419]_-;_-* &quot;-&quot;??\ [$₽-419]_-;_-@_-">
                  <c:v>2761672.1322487192</c:v>
                </c:pt>
                <c:pt idx="7" formatCode="_-* #\ ##0.00\ [$₽-419]_-;\-* #\ ##0.00\ [$₽-419]_-;_-* &quot;-&quot;??\ [$₽-419]_-;_-@_-">
                  <c:v>2818629.0781835341</c:v>
                </c:pt>
                <c:pt idx="8" formatCode="_-* #\ ##0.00\ [$₽-419]_-;\-* #\ ##0.00\ [$₽-419]_-;_-* &quot;-&quot;??\ [$₽-419]_-;_-@_-">
                  <c:v>2872797.3517696047</c:v>
                </c:pt>
                <c:pt idx="9" formatCode="_-* #\ ##0.00\ [$₽-419]_-;\-* #\ ##0.00\ [$₽-419]_-;_-* &quot;-&quot;??\ [$₽-419]_-;_-@_-">
                  <c:v>2924313.4893562929</c:v>
                </c:pt>
                <c:pt idx="10" formatCode="_-* #\ ##0.00\ [$₽-419]_-;\-* #\ ##0.00\ [$₽-419]_-;_-* &quot;-&quot;??\ [$₽-419]_-;_-@_-">
                  <c:v>2973307.3423287999</c:v>
                </c:pt>
                <c:pt idx="11" formatCode="_-* #\ ##0.00\ [$₽-419]_-;\-* #\ ##0.00\ [$₽-419]_-;_-* &quot;-&quot;??\ [$₽-419]_-;_-@_-">
                  <c:v>3019902.4044110929</c:v>
                </c:pt>
                <c:pt idx="12" formatCode="_-* #\ ##0.00\ [$₽-419]_-;\-* #\ ##0.00\ [$₽-419]_-;_-* &quot;-&quot;??\ [$₽-419]_-;_-@_-">
                  <c:v>3064216.1229437231</c:v>
                </c:pt>
                <c:pt idx="13" formatCode="_-* #\ ##0.00\ [$₽-419]_-;\-* #\ ##0.00\ [$₽-419]_-;_-* &quot;-&quot;??\ [$₽-419]_-;_-@_-">
                  <c:v>3106360.1949211583</c:v>
                </c:pt>
                <c:pt idx="14" formatCode="_-* #\ ##0.00\ [$₽-419]_-;\-* #\ ##0.00\ [$₽-419]_-;_-* &quot;-&quot;??\ [$₽-419]_-;_-@_-">
                  <c:v>3146440.8485348085</c:v>
                </c:pt>
                <c:pt idx="15" formatCode="_-* #\ ##0.00\ [$₽-419]_-;\-* #\ ##0.00\ [$₽-419]_-;_-* &quot;-&quot;??\ [$₽-419]_-;_-@_-">
                  <c:v>3184559.1109314184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51BC-4F43-9431-95C9E36CC6FB}"/>
            </c:ext>
          </c:extLst>
        </c:ser>
        <c:ser>
          <c:idx val="1"/>
          <c:order val="1"/>
          <c:tx>
            <c:strRef>
              <c:f>'Юнит-экономика'!$N$23</c:f>
              <c:strCache>
                <c:ptCount val="1"/>
                <c:pt idx="0">
                  <c:v>Маржа руб.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numRef>
              <c:f>'Юнит-экономика'!$A$26:$A$41</c:f>
              <c:numCache>
                <c:formatCode>mmm\-yy</c:formatCode>
                <c:ptCount val="16"/>
                <c:pt idx="0">
                  <c:v>44317</c:v>
                </c:pt>
                <c:pt idx="1">
                  <c:v>44348</c:v>
                </c:pt>
                <c:pt idx="2">
                  <c:v>44378</c:v>
                </c:pt>
                <c:pt idx="3">
                  <c:v>44409</c:v>
                </c:pt>
                <c:pt idx="4">
                  <c:v>44440</c:v>
                </c:pt>
                <c:pt idx="5">
                  <c:v>44470</c:v>
                </c:pt>
                <c:pt idx="6">
                  <c:v>44501</c:v>
                </c:pt>
                <c:pt idx="7">
                  <c:v>44531</c:v>
                </c:pt>
                <c:pt idx="8">
                  <c:v>44562</c:v>
                </c:pt>
                <c:pt idx="9">
                  <c:v>44593</c:v>
                </c:pt>
                <c:pt idx="10">
                  <c:v>44621</c:v>
                </c:pt>
                <c:pt idx="11">
                  <c:v>44652</c:v>
                </c:pt>
                <c:pt idx="12">
                  <c:v>44682</c:v>
                </c:pt>
                <c:pt idx="13">
                  <c:v>44713</c:v>
                </c:pt>
                <c:pt idx="14">
                  <c:v>44743</c:v>
                </c:pt>
                <c:pt idx="15">
                  <c:v>44774</c:v>
                </c:pt>
              </c:numCache>
              <c:extLst/>
            </c:numRef>
          </c:cat>
          <c:val>
            <c:numRef>
              <c:f>'Юнит-экономика'!$N$26:$N$41</c:f>
              <c:numCache>
                <c:formatCode>_("₽"* #,##0.00_);_("₽"* \(#,##0.00\);_("₽"* "-"??_);_(@_)</c:formatCode>
                <c:ptCount val="16"/>
                <c:pt idx="0">
                  <c:v>-6993304.1727793431</c:v>
                </c:pt>
                <c:pt idx="1">
                  <c:v>-6373817.094027942</c:v>
                </c:pt>
                <c:pt idx="2">
                  <c:v>-4076692.7243391783</c:v>
                </c:pt>
                <c:pt idx="3">
                  <c:v>173359.5865252139</c:v>
                </c:pt>
                <c:pt idx="4">
                  <c:v>134895.65437182412</c:v>
                </c:pt>
                <c:pt idx="5">
                  <c:v>197868.03239147831</c:v>
                </c:pt>
                <c:pt idx="6">
                  <c:v>257757.21614156896</c:v>
                </c:pt>
                <c:pt idx="7">
                  <c:v>314714.16207638383</c:v>
                </c:pt>
                <c:pt idx="8">
                  <c:v>368882.43566245446</c:v>
                </c:pt>
                <c:pt idx="9">
                  <c:v>420398.57324914262</c:v>
                </c:pt>
                <c:pt idx="10">
                  <c:v>469392.42622164963</c:v>
                </c:pt>
                <c:pt idx="11">
                  <c:v>515987.48830394261</c:v>
                </c:pt>
                <c:pt idx="12">
                  <c:v>560301.20683657285</c:v>
                </c:pt>
                <c:pt idx="13">
                  <c:v>602445.27881400799</c:v>
                </c:pt>
                <c:pt idx="14">
                  <c:v>642525.93242765823</c:v>
                </c:pt>
                <c:pt idx="15">
                  <c:v>680644.19482426811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51BC-4F43-9431-95C9E36CC6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530264880"/>
        <c:axId val="530279024"/>
      </c:barChart>
      <c:lineChart>
        <c:grouping val="standard"/>
        <c:varyColors val="0"/>
        <c:ser>
          <c:idx val="2"/>
          <c:order val="2"/>
          <c:tx>
            <c:strRef>
              <c:f>'Юнит-экономика'!$O$23</c:f>
              <c:strCache>
                <c:ptCount val="1"/>
                <c:pt idx="0">
                  <c:v>% Margin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'Юнит-экономика'!$A$26:$A$41</c:f>
              <c:numCache>
                <c:formatCode>mmm\-yy</c:formatCode>
                <c:ptCount val="16"/>
                <c:pt idx="0">
                  <c:v>44317</c:v>
                </c:pt>
                <c:pt idx="1">
                  <c:v>44348</c:v>
                </c:pt>
                <c:pt idx="2">
                  <c:v>44378</c:v>
                </c:pt>
                <c:pt idx="3">
                  <c:v>44409</c:v>
                </c:pt>
                <c:pt idx="4">
                  <c:v>44440</c:v>
                </c:pt>
                <c:pt idx="5">
                  <c:v>44470</c:v>
                </c:pt>
                <c:pt idx="6">
                  <c:v>44501</c:v>
                </c:pt>
                <c:pt idx="7">
                  <c:v>44531</c:v>
                </c:pt>
                <c:pt idx="8">
                  <c:v>44562</c:v>
                </c:pt>
                <c:pt idx="9">
                  <c:v>44593</c:v>
                </c:pt>
                <c:pt idx="10">
                  <c:v>44621</c:v>
                </c:pt>
                <c:pt idx="11">
                  <c:v>44652</c:v>
                </c:pt>
                <c:pt idx="12">
                  <c:v>44682</c:v>
                </c:pt>
                <c:pt idx="13">
                  <c:v>44713</c:v>
                </c:pt>
                <c:pt idx="14">
                  <c:v>44743</c:v>
                </c:pt>
                <c:pt idx="15">
                  <c:v>44774</c:v>
                </c:pt>
              </c:numCache>
              <c:extLst/>
            </c:numRef>
          </c:cat>
          <c:val>
            <c:numRef>
              <c:f>'Юнит-экономика'!$O$26:$O$41</c:f>
              <c:numCache>
                <c:formatCode>0%</c:formatCode>
                <c:ptCount val="16"/>
                <c:pt idx="0">
                  <c:v>-2.4439457372158695</c:v>
                </c:pt>
                <c:pt idx="1">
                  <c:v>-1.936294732342321</c:v>
                </c:pt>
                <c:pt idx="2">
                  <c:v>-1.2717737821593971</c:v>
                </c:pt>
                <c:pt idx="3">
                  <c:v>6.7519945667357639E-2</c:v>
                </c:pt>
                <c:pt idx="4">
                  <c:v>5.1119870399541023E-2</c:v>
                </c:pt>
                <c:pt idx="5">
                  <c:v>7.3236094891128423E-2</c:v>
                </c:pt>
                <c:pt idx="6">
                  <c:v>9.3333749916101549E-2</c:v>
                </c:pt>
                <c:pt idx="7">
                  <c:v>0.11165504695609024</c:v>
                </c:pt>
                <c:pt idx="8">
                  <c:v>0.12840531039727804</c:v>
                </c:pt>
                <c:pt idx="9">
                  <c:v>0.14375974900751209</c:v>
                </c:pt>
                <c:pt idx="10">
                  <c:v>0.15786878791144571</c:v>
                </c:pt>
                <c:pt idx="11">
                  <c:v>0.17086230586467077</c:v>
                </c:pt>
                <c:pt idx="12">
                  <c:v>0.18285303136461023</c:v>
                </c:pt>
                <c:pt idx="13">
                  <c:v>0.19393928617775713</c:v>
                </c:pt>
                <c:pt idx="14">
                  <c:v>0.2042072180466577</c:v>
                </c:pt>
                <c:pt idx="15">
                  <c:v>0.21373263020550232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4-51BC-4F43-9431-95C9E36CC6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0288592"/>
        <c:axId val="530265712"/>
      </c:lineChart>
      <c:dateAx>
        <c:axId val="530264880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30279024"/>
        <c:crosses val="autoZero"/>
        <c:auto val="1"/>
        <c:lblOffset val="100"/>
        <c:baseTimeUnit val="months"/>
      </c:dateAx>
      <c:valAx>
        <c:axId val="53027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₽&quot;* #,##0_);_(&quot;₽&quot;* \(#,##0\);_(&quot;₽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30264880"/>
        <c:crosses val="autoZero"/>
        <c:crossBetween val="between"/>
      </c:valAx>
      <c:valAx>
        <c:axId val="53026571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% маржи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30288592"/>
        <c:crosses val="max"/>
        <c:crossBetween val="between"/>
      </c:valAx>
      <c:dateAx>
        <c:axId val="530288592"/>
        <c:scaling>
          <c:orientation val="minMax"/>
        </c:scaling>
        <c:delete val="1"/>
        <c:axPos val="b"/>
        <c:minorGridlines>
          <c:spPr>
            <a:ln>
              <a:solidFill>
                <a:schemeClr val="lt1">
                  <a:lumMod val="95000"/>
                  <a:alpha val="5000"/>
                </a:schemeClr>
              </a:solidFill>
            </a:ln>
            <a:effectLst/>
          </c:spPr>
        </c:minorGridlines>
        <c:numFmt formatCode="mmm\-yy" sourceLinked="1"/>
        <c:majorTickMark val="out"/>
        <c:minorTickMark val="none"/>
        <c:tickLblPos val="nextTo"/>
        <c:crossAx val="530265712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[Данные.xlsx]Просмотры!Сводная таблица6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 sz="1400" dirty="0"/>
              <a:t>Активность в течении дня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Просмотры!$Q$15</c:f>
              <c:strCache>
                <c:ptCount val="1"/>
                <c:pt idx="0">
                  <c:v>Итог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Просмотры!$P$16:$P$40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Просмотры!$Q$16:$Q$40</c:f>
              <c:numCache>
                <c:formatCode>General</c:formatCode>
                <c:ptCount val="24"/>
                <c:pt idx="0">
                  <c:v>6072</c:v>
                </c:pt>
                <c:pt idx="1">
                  <c:v>3872</c:v>
                </c:pt>
                <c:pt idx="2">
                  <c:v>2367</c:v>
                </c:pt>
                <c:pt idx="3">
                  <c:v>1609</c:v>
                </c:pt>
                <c:pt idx="4">
                  <c:v>1344</c:v>
                </c:pt>
                <c:pt idx="5">
                  <c:v>1395</c:v>
                </c:pt>
                <c:pt idx="6">
                  <c:v>1407</c:v>
                </c:pt>
                <c:pt idx="7">
                  <c:v>1393</c:v>
                </c:pt>
                <c:pt idx="8">
                  <c:v>1476</c:v>
                </c:pt>
                <c:pt idx="9">
                  <c:v>1599</c:v>
                </c:pt>
                <c:pt idx="10">
                  <c:v>1743</c:v>
                </c:pt>
                <c:pt idx="11">
                  <c:v>2013</c:v>
                </c:pt>
                <c:pt idx="12">
                  <c:v>2956</c:v>
                </c:pt>
                <c:pt idx="13">
                  <c:v>4212</c:v>
                </c:pt>
                <c:pt idx="14">
                  <c:v>6085</c:v>
                </c:pt>
                <c:pt idx="15">
                  <c:v>7950</c:v>
                </c:pt>
                <c:pt idx="16">
                  <c:v>10396</c:v>
                </c:pt>
                <c:pt idx="17">
                  <c:v>12262</c:v>
                </c:pt>
                <c:pt idx="18">
                  <c:v>13660</c:v>
                </c:pt>
                <c:pt idx="19">
                  <c:v>13300</c:v>
                </c:pt>
                <c:pt idx="20">
                  <c:v>13339</c:v>
                </c:pt>
                <c:pt idx="21">
                  <c:v>12133</c:v>
                </c:pt>
                <c:pt idx="22">
                  <c:v>10270</c:v>
                </c:pt>
                <c:pt idx="23">
                  <c:v>7715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D3-4B24-AA2A-3F0D7AB45E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06262080"/>
        <c:axId val="306274560"/>
      </c:barChart>
      <c:catAx>
        <c:axId val="306262080"/>
        <c:scaling>
          <c:orientation val="minMax"/>
        </c:scaling>
        <c:delete val="0"/>
        <c:axPos val="b"/>
        <c:numFmt formatCode="#,##0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6274560"/>
        <c:crosses val="autoZero"/>
        <c:auto val="1"/>
        <c:lblAlgn val="ctr"/>
        <c:lblOffset val="100"/>
        <c:noMultiLvlLbl val="0"/>
      </c:catAx>
      <c:valAx>
        <c:axId val="30627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просмотров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6262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[Данные.xlsx]Подписчики!Сводная таблица7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 sz="1400"/>
              <a:t>Распределение подписчиков по временным зонам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3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3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3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3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3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3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3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3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3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3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4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4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4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4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4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4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4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4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4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5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5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5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5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5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5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5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5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5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5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6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6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6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6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6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6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6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6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6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6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7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7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7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7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7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7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7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7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7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8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8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8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8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8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8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8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8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8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8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9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9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9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9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Подписчики!$G$2</c:f>
              <c:strCache>
                <c:ptCount val="1"/>
                <c:pt idx="0">
                  <c:v>Итог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F984-4D33-AF5F-07CE6C3E64B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F984-4D33-AF5F-07CE6C3E64B3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F984-4D33-AF5F-07CE6C3E64B3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F984-4D33-AF5F-07CE6C3E64B3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F984-4D33-AF5F-07CE6C3E64B3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5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5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B-F984-4D33-AF5F-07CE6C3E64B3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80000"/>
                      <a:lumOff val="2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80000"/>
                      <a:lumOff val="2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D-F984-4D33-AF5F-07CE6C3E64B3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80000"/>
                      <a:lumOff val="2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80000"/>
                      <a:lumOff val="2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F-F984-4D33-AF5F-07CE6C3E64B3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hade val="51000"/>
                      <a:satMod val="130000"/>
                    </a:schemeClr>
                  </a:gs>
                  <a:gs pos="80000">
                    <a:schemeClr val="accent5">
                      <a:lumMod val="80000"/>
                      <a:lumOff val="20000"/>
                      <a:shade val="93000"/>
                      <a:satMod val="130000"/>
                    </a:schemeClr>
                  </a:gs>
                  <a:gs pos="100000">
                    <a:schemeClr val="accent5">
                      <a:lumMod val="80000"/>
                      <a:lumOff val="2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1-F984-4D33-AF5F-07CE6C3E64B3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8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8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3-F984-4D33-AF5F-07CE6C3E64B3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8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8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5-F984-4D33-AF5F-07CE6C3E64B3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hade val="51000"/>
                      <a:satMod val="130000"/>
                    </a:schemeClr>
                  </a:gs>
                  <a:gs pos="80000">
                    <a:schemeClr val="accent5">
                      <a:lumMod val="80000"/>
                      <a:shade val="93000"/>
                      <a:satMod val="130000"/>
                    </a:schemeClr>
                  </a:gs>
                  <a:gs pos="100000">
                    <a:schemeClr val="accent5">
                      <a:lumMod val="8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7-F984-4D33-AF5F-07CE6C3E64B3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lumOff val="4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lumOff val="4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9-F984-4D33-AF5F-07CE6C3E64B3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lumOff val="4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lumOff val="4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B-F984-4D33-AF5F-07CE6C3E64B3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hade val="51000"/>
                      <a:satMod val="130000"/>
                    </a:schemeClr>
                  </a:gs>
                  <a:gs pos="80000">
                    <a:schemeClr val="accent5">
                      <a:lumMod val="60000"/>
                      <a:lumOff val="40000"/>
                      <a:shade val="93000"/>
                      <a:satMod val="130000"/>
                    </a:schemeClr>
                  </a:gs>
                  <a:gs pos="100000">
                    <a:schemeClr val="accent5">
                      <a:lumMod val="60000"/>
                      <a:lumOff val="4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D-F984-4D33-AF5F-07CE6C3E64B3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5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5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F-F984-4D33-AF5F-07CE6C3E64B3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5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5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1-F984-4D33-AF5F-07CE6C3E64B3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hade val="51000"/>
                      <a:satMod val="130000"/>
                    </a:schemeClr>
                  </a:gs>
                  <a:gs pos="80000">
                    <a:schemeClr val="accent5">
                      <a:lumMod val="50000"/>
                      <a:shade val="93000"/>
                      <a:satMod val="130000"/>
                    </a:schemeClr>
                  </a:gs>
                  <a:gs pos="100000">
                    <a:schemeClr val="accent5">
                      <a:lumMod val="5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3-F984-4D33-AF5F-07CE6C3E64B3}"/>
              </c:ext>
            </c:extLst>
          </c:dPt>
          <c:dPt>
            <c:idx val="18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70000"/>
                      <a:lumOff val="3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70000"/>
                      <a:lumOff val="3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5-F984-4D33-AF5F-07CE6C3E64B3}"/>
              </c:ext>
            </c:extLst>
          </c:dPt>
          <c:dPt>
            <c:idx val="19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70000"/>
                      <a:lumOff val="3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70000"/>
                      <a:lumOff val="3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7-F984-4D33-AF5F-07CE6C3E64B3}"/>
              </c:ext>
            </c:extLst>
          </c:dPt>
          <c:dPt>
            <c:idx val="2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hade val="51000"/>
                      <a:satMod val="130000"/>
                    </a:schemeClr>
                  </a:gs>
                  <a:gs pos="80000">
                    <a:schemeClr val="accent5">
                      <a:lumMod val="70000"/>
                      <a:lumOff val="30000"/>
                      <a:shade val="93000"/>
                      <a:satMod val="130000"/>
                    </a:schemeClr>
                  </a:gs>
                  <a:gs pos="100000">
                    <a:schemeClr val="accent5">
                      <a:lumMod val="70000"/>
                      <a:lumOff val="3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9-F984-4D33-AF5F-07CE6C3E64B3}"/>
              </c:ext>
            </c:extLst>
          </c:dPt>
          <c:dPt>
            <c:idx val="21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7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7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B-F984-4D33-AF5F-07CE6C3E64B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Подписчики!$F$3:$F$25</c:f>
              <c:strCache>
                <c:ptCount val="22"/>
                <c:pt idx="0">
                  <c:v>1</c:v>
                </c:pt>
                <c:pt idx="1">
                  <c:v>2</c:v>
                </c:pt>
                <c:pt idx="2">
                  <c:v>0</c:v>
                </c:pt>
                <c:pt idx="3">
                  <c:v>3</c:v>
                </c:pt>
                <c:pt idx="4">
                  <c:v>4</c:v>
                </c:pt>
                <c:pt idx="5">
                  <c:v>7</c:v>
                </c:pt>
                <c:pt idx="6">
                  <c:v>5</c:v>
                </c:pt>
                <c:pt idx="7">
                  <c:v>-4</c:v>
                </c:pt>
                <c:pt idx="8">
                  <c:v>6</c:v>
                </c:pt>
                <c:pt idx="9">
                  <c:v>-5</c:v>
                </c:pt>
                <c:pt idx="10">
                  <c:v>-8</c:v>
                </c:pt>
                <c:pt idx="11">
                  <c:v>-3</c:v>
                </c:pt>
                <c:pt idx="12">
                  <c:v>9</c:v>
                </c:pt>
                <c:pt idx="13">
                  <c:v>-6</c:v>
                </c:pt>
                <c:pt idx="14">
                  <c:v>-7</c:v>
                </c:pt>
                <c:pt idx="15">
                  <c:v>8</c:v>
                </c:pt>
                <c:pt idx="16">
                  <c:v>12</c:v>
                </c:pt>
                <c:pt idx="17">
                  <c:v>11</c:v>
                </c:pt>
                <c:pt idx="18">
                  <c:v>10</c:v>
                </c:pt>
                <c:pt idx="19">
                  <c:v>-1</c:v>
                </c:pt>
                <c:pt idx="20">
                  <c:v>-2</c:v>
                </c:pt>
                <c:pt idx="21">
                  <c:v>-9</c:v>
                </c:pt>
              </c:strCache>
            </c:strRef>
          </c:cat>
          <c:val>
            <c:numRef>
              <c:f>Подписчики!$G$3:$G$25</c:f>
              <c:numCache>
                <c:formatCode>0.00%</c:formatCode>
                <c:ptCount val="22"/>
                <c:pt idx="0">
                  <c:v>0.29601046435578809</c:v>
                </c:pt>
                <c:pt idx="1">
                  <c:v>0.21020274689339438</c:v>
                </c:pt>
                <c:pt idx="2">
                  <c:v>0.15892740353172008</c:v>
                </c:pt>
                <c:pt idx="3">
                  <c:v>0.14153041203400915</c:v>
                </c:pt>
                <c:pt idx="4">
                  <c:v>3.1589274035317201E-2</c:v>
                </c:pt>
                <c:pt idx="5">
                  <c:v>2.3217789404839765E-2</c:v>
                </c:pt>
                <c:pt idx="6">
                  <c:v>2.2367560497056901E-2</c:v>
                </c:pt>
                <c:pt idx="7">
                  <c:v>2.0013080444735119E-2</c:v>
                </c:pt>
                <c:pt idx="8">
                  <c:v>1.9816873773708304E-2</c:v>
                </c:pt>
                <c:pt idx="9">
                  <c:v>1.196860693263571E-2</c:v>
                </c:pt>
                <c:pt idx="10">
                  <c:v>9.7449313276651399E-3</c:v>
                </c:pt>
                <c:pt idx="11">
                  <c:v>9.61412688031393E-3</c:v>
                </c:pt>
                <c:pt idx="12">
                  <c:v>9.0909090909090905E-3</c:v>
                </c:pt>
                <c:pt idx="13">
                  <c:v>8.0444735120994114E-3</c:v>
                </c:pt>
                <c:pt idx="14">
                  <c:v>7.1288423806409422E-3</c:v>
                </c:pt>
                <c:pt idx="15">
                  <c:v>6.4748201438848919E-3</c:v>
                </c:pt>
                <c:pt idx="16">
                  <c:v>4.4473512099411378E-3</c:v>
                </c:pt>
                <c:pt idx="17">
                  <c:v>3.5971223021582736E-3</c:v>
                </c:pt>
                <c:pt idx="18">
                  <c:v>2.3544800523217788E-3</c:v>
                </c:pt>
                <c:pt idx="19">
                  <c:v>1.8966644865925442E-3</c:v>
                </c:pt>
                <c:pt idx="20">
                  <c:v>9.8103335513407457E-4</c:v>
                </c:pt>
                <c:pt idx="21">
                  <c:v>9.8103335513407457E-4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F984-4D33-AF5F-07CE6C3E64B3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[Данные.xlsx]Подписчики!Сводная таблица8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Количество подписок по временным зонам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Подписчики!$G$27</c:f>
              <c:strCache>
                <c:ptCount val="1"/>
                <c:pt idx="0">
                  <c:v>Итог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Подписчики!$F$28:$F$50</c:f>
              <c:strCache>
                <c:ptCount val="22"/>
                <c:pt idx="0">
                  <c:v>-9</c:v>
                </c:pt>
                <c:pt idx="1">
                  <c:v>-8</c:v>
                </c:pt>
                <c:pt idx="2">
                  <c:v>-7</c:v>
                </c:pt>
                <c:pt idx="3">
                  <c:v>-6</c:v>
                </c:pt>
                <c:pt idx="4">
                  <c:v>-5</c:v>
                </c:pt>
                <c:pt idx="5">
                  <c:v>-4</c:v>
                </c:pt>
                <c:pt idx="6">
                  <c:v>-3</c:v>
                </c:pt>
                <c:pt idx="7">
                  <c:v>-2</c:v>
                </c:pt>
                <c:pt idx="8">
                  <c:v>-1</c:v>
                </c:pt>
                <c:pt idx="9">
                  <c:v>0</c:v>
                </c:pt>
                <c:pt idx="10">
                  <c:v>1</c:v>
                </c:pt>
                <c:pt idx="11">
                  <c:v>2</c:v>
                </c:pt>
                <c:pt idx="12">
                  <c:v>3</c:v>
                </c:pt>
                <c:pt idx="13">
                  <c:v>4</c:v>
                </c:pt>
                <c:pt idx="14">
                  <c:v>5</c:v>
                </c:pt>
                <c:pt idx="15">
                  <c:v>6</c:v>
                </c:pt>
                <c:pt idx="16">
                  <c:v>7</c:v>
                </c:pt>
                <c:pt idx="17">
                  <c:v>8</c:v>
                </c:pt>
                <c:pt idx="18">
                  <c:v>9</c:v>
                </c:pt>
                <c:pt idx="19">
                  <c:v>10</c:v>
                </c:pt>
                <c:pt idx="20">
                  <c:v>11</c:v>
                </c:pt>
                <c:pt idx="21">
                  <c:v>12</c:v>
                </c:pt>
              </c:strCache>
            </c:strRef>
          </c:cat>
          <c:val>
            <c:numRef>
              <c:f>Подписчики!$G$28:$G$50</c:f>
              <c:numCache>
                <c:formatCode>General</c:formatCode>
                <c:ptCount val="22"/>
                <c:pt idx="0">
                  <c:v>15</c:v>
                </c:pt>
                <c:pt idx="1">
                  <c:v>149</c:v>
                </c:pt>
                <c:pt idx="2">
                  <c:v>109</c:v>
                </c:pt>
                <c:pt idx="3">
                  <c:v>123</c:v>
                </c:pt>
                <c:pt idx="4">
                  <c:v>183</c:v>
                </c:pt>
                <c:pt idx="5">
                  <c:v>306</c:v>
                </c:pt>
                <c:pt idx="6">
                  <c:v>147</c:v>
                </c:pt>
                <c:pt idx="7">
                  <c:v>15</c:v>
                </c:pt>
                <c:pt idx="8">
                  <c:v>29</c:v>
                </c:pt>
                <c:pt idx="9">
                  <c:v>2430</c:v>
                </c:pt>
                <c:pt idx="10">
                  <c:v>4526</c:v>
                </c:pt>
                <c:pt idx="11">
                  <c:v>3214</c:v>
                </c:pt>
                <c:pt idx="12">
                  <c:v>2164</c:v>
                </c:pt>
                <c:pt idx="13">
                  <c:v>483</c:v>
                </c:pt>
                <c:pt idx="14">
                  <c:v>342</c:v>
                </c:pt>
                <c:pt idx="15">
                  <c:v>303</c:v>
                </c:pt>
                <c:pt idx="16">
                  <c:v>355</c:v>
                </c:pt>
                <c:pt idx="17">
                  <c:v>99</c:v>
                </c:pt>
                <c:pt idx="18">
                  <c:v>139</c:v>
                </c:pt>
                <c:pt idx="19">
                  <c:v>36</c:v>
                </c:pt>
                <c:pt idx="20">
                  <c:v>55</c:v>
                </c:pt>
                <c:pt idx="21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A3-4202-9057-7909EC765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1"/>
        <c:overlap val="-16"/>
        <c:axId val="310624304"/>
        <c:axId val="310630128"/>
      </c:barChart>
      <c:catAx>
        <c:axId val="310624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accent2">
                  <a:lumMod val="60000"/>
                  <a:lumOff val="40000"/>
                  <a:alpha val="2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10630128"/>
        <c:crosses val="autoZero"/>
        <c:auto val="1"/>
        <c:lblAlgn val="ctr"/>
        <c:lblOffset val="100"/>
        <c:noMultiLvlLbl val="0"/>
      </c:catAx>
      <c:valAx>
        <c:axId val="31063012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подписчиков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10624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/>
              <a:t>ТОП 100 фильмов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'Анализ ТОП'!$L$3</c:f>
              <c:strCache>
                <c:ptCount val="1"/>
                <c:pt idx="0">
                  <c:v>Количество просмотров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numRef>
              <c:f>'Анализ ТОП'!$K$4:$K$103</c:f>
              <c:numCache>
                <c:formatCode>General</c:formatCode>
                <c:ptCount val="100"/>
                <c:pt idx="0">
                  <c:v>411922</c:v>
                </c:pt>
                <c:pt idx="1">
                  <c:v>250679</c:v>
                </c:pt>
                <c:pt idx="2">
                  <c:v>158978</c:v>
                </c:pt>
                <c:pt idx="3">
                  <c:v>230507</c:v>
                </c:pt>
                <c:pt idx="4">
                  <c:v>351192</c:v>
                </c:pt>
                <c:pt idx="5">
                  <c:v>347008</c:v>
                </c:pt>
                <c:pt idx="6">
                  <c:v>118549</c:v>
                </c:pt>
                <c:pt idx="7">
                  <c:v>347393</c:v>
                </c:pt>
                <c:pt idx="8">
                  <c:v>470762</c:v>
                </c:pt>
                <c:pt idx="9">
                  <c:v>21760</c:v>
                </c:pt>
                <c:pt idx="10">
                  <c:v>182191</c:v>
                </c:pt>
                <c:pt idx="11">
                  <c:v>154256</c:v>
                </c:pt>
                <c:pt idx="12">
                  <c:v>153893</c:v>
                </c:pt>
                <c:pt idx="13">
                  <c:v>439981</c:v>
                </c:pt>
                <c:pt idx="14">
                  <c:v>227775</c:v>
                </c:pt>
                <c:pt idx="15">
                  <c:v>88863</c:v>
                </c:pt>
                <c:pt idx="16">
                  <c:v>258219</c:v>
                </c:pt>
                <c:pt idx="17">
                  <c:v>242428</c:v>
                </c:pt>
                <c:pt idx="18">
                  <c:v>472712</c:v>
                </c:pt>
                <c:pt idx="19">
                  <c:v>5151</c:v>
                </c:pt>
                <c:pt idx="20">
                  <c:v>394819</c:v>
                </c:pt>
                <c:pt idx="21">
                  <c:v>241927</c:v>
                </c:pt>
                <c:pt idx="22">
                  <c:v>180863</c:v>
                </c:pt>
                <c:pt idx="23">
                  <c:v>191893</c:v>
                </c:pt>
                <c:pt idx="24">
                  <c:v>182984</c:v>
                </c:pt>
                <c:pt idx="25">
                  <c:v>112334</c:v>
                </c:pt>
                <c:pt idx="26">
                  <c:v>104958</c:v>
                </c:pt>
                <c:pt idx="27">
                  <c:v>111368</c:v>
                </c:pt>
                <c:pt idx="28">
                  <c:v>43842</c:v>
                </c:pt>
                <c:pt idx="29">
                  <c:v>244574</c:v>
                </c:pt>
                <c:pt idx="30">
                  <c:v>179296</c:v>
                </c:pt>
                <c:pt idx="31">
                  <c:v>304128</c:v>
                </c:pt>
                <c:pt idx="32">
                  <c:v>122902</c:v>
                </c:pt>
                <c:pt idx="33">
                  <c:v>86587</c:v>
                </c:pt>
                <c:pt idx="34">
                  <c:v>471403</c:v>
                </c:pt>
                <c:pt idx="35">
                  <c:v>330333</c:v>
                </c:pt>
                <c:pt idx="36">
                  <c:v>301748</c:v>
                </c:pt>
                <c:pt idx="37">
                  <c:v>341333</c:v>
                </c:pt>
                <c:pt idx="38">
                  <c:v>82901</c:v>
                </c:pt>
                <c:pt idx="39">
                  <c:v>357547</c:v>
                </c:pt>
                <c:pt idx="40">
                  <c:v>401945</c:v>
                </c:pt>
                <c:pt idx="41">
                  <c:v>343712</c:v>
                </c:pt>
                <c:pt idx="42">
                  <c:v>37644</c:v>
                </c:pt>
                <c:pt idx="43">
                  <c:v>189009</c:v>
                </c:pt>
                <c:pt idx="44">
                  <c:v>60239</c:v>
                </c:pt>
                <c:pt idx="45">
                  <c:v>343491</c:v>
                </c:pt>
                <c:pt idx="46">
                  <c:v>396686</c:v>
                </c:pt>
                <c:pt idx="47">
                  <c:v>392434</c:v>
                </c:pt>
                <c:pt idx="48">
                  <c:v>473327</c:v>
                </c:pt>
                <c:pt idx="49">
                  <c:v>258251</c:v>
                </c:pt>
                <c:pt idx="50">
                  <c:v>473323</c:v>
                </c:pt>
                <c:pt idx="51">
                  <c:v>21407</c:v>
                </c:pt>
                <c:pt idx="52">
                  <c:v>4199</c:v>
                </c:pt>
                <c:pt idx="53">
                  <c:v>204394</c:v>
                </c:pt>
                <c:pt idx="54">
                  <c:v>217497</c:v>
                </c:pt>
                <c:pt idx="55">
                  <c:v>154228</c:v>
                </c:pt>
                <c:pt idx="56">
                  <c:v>81226</c:v>
                </c:pt>
                <c:pt idx="57">
                  <c:v>405774</c:v>
                </c:pt>
                <c:pt idx="58">
                  <c:v>325852</c:v>
                </c:pt>
                <c:pt idx="59">
                  <c:v>397390</c:v>
                </c:pt>
                <c:pt idx="60">
                  <c:v>304722</c:v>
                </c:pt>
                <c:pt idx="61">
                  <c:v>62570</c:v>
                </c:pt>
                <c:pt idx="62">
                  <c:v>327968</c:v>
                </c:pt>
                <c:pt idx="63">
                  <c:v>432277</c:v>
                </c:pt>
                <c:pt idx="64">
                  <c:v>387595</c:v>
                </c:pt>
                <c:pt idx="65">
                  <c:v>122982</c:v>
                </c:pt>
                <c:pt idx="66">
                  <c:v>129210</c:v>
                </c:pt>
                <c:pt idx="67">
                  <c:v>294042</c:v>
                </c:pt>
                <c:pt idx="68">
                  <c:v>12149</c:v>
                </c:pt>
                <c:pt idx="69">
                  <c:v>119655</c:v>
                </c:pt>
                <c:pt idx="70">
                  <c:v>251574</c:v>
                </c:pt>
                <c:pt idx="71">
                  <c:v>75550</c:v>
                </c:pt>
                <c:pt idx="72">
                  <c:v>123413</c:v>
                </c:pt>
                <c:pt idx="73">
                  <c:v>209122</c:v>
                </c:pt>
                <c:pt idx="74">
                  <c:v>324893</c:v>
                </c:pt>
                <c:pt idx="75">
                  <c:v>128523</c:v>
                </c:pt>
                <c:pt idx="76">
                  <c:v>192331</c:v>
                </c:pt>
                <c:pt idx="77">
                  <c:v>404226</c:v>
                </c:pt>
                <c:pt idx="78">
                  <c:v>183290</c:v>
                </c:pt>
                <c:pt idx="79">
                  <c:v>349014</c:v>
                </c:pt>
                <c:pt idx="80">
                  <c:v>76405</c:v>
                </c:pt>
                <c:pt idx="81">
                  <c:v>238334</c:v>
                </c:pt>
                <c:pt idx="82">
                  <c:v>472908</c:v>
                </c:pt>
                <c:pt idx="83">
                  <c:v>155428</c:v>
                </c:pt>
                <c:pt idx="84">
                  <c:v>145779</c:v>
                </c:pt>
                <c:pt idx="85">
                  <c:v>42705</c:v>
                </c:pt>
                <c:pt idx="86">
                  <c:v>297015</c:v>
                </c:pt>
                <c:pt idx="87">
                  <c:v>327633</c:v>
                </c:pt>
                <c:pt idx="88">
                  <c:v>95024</c:v>
                </c:pt>
                <c:pt idx="89">
                  <c:v>397</c:v>
                </c:pt>
                <c:pt idx="90">
                  <c:v>245484</c:v>
                </c:pt>
                <c:pt idx="91">
                  <c:v>459455</c:v>
                </c:pt>
                <c:pt idx="92">
                  <c:v>74456</c:v>
                </c:pt>
                <c:pt idx="93">
                  <c:v>388561</c:v>
                </c:pt>
                <c:pt idx="94">
                  <c:v>228405</c:v>
                </c:pt>
                <c:pt idx="95">
                  <c:v>4316</c:v>
                </c:pt>
                <c:pt idx="96">
                  <c:v>137327</c:v>
                </c:pt>
                <c:pt idx="97">
                  <c:v>70091</c:v>
                </c:pt>
                <c:pt idx="98">
                  <c:v>254768</c:v>
                </c:pt>
                <c:pt idx="99">
                  <c:v>433247</c:v>
                </c:pt>
              </c:numCache>
            </c:numRef>
          </c:cat>
          <c:val>
            <c:numRef>
              <c:f>'Анализ ТОП'!$L$4:$L$103</c:f>
              <c:numCache>
                <c:formatCode>General</c:formatCode>
                <c:ptCount val="100"/>
                <c:pt idx="0">
                  <c:v>8071</c:v>
                </c:pt>
                <c:pt idx="1">
                  <c:v>5079</c:v>
                </c:pt>
                <c:pt idx="2">
                  <c:v>4240</c:v>
                </c:pt>
                <c:pt idx="3">
                  <c:v>3824</c:v>
                </c:pt>
                <c:pt idx="4">
                  <c:v>3501</c:v>
                </c:pt>
                <c:pt idx="5">
                  <c:v>2508</c:v>
                </c:pt>
                <c:pt idx="6">
                  <c:v>2288</c:v>
                </c:pt>
                <c:pt idx="7">
                  <c:v>2092</c:v>
                </c:pt>
                <c:pt idx="8">
                  <c:v>1776</c:v>
                </c:pt>
                <c:pt idx="9">
                  <c:v>1592</c:v>
                </c:pt>
                <c:pt idx="10">
                  <c:v>1541</c:v>
                </c:pt>
                <c:pt idx="11">
                  <c:v>1394</c:v>
                </c:pt>
                <c:pt idx="12">
                  <c:v>1381</c:v>
                </c:pt>
                <c:pt idx="13">
                  <c:v>1320</c:v>
                </c:pt>
                <c:pt idx="14">
                  <c:v>1266</c:v>
                </c:pt>
                <c:pt idx="15">
                  <c:v>1079</c:v>
                </c:pt>
                <c:pt idx="16">
                  <c:v>1036</c:v>
                </c:pt>
                <c:pt idx="17">
                  <c:v>938</c:v>
                </c:pt>
                <c:pt idx="18">
                  <c:v>936</c:v>
                </c:pt>
                <c:pt idx="19">
                  <c:v>857</c:v>
                </c:pt>
                <c:pt idx="20">
                  <c:v>790</c:v>
                </c:pt>
                <c:pt idx="21">
                  <c:v>761</c:v>
                </c:pt>
                <c:pt idx="22">
                  <c:v>752</c:v>
                </c:pt>
                <c:pt idx="23">
                  <c:v>710</c:v>
                </c:pt>
                <c:pt idx="24">
                  <c:v>670</c:v>
                </c:pt>
                <c:pt idx="25">
                  <c:v>647</c:v>
                </c:pt>
                <c:pt idx="26">
                  <c:v>645</c:v>
                </c:pt>
                <c:pt idx="27">
                  <c:v>601</c:v>
                </c:pt>
                <c:pt idx="28">
                  <c:v>592</c:v>
                </c:pt>
                <c:pt idx="29">
                  <c:v>586</c:v>
                </c:pt>
                <c:pt idx="30">
                  <c:v>577</c:v>
                </c:pt>
                <c:pt idx="31">
                  <c:v>563</c:v>
                </c:pt>
                <c:pt idx="32">
                  <c:v>554</c:v>
                </c:pt>
                <c:pt idx="33">
                  <c:v>553</c:v>
                </c:pt>
                <c:pt idx="34">
                  <c:v>533</c:v>
                </c:pt>
                <c:pt idx="35">
                  <c:v>525</c:v>
                </c:pt>
                <c:pt idx="36">
                  <c:v>495</c:v>
                </c:pt>
                <c:pt idx="37">
                  <c:v>479</c:v>
                </c:pt>
                <c:pt idx="38">
                  <c:v>465</c:v>
                </c:pt>
                <c:pt idx="39">
                  <c:v>464</c:v>
                </c:pt>
                <c:pt idx="40">
                  <c:v>462</c:v>
                </c:pt>
                <c:pt idx="41">
                  <c:v>446</c:v>
                </c:pt>
                <c:pt idx="42">
                  <c:v>430</c:v>
                </c:pt>
                <c:pt idx="43">
                  <c:v>429</c:v>
                </c:pt>
                <c:pt idx="44">
                  <c:v>414</c:v>
                </c:pt>
                <c:pt idx="45">
                  <c:v>412</c:v>
                </c:pt>
                <c:pt idx="46">
                  <c:v>409</c:v>
                </c:pt>
                <c:pt idx="47">
                  <c:v>407</c:v>
                </c:pt>
                <c:pt idx="48">
                  <c:v>401</c:v>
                </c:pt>
                <c:pt idx="49">
                  <c:v>394</c:v>
                </c:pt>
                <c:pt idx="50">
                  <c:v>388</c:v>
                </c:pt>
                <c:pt idx="51">
                  <c:v>387</c:v>
                </c:pt>
                <c:pt idx="52">
                  <c:v>386</c:v>
                </c:pt>
                <c:pt idx="53">
                  <c:v>357</c:v>
                </c:pt>
                <c:pt idx="54">
                  <c:v>356</c:v>
                </c:pt>
                <c:pt idx="55">
                  <c:v>356</c:v>
                </c:pt>
                <c:pt idx="56">
                  <c:v>356</c:v>
                </c:pt>
                <c:pt idx="57">
                  <c:v>347</c:v>
                </c:pt>
                <c:pt idx="58">
                  <c:v>341</c:v>
                </c:pt>
                <c:pt idx="59">
                  <c:v>333</c:v>
                </c:pt>
                <c:pt idx="60">
                  <c:v>330</c:v>
                </c:pt>
                <c:pt idx="61">
                  <c:v>325</c:v>
                </c:pt>
                <c:pt idx="62">
                  <c:v>321</c:v>
                </c:pt>
                <c:pt idx="63">
                  <c:v>319</c:v>
                </c:pt>
                <c:pt idx="64">
                  <c:v>319</c:v>
                </c:pt>
                <c:pt idx="65">
                  <c:v>308</c:v>
                </c:pt>
                <c:pt idx="66">
                  <c:v>300</c:v>
                </c:pt>
                <c:pt idx="67">
                  <c:v>297</c:v>
                </c:pt>
                <c:pt idx="68">
                  <c:v>294</c:v>
                </c:pt>
                <c:pt idx="69">
                  <c:v>281</c:v>
                </c:pt>
                <c:pt idx="70">
                  <c:v>274</c:v>
                </c:pt>
                <c:pt idx="71">
                  <c:v>270</c:v>
                </c:pt>
                <c:pt idx="72">
                  <c:v>261</c:v>
                </c:pt>
                <c:pt idx="73">
                  <c:v>254</c:v>
                </c:pt>
                <c:pt idx="74">
                  <c:v>252</c:v>
                </c:pt>
                <c:pt idx="75">
                  <c:v>251</c:v>
                </c:pt>
                <c:pt idx="76">
                  <c:v>249</c:v>
                </c:pt>
                <c:pt idx="77">
                  <c:v>241</c:v>
                </c:pt>
                <c:pt idx="78">
                  <c:v>239</c:v>
                </c:pt>
                <c:pt idx="79">
                  <c:v>239</c:v>
                </c:pt>
                <c:pt idx="80">
                  <c:v>238</c:v>
                </c:pt>
                <c:pt idx="81">
                  <c:v>234</c:v>
                </c:pt>
                <c:pt idx="82">
                  <c:v>233</c:v>
                </c:pt>
                <c:pt idx="83">
                  <c:v>231</c:v>
                </c:pt>
                <c:pt idx="84">
                  <c:v>228</c:v>
                </c:pt>
                <c:pt idx="85">
                  <c:v>228</c:v>
                </c:pt>
                <c:pt idx="86">
                  <c:v>225</c:v>
                </c:pt>
                <c:pt idx="87">
                  <c:v>220</c:v>
                </c:pt>
                <c:pt idx="88">
                  <c:v>216</c:v>
                </c:pt>
                <c:pt idx="89">
                  <c:v>215</c:v>
                </c:pt>
                <c:pt idx="90">
                  <c:v>214</c:v>
                </c:pt>
                <c:pt idx="91">
                  <c:v>214</c:v>
                </c:pt>
                <c:pt idx="92">
                  <c:v>212</c:v>
                </c:pt>
                <c:pt idx="93">
                  <c:v>211</c:v>
                </c:pt>
                <c:pt idx="94">
                  <c:v>210</c:v>
                </c:pt>
                <c:pt idx="95">
                  <c:v>210</c:v>
                </c:pt>
                <c:pt idx="96">
                  <c:v>203</c:v>
                </c:pt>
                <c:pt idx="97">
                  <c:v>202</c:v>
                </c:pt>
                <c:pt idx="98">
                  <c:v>201</c:v>
                </c:pt>
                <c:pt idx="99">
                  <c:v>195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B2-428C-908B-FA8D52D578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6"/>
        <c:axId val="79013536"/>
        <c:axId val="79014784"/>
      </c:barChart>
      <c:lineChart>
        <c:grouping val="standard"/>
        <c:varyColors val="0"/>
        <c:ser>
          <c:idx val="2"/>
          <c:order val="1"/>
          <c:tx>
            <c:strRef>
              <c:f>'Анализ ТОП'!$M$3</c:f>
              <c:strCache>
                <c:ptCount val="1"/>
                <c:pt idx="0">
                  <c:v>Куммулятивная доля в общем количестве просмотров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3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Pt>
            <c:idx val="6"/>
            <c:marker>
              <c:symbol val="circle"/>
              <c:size val="6"/>
              <c:spPr>
                <a:solidFill>
                  <a:srgbClr val="FF0000"/>
                </a:solidFill>
                <a:ln w="9525">
                  <a:solidFill>
                    <a:schemeClr val="accent3"/>
                  </a:solidFill>
                  <a:round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6AB2-428C-908B-FA8D52D5787F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rgbClr val="FF0000"/>
                </a:solidFill>
                <a:ln w="9525">
                  <a:solidFill>
                    <a:schemeClr val="accent3"/>
                  </a:solidFill>
                  <a:round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6AB2-428C-908B-FA8D52D5787F}"/>
              </c:ext>
            </c:extLst>
          </c:dPt>
          <c:dPt>
            <c:idx val="35"/>
            <c:marker>
              <c:symbol val="circle"/>
              <c:size val="6"/>
              <c:spPr>
                <a:solidFill>
                  <a:srgbClr val="FF0000"/>
                </a:solidFill>
                <a:ln w="9525">
                  <a:solidFill>
                    <a:schemeClr val="accent3"/>
                  </a:solidFill>
                  <a:round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6AB2-428C-908B-FA8D52D5787F}"/>
              </c:ext>
            </c:extLst>
          </c:dPt>
          <c:dPt>
            <c:idx val="75"/>
            <c:marker>
              <c:symbol val="circle"/>
              <c:size val="6"/>
              <c:spPr>
                <a:solidFill>
                  <a:srgbClr val="FF0000"/>
                </a:solidFill>
                <a:ln w="9525">
                  <a:solidFill>
                    <a:schemeClr val="accent3"/>
                  </a:solidFill>
                  <a:round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c:spPr>
            </c:marker>
            <c:bubble3D val="0"/>
            <c:spPr>
              <a:ln w="34925" cap="rnd">
                <a:solidFill>
                  <a:srgbClr val="FFFF00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6AB2-428C-908B-FA8D52D5787F}"/>
              </c:ext>
            </c:extLst>
          </c:dPt>
          <c:dLbls>
            <c:dLbl>
              <c:idx val="6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AB2-428C-908B-FA8D52D5787F}"/>
                </c:ext>
              </c:extLst>
            </c:dLbl>
            <c:dLbl>
              <c:idx val="1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AB2-428C-908B-FA8D52D5787F}"/>
                </c:ext>
              </c:extLst>
            </c:dLbl>
            <c:dLbl>
              <c:idx val="3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AB2-428C-908B-FA8D52D5787F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C00361C8-CD4F-43E7-A879-9B1B492D635B}" type="VALUE">
                      <a:rPr lang="en-US" b="1"/>
                      <a:pPr/>
                      <a:t>[ЗНАЧЕНИЕ]</a:t>
                    </a:fld>
                    <a:endParaRPr lang="ru-RU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AB2-428C-908B-FA8D52D578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CF970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'Анализ ТОП'!$K$4:$K$103</c:f>
              <c:numCache>
                <c:formatCode>General</c:formatCode>
                <c:ptCount val="100"/>
                <c:pt idx="0">
                  <c:v>411922</c:v>
                </c:pt>
                <c:pt idx="1">
                  <c:v>250679</c:v>
                </c:pt>
                <c:pt idx="2">
                  <c:v>158978</c:v>
                </c:pt>
                <c:pt idx="3">
                  <c:v>230507</c:v>
                </c:pt>
                <c:pt idx="4">
                  <c:v>351192</c:v>
                </c:pt>
                <c:pt idx="5">
                  <c:v>347008</c:v>
                </c:pt>
                <c:pt idx="6">
                  <c:v>118549</c:v>
                </c:pt>
                <c:pt idx="7">
                  <c:v>347393</c:v>
                </c:pt>
                <c:pt idx="8">
                  <c:v>470762</c:v>
                </c:pt>
                <c:pt idx="9">
                  <c:v>21760</c:v>
                </c:pt>
                <c:pt idx="10">
                  <c:v>182191</c:v>
                </c:pt>
                <c:pt idx="11">
                  <c:v>154256</c:v>
                </c:pt>
                <c:pt idx="12">
                  <c:v>153893</c:v>
                </c:pt>
                <c:pt idx="13">
                  <c:v>439981</c:v>
                </c:pt>
                <c:pt idx="14">
                  <c:v>227775</c:v>
                </c:pt>
                <c:pt idx="15">
                  <c:v>88863</c:v>
                </c:pt>
                <c:pt idx="16">
                  <c:v>258219</c:v>
                </c:pt>
                <c:pt idx="17">
                  <c:v>242428</c:v>
                </c:pt>
                <c:pt idx="18">
                  <c:v>472712</c:v>
                </c:pt>
                <c:pt idx="19">
                  <c:v>5151</c:v>
                </c:pt>
                <c:pt idx="20">
                  <c:v>394819</c:v>
                </c:pt>
                <c:pt idx="21">
                  <c:v>241927</c:v>
                </c:pt>
                <c:pt idx="22">
                  <c:v>180863</c:v>
                </c:pt>
                <c:pt idx="23">
                  <c:v>191893</c:v>
                </c:pt>
                <c:pt idx="24">
                  <c:v>182984</c:v>
                </c:pt>
                <c:pt idx="25">
                  <c:v>112334</c:v>
                </c:pt>
                <c:pt idx="26">
                  <c:v>104958</c:v>
                </c:pt>
                <c:pt idx="27">
                  <c:v>111368</c:v>
                </c:pt>
                <c:pt idx="28">
                  <c:v>43842</c:v>
                </c:pt>
                <c:pt idx="29">
                  <c:v>244574</c:v>
                </c:pt>
                <c:pt idx="30">
                  <c:v>179296</c:v>
                </c:pt>
                <c:pt idx="31">
                  <c:v>304128</c:v>
                </c:pt>
                <c:pt idx="32">
                  <c:v>122902</c:v>
                </c:pt>
                <c:pt idx="33">
                  <c:v>86587</c:v>
                </c:pt>
                <c:pt idx="34">
                  <c:v>471403</c:v>
                </c:pt>
                <c:pt idx="35">
                  <c:v>330333</c:v>
                </c:pt>
                <c:pt idx="36">
                  <c:v>301748</c:v>
                </c:pt>
                <c:pt idx="37">
                  <c:v>341333</c:v>
                </c:pt>
                <c:pt idx="38">
                  <c:v>82901</c:v>
                </c:pt>
                <c:pt idx="39">
                  <c:v>357547</c:v>
                </c:pt>
                <c:pt idx="40">
                  <c:v>401945</c:v>
                </c:pt>
                <c:pt idx="41">
                  <c:v>343712</c:v>
                </c:pt>
                <c:pt idx="42">
                  <c:v>37644</c:v>
                </c:pt>
                <c:pt idx="43">
                  <c:v>189009</c:v>
                </c:pt>
                <c:pt idx="44">
                  <c:v>60239</c:v>
                </c:pt>
                <c:pt idx="45">
                  <c:v>343491</c:v>
                </c:pt>
                <c:pt idx="46">
                  <c:v>396686</c:v>
                </c:pt>
                <c:pt idx="47">
                  <c:v>392434</c:v>
                </c:pt>
                <c:pt idx="48">
                  <c:v>473327</c:v>
                </c:pt>
                <c:pt idx="49">
                  <c:v>258251</c:v>
                </c:pt>
                <c:pt idx="50">
                  <c:v>473323</c:v>
                </c:pt>
                <c:pt idx="51">
                  <c:v>21407</c:v>
                </c:pt>
                <c:pt idx="52">
                  <c:v>4199</c:v>
                </c:pt>
                <c:pt idx="53">
                  <c:v>204394</c:v>
                </c:pt>
                <c:pt idx="54">
                  <c:v>217497</c:v>
                </c:pt>
                <c:pt idx="55">
                  <c:v>154228</c:v>
                </c:pt>
                <c:pt idx="56">
                  <c:v>81226</c:v>
                </c:pt>
                <c:pt idx="57">
                  <c:v>405774</c:v>
                </c:pt>
                <c:pt idx="58">
                  <c:v>325852</c:v>
                </c:pt>
                <c:pt idx="59">
                  <c:v>397390</c:v>
                </c:pt>
                <c:pt idx="60">
                  <c:v>304722</c:v>
                </c:pt>
                <c:pt idx="61">
                  <c:v>62570</c:v>
                </c:pt>
                <c:pt idx="62">
                  <c:v>327968</c:v>
                </c:pt>
                <c:pt idx="63">
                  <c:v>432277</c:v>
                </c:pt>
                <c:pt idx="64">
                  <c:v>387595</c:v>
                </c:pt>
                <c:pt idx="65">
                  <c:v>122982</c:v>
                </c:pt>
                <c:pt idx="66">
                  <c:v>129210</c:v>
                </c:pt>
                <c:pt idx="67">
                  <c:v>294042</c:v>
                </c:pt>
                <c:pt idx="68">
                  <c:v>12149</c:v>
                </c:pt>
                <c:pt idx="69">
                  <c:v>119655</c:v>
                </c:pt>
                <c:pt idx="70">
                  <c:v>251574</c:v>
                </c:pt>
                <c:pt idx="71">
                  <c:v>75550</c:v>
                </c:pt>
                <c:pt idx="72">
                  <c:v>123413</c:v>
                </c:pt>
                <c:pt idx="73">
                  <c:v>209122</c:v>
                </c:pt>
                <c:pt idx="74">
                  <c:v>324893</c:v>
                </c:pt>
                <c:pt idx="75">
                  <c:v>128523</c:v>
                </c:pt>
                <c:pt idx="76">
                  <c:v>192331</c:v>
                </c:pt>
                <c:pt idx="77">
                  <c:v>404226</c:v>
                </c:pt>
                <c:pt idx="78">
                  <c:v>183290</c:v>
                </c:pt>
                <c:pt idx="79">
                  <c:v>349014</c:v>
                </c:pt>
                <c:pt idx="80">
                  <c:v>76405</c:v>
                </c:pt>
                <c:pt idx="81">
                  <c:v>238334</c:v>
                </c:pt>
                <c:pt idx="82">
                  <c:v>472908</c:v>
                </c:pt>
                <c:pt idx="83">
                  <c:v>155428</c:v>
                </c:pt>
                <c:pt idx="84">
                  <c:v>145779</c:v>
                </c:pt>
                <c:pt idx="85">
                  <c:v>42705</c:v>
                </c:pt>
                <c:pt idx="86">
                  <c:v>297015</c:v>
                </c:pt>
                <c:pt idx="87">
                  <c:v>327633</c:v>
                </c:pt>
                <c:pt idx="88">
                  <c:v>95024</c:v>
                </c:pt>
                <c:pt idx="89">
                  <c:v>397</c:v>
                </c:pt>
                <c:pt idx="90">
                  <c:v>245484</c:v>
                </c:pt>
                <c:pt idx="91">
                  <c:v>459455</c:v>
                </c:pt>
                <c:pt idx="92">
                  <c:v>74456</c:v>
                </c:pt>
                <c:pt idx="93">
                  <c:v>388561</c:v>
                </c:pt>
                <c:pt idx="94">
                  <c:v>228405</c:v>
                </c:pt>
                <c:pt idx="95">
                  <c:v>4316</c:v>
                </c:pt>
                <c:pt idx="96">
                  <c:v>137327</c:v>
                </c:pt>
                <c:pt idx="97">
                  <c:v>70091</c:v>
                </c:pt>
                <c:pt idx="98">
                  <c:v>254768</c:v>
                </c:pt>
                <c:pt idx="99">
                  <c:v>433247</c:v>
                </c:pt>
              </c:numCache>
            </c:numRef>
          </c:cat>
          <c:val>
            <c:numRef>
              <c:f>'Анализ ТОП'!$M$4:$M$103</c:f>
              <c:numCache>
                <c:formatCode>0.00%</c:formatCode>
                <c:ptCount val="100"/>
                <c:pt idx="0">
                  <c:v>5.7417050822377781E-2</c:v>
                </c:pt>
                <c:pt idx="1">
                  <c:v>9.3549029651129698E-2</c:v>
                </c:pt>
                <c:pt idx="2">
                  <c:v>0.12371236696830004</c:v>
                </c:pt>
                <c:pt idx="3">
                  <c:v>0.15091628251095554</c:v>
                </c:pt>
                <c:pt idx="4">
                  <c:v>0.17582237778157192</c:v>
                </c:pt>
                <c:pt idx="5">
                  <c:v>0.19366427636446418</c:v>
                </c:pt>
                <c:pt idx="6">
                  <c:v>0.20994109612429571</c:v>
                </c:pt>
                <c:pt idx="7">
                  <c:v>0.22482357293267316</c:v>
                </c:pt>
                <c:pt idx="8">
                  <c:v>0.23745802743156338</c:v>
                </c:pt>
                <c:pt idx="9">
                  <c:v>0.2487835069148028</c:v>
                </c:pt>
                <c:pt idx="10">
                  <c:v>0.25974617267087813</c:v>
                </c:pt>
                <c:pt idx="11">
                  <c:v>0.26966308121336291</c:v>
                </c:pt>
                <c:pt idx="12">
                  <c:v>0.27948750782539411</c:v>
                </c:pt>
                <c:pt idx="13">
                  <c:v>0.28887798076375848</c:v>
                </c:pt>
                <c:pt idx="14">
                  <c:v>0.29788429799100791</c:v>
                </c:pt>
                <c:pt idx="15">
                  <c:v>0.30556029821865571</c:v>
                </c:pt>
                <c:pt idx="16">
                  <c:v>0.3129303966763417</c:v>
                </c:pt>
                <c:pt idx="17">
                  <c:v>0.31960332365830063</c:v>
                </c:pt>
                <c:pt idx="18">
                  <c:v>0.32626202265095899</c:v>
                </c:pt>
                <c:pt idx="19">
                  <c:v>0.33235871606624551</c:v>
                </c:pt>
                <c:pt idx="20">
                  <c:v>0.33797877183996355</c:v>
                </c:pt>
                <c:pt idx="21">
                  <c:v>0.34339252176882362</c:v>
                </c:pt>
                <c:pt idx="22">
                  <c:v>0.34874224574583118</c:v>
                </c:pt>
                <c:pt idx="23">
                  <c:v>0.35379318194752718</c:v>
                </c:pt>
                <c:pt idx="24">
                  <c:v>0.35855955836321213</c:v>
                </c:pt>
                <c:pt idx="25">
                  <c:v>0.36316231290194068</c:v>
                </c:pt>
                <c:pt idx="26">
                  <c:v>0.36775083945136872</c:v>
                </c:pt>
                <c:pt idx="27">
                  <c:v>0.37202635023618463</c:v>
                </c:pt>
                <c:pt idx="28">
                  <c:v>0.37623783506914804</c:v>
                </c:pt>
                <c:pt idx="29">
                  <c:v>0.38040663593420976</c:v>
                </c:pt>
                <c:pt idx="30">
                  <c:v>0.38451141084741902</c:v>
                </c:pt>
                <c:pt idx="31">
                  <c:v>0.38851658983552445</c:v>
                </c:pt>
                <c:pt idx="32">
                  <c:v>0.39245774287177737</c:v>
                </c:pt>
                <c:pt idx="33">
                  <c:v>0.39639178191337998</c:v>
                </c:pt>
                <c:pt idx="34">
                  <c:v>0.40018354106197712</c:v>
                </c:pt>
                <c:pt idx="35">
                  <c:v>0.40391838825337201</c:v>
                </c:pt>
                <c:pt idx="36">
                  <c:v>0.40743981560525866</c:v>
                </c:pt>
                <c:pt idx="37">
                  <c:v>0.41084741904274086</c:v>
                </c:pt>
                <c:pt idx="38">
                  <c:v>0.41415542655511922</c:v>
                </c:pt>
                <c:pt idx="39">
                  <c:v>0.41745632007284733</c:v>
                </c:pt>
                <c:pt idx="40">
                  <c:v>0.42074298560127482</c:v>
                </c:pt>
                <c:pt idx="41">
                  <c:v>0.42391582721529791</c:v>
                </c:pt>
                <c:pt idx="42">
                  <c:v>0.42697484491491661</c:v>
                </c:pt>
                <c:pt idx="43">
                  <c:v>0.43002674861988505</c:v>
                </c:pt>
                <c:pt idx="44">
                  <c:v>0.43297194240509929</c:v>
                </c:pt>
                <c:pt idx="45">
                  <c:v>0.43590290820101302</c:v>
                </c:pt>
                <c:pt idx="46">
                  <c:v>0.43881253201297593</c:v>
                </c:pt>
                <c:pt idx="47">
                  <c:v>0.44170792783563828</c:v>
                </c:pt>
                <c:pt idx="48">
                  <c:v>0.44456063969039894</c:v>
                </c:pt>
                <c:pt idx="49">
                  <c:v>0.44736355358260771</c:v>
                </c:pt>
                <c:pt idx="50">
                  <c:v>0.45012378350691479</c:v>
                </c:pt>
                <c:pt idx="51">
                  <c:v>0.45287689943657161</c:v>
                </c:pt>
                <c:pt idx="52">
                  <c:v>0.45562290137157818</c:v>
                </c:pt>
                <c:pt idx="53">
                  <c:v>0.45816259746172672</c:v>
                </c:pt>
                <c:pt idx="54">
                  <c:v>0.460695179557225</c:v>
                </c:pt>
                <c:pt idx="55">
                  <c:v>0.46322776165272322</c:v>
                </c:pt>
                <c:pt idx="56">
                  <c:v>0.46576034374822151</c:v>
                </c:pt>
                <c:pt idx="57">
                  <c:v>0.46822889989186728</c:v>
                </c:pt>
                <c:pt idx="58">
                  <c:v>0.47065477206761142</c:v>
                </c:pt>
                <c:pt idx="59">
                  <c:v>0.4730237322861533</c:v>
                </c:pt>
                <c:pt idx="60">
                  <c:v>0.47537135052074442</c:v>
                </c:pt>
                <c:pt idx="61">
                  <c:v>0.4776833987820841</c:v>
                </c:pt>
                <c:pt idx="62">
                  <c:v>0.47996699106482271</c:v>
                </c:pt>
                <c:pt idx="63">
                  <c:v>0.48223635535826076</c:v>
                </c:pt>
                <c:pt idx="64">
                  <c:v>0.48450571965169881</c:v>
                </c:pt>
                <c:pt idx="65">
                  <c:v>0.48669683000398384</c:v>
                </c:pt>
                <c:pt idx="66">
                  <c:v>0.48883102839906667</c:v>
                </c:pt>
                <c:pt idx="67">
                  <c:v>0.49094388481019863</c:v>
                </c:pt>
                <c:pt idx="68">
                  <c:v>0.49303539923737977</c:v>
                </c:pt>
                <c:pt idx="69">
                  <c:v>0.49503443173410733</c:v>
                </c:pt>
                <c:pt idx="70">
                  <c:v>0.49698366626828294</c:v>
                </c:pt>
                <c:pt idx="71">
                  <c:v>0.49890444482385748</c:v>
                </c:pt>
                <c:pt idx="72">
                  <c:v>0.50076119742757952</c:v>
                </c:pt>
                <c:pt idx="73">
                  <c:v>0.50256815206874961</c:v>
                </c:pt>
                <c:pt idx="74">
                  <c:v>0.50436087872061919</c:v>
                </c:pt>
                <c:pt idx="75">
                  <c:v>0.50614649137783851</c:v>
                </c:pt>
                <c:pt idx="76">
                  <c:v>0.50791787604575722</c:v>
                </c:pt>
                <c:pt idx="77">
                  <c:v>0.50963234875647379</c:v>
                </c:pt>
                <c:pt idx="78">
                  <c:v>0.51133259347788973</c:v>
                </c:pt>
                <c:pt idx="79">
                  <c:v>0.51303283819930567</c:v>
                </c:pt>
                <c:pt idx="80">
                  <c:v>0.51472596892607136</c:v>
                </c:pt>
                <c:pt idx="81">
                  <c:v>0.51639064367423593</c:v>
                </c:pt>
                <c:pt idx="82">
                  <c:v>0.51804820442775024</c:v>
                </c:pt>
                <c:pt idx="83">
                  <c:v>0.51969153719196404</c:v>
                </c:pt>
                <c:pt idx="84">
                  <c:v>0.52131352797222696</c:v>
                </c:pt>
                <c:pt idx="85">
                  <c:v>0.52293551875248989</c:v>
                </c:pt>
                <c:pt idx="86">
                  <c:v>0.52453616754880206</c:v>
                </c:pt>
                <c:pt idx="87">
                  <c:v>0.52610124637186273</c:v>
                </c:pt>
                <c:pt idx="88">
                  <c:v>0.52763786921632239</c:v>
                </c:pt>
                <c:pt idx="89">
                  <c:v>0.52916737806613168</c:v>
                </c:pt>
                <c:pt idx="90">
                  <c:v>0.53068977292129071</c:v>
                </c:pt>
                <c:pt idx="91">
                  <c:v>0.53221216777644986</c:v>
                </c:pt>
                <c:pt idx="92">
                  <c:v>0.53372033464230839</c:v>
                </c:pt>
                <c:pt idx="93">
                  <c:v>0.53522138751351656</c:v>
                </c:pt>
                <c:pt idx="94">
                  <c:v>0.53671532639007458</c:v>
                </c:pt>
                <c:pt idx="95">
                  <c:v>0.53820926526663249</c:v>
                </c:pt>
                <c:pt idx="96">
                  <c:v>0.53965340618063851</c:v>
                </c:pt>
                <c:pt idx="97">
                  <c:v>0.54109043309999427</c:v>
                </c:pt>
                <c:pt idx="98">
                  <c:v>0.54252034602469978</c:v>
                </c:pt>
                <c:pt idx="99">
                  <c:v>0.54390757498150366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AB2-428C-908B-FA8D52D578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1391008"/>
        <c:axId val="1381407648"/>
      </c:lineChart>
      <c:catAx>
        <c:axId val="790135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ID </a:t>
                </a:r>
                <a:r>
                  <a:rPr lang="ru-RU"/>
                  <a:t>фильмов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9014784"/>
        <c:crosses val="autoZero"/>
        <c:auto val="1"/>
        <c:lblAlgn val="ctr"/>
        <c:lblOffset val="100"/>
        <c:noMultiLvlLbl val="0"/>
      </c:catAx>
      <c:valAx>
        <c:axId val="790147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просмотров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9013536"/>
        <c:crosses val="autoZero"/>
        <c:crossBetween val="between"/>
      </c:valAx>
      <c:valAx>
        <c:axId val="1381407648"/>
        <c:scaling>
          <c:orientation val="minMax"/>
        </c:scaling>
        <c:delete val="0"/>
        <c:axPos val="r"/>
        <c:minorGridlines>
          <c:spPr>
            <a:ln>
              <a:solidFill>
                <a:schemeClr val="lt1">
                  <a:lumMod val="95000"/>
                  <a:alpha val="5000"/>
                </a:schemeClr>
              </a:solidFill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Кумулятивная доля в общем количестве просмотров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81391008"/>
        <c:crosses val="max"/>
        <c:crossBetween val="between"/>
      </c:valAx>
      <c:catAx>
        <c:axId val="13813910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814076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 sz="1200"/>
              <a:t>Затраты на маркетинг </a:t>
            </a:r>
            <a:r>
              <a:rPr lang="en-US" sz="1200"/>
              <a:t>VS </a:t>
            </a:r>
            <a:r>
              <a:rPr lang="ru-RU" sz="1200"/>
              <a:t>новыми подписчиками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'Юнит-экономика'!$C$23</c:f>
              <c:strCache>
                <c:ptCount val="1"/>
                <c:pt idx="0">
                  <c:v>Кол-во новых подписок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numRef>
              <c:f>'Юнит-экономика'!$A$24:$A$29</c:f>
              <c:numCache>
                <c:formatCode>mmm\-yy</c:formatCode>
                <c:ptCount val="6"/>
                <c:pt idx="0">
                  <c:v>44256</c:v>
                </c:pt>
                <c:pt idx="1">
                  <c:v>44287</c:v>
                </c:pt>
                <c:pt idx="2">
                  <c:v>44317</c:v>
                </c:pt>
                <c:pt idx="3">
                  <c:v>44348</c:v>
                </c:pt>
                <c:pt idx="4">
                  <c:v>44378</c:v>
                </c:pt>
                <c:pt idx="5">
                  <c:v>44409</c:v>
                </c:pt>
              </c:numCache>
            </c:numRef>
          </c:cat>
          <c:val>
            <c:numRef>
              <c:f>'Юнит-экономика'!$C$24:$C$29</c:f>
              <c:numCache>
                <c:formatCode>General</c:formatCode>
                <c:ptCount val="6"/>
                <c:pt idx="0">
                  <c:v>201</c:v>
                </c:pt>
                <c:pt idx="1">
                  <c:v>5122</c:v>
                </c:pt>
                <c:pt idx="2">
                  <c:v>4396</c:v>
                </c:pt>
                <c:pt idx="3">
                  <c:v>3255</c:v>
                </c:pt>
                <c:pt idx="4">
                  <c:v>1916</c:v>
                </c:pt>
                <c:pt idx="5">
                  <c:v>378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98-401B-942E-2C6E966E2A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7192976"/>
        <c:axId val="707191728"/>
      </c:barChart>
      <c:lineChart>
        <c:grouping val="standard"/>
        <c:varyColors val="0"/>
        <c:ser>
          <c:idx val="1"/>
          <c:order val="1"/>
          <c:tx>
            <c:strRef>
              <c:f>'Юнит-экономика'!$I$23</c:f>
              <c:strCache>
                <c:ptCount val="1"/>
                <c:pt idx="0">
                  <c:v>Затраты на маркетинг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'Юнит-экономика'!$A$24:$A$29</c:f>
              <c:numCache>
                <c:formatCode>mmm\-yy</c:formatCode>
                <c:ptCount val="6"/>
                <c:pt idx="0">
                  <c:v>44256</c:v>
                </c:pt>
                <c:pt idx="1">
                  <c:v>44287</c:v>
                </c:pt>
                <c:pt idx="2">
                  <c:v>44317</c:v>
                </c:pt>
                <c:pt idx="3">
                  <c:v>44348</c:v>
                </c:pt>
                <c:pt idx="4">
                  <c:v>44378</c:v>
                </c:pt>
                <c:pt idx="5">
                  <c:v>44409</c:v>
                </c:pt>
              </c:numCache>
            </c:numRef>
          </c:cat>
          <c:val>
            <c:numRef>
              <c:f>'Юнит-экономика'!$I$24:$I$29</c:f>
              <c:numCache>
                <c:formatCode>_("₽"* #,##0.00_);_("₽"* \(#,##0.00\);_("₽"* "-"??_);_(@_)</c:formatCode>
                <c:ptCount val="6"/>
                <c:pt idx="0">
                  <c:v>205731</c:v>
                </c:pt>
                <c:pt idx="1">
                  <c:v>10219571.900826447</c:v>
                </c:pt>
                <c:pt idx="2">
                  <c:v>8554785.1239669416</c:v>
                </c:pt>
                <c:pt idx="3">
                  <c:v>8365576.8595041325</c:v>
                </c:pt>
                <c:pt idx="4">
                  <c:v>5982209.9173553716</c:v>
                </c:pt>
                <c:pt idx="5">
                  <c:v>1094171.9008264462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98-401B-942E-2C6E966E2A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7196720"/>
        <c:axId val="707195056"/>
      </c:lineChart>
      <c:dateAx>
        <c:axId val="707192976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07191728"/>
        <c:crosses val="autoZero"/>
        <c:auto val="1"/>
        <c:lblOffset val="100"/>
        <c:baseTimeUnit val="months"/>
      </c:dateAx>
      <c:valAx>
        <c:axId val="707191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подписки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07192976"/>
        <c:crosses val="autoZero"/>
        <c:crossBetween val="between"/>
      </c:valAx>
      <c:valAx>
        <c:axId val="70719505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Расходы на маркетинг руб.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_(&quot;₽&quot;* #,##0_);_(&quot;₽&quot;* \(#,##0\);_(&quot;₽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07196720"/>
        <c:crosses val="max"/>
        <c:crossBetween val="between"/>
      </c:valAx>
      <c:dateAx>
        <c:axId val="707196720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707195056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 sz="1200"/>
              <a:t>Количество просмотров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ВЫВОДЫ!$J$30</c:f>
              <c:strCache>
                <c:ptCount val="1"/>
                <c:pt idx="0">
                  <c:v>Просмотров в месяц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ВЫВОДЫ!$G$31:$G$36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ВЫВОДЫ!$J$31:$J$36</c:f>
              <c:numCache>
                <c:formatCode>0.00</c:formatCode>
                <c:ptCount val="6"/>
                <c:pt idx="0">
                  <c:v>1.0060975609756098</c:v>
                </c:pt>
                <c:pt idx="1">
                  <c:v>2.2633241215949469</c:v>
                </c:pt>
                <c:pt idx="2">
                  <c:v>3.4783112966829042</c:v>
                </c:pt>
                <c:pt idx="3">
                  <c:v>3.4800359353164305</c:v>
                </c:pt>
                <c:pt idx="4">
                  <c:v>3.7243704562216835</c:v>
                </c:pt>
                <c:pt idx="5">
                  <c:v>3.8417112299465241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82-4A27-B35F-64523916DC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97018720"/>
        <c:axId val="497023712"/>
      </c:barChart>
      <c:lineChart>
        <c:grouping val="standard"/>
        <c:varyColors val="0"/>
        <c:ser>
          <c:idx val="0"/>
          <c:order val="0"/>
          <c:tx>
            <c:strRef>
              <c:f>ВЫВОДЫ!$H$30</c:f>
              <c:strCache>
                <c:ptCount val="1"/>
                <c:pt idx="0">
                  <c:v>ПОЛЬЗОВАТЕЛИ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ВЫВОДЫ!$G$31:$G$36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ВЫВОДЫ!$H$31:$H$36</c:f>
              <c:numCache>
                <c:formatCode>General</c:formatCode>
                <c:ptCount val="6"/>
                <c:pt idx="0">
                  <c:v>164</c:v>
                </c:pt>
                <c:pt idx="1">
                  <c:v>5066</c:v>
                </c:pt>
                <c:pt idx="2">
                  <c:v>8622</c:v>
                </c:pt>
                <c:pt idx="3">
                  <c:v>10018</c:v>
                </c:pt>
                <c:pt idx="4">
                  <c:v>9491</c:v>
                </c:pt>
                <c:pt idx="5">
                  <c:v>7480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782-4A27-B35F-64523916DC42}"/>
            </c:ext>
          </c:extLst>
        </c:ser>
        <c:ser>
          <c:idx val="1"/>
          <c:order val="1"/>
          <c:tx>
            <c:strRef>
              <c:f>ВЫВОДЫ!$I$30</c:f>
              <c:strCache>
                <c:ptCount val="1"/>
                <c:pt idx="0">
                  <c:v>ПРОСМОТРЫ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ВЫВОДЫ!$G$31:$G$36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ВЫВОДЫ!$I$31:$I$36</c:f>
              <c:numCache>
                <c:formatCode>General</c:formatCode>
                <c:ptCount val="6"/>
                <c:pt idx="0">
                  <c:v>165</c:v>
                </c:pt>
                <c:pt idx="1">
                  <c:v>11466</c:v>
                </c:pt>
                <c:pt idx="2">
                  <c:v>29990</c:v>
                </c:pt>
                <c:pt idx="3">
                  <c:v>34863</c:v>
                </c:pt>
                <c:pt idx="4">
                  <c:v>35348</c:v>
                </c:pt>
                <c:pt idx="5">
                  <c:v>28736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782-4A27-B35F-64523916DC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6549952"/>
        <c:axId val="336539968"/>
      </c:lineChart>
      <c:catAx>
        <c:axId val="336549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36539968"/>
        <c:crosses val="autoZero"/>
        <c:auto val="1"/>
        <c:lblAlgn val="ctr"/>
        <c:lblOffset val="100"/>
        <c:noMultiLvlLbl val="0"/>
      </c:catAx>
      <c:valAx>
        <c:axId val="336539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пользователи / просмотры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36549952"/>
        <c:crosses val="autoZero"/>
        <c:crossBetween val="between"/>
      </c:valAx>
      <c:valAx>
        <c:axId val="49702371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просмотров на пользователя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97018720"/>
        <c:crosses val="max"/>
        <c:crossBetween val="between"/>
      </c:valAx>
      <c:catAx>
        <c:axId val="4970187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970237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/>
              <a:t>Лояльность с течением времени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'Лояльность с течением времени'!$C$11</c:f>
              <c:strCache>
                <c:ptCount val="1"/>
                <c:pt idx="0">
                  <c:v>Подписчики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'Лояльность с течением времени'!$A$12:$A$15</c:f>
              <c:strCache>
                <c:ptCount val="4"/>
                <c:pt idx="0">
                  <c:v>1 мес</c:v>
                </c:pt>
                <c:pt idx="1">
                  <c:v>2 мес</c:v>
                </c:pt>
                <c:pt idx="2">
                  <c:v>3 мес</c:v>
                </c:pt>
                <c:pt idx="3">
                  <c:v>больше 4 мес</c:v>
                </c:pt>
              </c:strCache>
            </c:strRef>
          </c:cat>
          <c:val>
            <c:numRef>
              <c:f>'Лояльность с течением времени'!$C$12:$C$15</c:f>
              <c:numCache>
                <c:formatCode>General</c:formatCode>
                <c:ptCount val="4"/>
                <c:pt idx="0">
                  <c:v>6006</c:v>
                </c:pt>
                <c:pt idx="1">
                  <c:v>3847</c:v>
                </c:pt>
                <c:pt idx="2">
                  <c:v>2654</c:v>
                </c:pt>
                <c:pt idx="3">
                  <c:v>1975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A3-4A59-8E94-762437B2E2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61344"/>
        <c:axId val="1219665920"/>
      </c:barChart>
      <c:lineChart>
        <c:grouping val="standard"/>
        <c:varyColors val="0"/>
        <c:ser>
          <c:idx val="1"/>
          <c:order val="1"/>
          <c:tx>
            <c:strRef>
              <c:f>'Лояльность с течением времени'!$I$11</c:f>
              <c:strCache>
                <c:ptCount val="1"/>
                <c:pt idx="0">
                  <c:v>Среднее кол-во просмотров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'Лояльность с течением времени'!$A$12:$A$15</c:f>
              <c:strCache>
                <c:ptCount val="4"/>
                <c:pt idx="0">
                  <c:v>1 мес</c:v>
                </c:pt>
                <c:pt idx="1">
                  <c:v>2 мес</c:v>
                </c:pt>
                <c:pt idx="2">
                  <c:v>3 мес</c:v>
                </c:pt>
                <c:pt idx="3">
                  <c:v>больше 4 мес</c:v>
                </c:pt>
              </c:strCache>
            </c:strRef>
          </c:cat>
          <c:val>
            <c:numRef>
              <c:f>'Лояльность с течением времени'!$I$12:$I$15</c:f>
              <c:numCache>
                <c:formatCode>General</c:formatCode>
                <c:ptCount val="4"/>
                <c:pt idx="0">
                  <c:v>5.5528238351450812</c:v>
                </c:pt>
                <c:pt idx="1">
                  <c:v>5.1248012626271473</c:v>
                </c:pt>
                <c:pt idx="2">
                  <c:v>4.7335870578303858</c:v>
                </c:pt>
                <c:pt idx="3">
                  <c:v>4.5011797324854292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5A3-4A59-8E94-762437B2E2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9666752"/>
        <c:axId val="1219660096"/>
      </c:lineChart>
      <c:catAx>
        <c:axId val="1219661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группы по</a:t>
                </a:r>
                <a:r>
                  <a:rPr lang="ru-RU" baseline="0"/>
                  <a:t> продолжительности </a:t>
                </a:r>
                <a:r>
                  <a:rPr lang="en-US" baseline="0"/>
                  <a:t>LifeTime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19665920"/>
        <c:crosses val="autoZero"/>
        <c:auto val="1"/>
        <c:lblAlgn val="ctr"/>
        <c:lblOffset val="100"/>
        <c:noMultiLvlLbl val="0"/>
      </c:catAx>
      <c:valAx>
        <c:axId val="1219665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 подписчиков в группе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19661344"/>
        <c:crosses val="autoZero"/>
        <c:crossBetween val="between"/>
      </c:valAx>
      <c:valAx>
        <c:axId val="121966009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СР.кол-во</a:t>
                </a:r>
                <a:r>
                  <a:rPr lang="ru-RU" baseline="0"/>
                  <a:t> просмотров в месяц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19666752"/>
        <c:crosses val="max"/>
        <c:crossBetween val="between"/>
      </c:valAx>
      <c:catAx>
        <c:axId val="12196667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196600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Retention VS</a:t>
            </a:r>
            <a:r>
              <a:rPr lang="en-US" baseline="0"/>
              <a:t> </a:t>
            </a:r>
            <a:r>
              <a:rPr lang="ru-RU" baseline="0"/>
              <a:t>Выручка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'Юнит-экономика'!$H$23</c:f>
              <c:strCache>
                <c:ptCount val="1"/>
                <c:pt idx="0">
                  <c:v>Выручка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numRef>
              <c:f>'Юнит-экономика'!$A$25:$A$29</c:f>
              <c:numCache>
                <c:formatCode>mmm\-yy</c:formatCode>
                <c:ptCount val="5"/>
                <c:pt idx="0">
                  <c:v>44287</c:v>
                </c:pt>
                <c:pt idx="1">
                  <c:v>44317</c:v>
                </c:pt>
                <c:pt idx="2">
                  <c:v>44348</c:v>
                </c:pt>
                <c:pt idx="3">
                  <c:v>44378</c:v>
                </c:pt>
                <c:pt idx="4">
                  <c:v>44409</c:v>
                </c:pt>
              </c:numCache>
              <c:extLst/>
            </c:numRef>
          </c:cat>
          <c:val>
            <c:numRef>
              <c:f>'Юнит-экономика'!$H$25:$H$29</c:f>
              <c:numCache>
                <c:formatCode>_("₽"* #,##0.00_);_("₽"* \(#,##0.00\);_("₽"* "-"??_);_(@_)</c:formatCode>
                <c:ptCount val="5"/>
                <c:pt idx="0">
                  <c:v>1608279.12</c:v>
                </c:pt>
                <c:pt idx="1">
                  <c:v>2861480.9511875985</c:v>
                </c:pt>
                <c:pt idx="2">
                  <c:v>3291759.765476191</c:v>
                </c:pt>
                <c:pt idx="3">
                  <c:v>3205517.1930161933</c:v>
                </c:pt>
                <c:pt idx="4">
                  <c:v>2567531.4873516602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E030-4D0C-BDFA-173812E038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89812768"/>
        <c:axId val="1989826496"/>
      </c:barChart>
      <c:lineChart>
        <c:grouping val="standard"/>
        <c:varyColors val="0"/>
        <c:ser>
          <c:idx val="0"/>
          <c:order val="0"/>
          <c:tx>
            <c:strRef>
              <c:f>'Юнит-экономика'!$E$23</c:f>
              <c:strCache>
                <c:ptCount val="1"/>
                <c:pt idx="0">
                  <c:v>Retention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'Юнит-экономика'!$A$25:$A$29</c:f>
              <c:numCache>
                <c:formatCode>mmm\-yy</c:formatCode>
                <c:ptCount val="5"/>
                <c:pt idx="0">
                  <c:v>44287</c:v>
                </c:pt>
                <c:pt idx="1">
                  <c:v>44317</c:v>
                </c:pt>
                <c:pt idx="2">
                  <c:v>44348</c:v>
                </c:pt>
                <c:pt idx="3">
                  <c:v>44378</c:v>
                </c:pt>
                <c:pt idx="4">
                  <c:v>44409</c:v>
                </c:pt>
              </c:numCache>
              <c:extLst/>
            </c:numRef>
          </c:cat>
          <c:val>
            <c:numRef>
              <c:f>'Юнит-экономика'!$E$25:$E$29</c:f>
              <c:numCache>
                <c:formatCode>0.00%</c:formatCode>
                <c:ptCount val="5"/>
                <c:pt idx="0">
                  <c:v>0.8308457711442786</c:v>
                </c:pt>
                <c:pt idx="1">
                  <c:v>0.86862718643700376</c:v>
                </c:pt>
                <c:pt idx="2">
                  <c:v>0.7861606758690689</c:v>
                </c:pt>
                <c:pt idx="3">
                  <c:v>0.78298123172559619</c:v>
                </c:pt>
                <c:pt idx="4">
                  <c:v>0.76553484646670578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E030-4D0C-BDFA-173812E038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89819008"/>
        <c:axId val="1989819424"/>
      </c:lineChart>
      <c:dateAx>
        <c:axId val="1989819008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89819424"/>
        <c:crosses val="autoZero"/>
        <c:auto val="1"/>
        <c:lblOffset val="100"/>
        <c:baseTimeUnit val="months"/>
      </c:dateAx>
      <c:valAx>
        <c:axId val="1989819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89819008"/>
        <c:crosses val="autoZero"/>
        <c:crossBetween val="between"/>
      </c:valAx>
      <c:valAx>
        <c:axId val="1989826496"/>
        <c:scaling>
          <c:orientation val="minMax"/>
        </c:scaling>
        <c:delete val="0"/>
        <c:axPos val="r"/>
        <c:numFmt formatCode="_(&quot;₽&quot;* #,##0_);_(&quot;₽&quot;* \(#,##0\);_(&quot;₽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89812768"/>
        <c:crosses val="max"/>
        <c:crossBetween val="between"/>
      </c:valAx>
      <c:dateAx>
        <c:axId val="1989812768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1989826496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06D91DD-F8AA-07F1-7454-D116BA566BDC}"/>
              </a:ext>
            </a:extLst>
          </p:cNvPr>
          <p:cNvSpPr/>
          <p:nvPr/>
        </p:nvSpPr>
        <p:spPr>
          <a:xfrm>
            <a:off x="159935" y="159934"/>
            <a:ext cx="11839432" cy="64826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63255" y="1008632"/>
            <a:ext cx="7608628" cy="1887183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Calibri"/>
                <a:cs typeface="Calibri Light"/>
              </a:rPr>
              <a:t>КУРСОВАЯ РАБОТА ПО EXCEL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51879" y="4568755"/>
            <a:ext cx="4043817" cy="10871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b="1" dirty="0">
                <a:solidFill>
                  <a:srgbClr val="FFFFFF"/>
                </a:solidFill>
                <a:cs typeface="Calibri" panose="020F0502020204030204"/>
              </a:rPr>
              <a:t>Исполнитель: Ольга Арина</a:t>
            </a:r>
            <a:endParaRPr lang="ru-RU" dirty="0"/>
          </a:p>
          <a:p>
            <a:pPr algn="l"/>
            <a:r>
              <a:rPr lang="ru-RU" b="1" dirty="0">
                <a:solidFill>
                  <a:srgbClr val="FFFFFF"/>
                </a:solidFill>
                <a:cs typeface="Calibri" panose="020F0502020204030204"/>
              </a:rPr>
              <a:t>Поток: 33 Группа: 1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C5C811-EC46-4C4F-2079-AEB0AACF3753}"/>
              </a:ext>
            </a:extLst>
          </p:cNvPr>
          <p:cNvSpPr txBox="1">
            <a:spLocks/>
          </p:cNvSpPr>
          <p:nvPr/>
        </p:nvSpPr>
        <p:spPr>
          <a:xfrm>
            <a:off x="2256432" y="3014853"/>
            <a:ext cx="8416120" cy="96595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b="1" dirty="0">
                <a:solidFill>
                  <a:schemeClr val="bg1"/>
                </a:solidFill>
                <a:latin typeface="Calibri"/>
                <a:cs typeface="Calibri Light"/>
              </a:rPr>
              <a:t>ТЕМА: Аналитика работы онлайн кинотеатра «Скай-</a:t>
            </a:r>
            <a:r>
              <a:rPr lang="ru-RU" sz="3200" b="1" dirty="0" err="1">
                <a:solidFill>
                  <a:schemeClr val="bg1"/>
                </a:solidFill>
                <a:latin typeface="Calibri"/>
                <a:cs typeface="Calibri Light"/>
              </a:rPr>
              <a:t>синема</a:t>
            </a:r>
            <a:r>
              <a:rPr lang="ru-RU" sz="3200" b="1" dirty="0">
                <a:solidFill>
                  <a:schemeClr val="bg1"/>
                </a:solidFill>
                <a:latin typeface="Calibri"/>
                <a:cs typeface="Calibri Light"/>
              </a:rPr>
              <a:t>»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5B208-33B6-6B6C-B144-2E1FC5916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77999"/>
            <a:ext cx="7351973" cy="427523"/>
          </a:xfrm>
        </p:spPr>
        <p:txBody>
          <a:bodyPr>
            <a:normAutofit fontScale="90000"/>
          </a:bodyPr>
          <a:lstStyle/>
          <a:p>
            <a:r>
              <a:rPr lang="ru-RU" sz="3100" b="1" dirty="0"/>
              <a:t>Анализ</a:t>
            </a:r>
            <a:r>
              <a:rPr lang="ru-RU" sz="2800" b="1" dirty="0"/>
              <a:t> </a:t>
            </a:r>
            <a:r>
              <a:rPr lang="ru-RU" sz="3100" b="1" dirty="0"/>
              <a:t>пользовательской активности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5CCE49-4818-B9E0-B2B6-6AE45C75A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34076" y="1123025"/>
            <a:ext cx="4724948" cy="136272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Пик активности пользователей приходится на пятницу-субботу-воскресенье.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В течении дня </a:t>
            </a:r>
            <a:r>
              <a:rPr lang="ru-RU" dirty="0" err="1"/>
              <a:t>бОльшее</a:t>
            </a:r>
            <a:r>
              <a:rPr lang="ru-RU" dirty="0"/>
              <a:t> количество просмотров в вечернее время с 17-21 часа.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687A70FC-EE18-4922-9BFF-C8CC73FEB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7840941"/>
              </p:ext>
            </p:extLst>
          </p:nvPr>
        </p:nvGraphicFramePr>
        <p:xfrm>
          <a:off x="577047" y="905522"/>
          <a:ext cx="6232125" cy="29619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8A3B5A9F-239E-4D8B-BB14-D69DF3A31C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7349690"/>
              </p:ext>
            </p:extLst>
          </p:nvPr>
        </p:nvGraphicFramePr>
        <p:xfrm>
          <a:off x="577047" y="3950563"/>
          <a:ext cx="9507986" cy="2707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67ACB5EB-8AA6-8594-F1C7-4F1ECE6E1E6B}"/>
              </a:ext>
            </a:extLst>
          </p:cNvPr>
          <p:cNvSpPr txBox="1">
            <a:spLocks/>
          </p:cNvSpPr>
          <p:nvPr/>
        </p:nvSpPr>
        <p:spPr>
          <a:xfrm>
            <a:off x="9009273" y="477999"/>
            <a:ext cx="2817812" cy="427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/>
              <a:t>Выводы</a:t>
            </a:r>
            <a:r>
              <a:rPr lang="ru-RU" sz="28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2563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D33AD7-4E73-951F-B70D-C06529471219}"/>
              </a:ext>
            </a:extLst>
          </p:cNvPr>
          <p:cNvSpPr txBox="1">
            <a:spLocks/>
          </p:cNvSpPr>
          <p:nvPr/>
        </p:nvSpPr>
        <p:spPr>
          <a:xfrm>
            <a:off x="892502" y="522388"/>
            <a:ext cx="9369532" cy="48966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/>
              <a:t>Распределение подписчиков по временным зонам.</a:t>
            </a:r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9F1A7825-2088-F881-7FF8-DDF2887D8E42}"/>
              </a:ext>
            </a:extLst>
          </p:cNvPr>
          <p:cNvSpPr txBox="1">
            <a:spLocks/>
          </p:cNvSpPr>
          <p:nvPr/>
        </p:nvSpPr>
        <p:spPr>
          <a:xfrm>
            <a:off x="994382" y="5269182"/>
            <a:ext cx="10608732" cy="9895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ru-RU" sz="1600" dirty="0"/>
              <a:t>81% подписчиков в зонах </a:t>
            </a:r>
            <a:r>
              <a:rPr lang="en-US" sz="1600" dirty="0"/>
              <a:t>UTC </a:t>
            </a:r>
            <a:r>
              <a:rPr lang="ru-RU" sz="1600" dirty="0"/>
              <a:t>0, +1, +2, +3. Из них 5</a:t>
            </a:r>
            <a:r>
              <a:rPr lang="en-US" sz="1600" dirty="0"/>
              <a:t>1</a:t>
            </a:r>
            <a:r>
              <a:rPr lang="ru-RU" sz="1600" dirty="0"/>
              <a:t>% подписчиков сосредоточены в </a:t>
            </a:r>
            <a:r>
              <a:rPr lang="en-US" sz="1600" dirty="0"/>
              <a:t>UTC+1 </a:t>
            </a:r>
            <a:r>
              <a:rPr lang="ru-RU" sz="1600" dirty="0"/>
              <a:t>и </a:t>
            </a:r>
            <a:r>
              <a:rPr lang="en-US" sz="1600" dirty="0"/>
              <a:t>UTC+2</a:t>
            </a:r>
            <a:r>
              <a:rPr lang="ru-RU" sz="1600" dirty="0"/>
              <a:t>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ru-RU" sz="1600" dirty="0"/>
              <a:t>Остальные зоны занимают менее 20%, есть перспектива расширения охвата.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A566C6D-8819-2AD6-B79B-8ADF13F65B87}"/>
              </a:ext>
            </a:extLst>
          </p:cNvPr>
          <p:cNvSpPr txBox="1">
            <a:spLocks/>
          </p:cNvSpPr>
          <p:nvPr/>
        </p:nvSpPr>
        <p:spPr>
          <a:xfrm>
            <a:off x="994382" y="4748157"/>
            <a:ext cx="2817812" cy="4896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/>
              <a:t>Выводы:</a:t>
            </a: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EB1B748B-577B-466F-8CA6-7A996FAC82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3145682"/>
              </p:ext>
            </p:extLst>
          </p:nvPr>
        </p:nvGraphicFramePr>
        <p:xfrm>
          <a:off x="994382" y="1517289"/>
          <a:ext cx="4582886" cy="2775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03758583-A5D3-473E-8511-15AECA204D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669067"/>
              </p:ext>
            </p:extLst>
          </p:nvPr>
        </p:nvGraphicFramePr>
        <p:xfrm>
          <a:off x="5846977" y="1517288"/>
          <a:ext cx="5756137" cy="2775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7805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49F7BD-0ED8-A4D8-F69A-A927663223AC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ТОП 100. Рейтинг фильмов.</a:t>
            </a:r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A7D970E2-67AD-2012-B416-5B4464AB925E}"/>
              </a:ext>
            </a:extLst>
          </p:cNvPr>
          <p:cNvSpPr txBox="1">
            <a:spLocks/>
          </p:cNvSpPr>
          <p:nvPr/>
        </p:nvSpPr>
        <p:spPr>
          <a:xfrm>
            <a:off x="3648721" y="6178014"/>
            <a:ext cx="7188200" cy="47136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/>
              <a:t>50% просмотров дают 73 фильма из 5142, что может говорить о возможных проблемах с библиотекой и, как следствие, потери интереса к сервису.</a:t>
            </a:r>
          </a:p>
        </p:txBody>
      </p:sp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18297A57-4CF9-4539-95A1-BA22354EDC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975361"/>
              </p:ext>
            </p:extLst>
          </p:nvPr>
        </p:nvGraphicFramePr>
        <p:xfrm>
          <a:off x="3648721" y="634331"/>
          <a:ext cx="7823299" cy="4909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45B06AB-7ABD-AFCD-98A9-D5B54D5D2852}"/>
              </a:ext>
            </a:extLst>
          </p:cNvPr>
          <p:cNvSpPr txBox="1">
            <a:spLocks/>
          </p:cNvSpPr>
          <p:nvPr/>
        </p:nvSpPr>
        <p:spPr>
          <a:xfrm>
            <a:off x="3648721" y="5750490"/>
            <a:ext cx="2817812" cy="427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/>
              <a:t>Выводы</a:t>
            </a:r>
            <a:r>
              <a:rPr lang="ru-RU" sz="28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09616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4DCDB7-0F69-06C4-5CF8-1BF38031FFD9}"/>
              </a:ext>
            </a:extLst>
          </p:cNvPr>
          <p:cNvSpPr txBox="1">
            <a:spLocks/>
          </p:cNvSpPr>
          <p:nvPr/>
        </p:nvSpPr>
        <p:spPr>
          <a:xfrm>
            <a:off x="892502" y="522388"/>
            <a:ext cx="9369532" cy="48966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/>
              <a:t>Эффективность маркетинговых расходов.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4E67C863-5D11-9494-E065-F7F59CA43D18}"/>
              </a:ext>
            </a:extLst>
          </p:cNvPr>
          <p:cNvSpPr txBox="1">
            <a:spLocks/>
          </p:cNvSpPr>
          <p:nvPr/>
        </p:nvSpPr>
        <p:spPr>
          <a:xfrm>
            <a:off x="8464593" y="1173930"/>
            <a:ext cx="3088264" cy="33486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В Июне и Июле затраты на маркетинг были менее эффективны, т.к. привели меньшее количество подписчиков.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F6F97EF-E538-BF3A-9FC1-FD853B02B67D}"/>
              </a:ext>
            </a:extLst>
          </p:cNvPr>
          <p:cNvSpPr txBox="1">
            <a:spLocks/>
          </p:cNvSpPr>
          <p:nvPr/>
        </p:nvSpPr>
        <p:spPr>
          <a:xfrm>
            <a:off x="8464593" y="522387"/>
            <a:ext cx="2817812" cy="4896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/>
              <a:t>Выводы:</a:t>
            </a: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E816CBCB-2491-4195-B4D6-9879744E72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6648584"/>
              </p:ext>
            </p:extLst>
          </p:nvPr>
        </p:nvGraphicFramePr>
        <p:xfrm>
          <a:off x="892502" y="1373662"/>
          <a:ext cx="7100768" cy="4961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9780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9E48D93D-76BD-6A3C-94F8-6495AA2953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3725680"/>
              </p:ext>
            </p:extLst>
          </p:nvPr>
        </p:nvGraphicFramePr>
        <p:xfrm>
          <a:off x="899838" y="3756190"/>
          <a:ext cx="4572000" cy="2732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Текст 3">
            <a:extLst>
              <a:ext uri="{FF2B5EF4-FFF2-40B4-BE49-F238E27FC236}">
                <a16:creationId xmlns:a16="http://schemas.microsoft.com/office/drawing/2014/main" id="{3CCAB7D3-F114-60E2-1AFD-F85E0783B205}"/>
              </a:ext>
            </a:extLst>
          </p:cNvPr>
          <p:cNvSpPr txBox="1">
            <a:spLocks/>
          </p:cNvSpPr>
          <p:nvPr/>
        </p:nvSpPr>
        <p:spPr>
          <a:xfrm>
            <a:off x="6096000" y="905522"/>
            <a:ext cx="5367099" cy="274319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1600" dirty="0"/>
              <a:t>Retention </a:t>
            </a:r>
            <a:r>
              <a:rPr lang="ru-RU" sz="1600" dirty="0"/>
              <a:t>падает, необходимо это менять т.к. это с задержкой на напрямую влияет на выручку.</a:t>
            </a:r>
          </a:p>
          <a:p>
            <a:pPr marL="342900" indent="-342900"/>
            <a:r>
              <a:rPr lang="ru-RU" sz="1600" dirty="0"/>
              <a:t>Анализ среднего количества просмотров в месяц показывает выход на стабильный показатель 3,7-3,8, но это ложное плато и достигнуто за счет пока еще активных новых подписчиков.</a:t>
            </a:r>
          </a:p>
          <a:p>
            <a:pPr marL="342900" indent="-342900"/>
            <a:r>
              <a:rPr lang="ru-RU" sz="1600" dirty="0"/>
              <a:t> Анализ активности просмотров по группам пользователей (по </a:t>
            </a:r>
            <a:r>
              <a:rPr lang="en-US" sz="1600" dirty="0" err="1"/>
              <a:t>LifeTime</a:t>
            </a:r>
            <a:r>
              <a:rPr lang="en-US" sz="1600" dirty="0"/>
              <a:t>) </a:t>
            </a:r>
            <a:r>
              <a:rPr lang="ru-RU" sz="1600" dirty="0"/>
              <a:t>говорит о падении интереса к сервису и как следствие отказ от подписки. Необходимо поддерживать интерес действующих подписчиков и отслеживать их активность.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5039C7E-A56C-D48C-F67E-9E6C5BBE5472}"/>
              </a:ext>
            </a:extLst>
          </p:cNvPr>
          <p:cNvSpPr txBox="1">
            <a:spLocks/>
          </p:cNvSpPr>
          <p:nvPr/>
        </p:nvSpPr>
        <p:spPr>
          <a:xfrm>
            <a:off x="7434080" y="477998"/>
            <a:ext cx="2817812" cy="427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/>
              <a:t>Выводы</a:t>
            </a:r>
            <a:r>
              <a:rPr lang="ru-RU" sz="2800" b="1" dirty="0"/>
              <a:t>: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EC473EC-1853-A660-08A4-C64EA11266A3}"/>
              </a:ext>
            </a:extLst>
          </p:cNvPr>
          <p:cNvSpPr txBox="1">
            <a:spLocks/>
          </p:cNvSpPr>
          <p:nvPr/>
        </p:nvSpPr>
        <p:spPr>
          <a:xfrm>
            <a:off x="839788" y="477999"/>
            <a:ext cx="7351973" cy="427523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100" b="1" dirty="0"/>
              <a:t>Анализ</a:t>
            </a:r>
            <a:r>
              <a:rPr lang="ru-RU" sz="2800" b="1" dirty="0"/>
              <a:t> </a:t>
            </a:r>
            <a:r>
              <a:rPr lang="ru-RU" sz="3100" b="1" dirty="0"/>
              <a:t>поведения подписчика.</a:t>
            </a: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834080A5-BF23-4F0F-A456-95213BD98D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021116"/>
              </p:ext>
            </p:extLst>
          </p:nvPr>
        </p:nvGraphicFramePr>
        <p:xfrm>
          <a:off x="5905761" y="375619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1D13FC93-7AC6-4A3F-A338-D0E2F20AAC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1634399"/>
              </p:ext>
            </p:extLst>
          </p:nvPr>
        </p:nvGraphicFramePr>
        <p:xfrm>
          <a:off x="899838" y="90552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82770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EACE5-61FB-AD1B-4BBB-C74A53D60DEE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ru-RU" sz="2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Юнит-экономика</a:t>
            </a:r>
            <a:endParaRPr lang="en-US" sz="2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09810B19-6656-E657-FC60-5539D2DBA0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7788499"/>
              </p:ext>
            </p:extLst>
          </p:nvPr>
        </p:nvGraphicFramePr>
        <p:xfrm>
          <a:off x="3828393" y="522387"/>
          <a:ext cx="4033346" cy="5815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Текст 3">
            <a:extLst>
              <a:ext uri="{FF2B5EF4-FFF2-40B4-BE49-F238E27FC236}">
                <a16:creationId xmlns:a16="http://schemas.microsoft.com/office/drawing/2014/main" id="{3389CF78-53BC-AB6B-BF5E-6498BC43921C}"/>
              </a:ext>
            </a:extLst>
          </p:cNvPr>
          <p:cNvSpPr txBox="1">
            <a:spLocks/>
          </p:cNvSpPr>
          <p:nvPr/>
        </p:nvSpPr>
        <p:spPr>
          <a:xfrm>
            <a:off x="8464593" y="1173929"/>
            <a:ext cx="3088264" cy="243040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Текущая юнит-экономика не удовлетворительна. Маржа отрицательная -минус 80%.</a:t>
            </a:r>
          </a:p>
          <a:p>
            <a:r>
              <a:rPr lang="ru-RU" sz="1600" dirty="0"/>
              <a:t>При сохранении стоимости подписки 350 руб. и выполнении условий по критериям ниже, выйдем на маржу 25%.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80309771-5F90-D004-EC76-C48136D2B707}"/>
              </a:ext>
            </a:extLst>
          </p:cNvPr>
          <p:cNvSpPr txBox="1">
            <a:spLocks/>
          </p:cNvSpPr>
          <p:nvPr/>
        </p:nvSpPr>
        <p:spPr>
          <a:xfrm>
            <a:off x="8464593" y="522387"/>
            <a:ext cx="2817812" cy="4896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/>
              <a:t>Выводы: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A8B7904-C88C-AC67-8B73-B3EA9C59AA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" t="1190" b="1"/>
          <a:stretch/>
        </p:blipFill>
        <p:spPr>
          <a:xfrm>
            <a:off x="8464593" y="3311371"/>
            <a:ext cx="2947387" cy="3024242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2183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28417-595E-4E7E-DC4D-57DA88A71BC2}"/>
              </a:ext>
            </a:extLst>
          </p:cNvPr>
          <p:cNvSpPr txBox="1">
            <a:spLocks/>
          </p:cNvSpPr>
          <p:nvPr/>
        </p:nvSpPr>
        <p:spPr>
          <a:xfrm>
            <a:off x="892502" y="522388"/>
            <a:ext cx="9369532" cy="48966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/>
              <a:t>Прогноз выручки и маржи на год.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D94E5B8C-37F6-45DD-BC53-437600E30F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156950"/>
              </p:ext>
            </p:extLst>
          </p:nvPr>
        </p:nvGraphicFramePr>
        <p:xfrm>
          <a:off x="892503" y="3745784"/>
          <a:ext cx="7701082" cy="2750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Текст 3">
            <a:extLst>
              <a:ext uri="{FF2B5EF4-FFF2-40B4-BE49-F238E27FC236}">
                <a16:creationId xmlns:a16="http://schemas.microsoft.com/office/drawing/2014/main" id="{5168D022-20FC-D2E5-96F2-F7DEDA42552E}"/>
              </a:ext>
            </a:extLst>
          </p:cNvPr>
          <p:cNvSpPr txBox="1">
            <a:spLocks/>
          </p:cNvSpPr>
          <p:nvPr/>
        </p:nvSpPr>
        <p:spPr>
          <a:xfrm>
            <a:off x="8744504" y="1208046"/>
            <a:ext cx="2937343" cy="44470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В августе 2021 вышли на маржу в 7%</a:t>
            </a:r>
          </a:p>
          <a:p>
            <a:r>
              <a:rPr lang="ru-RU" sz="1600" dirty="0"/>
              <a:t>Рост маржи до 21% через год, возможен при:</a:t>
            </a:r>
          </a:p>
          <a:p>
            <a:pPr marL="0" indent="0">
              <a:buNone/>
            </a:pPr>
            <a:r>
              <a:rPr lang="en-US" sz="1600" dirty="0"/>
              <a:t>Retention </a:t>
            </a:r>
            <a:r>
              <a:rPr lang="ru-RU" sz="1600" dirty="0"/>
              <a:t>95%</a:t>
            </a:r>
          </a:p>
          <a:p>
            <a:pPr marL="0" indent="0">
              <a:buNone/>
            </a:pPr>
            <a:r>
              <a:rPr lang="ru-RU" sz="1600" dirty="0"/>
              <a:t>Юнит- маржа в размере 25% возможна при ежемесячном привлечении 600 подписчиков.</a:t>
            </a:r>
          </a:p>
          <a:p>
            <a:r>
              <a:rPr lang="ru-RU" sz="1600" dirty="0"/>
              <a:t>Минимальное привлечение новых подписчиков – 400 в месяц. В этом случае, база подписчиков не будет уменьшаться, что даст стабильность для маржи как для юнита так и для всего сервиса и выход маржу в 21%. </a:t>
            </a:r>
          </a:p>
          <a:p>
            <a:endParaRPr lang="ru-RU" sz="160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611C454A-68AE-1D56-659B-004B2868B6AB}"/>
              </a:ext>
            </a:extLst>
          </p:cNvPr>
          <p:cNvSpPr txBox="1">
            <a:spLocks/>
          </p:cNvSpPr>
          <p:nvPr/>
        </p:nvSpPr>
        <p:spPr>
          <a:xfrm>
            <a:off x="8593584" y="556504"/>
            <a:ext cx="2817812" cy="4896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/>
              <a:t>Выводы:</a:t>
            </a:r>
          </a:p>
        </p:txBody>
      </p:sp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9870FE01-3F85-4049-8E86-0664D69EE3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0774653"/>
              </p:ext>
            </p:extLst>
          </p:nvPr>
        </p:nvGraphicFramePr>
        <p:xfrm>
          <a:off x="892502" y="1063103"/>
          <a:ext cx="7701081" cy="2648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390088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463</Words>
  <Application>Microsoft Office PowerPoint</Application>
  <PresentationFormat>Широкоэкранный</PresentationFormat>
  <Paragraphs>67</Paragraphs>
  <Slides>8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КУРСОВАЯ РАБОТА ПО EXCEL</vt:lpstr>
      <vt:lpstr>Анализ пользовательской активности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Ольга Арина</cp:lastModifiedBy>
  <cp:revision>64</cp:revision>
  <dcterms:created xsi:type="dcterms:W3CDTF">2022-12-09T17:32:19Z</dcterms:created>
  <dcterms:modified xsi:type="dcterms:W3CDTF">2022-12-13T16:39:48Z</dcterms:modified>
</cp:coreProperties>
</file>