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63" r:id="rId7"/>
    <p:sldId id="262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na\Documents\&#1054;&#1073;&#1091;&#1095;&#1077;&#1085;&#1080;&#1077;\Phyton\&#1050;&#1091;&#1088;&#1089;&#1086;&#1074;&#1072;&#1103;%20&#1088;&#1072;&#1073;&#1086;&#1090;&#1072;\&#1057;alculator%20AB%20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[Сalculator AB test.xlsx]Total_results!Сводная таблица1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1800"/>
              <a:t>Распределение исходов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Total_results!$S$1</c:f>
              <c:strCache>
                <c:ptCount val="1"/>
                <c:pt idx="0">
                  <c:v>Итог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ACDE-478C-BB64-AB528EE4E4C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ACDE-478C-BB64-AB528EE4E4C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ACDE-478C-BB64-AB528EE4E4C6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CDE-478C-BB64-AB528EE4E4C6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CDE-478C-BB64-AB528EE4E4C6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CDE-478C-BB64-AB528EE4E4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Total_results!$R$2:$R$5</c:f>
              <c:strCache>
                <c:ptCount val="3"/>
                <c:pt idx="0">
                  <c:v>Negative</c:v>
                </c:pt>
                <c:pt idx="1">
                  <c:v>No_diff</c:v>
                </c:pt>
                <c:pt idx="2">
                  <c:v>Positive</c:v>
                </c:pt>
              </c:strCache>
            </c:strRef>
          </c:cat>
          <c:val>
            <c:numRef>
              <c:f>Total_results!$S$2:$S$5</c:f>
              <c:numCache>
                <c:formatCode>0.00%</c:formatCode>
                <c:ptCount val="3"/>
                <c:pt idx="0">
                  <c:v>7.2907012666048807E-2</c:v>
                </c:pt>
                <c:pt idx="1">
                  <c:v>0.68577607131824003</c:v>
                </c:pt>
                <c:pt idx="2">
                  <c:v>0.2413169160157112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DE-478C-BB64-AB528EE4E4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048166342020397"/>
          <c:y val="0.25871124089222713"/>
          <c:w val="0.11998891749835906"/>
          <c:h val="0.36627138857779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6D91DD-F8AA-07F1-7454-D116BA566BDC}"/>
              </a:ext>
            </a:extLst>
          </p:cNvPr>
          <p:cNvSpPr/>
          <p:nvPr/>
        </p:nvSpPr>
        <p:spPr>
          <a:xfrm>
            <a:off x="176284" y="187657"/>
            <a:ext cx="11839432" cy="64826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5400" y="1214122"/>
            <a:ext cx="7608628" cy="965959"/>
          </a:xfrm>
        </p:spPr>
        <p:txBody>
          <a:bodyPr/>
          <a:lstStyle/>
          <a:p>
            <a:pPr algn="l"/>
            <a:r>
              <a:rPr lang="ru-RU" b="1" dirty="0">
                <a:solidFill>
                  <a:schemeClr val="bg1"/>
                </a:solidFill>
                <a:latin typeface="Calibri"/>
                <a:cs typeface="Calibri Light"/>
              </a:rPr>
              <a:t>Проект по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 Light"/>
              </a:rPr>
              <a:t>Python</a:t>
            </a:r>
            <a:endParaRPr lang="ru-RU" b="1" dirty="0">
              <a:solidFill>
                <a:schemeClr val="bg1"/>
              </a:solidFill>
              <a:latin typeface="Calibri"/>
              <a:cs typeface="Calibri Light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C5C811-EC46-4C4F-2079-AEB0AACF3753}"/>
              </a:ext>
            </a:extLst>
          </p:cNvPr>
          <p:cNvSpPr txBox="1">
            <a:spLocks/>
          </p:cNvSpPr>
          <p:nvPr/>
        </p:nvSpPr>
        <p:spPr>
          <a:xfrm>
            <a:off x="1315400" y="2615357"/>
            <a:ext cx="8416120" cy="9659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>
                <a:solidFill>
                  <a:schemeClr val="bg1"/>
                </a:solidFill>
                <a:latin typeface="Calibri"/>
                <a:cs typeface="Calibri Light"/>
              </a:rPr>
              <a:t>Задача: Анализ и визуализация результатов АВ-теста в ритейлере </a:t>
            </a:r>
            <a:r>
              <a:rPr lang="en-US" sz="3200" b="1" dirty="0">
                <a:solidFill>
                  <a:schemeClr val="bg1"/>
                </a:solidFill>
                <a:latin typeface="Calibri"/>
                <a:cs typeface="Calibri Light"/>
              </a:rPr>
              <a:t>“</a:t>
            </a:r>
            <a:r>
              <a:rPr lang="en-US" sz="3200" b="1" dirty="0" err="1">
                <a:solidFill>
                  <a:schemeClr val="bg1"/>
                </a:solidFill>
                <a:latin typeface="Calibri"/>
                <a:cs typeface="Calibri Light"/>
              </a:rPr>
              <a:t>SkyLenta</a:t>
            </a:r>
            <a:r>
              <a:rPr lang="en-US" sz="3200" b="1" dirty="0">
                <a:solidFill>
                  <a:schemeClr val="bg1"/>
                </a:solidFill>
                <a:latin typeface="Calibri"/>
                <a:cs typeface="Calibri Light"/>
              </a:rPr>
              <a:t>”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4FFFEB49-6E72-005D-6CB5-F81EE00A7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400" y="3875123"/>
            <a:ext cx="10562922" cy="2008572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solidFill>
                  <a:schemeClr val="bg1"/>
                </a:solidFill>
              </a:rPr>
              <a:t>Цель эксперимента</a:t>
            </a:r>
          </a:p>
          <a:p>
            <a:pPr algn="l"/>
            <a:r>
              <a:rPr lang="ru-RU" sz="1600" dirty="0">
                <a:solidFill>
                  <a:schemeClr val="bg1"/>
                </a:solidFill>
              </a:rPr>
              <a:t>Исследование альтернативного метода воздействия на клиентские покупки с помощью </a:t>
            </a:r>
            <a:r>
              <a:rPr lang="ru-RU" sz="1600" dirty="0" err="1">
                <a:solidFill>
                  <a:schemeClr val="bg1"/>
                </a:solidFill>
              </a:rPr>
              <a:t>пуш</a:t>
            </a:r>
            <a:r>
              <a:rPr lang="ru-RU" sz="1600" dirty="0">
                <a:solidFill>
                  <a:schemeClr val="bg1"/>
                </a:solidFill>
              </a:rPr>
              <a:t>-уведомлений.</a:t>
            </a:r>
          </a:p>
          <a:p>
            <a:pPr algn="l"/>
            <a:r>
              <a:rPr lang="ru-RU" sz="1600" dirty="0">
                <a:solidFill>
                  <a:schemeClr val="bg1"/>
                </a:solidFill>
              </a:rPr>
              <a:t>	Воздействие “</a:t>
            </a:r>
            <a:r>
              <a:rPr lang="ru-RU" sz="1600" b="1" i="1" dirty="0">
                <a:solidFill>
                  <a:schemeClr val="bg1"/>
                </a:solidFill>
              </a:rPr>
              <a:t>контроль</a:t>
            </a:r>
            <a:r>
              <a:rPr lang="ru-RU" sz="1600" dirty="0">
                <a:solidFill>
                  <a:schemeClr val="bg1"/>
                </a:solidFill>
              </a:rPr>
              <a:t>” - уведомление о новых товарах и скидках с помощью баннера в приложении</a:t>
            </a:r>
          </a:p>
          <a:p>
            <a:pPr algn="l"/>
            <a:r>
              <a:rPr lang="ru-RU" sz="1600" dirty="0">
                <a:solidFill>
                  <a:schemeClr val="bg1"/>
                </a:solidFill>
              </a:rPr>
              <a:t>	Воздействие “</a:t>
            </a:r>
            <a:r>
              <a:rPr lang="ru-RU" sz="1600" b="1" i="1" dirty="0">
                <a:solidFill>
                  <a:schemeClr val="bg1"/>
                </a:solidFill>
              </a:rPr>
              <a:t>тест</a:t>
            </a:r>
            <a:r>
              <a:rPr lang="ru-RU" sz="1600" dirty="0">
                <a:solidFill>
                  <a:schemeClr val="bg1"/>
                </a:solidFill>
              </a:rPr>
              <a:t>” - уведомление с помощью пуша (сообщение о товарах и скидках появится в уведомлениях приложения).</a:t>
            </a:r>
          </a:p>
          <a:p>
            <a:pPr algn="l"/>
            <a:r>
              <a:rPr lang="ru-RU" sz="1600" dirty="0">
                <a:solidFill>
                  <a:schemeClr val="bg1"/>
                </a:solidFill>
              </a:rPr>
              <a:t>Длительность 3 месяца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5B208-33B6-6B6C-B144-2E1FC591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913" y="601824"/>
            <a:ext cx="7351973" cy="427523"/>
          </a:xfrm>
        </p:spPr>
        <p:txBody>
          <a:bodyPr>
            <a:normAutofit fontScale="90000"/>
          </a:bodyPr>
          <a:lstStyle/>
          <a:p>
            <a:r>
              <a:rPr lang="ru-RU" sz="3100" b="1" dirty="0"/>
              <a:t>Исследование данных АБ теста: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A0F941E-C191-5D3B-DFAE-0DEA0AA76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913" y="1523075"/>
            <a:ext cx="6172200" cy="4873625"/>
          </a:xfrm>
        </p:spPr>
        <p:txBody>
          <a:bodyPr>
            <a:normAutofit/>
          </a:bodyPr>
          <a:lstStyle/>
          <a:p>
            <a:r>
              <a:rPr lang="ru-RU" sz="2400" dirty="0"/>
              <a:t>Предоставлено 55605 записей о клиентах. Из них удалили 249 записей, т.к. нет времени показа объявления</a:t>
            </a:r>
          </a:p>
          <a:p>
            <a:r>
              <a:rPr lang="ru-RU" sz="2400" dirty="0"/>
              <a:t>Предоставлено 38691 записей о заказах</a:t>
            </a:r>
          </a:p>
          <a:p>
            <a:r>
              <a:rPr lang="ru-RU" sz="2400" dirty="0"/>
              <a:t>Данные очищены от 2172 записей (5%) по причинам:</a:t>
            </a:r>
          </a:p>
          <a:p>
            <a:pPr marL="457200" lvl="1" indent="0">
              <a:buNone/>
            </a:pPr>
            <a:r>
              <a:rPr lang="ru-RU" sz="2400" dirty="0"/>
              <a:t>1. Нет оплат</a:t>
            </a:r>
          </a:p>
          <a:p>
            <a:pPr marL="457200" lvl="1" indent="0">
              <a:buNone/>
            </a:pPr>
            <a:r>
              <a:rPr lang="ru-RU" sz="2400" dirty="0"/>
              <a:t>2. Нет даты платежа</a:t>
            </a:r>
          </a:p>
          <a:p>
            <a:pPr marL="457200" lvl="1" indent="0">
              <a:buNone/>
            </a:pPr>
            <a:r>
              <a:rPr lang="ru-RU" sz="2400" dirty="0"/>
              <a:t>3. Нет </a:t>
            </a:r>
            <a:r>
              <a:rPr lang="en-US" sz="2400" dirty="0"/>
              <a:t>ID </a:t>
            </a:r>
            <a:r>
              <a:rPr lang="ru-RU" sz="2400" dirty="0"/>
              <a:t>клиента, а значит нет возможности отнести клиента в тестовой или контрольной группе</a:t>
            </a:r>
          </a:p>
          <a:p>
            <a:pPr marL="457200" lvl="1" indent="0">
              <a:buNone/>
            </a:pPr>
            <a:endParaRPr lang="ru-RU" sz="24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49BB3A1-FC41-6166-BB29-6D81FB14B361}"/>
              </a:ext>
            </a:extLst>
          </p:cNvPr>
          <p:cNvSpPr/>
          <p:nvPr/>
        </p:nvSpPr>
        <p:spPr>
          <a:xfrm>
            <a:off x="0" y="0"/>
            <a:ext cx="2009775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63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CC13428-9BFA-0C87-BDF8-CE1807287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09" y="620643"/>
            <a:ext cx="8702241" cy="56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33AD7-4E73-951F-B70D-C06529471219}"/>
              </a:ext>
            </a:extLst>
          </p:cNvPr>
          <p:cNvSpPr txBox="1">
            <a:spLocks/>
          </p:cNvSpPr>
          <p:nvPr/>
        </p:nvSpPr>
        <p:spPr>
          <a:xfrm>
            <a:off x="825827" y="375810"/>
            <a:ext cx="9369532" cy="48966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Исследование распределения ТТ по городам</a:t>
            </a:r>
          </a:p>
        </p:txBody>
      </p:sp>
    </p:spTree>
    <p:extLst>
      <p:ext uri="{BB962C8B-B14F-4D97-AF65-F5344CB8AC3E}">
        <p14:creationId xmlns:p14="http://schemas.microsoft.com/office/powerpoint/2010/main" val="227805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DCDB7-0F69-06C4-5CF8-1BF38031FFD9}"/>
              </a:ext>
            </a:extLst>
          </p:cNvPr>
          <p:cNvSpPr txBox="1">
            <a:spLocks/>
          </p:cNvSpPr>
          <p:nvPr/>
        </p:nvSpPr>
        <p:spPr>
          <a:xfrm>
            <a:off x="630935" y="639520"/>
            <a:ext cx="10927083" cy="4375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Исключаем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Т</a:t>
            </a:r>
            <a:r>
              <a:rPr lang="ru-RU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орговые</a:t>
            </a:r>
            <a:r>
              <a:rPr lang="ru-RU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</a:t>
            </a:r>
            <a:r>
              <a:rPr lang="ru-RU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очки</a:t>
            </a:r>
            <a:r>
              <a:rPr lang="ru-RU" sz="2800" b="1" dirty="0"/>
              <a:t> -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данные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не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пригодны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для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анализа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F6F97EF-E538-BF3A-9FC1-FD853B02B67D}"/>
              </a:ext>
            </a:extLst>
          </p:cNvPr>
          <p:cNvSpPr txBox="1">
            <a:spLocks/>
          </p:cNvSpPr>
          <p:nvPr/>
        </p:nvSpPr>
        <p:spPr>
          <a:xfrm>
            <a:off x="556325" y="280776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200" b="1" dirty="0">
                <a:latin typeface="+mn-lt"/>
                <a:ea typeface="+mn-ea"/>
                <a:cs typeface="+mn-cs"/>
              </a:rPr>
              <a:t>Причины</a:t>
            </a:r>
            <a:r>
              <a:rPr lang="en-US" sz="2200" b="1" dirty="0">
                <a:latin typeface="+mn-lt"/>
                <a:ea typeface="+mn-ea"/>
                <a:cs typeface="+mn-cs"/>
              </a:rPr>
              <a:t>:</a:t>
            </a:r>
          </a:p>
          <a:p>
            <a:pPr marL="5143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n-lt"/>
                <a:ea typeface="+mn-ea"/>
                <a:cs typeface="+mn-cs"/>
              </a:rPr>
              <a:t>Не</a:t>
            </a:r>
            <a:r>
              <a:rPr lang="en-US" sz="2200" b="1" dirty="0">
                <a:latin typeface="+mn-lt"/>
                <a:ea typeface="+mn-ea"/>
                <a:cs typeface="+mn-cs"/>
              </a:rPr>
              <a:t> </a:t>
            </a:r>
            <a:r>
              <a:rPr lang="en-US" sz="2200" b="1" dirty="0" err="1">
                <a:latin typeface="+mn-lt"/>
                <a:ea typeface="+mn-ea"/>
                <a:cs typeface="+mn-cs"/>
              </a:rPr>
              <a:t>верно</a:t>
            </a:r>
            <a:r>
              <a:rPr lang="en-US" sz="2200" b="1" dirty="0">
                <a:latin typeface="+mn-lt"/>
                <a:ea typeface="+mn-ea"/>
                <a:cs typeface="+mn-cs"/>
              </a:rPr>
              <a:t> </a:t>
            </a:r>
            <a:r>
              <a:rPr lang="en-US" sz="2200" b="1" dirty="0" err="1">
                <a:latin typeface="+mn-lt"/>
                <a:ea typeface="+mn-ea"/>
                <a:cs typeface="+mn-cs"/>
              </a:rPr>
              <a:t>разделены</a:t>
            </a:r>
            <a:r>
              <a:rPr lang="en-US" sz="2200" b="1" dirty="0">
                <a:latin typeface="+mn-lt"/>
                <a:ea typeface="+mn-ea"/>
                <a:cs typeface="+mn-cs"/>
              </a:rPr>
              <a:t> </a:t>
            </a:r>
            <a:r>
              <a:rPr lang="en-US" sz="2200" b="1" dirty="0" err="1">
                <a:latin typeface="+mn-lt"/>
                <a:ea typeface="+mn-ea"/>
                <a:cs typeface="+mn-cs"/>
              </a:rPr>
              <a:t>на</a:t>
            </a:r>
            <a:r>
              <a:rPr lang="en-US" sz="2200" b="1" dirty="0">
                <a:latin typeface="+mn-lt"/>
                <a:ea typeface="+mn-ea"/>
                <a:cs typeface="+mn-cs"/>
              </a:rPr>
              <a:t> </a:t>
            </a:r>
            <a:r>
              <a:rPr lang="en-US" sz="2200" b="1" dirty="0" err="1">
                <a:latin typeface="+mn-lt"/>
                <a:ea typeface="+mn-ea"/>
                <a:cs typeface="+mn-cs"/>
              </a:rPr>
              <a:t>группы</a:t>
            </a:r>
            <a:endParaRPr lang="en-US" sz="2200" b="1" dirty="0">
              <a:latin typeface="+mn-lt"/>
              <a:ea typeface="+mn-ea"/>
              <a:cs typeface="+mn-cs"/>
            </a:endParaRPr>
          </a:p>
          <a:p>
            <a:pPr marL="5143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n-lt"/>
                <a:ea typeface="+mn-ea"/>
                <a:cs typeface="+mn-cs"/>
              </a:rPr>
              <a:t>Нет</a:t>
            </a:r>
            <a:r>
              <a:rPr lang="en-US" sz="2200" b="1" dirty="0">
                <a:latin typeface="+mn-lt"/>
                <a:ea typeface="+mn-ea"/>
                <a:cs typeface="+mn-cs"/>
              </a:rPr>
              <a:t> </a:t>
            </a:r>
            <a:r>
              <a:rPr lang="en-US" sz="2200" b="1" dirty="0" err="1">
                <a:latin typeface="+mn-lt"/>
                <a:ea typeface="+mn-ea"/>
                <a:cs typeface="+mn-cs"/>
              </a:rPr>
              <a:t>результатов</a:t>
            </a:r>
            <a:r>
              <a:rPr lang="en-US" sz="2200" b="1" dirty="0">
                <a:latin typeface="+mn-lt"/>
                <a:ea typeface="+mn-ea"/>
                <a:cs typeface="+mn-cs"/>
              </a:rPr>
              <a:t> </a:t>
            </a:r>
            <a:r>
              <a:rPr lang="en-US" sz="2200" b="1" dirty="0" err="1">
                <a:latin typeface="+mn-lt"/>
                <a:ea typeface="+mn-ea"/>
                <a:cs typeface="+mn-cs"/>
              </a:rPr>
              <a:t>для</a:t>
            </a:r>
            <a:r>
              <a:rPr lang="en-US" sz="2200" b="1" dirty="0">
                <a:latin typeface="+mn-lt"/>
                <a:ea typeface="+mn-ea"/>
                <a:cs typeface="+mn-cs"/>
              </a:rPr>
              <a:t> </a:t>
            </a:r>
            <a:r>
              <a:rPr lang="en-US" sz="2200" b="1" dirty="0" err="1">
                <a:latin typeface="+mn-lt"/>
                <a:ea typeface="+mn-ea"/>
                <a:cs typeface="+mn-cs"/>
              </a:rPr>
              <a:t>анализа</a:t>
            </a:r>
            <a:endParaRPr lang="en-US" sz="22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6C3592D-EE74-676B-32D1-4F4AC305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71545"/>
              </p:ext>
            </p:extLst>
          </p:nvPr>
        </p:nvGraphicFramePr>
        <p:xfrm>
          <a:off x="4321113" y="1666113"/>
          <a:ext cx="7448146" cy="4389432"/>
        </p:xfrm>
        <a:graphic>
          <a:graphicData uri="http://schemas.openxmlformats.org/drawingml/2006/table">
            <a:tbl>
              <a:tblPr firstRow="1" bandRow="1"/>
              <a:tblGrid>
                <a:gridCol w="1227738">
                  <a:extLst>
                    <a:ext uri="{9D8B030D-6E8A-4147-A177-3AD203B41FA5}">
                      <a16:colId xmlns:a16="http://schemas.microsoft.com/office/drawing/2014/main" val="1516592683"/>
                    </a:ext>
                  </a:extLst>
                </a:gridCol>
                <a:gridCol w="1106917">
                  <a:extLst>
                    <a:ext uri="{9D8B030D-6E8A-4147-A177-3AD203B41FA5}">
                      <a16:colId xmlns:a16="http://schemas.microsoft.com/office/drawing/2014/main" val="4165272898"/>
                    </a:ext>
                  </a:extLst>
                </a:gridCol>
                <a:gridCol w="1164257">
                  <a:extLst>
                    <a:ext uri="{9D8B030D-6E8A-4147-A177-3AD203B41FA5}">
                      <a16:colId xmlns:a16="http://schemas.microsoft.com/office/drawing/2014/main" val="19920575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89447241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89664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4055918165"/>
                    </a:ext>
                  </a:extLst>
                </a:gridCol>
                <a:gridCol w="1567984">
                  <a:extLst>
                    <a:ext uri="{9D8B030D-6E8A-4147-A177-3AD203B41FA5}">
                      <a16:colId xmlns:a16="http://schemas.microsoft.com/office/drawing/2014/main" val="836907030"/>
                    </a:ext>
                  </a:extLst>
                </a:gridCol>
              </a:tblGrid>
              <a:tr h="192763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id_trading_point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payments_test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payments_control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clients_test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clients_control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count_all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45271"/>
                  </a:ext>
                </a:extLst>
              </a:tr>
              <a:tr h="24127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3 610 847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Краснодар</a:t>
                      </a:r>
                      <a:endParaRPr lang="ru-RU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982715"/>
                  </a:ext>
                </a:extLst>
              </a:tr>
              <a:tr h="24127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3 407 322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1337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1337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Новосибирск</a:t>
                      </a:r>
                      <a:endParaRPr lang="ru-RU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826807"/>
                  </a:ext>
                </a:extLst>
              </a:tr>
              <a:tr h="24127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1015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2 681 186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1183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1183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Краснодар</a:t>
                      </a:r>
                      <a:endParaRPr lang="ru-RU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170845"/>
                  </a:ext>
                </a:extLst>
              </a:tr>
              <a:tr h="246436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2 702 260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Новосибирск</a:t>
                      </a:r>
                      <a:endParaRPr lang="ru-RU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491813"/>
                  </a:ext>
                </a:extLst>
              </a:tr>
              <a:tr h="24127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1 247 918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Ярославль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121502"/>
                  </a:ext>
                </a:extLst>
              </a:tr>
              <a:tr h="24127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1 842 578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Новосибирск</a:t>
                      </a:r>
                      <a:endParaRPr lang="ru-RU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620934"/>
                  </a:ext>
                </a:extLst>
              </a:tr>
              <a:tr h="24127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1 613 881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Новосибирск</a:t>
                      </a:r>
                      <a:endParaRPr lang="ru-RU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627121"/>
                  </a:ext>
                </a:extLst>
              </a:tr>
              <a:tr h="24127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1 506 495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Новосибирск</a:t>
                      </a:r>
                      <a:endParaRPr lang="ru-RU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582834"/>
                  </a:ext>
                </a:extLst>
              </a:tr>
              <a:tr h="24127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2 238 438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Новосибирск</a:t>
                      </a:r>
                      <a:endParaRPr lang="ru-RU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684305"/>
                  </a:ext>
                </a:extLst>
              </a:tr>
              <a:tr h="24127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Ростов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-на-Дону</a:t>
                      </a:r>
                      <a:endParaRPr lang="ru-RU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425137"/>
                  </a:ext>
                </a:extLst>
              </a:tr>
              <a:tr h="24127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Петрозаводск</a:t>
                      </a:r>
                      <a:endParaRPr lang="ru-RU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78702"/>
                  </a:ext>
                </a:extLst>
              </a:tr>
              <a:tr h="43207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Великий Новгород</a:t>
                      </a:r>
                      <a:endParaRPr lang="ru-RU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995155"/>
                  </a:ext>
                </a:extLst>
              </a:tr>
              <a:tr h="43207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Нижний Новгород</a:t>
                      </a:r>
                      <a:endParaRPr lang="ru-RU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939522"/>
                  </a:ext>
                </a:extLst>
              </a:tr>
              <a:tr h="43207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Ростов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Великий</a:t>
                      </a:r>
                      <a:endParaRPr lang="ru-RU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06521"/>
                  </a:ext>
                </a:extLst>
              </a:tr>
              <a:tr h="241274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₽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Чехов</a:t>
                      </a:r>
                      <a:endParaRPr lang="ru-RU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3" marR="8063" marT="80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987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78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EC473EC-1853-A660-08A4-C64EA11266A3}"/>
              </a:ext>
            </a:extLst>
          </p:cNvPr>
          <p:cNvSpPr txBox="1">
            <a:spLocks/>
          </p:cNvSpPr>
          <p:nvPr/>
        </p:nvSpPr>
        <p:spPr>
          <a:xfrm>
            <a:off x="839788" y="477999"/>
            <a:ext cx="7351973" cy="4275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rgbClr val="000000"/>
                </a:solidFill>
                <a:latin typeface="Helvetica Neue"/>
              </a:rPr>
              <a:t>О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Helvetica Neue"/>
              </a:rPr>
              <a:t>бщие результаты АБ Теста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9B3032-0CA5-FA1B-7E48-7EB950A28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027443"/>
            <a:ext cx="9786783" cy="51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0539A0-BC3A-2B7E-13B4-EBEB4D9B9DB5}"/>
              </a:ext>
            </a:extLst>
          </p:cNvPr>
          <p:cNvSpPr txBox="1"/>
          <p:nvPr/>
        </p:nvSpPr>
        <p:spPr>
          <a:xfrm>
            <a:off x="1074198" y="6195335"/>
            <a:ext cx="93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* Визуализация по каждому городу и ТТ в блокноте</a:t>
            </a:r>
          </a:p>
        </p:txBody>
      </p:sp>
    </p:spTree>
    <p:extLst>
      <p:ext uri="{BB962C8B-B14F-4D97-AF65-F5344CB8AC3E}">
        <p14:creationId xmlns:p14="http://schemas.microsoft.com/office/powerpoint/2010/main" val="278277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80309771-5F90-D004-EC76-C48136D2B707}"/>
              </a:ext>
            </a:extLst>
          </p:cNvPr>
          <p:cNvSpPr txBox="1">
            <a:spLocks/>
          </p:cNvSpPr>
          <p:nvPr/>
        </p:nvSpPr>
        <p:spPr>
          <a:xfrm>
            <a:off x="3830169" y="248067"/>
            <a:ext cx="2817812" cy="489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345696-C4FA-C067-F937-D91D820A9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4" y="1652481"/>
            <a:ext cx="5872673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Статистическая разница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средних платежей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подтверждена.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dirty="0">
                <a:solidFill>
                  <a:srgbClr val="000000"/>
                </a:solidFill>
              </a:rPr>
              <a:t>	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Разница средних = 158.91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Статистическая разница по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конверсии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подтверждена.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dirty="0">
                <a:solidFill>
                  <a:srgbClr val="000000"/>
                </a:solidFill>
              </a:rPr>
              <a:t>	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Разница конверсий = 2,5%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Распределения платежей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статистически не равны.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dirty="0">
                <a:solidFill>
                  <a:srgbClr val="000000"/>
                </a:solidFill>
              </a:rPr>
              <a:t>	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Статистическая разница в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количестве заказов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на клиента подтверждена.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dirty="0">
                <a:solidFill>
                  <a:srgbClr val="000000"/>
                </a:solidFill>
              </a:rPr>
              <a:t>	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Разница средних = 0,03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3DBC5F-B481-8FD4-CE60-A2506D22C938}"/>
              </a:ext>
            </a:extLst>
          </p:cNvPr>
          <p:cNvSpPr/>
          <p:nvPr/>
        </p:nvSpPr>
        <p:spPr>
          <a:xfrm>
            <a:off x="628649" y="352424"/>
            <a:ext cx="7658101" cy="6333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Статистическое подтверждение</a:t>
            </a:r>
            <a:r>
              <a:rPr lang="ru-RU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разницы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18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7C8635C-CE5D-B6A1-A1D8-1A3444BA67F4}"/>
              </a:ext>
            </a:extLst>
          </p:cNvPr>
          <p:cNvSpPr txBox="1">
            <a:spLocks/>
          </p:cNvSpPr>
          <p:nvPr/>
        </p:nvSpPr>
        <p:spPr>
          <a:xfrm>
            <a:off x="1677988" y="516099"/>
            <a:ext cx="7351973" cy="427523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100" b="1" dirty="0"/>
              <a:t>Сегментация результатов АБ теста: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A80C2D2F-9B83-FE8E-5068-F731C2E754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492417"/>
              </p:ext>
            </p:extLst>
          </p:nvPr>
        </p:nvGraphicFramePr>
        <p:xfrm>
          <a:off x="1677988" y="1200797"/>
          <a:ext cx="7351973" cy="4552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C7098F-3296-ADBF-7FB5-9EE94760AFA7}"/>
              </a:ext>
            </a:extLst>
          </p:cNvPr>
          <p:cNvSpPr txBox="1"/>
          <p:nvPr/>
        </p:nvSpPr>
        <p:spPr>
          <a:xfrm>
            <a:off x="1677988" y="6010276"/>
            <a:ext cx="347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+mn-lt"/>
                <a:ea typeface="+mn-ea"/>
                <a:cs typeface="+mn-cs"/>
              </a:rPr>
              <a:t>Данные выгружены в файл </a:t>
            </a:r>
            <a:r>
              <a:rPr lang="en-US" sz="1800" dirty="0">
                <a:latin typeface="+mn-lt"/>
                <a:ea typeface="+mn-ea"/>
                <a:cs typeface="+mn-cs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83900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80309771-5F90-D004-EC76-C48136D2B707}"/>
              </a:ext>
            </a:extLst>
          </p:cNvPr>
          <p:cNvSpPr txBox="1">
            <a:spLocks/>
          </p:cNvSpPr>
          <p:nvPr/>
        </p:nvSpPr>
        <p:spPr>
          <a:xfrm>
            <a:off x="3830169" y="248067"/>
            <a:ext cx="2817812" cy="489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345696-C4FA-C067-F937-D91D820A9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499" y="1195287"/>
            <a:ext cx="8115301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Результаты эффективности проведения теста подтверждены, но положительных исходов 24%.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000" dirty="0">
                <a:solidFill>
                  <a:srgbClr val="000000"/>
                </a:solidFill>
              </a:rPr>
              <a:t>Результаты теста даже внутри города противоречивы. Необходимо продолжить наблюдение.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000" dirty="0">
                <a:solidFill>
                  <a:srgbClr val="000000"/>
                </a:solidFill>
              </a:rPr>
              <a:t>Составлен калькулятор в </a:t>
            </a:r>
            <a:r>
              <a:rPr lang="en-US" altLang="ru-RU" sz="2000" dirty="0">
                <a:solidFill>
                  <a:srgbClr val="000000"/>
                </a:solidFill>
              </a:rPr>
              <a:t>Excel </a:t>
            </a:r>
            <a:r>
              <a:rPr lang="ru-RU" altLang="ru-RU" sz="2000" dirty="0">
                <a:solidFill>
                  <a:srgbClr val="000000"/>
                </a:solidFill>
              </a:rPr>
              <a:t>для расчета выгод/рисков при продолжении эксперимента.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000" dirty="0">
                <a:solidFill>
                  <a:srgbClr val="000000"/>
                </a:solidFill>
              </a:rPr>
              <a:t>Рассчитано необходимое количество наблюдений для получения статистически значимой разницы в средних платежах в </a:t>
            </a:r>
            <a:r>
              <a:rPr lang="en-US" altLang="ru-RU" sz="2000" dirty="0">
                <a:solidFill>
                  <a:srgbClr val="000000"/>
                </a:solidFill>
              </a:rPr>
              <a:t>Excel.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000" dirty="0">
                <a:solidFill>
                  <a:srgbClr val="000000"/>
                </a:solidFill>
              </a:rPr>
              <a:t>Необходимо скорректировать разбиение на группы по удаленным ТТ, для включения их в эксперимент.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000" dirty="0">
                <a:solidFill>
                  <a:srgbClr val="000000"/>
                </a:solidFill>
              </a:rPr>
              <a:t>Обратить внимание на успешность эксперимента в Самаре и нескольких ТТ в Москве – самое большое увеличение </a:t>
            </a:r>
            <a:r>
              <a:rPr lang="ru-RU" altLang="ru-RU" sz="2000" dirty="0" err="1">
                <a:solidFill>
                  <a:srgbClr val="000000"/>
                </a:solidFill>
              </a:rPr>
              <a:t>ср.платежа</a:t>
            </a:r>
            <a:r>
              <a:rPr lang="ru-RU" altLang="ru-RU" sz="2000" dirty="0">
                <a:solidFill>
                  <a:srgbClr val="000000"/>
                </a:solidFill>
              </a:rPr>
              <a:t>. Возможно на результат влияет не только эксперимент с оповещением, а еще и с ассортиментом.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000" dirty="0">
                <a:solidFill>
                  <a:srgbClr val="000000"/>
                </a:solidFill>
              </a:rPr>
              <a:t>Обратить внимание на супернизкие чеки в Дмитрове, Сахалинске.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3DBC5F-B481-8FD4-CE60-A2506D22C938}"/>
              </a:ext>
            </a:extLst>
          </p:cNvPr>
          <p:cNvSpPr/>
          <p:nvPr/>
        </p:nvSpPr>
        <p:spPr>
          <a:xfrm>
            <a:off x="2771774" y="248067"/>
            <a:ext cx="7658101" cy="633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Выводы: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855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529</Words>
  <Application>Microsoft Office PowerPoint</Application>
  <PresentationFormat>Широкоэкранный</PresentationFormat>
  <Paragraphs>159</Paragraphs>
  <Slides>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Тема Office</vt:lpstr>
      <vt:lpstr>Проект по Python</vt:lpstr>
      <vt:lpstr>Исследование данных АБ теста: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Арина</dc:creator>
  <cp:lastModifiedBy>Ольга Арина</cp:lastModifiedBy>
  <cp:revision>67</cp:revision>
  <dcterms:created xsi:type="dcterms:W3CDTF">2022-12-09T17:32:19Z</dcterms:created>
  <dcterms:modified xsi:type="dcterms:W3CDTF">2023-05-24T08:31:41Z</dcterms:modified>
</cp:coreProperties>
</file>