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71" r:id="rId11"/>
    <p:sldId id="268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7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3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48682-299A-4064-9624-73ECDDF02844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98D6F-F1AC-4846-B8C8-F6DD32640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49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2C273-0A73-4E61-9DCD-9C04C00A335B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187FE-5E5A-44F2-80B7-84B4AFA25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26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187FE-5E5A-44F2-80B7-84B4AFA2516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30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388D-47B9-4DEA-AE0B-64E8B173CBB5}" type="datetime1">
              <a:rPr lang="ru-RU" smtClean="0"/>
              <a:t>30.05.2018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ИБ-116 «Разработка сервиса обмена сообщениями в защищенном исполнении»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2B3C-7995-4E9A-8C25-3E10E69EE3E8}" type="datetime1">
              <a:rPr lang="ru-RU" smtClean="0"/>
              <a:t>30.05.2018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ИБ-116 «Разработка сервиса обмена сообщениями в защищенном исполнении»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21CB-081F-495E-B4D4-F409DFFD2389}" type="datetime1">
              <a:rPr lang="ru-RU" smtClean="0"/>
              <a:t>30.05.2018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ИБ-116 «Разработка сервиса обмена сообщениями в защищенном исполнении»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AB9C-0C0A-43FC-A8D7-E74904ACD39E}" type="datetime1">
              <a:rPr lang="ru-RU" smtClean="0"/>
              <a:t>30.05.2018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ИБ-116 «Разработка сервиса обмена сообщениями в защищенном исполнении»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11C-C7DA-4EE0-8B08-40CA8F97FAA6}" type="datetime1">
              <a:rPr lang="ru-RU" smtClean="0"/>
              <a:t>30.05.2018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ИБ-116 «Разработка сервиса обмена сообщениями в защищенном исполнении»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AADD-2F3A-4773-ABD3-81249BB61E45}" type="datetime1">
              <a:rPr lang="ru-RU" smtClean="0"/>
              <a:t>30.05.2018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ИБ-116 «Разработка сервиса обмена сообщениями в защищенном исполнении»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D3F0-F2A0-41F6-ABC7-0A62DE8032F3}" type="datetime1">
              <a:rPr lang="ru-RU" smtClean="0"/>
              <a:t>30.05.2018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ИБ-116 «Разработка сервиса обмена сообщениями в защищенном исполнении»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52B8-A872-4B46-B5A5-FE62482C0BBB}" type="datetime1">
              <a:rPr lang="ru-RU" smtClean="0"/>
              <a:t>30.05.2018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ИБ-116 «Разработка сервиса обмена сообщениями в защищенном исполнении»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75A0-1A12-46F0-A5F3-A8EE4CFF9ED0}" type="datetime1">
              <a:rPr lang="ru-RU" smtClean="0"/>
              <a:t>30.05.2018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ИБ-116 «Разработка сервиса обмена сообщениями в защищенном исполнении»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1740-D957-4EB5-9AD6-BB86A48DEA7F}" type="datetime1">
              <a:rPr lang="ru-RU" smtClean="0"/>
              <a:t>30.05.2018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ИБ-116 «Разработка сервиса обмена сообщениями в защищенном исполнении»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2FC9-79B0-44E3-8028-167FE5F29313}" type="datetime1">
              <a:rPr lang="ru-RU" smtClean="0"/>
              <a:t>30.05.2018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ИБ-116 «Разработка сервиса обмена сообщениями в защищенном исполнении»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D20A87-D5D9-497C-B16F-8F52F1618D1A}" type="datetime1">
              <a:rPr lang="ru-RU" smtClean="0"/>
              <a:t>30.05.2018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smtClean="0"/>
              <a:t>Зеленцова А.А. ИБ-116 «Разработка сервиса обмена сообщениями в защищенном исполнении»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39874E7-EC3E-4FE0-94BF-9047DA48974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3255962"/>
          </a:xfrm>
        </p:spPr>
        <p:txBody>
          <a:bodyPr>
            <a:normAutofit fontScale="25000" lnSpcReduction="20000"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5600" dirty="0" smtClean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ИСПОЛНИТЕЛЬ:</a:t>
            </a:r>
            <a:endParaRPr lang="ru-RU" sz="5600" dirty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5600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СТ. ГР. </a:t>
            </a:r>
            <a:r>
              <a:rPr lang="ru-RU" sz="5600" dirty="0" smtClean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ИБ-11</a:t>
            </a:r>
            <a:r>
              <a:rPr lang="en-US" sz="5600" dirty="0" smtClean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6</a:t>
            </a:r>
            <a:endParaRPr lang="ru-RU" sz="5600" dirty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5600" dirty="0" smtClean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ЗЕЛЕНЦОВА А.А</a:t>
            </a:r>
            <a:r>
              <a:rPr lang="ru-RU" sz="5600" dirty="0" smtClean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5600" dirty="0" smtClean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РУКОВОДИТЕЛЬ:</a:t>
            </a:r>
            <a:endParaRPr lang="ru-RU" sz="5600" dirty="0" smtClean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5600" dirty="0" smtClean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К.Т.Н. ДОЦЕНТ КАФЕДРЫ ИЗИ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5600" dirty="0" smtClean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ru-RU" sz="5600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Ю.М. </a:t>
            </a:r>
            <a:r>
              <a:rPr lang="ru-RU" sz="5600" dirty="0" smtClean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МОНАХОВ</a:t>
            </a:r>
            <a:endParaRPr lang="ru-RU" sz="5600" dirty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3400" dirty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3400" dirty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3400" dirty="0" smtClean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3400" dirty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3400" dirty="0" smtClean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3400" dirty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3400" dirty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5600" dirty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</a:pPr>
            <a:endParaRPr lang="ru-RU" sz="5600" dirty="0" smtClean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ru-RU" sz="5600" dirty="0" smtClean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ВЛАДИМИР</a:t>
            </a:r>
            <a:r>
              <a:rPr lang="en-US" sz="5600" dirty="0" smtClean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ru-RU" sz="5600" dirty="0" smtClean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2018</a:t>
            </a:r>
            <a:endParaRPr lang="en-US" sz="5600" dirty="0">
              <a:solidFill>
                <a:prstClr val="black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6879" y="199163"/>
            <a:ext cx="9998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cap="all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Министерство образования и науки Российской Федерации </a:t>
            </a:r>
            <a:br>
              <a:rPr lang="ru-RU" cap="all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cap="all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cap="all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"Владимирский государственный университет имени Александра</a:t>
            </a:r>
            <a:br>
              <a:rPr lang="ru-RU" cap="all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Григорьевича и Николая Григорьевича Столетовых"</a:t>
            </a:r>
            <a:r>
              <a:rPr lang="ru-RU" cap="all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/>
            </a:r>
            <a:br>
              <a:rPr lang="ru-RU" cap="all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(</a:t>
            </a:r>
            <a:r>
              <a:rPr lang="ru-RU" cap="all" dirty="0" err="1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ВлГУ</a:t>
            </a:r>
            <a:r>
              <a:rPr lang="ru-RU" cap="all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0500" y="2289742"/>
            <a:ext cx="1181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ПРЕЗЕНТАЦИЯ К КУРСОВОЙ РАБОТЕ ПО ДИСЦИПЛИНЕ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«БЕЗОПАСНОСТЬ ОПЕРАЦИОННЫХ СИСТЕМ»</a:t>
            </a:r>
          </a:p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ТЕМЕ: «РАЗРАБОТКА СЕРВИСА ОБМЕНА СООБЩЕНИЯМИ </a:t>
            </a:r>
          </a:p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ЗАЩИЩЁННОМ ИСПОЛНЕНИИ»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686425"/>
            <a:ext cx="1990725" cy="1171575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9267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4074" y="92422"/>
            <a:ext cx="6010656" cy="771958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4 </a:t>
            </a:r>
            <a:r>
              <a:rPr lang="ru-RU" sz="2000" dirty="0" smtClean="0">
                <a:solidFill>
                  <a:schemeClr val="tx1"/>
                </a:solidFill>
              </a:rPr>
              <a:t>этап</a:t>
            </a:r>
            <a:r>
              <a:rPr lang="ru-RU" sz="2000" dirty="0">
                <a:solidFill>
                  <a:schemeClr val="tx1"/>
                </a:solidFill>
              </a:rPr>
              <a:t>: поиск каких-либо строк, которые могут формировать </a:t>
            </a:r>
            <a:r>
              <a:rPr lang="ru-RU" sz="2000" dirty="0" smtClean="0">
                <a:solidFill>
                  <a:schemeClr val="tx1"/>
                </a:solidFill>
              </a:rPr>
              <a:t>пароль.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205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3" t="5704" r="803" b="34981"/>
          <a:stretch>
            <a:fillRect/>
          </a:stretch>
        </p:blipFill>
        <p:spPr bwMode="auto">
          <a:xfrm>
            <a:off x="138225" y="788130"/>
            <a:ext cx="7127174" cy="23490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8225" y="3137204"/>
            <a:ext cx="6455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</a:t>
            </a:r>
            <a:r>
              <a:rPr lang="ru-RU" sz="1600" dirty="0" smtClean="0"/>
              <a:t>бнаружена </a:t>
            </a:r>
            <a:r>
              <a:rPr lang="ru-RU" sz="1600" dirty="0"/>
              <a:t>переменная, в которой хранилось значение “+</a:t>
            </a:r>
            <a:r>
              <a:rPr lang="en-US" sz="1600" dirty="0"/>
              <a:t>H</a:t>
            </a:r>
            <a:r>
              <a:rPr lang="ru-RU" sz="1600" dirty="0"/>
              <a:t>&lt;</a:t>
            </a:r>
            <a:r>
              <a:rPr lang="en-US" sz="1600" dirty="0"/>
              <a:t>K</a:t>
            </a:r>
            <a:r>
              <a:rPr lang="ru-RU" sz="1600" dirty="0"/>
              <a:t>”, что вполне может являться частью </a:t>
            </a:r>
            <a:r>
              <a:rPr lang="ru-RU" sz="1600" dirty="0" err="1"/>
              <a:t>хэша</a:t>
            </a:r>
            <a:r>
              <a:rPr lang="ru-RU" sz="1600" dirty="0"/>
              <a:t> пароля.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225" y="4502639"/>
            <a:ext cx="72795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Таким образом удалось восстановить «эталонную» </a:t>
            </a:r>
            <a:r>
              <a:rPr lang="ru-RU" sz="1600" dirty="0" smtClean="0"/>
              <a:t>строку для клиента: </a:t>
            </a:r>
            <a:r>
              <a:rPr lang="ru-RU" dirty="0" smtClean="0">
                <a:solidFill>
                  <a:schemeClr val="bg1"/>
                </a:solidFill>
              </a:rPr>
              <a:t>– </a:t>
            </a:r>
          </a:p>
          <a:p>
            <a:pPr algn="ctr"/>
            <a:r>
              <a:rPr lang="ru-RU" sz="1400" dirty="0"/>
              <a:t>«</a:t>
            </a:r>
            <a:r>
              <a:rPr lang="en-US" sz="1400" dirty="0"/>
              <a:t>MW</a:t>
            </a:r>
            <a:r>
              <a:rPr lang="ru-RU" sz="1400" dirty="0"/>
              <a:t>&gt;5:</a:t>
            </a:r>
            <a:r>
              <a:rPr lang="en-US" sz="1400" dirty="0"/>
              <a:t>SY</a:t>
            </a:r>
            <a:r>
              <a:rPr lang="ru-RU" sz="1400" dirty="0"/>
              <a:t>,)@1*+</a:t>
            </a:r>
            <a:r>
              <a:rPr lang="en-US" sz="1400" dirty="0"/>
              <a:t>H</a:t>
            </a:r>
            <a:r>
              <a:rPr lang="ru-RU" sz="1400" dirty="0"/>
              <a:t>&lt;</a:t>
            </a:r>
            <a:r>
              <a:rPr lang="en-US" sz="1400" dirty="0"/>
              <a:t>K</a:t>
            </a:r>
            <a:r>
              <a:rPr lang="ru-RU" sz="1400" dirty="0" smtClean="0"/>
              <a:t>»</a:t>
            </a:r>
          </a:p>
          <a:p>
            <a:pPr algn="ctr"/>
            <a:r>
              <a:rPr lang="ru-RU" sz="1400" dirty="0" smtClean="0"/>
              <a:t>Для сервера:</a:t>
            </a:r>
            <a:endParaRPr lang="ru-RU" sz="1400" dirty="0" smtClean="0"/>
          </a:p>
          <a:p>
            <a:pPr algn="ctr"/>
            <a:r>
              <a:rPr lang="ru-RU" sz="1400" dirty="0"/>
              <a:t>«</a:t>
            </a:r>
            <a:r>
              <a:rPr lang="en-US" sz="1400" dirty="0"/>
              <a:t>NSJ</a:t>
            </a:r>
            <a:r>
              <a:rPr lang="ru-RU" sz="1400" dirty="0"/>
              <a:t>=1,</a:t>
            </a:r>
            <a:r>
              <a:rPr lang="en-US" sz="1400" dirty="0"/>
              <a:t>KU</a:t>
            </a:r>
            <a:r>
              <a:rPr lang="ru-RU" sz="1400" dirty="0"/>
              <a:t>:</a:t>
            </a:r>
            <a:r>
              <a:rPr lang="en-US" sz="1400" dirty="0"/>
              <a:t>PTG</a:t>
            </a:r>
            <a:r>
              <a:rPr lang="ru-RU" sz="1400" dirty="0"/>
              <a:t>)&lt;*7»</a:t>
            </a:r>
            <a:endParaRPr lang="ru-RU" sz="1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ИБ-116 «Разработка сервиса обмена сообщениями в защищенном исполнении»</a:t>
            </a:r>
            <a:endParaRPr lang="ru-RU"/>
          </a:p>
        </p:txBody>
      </p:sp>
      <p:pic>
        <p:nvPicPr>
          <p:cNvPr id="8" name="Рисунок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4" t="22813" r="28168" b="22148"/>
          <a:stretch>
            <a:fillRect/>
          </a:stretch>
        </p:blipFill>
        <p:spPr bwMode="auto">
          <a:xfrm>
            <a:off x="7982722" y="1099441"/>
            <a:ext cx="3110260" cy="4201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7872038" y="505622"/>
            <a:ext cx="4234960" cy="565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5 этап: анализ функции генерации пароля.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651765" y="5301021"/>
            <a:ext cx="44286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</a:t>
            </a:r>
            <a:r>
              <a:rPr lang="ru-RU" dirty="0" smtClean="0"/>
              <a:t>нализируя </a:t>
            </a:r>
            <a:r>
              <a:rPr lang="ru-RU" dirty="0"/>
              <a:t>эту функцию, я смогла восстановить формулу, по которой высчитывается </a:t>
            </a:r>
            <a:r>
              <a:rPr lang="ru-RU" dirty="0" err="1" smtClean="0"/>
              <a:t>хэш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algn="ctr"/>
            <a:r>
              <a:rPr lang="en-US" sz="2000" dirty="0" smtClean="0"/>
              <a:t>(</a:t>
            </a:r>
            <a:r>
              <a:rPr lang="en-US" sz="2000" dirty="0"/>
              <a:t>sin(x)/cos(x)+4*x*x)/1000+32 </a:t>
            </a:r>
            <a:endParaRPr lang="ru-RU" sz="2000" dirty="0"/>
          </a:p>
          <a:p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1092982" y="2338705"/>
            <a:ext cx="1099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Цикл </a:t>
            </a:r>
            <a:r>
              <a:rPr lang="ru-RU" sz="1200" dirty="0" smtClean="0"/>
              <a:t>генерации и проверки </a:t>
            </a:r>
            <a:r>
              <a:rPr lang="ru-RU" sz="1200" dirty="0"/>
              <a:t>правильности ввода пароля</a:t>
            </a:r>
          </a:p>
        </p:txBody>
      </p:sp>
    </p:spTree>
    <p:extLst>
      <p:ext uri="{BB962C8B-B14F-4D97-AF65-F5344CB8AC3E}">
        <p14:creationId xmlns:p14="http://schemas.microsoft.com/office/powerpoint/2010/main" val="2550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146197"/>
            <a:ext cx="9105363" cy="5958389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7</a:t>
            </a:r>
            <a:r>
              <a:rPr lang="ru-RU" sz="2000" dirty="0" smtClean="0">
                <a:solidFill>
                  <a:schemeClr val="tx1"/>
                </a:solidFill>
              </a:rPr>
              <a:t> этап: написание программы для восстановления </a:t>
            </a:r>
            <a:r>
              <a:rPr lang="ru-RU" sz="2000" dirty="0" smtClean="0">
                <a:solidFill>
                  <a:schemeClr val="tx1"/>
                </a:solidFill>
              </a:rPr>
              <a:t>пароля и </a:t>
            </a:r>
            <a:r>
              <a:rPr lang="ru-RU" sz="2000" dirty="0">
                <a:solidFill>
                  <a:schemeClr val="tx1"/>
                </a:solidFill>
              </a:rPr>
              <a:t>реализация ввода восстановленных паролей. Аудит </a:t>
            </a:r>
            <a:r>
              <a:rPr lang="ru-RU" sz="2000" dirty="0" smtClean="0">
                <a:solidFill>
                  <a:schemeClr val="tx1"/>
                </a:solidFill>
              </a:rPr>
              <a:t>завершен.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hash[] ="MW&gt;5:SY,)@1*+H&lt;K";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 pass[16];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	for (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(hash);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p=char(hash[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q=0;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flag=0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while (flag!=1)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m=(sin(q)/cos(q)+4*q*q)/1000+32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if (m==p)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{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pass[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]=char(q);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flag=1;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else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q=q+1;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c",pass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	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2473" y="2284583"/>
            <a:ext cx="3049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Результат выполнения программы</a:t>
            </a:r>
            <a:endParaRPr lang="ru-RU" sz="1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Зеленцова А.А. ИБ-116 «Разработка сервиса обмена сообщениями в защищенном исполнении»</a:t>
            </a:r>
            <a:endParaRPr lang="ru-RU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305" y="2760875"/>
            <a:ext cx="5333291" cy="254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473" y="3888128"/>
            <a:ext cx="4638479" cy="283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14265" y="5306019"/>
            <a:ext cx="16482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Результат </a:t>
            </a:r>
            <a:r>
              <a:rPr lang="ru-RU" sz="1400" dirty="0" smtClean="0"/>
              <a:t>работы</a:t>
            </a:r>
          </a:p>
          <a:p>
            <a:r>
              <a:rPr lang="ru-RU" sz="1400" dirty="0" smtClean="0"/>
              <a:t> сервера</a:t>
            </a:r>
          </a:p>
          <a:p>
            <a:r>
              <a:rPr lang="ru-RU" sz="1400" dirty="0" smtClean="0"/>
              <a:t> и клиента</a:t>
            </a:r>
            <a:endParaRPr lang="ru-RU" sz="14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24" y="835815"/>
            <a:ext cx="5188530" cy="1439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5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ИБ-116 «Разработка сервиса обмена сообщениями в защищенном исполнении»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12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391053" y="4230500"/>
            <a:ext cx="8683348" cy="114300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ПРОДЕЛАНОЙ РАБОТЫ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970208" y="345154"/>
            <a:ext cx="8534400" cy="3474720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данной курсовой работы было разработано многопоточное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- серверное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для обмена текстовыми сообщениями по локальной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сети. Была реализована защита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статического и динамического анализа, от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патчинга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копирования.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выполнении аудита безопасности программного продукта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ИБ-116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Шахиной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Анастасии были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выявлены следующие методы защиты: статическая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(аутентификация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зашифрованному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паролю) и динамическая защита( защита от отладчика).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программный продукт удалось взломать с помощью анализа ассемблерного кода программы.  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7446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040" y="151765"/>
            <a:ext cx="10515600" cy="1325563"/>
          </a:xfrm>
        </p:spPr>
        <p:txBody>
          <a:bodyPr/>
          <a:lstStyle/>
          <a:p>
            <a:pPr marL="0" indent="0" algn="l">
              <a:buNone/>
            </a:pPr>
            <a:r>
              <a:rPr lang="ru-RU" dirty="0" smtClean="0">
                <a:solidFill>
                  <a:schemeClr val="tx1"/>
                </a:solidFill>
              </a:rPr>
              <a:t>Общие сведения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0039" y="1337945"/>
            <a:ext cx="10060093" cy="4351338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Вся программа была написана на языке </a:t>
            </a:r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ru-RU" sz="2400" dirty="0" smtClean="0">
                <a:solidFill>
                  <a:schemeClr val="tx1"/>
                </a:solidFill>
              </a:rPr>
              <a:t>++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в интегрированной среде разработки </a:t>
            </a:r>
            <a:r>
              <a:rPr lang="en-US" sz="2400" dirty="0" smtClean="0">
                <a:solidFill>
                  <a:schemeClr val="tx1"/>
                </a:solidFill>
              </a:rPr>
              <a:t>Microsoft Visual Studio 201</a:t>
            </a:r>
            <a:r>
              <a:rPr lang="ru-RU" sz="2400" dirty="0">
                <a:solidFill>
                  <a:schemeClr val="tx1"/>
                </a:solidFill>
              </a:rPr>
              <a:t>7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ru-RU" sz="2400" dirty="0" smtClean="0">
                <a:solidFill>
                  <a:schemeClr val="tx1"/>
                </a:solidFill>
              </a:rPr>
              <a:t>Программный продукт состоит из двух частей: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Server.exe</a:t>
            </a:r>
            <a:endParaRPr lang="ru-RU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Client.exe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400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ИБ-116 «Разработка сервиса обмена сообщениями в защищенном исполнении»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0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1029" y="0"/>
            <a:ext cx="11278898" cy="1712890"/>
          </a:xfrm>
        </p:spPr>
        <p:txBody>
          <a:bodyPr>
            <a:no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При запуске и клиент, и сервер ждут ввода пароля аутентификации.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После ввода пароля, если он соответствует требованиям, запускается сервер/клиент.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Иначе программа закрывается. Так же если попытаться запустить клиент без авторизованного сервера, то программа выведет ошибку.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На сервере всегда отображается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информация о сообщениях, пришедших от пользователей (имя и тип сообщения).</a:t>
            </a:r>
            <a:br>
              <a:rPr lang="ru-RU" sz="1800" dirty="0" smtClean="0">
                <a:solidFill>
                  <a:schemeClr val="tx1"/>
                </a:solidFill>
              </a:rPr>
            </a:b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08" y="1844348"/>
            <a:ext cx="4791456" cy="36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5" y="1642476"/>
            <a:ext cx="5160310" cy="337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ИБ-116 «Разработка сервиса обмена сообщениями в защищенном исполнении»</a:t>
            </a:r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sz="quarter" idx="13"/>
          </p:nvPr>
        </p:nvSpPr>
        <p:spPr>
          <a:xfrm>
            <a:off x="975322" y="5131705"/>
            <a:ext cx="4892156" cy="764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Ожидание и ввод верного пароля аутентификации сервера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904848" y="5513861"/>
            <a:ext cx="46814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Ожидание и ввод верного пароля аутентификации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11868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5295" y="3985802"/>
            <a:ext cx="8683348" cy="11430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Защита программного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932" y="358033"/>
            <a:ext cx="8534400" cy="3474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 данном проекте были реализованы два вида защиты: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Защита от динамического анализа: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Защита от отладки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ru-RU" dirty="0" smtClean="0">
              <a:solidFill>
                <a:schemeClr val="tx1"/>
              </a:solidFill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Защита </a:t>
            </a:r>
            <a:r>
              <a:rPr lang="ru-RU" dirty="0">
                <a:solidFill>
                  <a:schemeClr val="tx1"/>
                </a:solidFill>
              </a:rPr>
              <a:t>таймером.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Защита от статического анализа:</a:t>
            </a:r>
          </a:p>
          <a:p>
            <a:pPr marL="685800" lvl="1"/>
            <a:r>
              <a:rPr lang="ru-RU" dirty="0" smtClean="0">
                <a:solidFill>
                  <a:schemeClr val="tx1"/>
                </a:solidFill>
              </a:rPr>
              <a:t>Аутентификация по зашифрованному паролю.</a:t>
            </a:r>
          </a:p>
          <a:p>
            <a:pPr marL="685800" lvl="1"/>
            <a:r>
              <a:rPr lang="ru-RU" dirty="0">
                <a:solidFill>
                  <a:schemeClr val="tx1"/>
                </a:solidFill>
              </a:rPr>
              <a:t>Невидимый </a:t>
            </a:r>
            <a:r>
              <a:rPr lang="ru-RU" dirty="0" smtClean="0">
                <a:solidFill>
                  <a:schemeClr val="tx1"/>
                </a:solidFill>
              </a:rPr>
              <a:t>ввод аутентификации.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ИБ-116 «Разработка сервиса обмена сообщениями в защищенном исполнении»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6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281428"/>
            <a:ext cx="10515600" cy="58637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Защита от динамического анализа: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941713" y="2889229"/>
            <a:ext cx="3862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Защита от отладчика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19" y="1292249"/>
            <a:ext cx="6343967" cy="15969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Зеленцова А.А. ИБ-116 «Разработка сервиса обмена сообщениями в защищенном исполнении»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25655" y="3788436"/>
            <a:ext cx="5299179" cy="770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dirty="0" smtClean="0">
                <a:solidFill>
                  <a:schemeClr val="tx1"/>
                </a:solidFill>
              </a:rPr>
              <a:t>Реализация таймера </a:t>
            </a:r>
            <a:r>
              <a:rPr lang="ru-RU" sz="1600" dirty="0" smtClean="0">
                <a:solidFill>
                  <a:schemeClr val="tx1"/>
                </a:solidFill>
              </a:rPr>
              <a:t>с помощью функции </a:t>
            </a:r>
            <a:r>
              <a:rPr lang="en-US" sz="1600" dirty="0" err="1" smtClean="0">
                <a:solidFill>
                  <a:schemeClr val="tx1"/>
                </a:solidFill>
              </a:rPr>
              <a:t>steady_clock</a:t>
            </a:r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256" y="3594246"/>
            <a:ext cx="6343967" cy="1997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255" y="4082601"/>
            <a:ext cx="6349231" cy="14440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73532" y="5571262"/>
            <a:ext cx="339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Защита таймером</a:t>
            </a:r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25655" y="1723660"/>
            <a:ext cx="5299179" cy="770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Защита от отладчика </a:t>
            </a:r>
            <a:r>
              <a:rPr lang="ru-RU" dirty="0">
                <a:solidFill>
                  <a:schemeClr val="tx1"/>
                </a:solidFill>
              </a:rPr>
              <a:t>реализована с помощью функций стандартной библиотеки </a:t>
            </a:r>
            <a:r>
              <a:rPr lang="en-US" dirty="0" err="1">
                <a:solidFill>
                  <a:schemeClr val="tx1"/>
                </a:solidFill>
              </a:rPr>
              <a:t>WinAPI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tx1"/>
                </a:solidFill>
              </a:rPr>
              <a:t>IsDebuggerPresent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en-US" dirty="0" err="1">
                <a:solidFill>
                  <a:schemeClr val="tx1"/>
                </a:solidFill>
              </a:rPr>
              <a:t>CheckRemoteDebuggerPresent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2753" y="191990"/>
            <a:ext cx="9301568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Защита от статического анализа: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14874" y="1438381"/>
            <a:ext cx="5734942" cy="1973960"/>
          </a:xfrm>
        </p:spPr>
        <p:txBody>
          <a:bodyPr>
            <a:normAutofit/>
          </a:bodyPr>
          <a:lstStyle/>
          <a:p>
            <a:r>
              <a:rPr lang="ru-RU" sz="1400" dirty="0" smtClean="0">
                <a:solidFill>
                  <a:schemeClr val="tx1"/>
                </a:solidFill>
              </a:rPr>
              <a:t>Принцип аутентификации по паролю заключается в том, что в программе хранится «эталонная» строка, которая считывается с файла. Введенный пользователем пароль проходит этап зашифровки и после этого сравнивается с эталонной строкой.</a:t>
            </a:r>
          </a:p>
          <a:p>
            <a:r>
              <a:rPr lang="ru-RU" sz="1400" dirty="0" smtClean="0">
                <a:solidFill>
                  <a:schemeClr val="tx1"/>
                </a:solidFill>
              </a:rPr>
              <a:t>«Эталонная» строка шифруется по формуле: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</a:rPr>
              <a:t>y=(x+120)%125+12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124" y="1023991"/>
            <a:ext cx="50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Аутентификация по парол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ю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ИБ-116 «Разработка сервиса обмена сообщениями в защищенном исполнении»</a:t>
            </a:r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33" y="1183330"/>
            <a:ext cx="3993759" cy="1729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33" y="2912429"/>
            <a:ext cx="3993000" cy="8612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0" y="3951094"/>
            <a:ext cx="4279959" cy="21132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599193" y="2056029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463765" y="482304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370475" y="6064322"/>
            <a:ext cx="237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</a:t>
            </a:r>
            <a:r>
              <a:rPr lang="ru-RU" sz="1200" dirty="0" smtClean="0"/>
              <a:t> клиенте «эталонная» строка хранится </a:t>
            </a:r>
          </a:p>
          <a:p>
            <a:r>
              <a:rPr lang="ru-RU" sz="1200" dirty="0" smtClean="0"/>
              <a:t>непосредственно в коде</a:t>
            </a:r>
            <a:endParaRPr lang="ru-RU" sz="1200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63648" y="3500874"/>
            <a:ext cx="5683418" cy="545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 smtClean="0">
                <a:solidFill>
                  <a:schemeClr val="tx1"/>
                </a:solidFill>
              </a:rPr>
              <a:t>Невидимый ввод </a:t>
            </a:r>
            <a:r>
              <a:rPr lang="ru-RU" sz="1400" dirty="0" smtClean="0">
                <a:solidFill>
                  <a:schemeClr val="tx1"/>
                </a:solidFill>
              </a:rPr>
              <a:t>пароля аутентификации был реализован с помощью функции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GetStdHandle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3" y="4203812"/>
            <a:ext cx="4123028" cy="988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57" y="5348578"/>
            <a:ext cx="4128903" cy="3347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648582" y="5787324"/>
            <a:ext cx="151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Невидимый ввод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9519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31820" y="279225"/>
            <a:ext cx="11838432" cy="610235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solidFill>
                  <a:schemeClr val="tx1"/>
                </a:solidFill>
                <a:latin typeface="+mn-lt"/>
                <a:ea typeface="Yu Gothic" panose="020B0400000000000000" pitchFamily="34" charset="-128"/>
              </a:rPr>
              <a:t>Аудит безопасности</a:t>
            </a:r>
            <a:r>
              <a:rPr lang="en-US" sz="4000" dirty="0" smtClean="0">
                <a:solidFill>
                  <a:schemeClr val="tx1"/>
                </a:solidFill>
                <a:latin typeface="+mn-lt"/>
                <a:ea typeface="Yu Gothic" panose="020B0400000000000000" pitchFamily="34" charset="-128"/>
              </a:rPr>
              <a:t> </a:t>
            </a:r>
            <a:r>
              <a:rPr lang="ru-RU" sz="4000" dirty="0">
                <a:solidFill>
                  <a:schemeClr val="tx1"/>
                </a:solidFill>
                <a:latin typeface="+mn-lt"/>
                <a:ea typeface="Yu Gothic" panose="020B0400000000000000" pitchFamily="34" charset="-128"/>
              </a:rPr>
              <a:t>программного продукта студента группы </a:t>
            </a:r>
            <a:r>
              <a:rPr lang="ru-RU" sz="4000" dirty="0" smtClean="0">
                <a:solidFill>
                  <a:schemeClr val="tx1"/>
                </a:solidFill>
                <a:latin typeface="+mn-lt"/>
                <a:ea typeface="Yu Gothic" panose="020B0400000000000000" pitchFamily="34" charset="-128"/>
              </a:rPr>
              <a:t>ИБ-116 </a:t>
            </a:r>
            <a:r>
              <a:rPr lang="ru-RU" sz="4000" dirty="0" err="1" smtClean="0">
                <a:solidFill>
                  <a:schemeClr val="tx1"/>
                </a:solidFill>
                <a:latin typeface="+mn-lt"/>
                <a:ea typeface="Yu Gothic" panose="020B0400000000000000" pitchFamily="34" charset="-128"/>
              </a:rPr>
              <a:t>Шахиной</a:t>
            </a:r>
            <a:r>
              <a:rPr lang="ru-RU" sz="4000" dirty="0" smtClean="0">
                <a:solidFill>
                  <a:schemeClr val="tx1"/>
                </a:solidFill>
                <a:latin typeface="+mn-lt"/>
                <a:ea typeface="Yu Gothic" panose="020B0400000000000000" pitchFamily="34" charset="-128"/>
              </a:rPr>
              <a:t> Анастасии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99911" y="5710690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89848" y="5727697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501385" y="2045487"/>
            <a:ext cx="4169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ea typeface="Yu Gothic" panose="020B0400000000000000" pitchFamily="34" charset="-128"/>
              </a:rPr>
              <a:t>Цель: Провести анализ защиты программного продукта.</a:t>
            </a:r>
            <a:endParaRPr lang="ru-RU" sz="1000" dirty="0" smtClean="0">
              <a:ea typeface="Yu Gothic" panose="020B0400000000000000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044" y="3216134"/>
            <a:ext cx="4846302" cy="243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35" y="2045487"/>
            <a:ext cx="5814707" cy="356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ИБ-116 «Разработка сервиса обмена сообщениями в защищенном исполнении»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8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78663" y="241251"/>
            <a:ext cx="4989354" cy="2283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000" dirty="0" smtClean="0">
                <a:solidFill>
                  <a:schemeClr val="tx1"/>
                </a:solidFill>
              </a:rPr>
              <a:t>1 этап: просмотр всевозможных функций . Этот этап позволил выявить функции от отладки такие, как </a:t>
            </a:r>
            <a:r>
              <a:rPr lang="en-US" sz="2000" dirty="0" err="1" smtClean="0">
                <a:solidFill>
                  <a:schemeClr val="tx1"/>
                </a:solidFill>
              </a:rPr>
              <a:t>IsDebuggerPresent</a:t>
            </a:r>
            <a:r>
              <a:rPr lang="en-US" sz="2000" dirty="0" smtClean="0">
                <a:solidFill>
                  <a:schemeClr val="tx1"/>
                </a:solidFill>
              </a:rPr>
              <a:t>,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CheckProcessDebugFlags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и т.д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  <a:p>
            <a:pPr marL="137160" indent="0">
              <a:buNone/>
            </a:pP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92968" y="3760082"/>
            <a:ext cx="3502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Функция </a:t>
            </a:r>
            <a:r>
              <a:rPr lang="en-US" sz="2000" dirty="0" err="1"/>
              <a:t>IsDebuggerPresent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1" y="2475980"/>
            <a:ext cx="7366195" cy="1062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24679" y="4150591"/>
            <a:ext cx="460770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dirty="0"/>
              <a:t>2 этап: поиск символов, которые могут помочь в обнаружении функции аутентификации. Поиск производился по запросам «</a:t>
            </a:r>
            <a:r>
              <a:rPr lang="en-US" sz="2000" dirty="0"/>
              <a:t>password</a:t>
            </a:r>
            <a:r>
              <a:rPr lang="ru-RU" sz="2000" dirty="0"/>
              <a:t>», «</a:t>
            </a:r>
            <a:r>
              <a:rPr lang="en-US" sz="2000" dirty="0"/>
              <a:t>pass</a:t>
            </a:r>
            <a:r>
              <a:rPr lang="ru-RU" sz="2000" dirty="0"/>
              <a:t>», «</a:t>
            </a:r>
            <a:r>
              <a:rPr lang="en-US" sz="2000" dirty="0"/>
              <a:t>key</a:t>
            </a:r>
            <a:r>
              <a:rPr lang="ru-RU" sz="2000" dirty="0"/>
              <a:t>», «</a:t>
            </a:r>
            <a:r>
              <a:rPr lang="en-US" sz="2000" dirty="0"/>
              <a:t>hash</a:t>
            </a:r>
            <a:r>
              <a:rPr lang="ru-RU" sz="2000" dirty="0"/>
              <a:t>»</a:t>
            </a:r>
            <a:r>
              <a:rPr lang="en-US" sz="2000" dirty="0"/>
              <a:t> </a:t>
            </a:r>
            <a:r>
              <a:rPr lang="ru-RU" sz="2000" dirty="0"/>
              <a:t>и т.д. Запросы «</a:t>
            </a:r>
            <a:r>
              <a:rPr lang="en-US" sz="2000" dirty="0"/>
              <a:t>pass</a:t>
            </a:r>
            <a:r>
              <a:rPr lang="ru-RU" sz="2000" dirty="0"/>
              <a:t>», «</a:t>
            </a:r>
            <a:r>
              <a:rPr lang="en-US" sz="2000" dirty="0"/>
              <a:t>hash</a:t>
            </a:r>
            <a:r>
              <a:rPr lang="ru-RU" sz="2000" dirty="0"/>
              <a:t>»</a:t>
            </a:r>
            <a:r>
              <a:rPr lang="en-US" sz="2000" dirty="0"/>
              <a:t> </a:t>
            </a:r>
            <a:r>
              <a:rPr lang="ru-RU" sz="2000" dirty="0"/>
              <a:t>не привели к желаемому результату.</a:t>
            </a: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8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Зеленцова А.А. ИБ-116 «Разработка сервиса обмена сообщениями в защищенном исполнении»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5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43256" y="155320"/>
            <a:ext cx="5827776" cy="1494061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3 этап: анализ структуры программы для поиска возможной проверки пароля. 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ru-RU" dirty="0" smtClean="0">
                <a:solidFill>
                  <a:prstClr val="black"/>
                </a:solidFill>
              </a:rPr>
              <a:t>     </a:t>
            </a:r>
            <a:endParaRPr lang="ru-RU" dirty="0">
              <a:solidFill>
                <a:prstClr val="black"/>
              </a:solidFill>
            </a:endParaRPr>
          </a:p>
          <a:p>
            <a:endParaRPr lang="ru-RU" dirty="0" smtClean="0"/>
          </a:p>
        </p:txBody>
      </p:sp>
      <p:pic>
        <p:nvPicPr>
          <p:cNvPr id="2050" name="Рисунок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6" t="19391" r="22556" b="24715"/>
          <a:stretch>
            <a:fillRect/>
          </a:stretch>
        </p:blipFill>
        <p:spPr bwMode="auto">
          <a:xfrm>
            <a:off x="0" y="2630852"/>
            <a:ext cx="3581396" cy="30634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Рисунок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8" t="20247" r="22556" b="20152"/>
          <a:stretch>
            <a:fillRect/>
          </a:stretch>
        </p:blipFill>
        <p:spPr bwMode="auto">
          <a:xfrm>
            <a:off x="6740928" y="0"/>
            <a:ext cx="2867349" cy="30714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7" t="19107" r="23517" b="19867"/>
          <a:stretch>
            <a:fillRect/>
          </a:stretch>
        </p:blipFill>
        <p:spPr bwMode="auto">
          <a:xfrm>
            <a:off x="3581396" y="1194701"/>
            <a:ext cx="3159533" cy="30634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t>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539820" y="6303163"/>
            <a:ext cx="4470401" cy="365125"/>
          </a:xfrm>
        </p:spPr>
        <p:txBody>
          <a:bodyPr/>
          <a:lstStyle/>
          <a:p>
            <a:r>
              <a:rPr lang="ru-RU" dirty="0" smtClean="0"/>
              <a:t>Зеленцова А.А. ИБ-116 «Разработка сервиса обмена сообщениями в защищенном исполнении»</a:t>
            </a: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929" y="3779587"/>
            <a:ext cx="5451071" cy="3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4581" y="1888354"/>
            <a:ext cx="2490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prstClr val="black"/>
                </a:solidFill>
              </a:rPr>
              <a:t>Функция проверки пароля </a:t>
            </a:r>
            <a:r>
              <a:rPr lang="ru-RU" sz="1400" dirty="0" smtClean="0">
                <a:solidFill>
                  <a:prstClr val="black"/>
                </a:solidFill>
              </a:rPr>
              <a:t>выглядит следующим образом: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967091" y="3410255"/>
            <a:ext cx="2720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Функция </a:t>
            </a:r>
            <a:r>
              <a:rPr lang="ru-RU" sz="1400" dirty="0" smtClean="0"/>
              <a:t>для проверки пароля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313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5687</TotalTime>
  <Words>741</Words>
  <Application>Microsoft Office PowerPoint</Application>
  <PresentationFormat>Произвольный</PresentationFormat>
  <Paragraphs>131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Воздушный поток</vt:lpstr>
      <vt:lpstr>Презентация PowerPoint</vt:lpstr>
      <vt:lpstr>Общие сведения</vt:lpstr>
      <vt:lpstr>При запуске и клиент, и сервер ждут ввода пароля аутентификации.  После ввода пароля, если он соответствует требованиям, запускается сервер/клиент. Иначе программа закрывается. Так же если попытаться запустить клиент без авторизованного сервера, то программа выведет ошибку. На сервере всегда отображается информация о сообщениях, пришедших от пользователей (имя и тип сообщения). </vt:lpstr>
      <vt:lpstr>Защита программного продукта</vt:lpstr>
      <vt:lpstr>Защита от динамического анализа:</vt:lpstr>
      <vt:lpstr>Защита от статического анализа:</vt:lpstr>
      <vt:lpstr>Аудит безопасности программного продукта студента группы ИБ-116 Шахиной Анастасии 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ПРОДЕЛАНОЙ РАБОТЫ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Katerina</dc:creator>
  <cp:lastModifiedBy>ЛЕВ</cp:lastModifiedBy>
  <cp:revision>117</cp:revision>
  <dcterms:created xsi:type="dcterms:W3CDTF">2016-05-22T18:01:47Z</dcterms:created>
  <dcterms:modified xsi:type="dcterms:W3CDTF">2018-05-30T18:16:07Z</dcterms:modified>
</cp:coreProperties>
</file>