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7" r:id="rId3"/>
    <p:sldId id="271" r:id="rId4"/>
    <p:sldId id="272" r:id="rId5"/>
    <p:sldId id="259" r:id="rId6"/>
    <p:sldId id="262" r:id="rId7"/>
    <p:sldId id="263" r:id="rId8"/>
    <p:sldId id="264" r:id="rId9"/>
    <p:sldId id="278" r:id="rId10"/>
    <p:sldId id="261" r:id="rId11"/>
    <p:sldId id="275" r:id="rId12"/>
    <p:sldId id="265" r:id="rId13"/>
    <p:sldId id="279" r:id="rId14"/>
    <p:sldId id="274" r:id="rId15"/>
    <p:sldId id="266" r:id="rId16"/>
    <p:sldId id="280" r:id="rId17"/>
    <p:sldId id="281" r:id="rId18"/>
    <p:sldId id="282" r:id="rId19"/>
    <p:sldId id="283" r:id="rId20"/>
    <p:sldId id="268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2" autoAdjust="0"/>
    <p:restoredTop sz="90569" autoAdjust="0"/>
  </p:normalViewPr>
  <p:slideViewPr>
    <p:cSldViewPr snapToGrid="0">
      <p:cViewPr>
        <p:scale>
          <a:sx n="75" d="100"/>
          <a:sy n="75" d="100"/>
        </p:scale>
        <p:origin x="-276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C1C85-BD60-41C7-AEFF-6A073846D37D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Зеленцова А.А. ИСТм-120, "Информационная система анализа педагогической деятельности учителя"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0ED0A-D003-44F0-A251-21F84DFF61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06121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67A57-90C5-4A12-8D2F-944AFDDACF10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Зеленцова А.А. ИСТм-120, "Информационная система анализа педагогической деятельности учителя"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7DC6D-406B-4063-A4B1-262C6111C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43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Зеленцова А.А. ИСТм-120, "Информационная система анализа педагогической деятельности учителя"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37DC6D-406B-4063-A4B1-262C6111CE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891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7DC6D-406B-4063-A4B1-262C6111CEF0}" type="slidenum">
              <a:rPr lang="ru-RU" smtClean="0"/>
              <a:t>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ИСТм-120, "Информационная система анализа педагогической деятельности учителя"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803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Зеленцова А.А. ИСТм-120, "Информационная система анализа педагогической деятельности учителя"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37DC6D-406B-4063-A4B1-262C6111CEF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06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EA76-2656-4806-BF83-F36881023B6B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ИСТм-120, "Информационная система анализа педагогической деятельности учителя"</a:t>
            </a:r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A5D8A0-7947-45B0-AB70-066A0B5AD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80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B8FA-4EEB-47E6-A74A-4345FC98BE7E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ИСТм-120, "Информационная система анализа педагогической деятельности учителя"</a:t>
            </a: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5D8A0-7947-45B0-AB70-066A0B5AD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62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C14-2ADA-40FE-935E-E4278C55906A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ИСТм-120, "Информационная система анализа педагогической деятельности учителя"</a:t>
            </a:r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5D8A0-7947-45B0-AB70-066A0B5AD3A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6408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5DC7-697A-4D98-8BEB-D140F4D6757F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ИСТм-120, "Информационная система анализа педагогической деятельности учителя"</a:t>
            </a: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5D8A0-7947-45B0-AB70-066A0B5AD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258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EEB6-97C3-4DF4-A406-61A056298A1A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ИСТм-120, "Информационная система анализа педагогической деятельности учителя"</a:t>
            </a:r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5D8A0-7947-45B0-AB70-066A0B5AD3A1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519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45D6-ACB0-4F29-A46C-794502800046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ИСТм-120, "Информационная система анализа педагогической деятельности учителя"</a:t>
            </a: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5D8A0-7947-45B0-AB70-066A0B5AD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927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02E-35D5-466E-987B-D82B41B1950F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ИСТм-120, "Информационная система анализа педагогической деятельности учителя"</a:t>
            </a:r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D8A0-7947-45B0-AB70-066A0B5AD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754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F65D-5CD5-475C-8440-FDC960AFFCA8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ИСТм-120, "Информационная система анализа педагогической деятельности учителя"</a:t>
            </a:r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D8A0-7947-45B0-AB70-066A0B5AD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02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3E22-92C3-4DC6-9B85-6D15BD304863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ИСТм-120, "Информационная система анализа педагогической деятельности учителя"</a:t>
            </a:r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D8A0-7947-45B0-AB70-066A0B5AD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53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27C6-1FEC-42A9-BE50-F80E2F420DCF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ИСТм-120, "Информационная система анализа педагогической деятельности учителя"</a:t>
            </a: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5D8A0-7947-45B0-AB70-066A0B5AD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94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5B05-F23F-4E33-983C-EFBBF0455137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ИСТм-120, "Информационная система анализа педагогической деятельности учителя"</a:t>
            </a: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A5D8A0-7947-45B0-AB70-066A0B5AD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66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9CB4-B99B-4C0F-B75C-BBE448D04384}" type="datetime1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ИСТм-120, "Информационная система анализа педагогической деятельности учителя"</a:t>
            </a:r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A5D8A0-7947-45B0-AB70-066A0B5AD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96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BA52-36D0-4F04-BB2B-84B7ABE37192}" type="datetime1">
              <a:rPr lang="ru-RU" smtClean="0"/>
              <a:t>24.06.2022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ИСТм-120, "Информационная система анализа педагогической деятельности учителя"</a:t>
            </a:r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D8A0-7947-45B0-AB70-066A0B5AD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22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5B50-AB30-4A37-A6AF-9023283518F7}" type="datetime1">
              <a:rPr lang="ru-RU" smtClean="0"/>
              <a:t>24.06.2022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ИСТм-120, "Информационная система анализа педагогической деятельности учителя"</a:t>
            </a:r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D8A0-7947-45B0-AB70-066A0B5AD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98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BC69-A4E3-4928-9CFA-0ABC24C90534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ИСТм-120, "Информационная система анализа педагогической деятельности учителя"</a:t>
            </a: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D8A0-7947-45B0-AB70-066A0B5AD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28E2-ACA9-46D4-9F3D-2128AB484290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ИСТм-120, "Информационная система анализа педагогической деятельности учителя"</a:t>
            </a: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5D8A0-7947-45B0-AB70-066A0B5AD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0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9C86D-3470-40A9-87E2-C38D15408027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Зеленцова А.А. ИСТм-120, "Информационная система анализа педагогической деятельности учителя"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A5D8A0-7947-45B0-AB70-066A0B5AD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13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56596" y="2274875"/>
            <a:ext cx="9699009" cy="792235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/>
              <a:t>Выпускная квалификационная работа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87654" y="4849786"/>
            <a:ext cx="5204346" cy="1486943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Выполнила:      </a:t>
            </a:r>
            <a:r>
              <a:rPr lang="ru-RU" sz="2000" dirty="0" err="1" smtClean="0">
                <a:solidFill>
                  <a:schemeClr val="tx1"/>
                </a:solidFill>
              </a:rPr>
              <a:t>ст.гр</a:t>
            </a:r>
            <a:r>
              <a:rPr lang="ru-RU" sz="2000" dirty="0" smtClean="0">
                <a:solidFill>
                  <a:schemeClr val="tx1"/>
                </a:solidFill>
              </a:rPr>
              <a:t> ИСТм-120</a:t>
            </a:r>
          </a:p>
          <a:p>
            <a:r>
              <a:rPr lang="ru-RU" sz="2000" dirty="0" smtClean="0">
                <a:solidFill>
                  <a:schemeClr val="tx1"/>
                </a:solidFill>
              </a:rPr>
              <a:t>			        Зеленцова А.А.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Руководитель:</a:t>
            </a:r>
            <a:r>
              <a:rPr lang="ru-RU" sz="2000" dirty="0" smtClean="0">
                <a:solidFill>
                  <a:schemeClr val="tx1"/>
                </a:solidFill>
              </a:rPr>
              <a:t> проф. каф. ИСПИ</a:t>
            </a:r>
          </a:p>
          <a:p>
            <a:r>
              <a:rPr lang="ru-RU" sz="2000" dirty="0" smtClean="0">
                <a:solidFill>
                  <a:schemeClr val="tx1"/>
                </a:solidFill>
              </a:rPr>
              <a:t>			        </a:t>
            </a:r>
            <a:r>
              <a:rPr lang="ru-RU" sz="2000" dirty="0" err="1" smtClean="0">
                <a:solidFill>
                  <a:schemeClr val="tx1"/>
                </a:solidFill>
              </a:rPr>
              <a:t>Хорошева</a:t>
            </a:r>
            <a:r>
              <a:rPr lang="ru-RU" sz="2000" dirty="0" smtClean="0">
                <a:solidFill>
                  <a:schemeClr val="tx1"/>
                </a:solidFill>
              </a:rPr>
              <a:t> Е.Р.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56597" y="95657"/>
            <a:ext cx="9735403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науки и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 Российской Федерации Федеральное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образовательное учреждение высшего образования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имени Александра Григорьевича и Николая Григорьевича Столетовых»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и радиоэлектроники 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856096" y="3568598"/>
            <a:ext cx="10335904" cy="7922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b="1" dirty="0" smtClean="0"/>
              <a:t>Информационная система анализа педагогической деятельности учителя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3774" y="6482687"/>
            <a:ext cx="12028226" cy="37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Владимир, 2022</a:t>
            </a:r>
            <a:endParaRPr lang="ru-RU" dirty="0"/>
          </a:p>
        </p:txBody>
      </p:sp>
      <p:pic>
        <p:nvPicPr>
          <p:cNvPr id="1026" name="Picture 2" descr="http://cs630331.vk.me/v630331521/2c1/altKtmuzX3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33" y="39628"/>
            <a:ext cx="2428533" cy="2420944"/>
          </a:xfrm>
          <a:prstGeom prst="ellipse">
            <a:avLst/>
          </a:prstGeom>
          <a:ln w="38100">
            <a:solidFill>
              <a:schemeClr val="tx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69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D8A0-7947-45B0-AB70-066A0B5AD3A1}" type="slidenum">
              <a:rPr lang="ru-RU" smtClean="0"/>
              <a:t>10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49045" y="382810"/>
            <a:ext cx="9324121" cy="1280890"/>
          </a:xfrm>
        </p:spPr>
        <p:txBody>
          <a:bodyPr>
            <a:noAutofit/>
          </a:bodyPr>
          <a:lstStyle/>
          <a:p>
            <a:pPr lvl="2" algn="ctr"/>
            <a:r>
              <a:rPr lang="ru-RU" sz="2800" dirty="0">
                <a:solidFill>
                  <a:schemeClr val="tx1"/>
                </a:solidFill>
              </a:rPr>
              <a:t>Функциональное описание </a:t>
            </a:r>
            <a:r>
              <a:rPr lang="ru-RU" sz="2800" dirty="0" smtClean="0">
                <a:solidFill>
                  <a:schemeClr val="tx1"/>
                </a:solidFill>
              </a:rPr>
              <a:t>ИС анализа педагогической </a:t>
            </a:r>
            <a:r>
              <a:rPr lang="ru-RU" sz="2800" dirty="0">
                <a:solidFill>
                  <a:schemeClr val="tx1"/>
                </a:solidFill>
              </a:rPr>
              <a:t>деятельности  </a:t>
            </a:r>
            <a:r>
              <a:rPr lang="ru-RU" sz="2800" dirty="0" smtClean="0">
                <a:solidFill>
                  <a:schemeClr val="tx1"/>
                </a:solidFill>
              </a:rPr>
              <a:t>учителя</a:t>
            </a:r>
            <a:endParaRPr lang="ru-RU" sz="2800" b="1" dirty="0">
              <a:solidFill>
                <a:schemeClr val="tx1"/>
              </a:solidFill>
            </a:endParaRPr>
          </a:p>
        </p:txBody>
      </p:sp>
      <p:pic>
        <p:nvPicPr>
          <p:cNvPr id="10" name="Рисунок 9" descr="Untitled Diagra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111" y="1882140"/>
            <a:ext cx="7764536" cy="36027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345440" y="6280951"/>
            <a:ext cx="7619999" cy="365125"/>
          </a:xfrm>
        </p:spPr>
        <p:txBody>
          <a:bodyPr/>
          <a:lstStyle/>
          <a:p>
            <a:r>
              <a:rPr lang="ru-RU" smtClean="0">
                <a:solidFill>
                  <a:schemeClr val="tx1"/>
                </a:solidFill>
              </a:rPr>
              <a:t>Зеленцова А.А. ИСТм-120, "Информационная система анализа педагогической деятельности учителя"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13537" y="5484899"/>
            <a:ext cx="7995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Диаграмма </a:t>
            </a:r>
            <a:r>
              <a:rPr lang="ru-RU" dirty="0"/>
              <a:t>прецедентов концептуального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21486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D8A0-7947-45B0-AB70-066A0B5AD3A1}" type="slidenum">
              <a:rPr lang="ru-RU" smtClean="0"/>
              <a:t>11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22587" y="347641"/>
            <a:ext cx="8911687" cy="1280890"/>
          </a:xfrm>
        </p:spPr>
        <p:txBody>
          <a:bodyPr>
            <a:normAutofit/>
          </a:bodyPr>
          <a:lstStyle/>
          <a:p>
            <a:pPr lvl="1" algn="ctr"/>
            <a:r>
              <a:rPr lang="ru-RU" sz="3200" dirty="0">
                <a:solidFill>
                  <a:schemeClr val="tx1"/>
                </a:solidFill>
              </a:rPr>
              <a:t>Алгоритм работы </a:t>
            </a:r>
            <a:r>
              <a:rPr lang="ru-RU" sz="3200" dirty="0" smtClean="0">
                <a:solidFill>
                  <a:schemeClr val="tx1"/>
                </a:solidFill>
              </a:rPr>
              <a:t>ИС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593975"/>
              </p:ext>
            </p:extLst>
          </p:nvPr>
        </p:nvGraphicFramePr>
        <p:xfrm>
          <a:off x="2552700" y="1233113"/>
          <a:ext cx="7086600" cy="482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Visio" r:id="rId3" imgW="9687633" imgH="6607559" progId="Visio.Drawing.11">
                  <p:embed/>
                </p:oleObj>
              </mc:Choice>
              <mc:Fallback>
                <p:oleObj name="Visio" r:id="rId3" imgW="9687633" imgH="660755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1233113"/>
                        <a:ext cx="7086600" cy="48299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603727" y="6492875"/>
            <a:ext cx="7619999" cy="365125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Зеленцова А.А. ИСТм-120, "Информационная система анализа педагогической деятельности учителя"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188741" y="6057872"/>
            <a:ext cx="3324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Алгоритм </a:t>
            </a:r>
            <a:r>
              <a:rPr lang="ru-RU" dirty="0"/>
              <a:t>работы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680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D8A0-7947-45B0-AB70-066A0B5AD3A1}" type="slidenum">
              <a:rPr lang="ru-RU" smtClean="0"/>
              <a:t>12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456706" y="136049"/>
            <a:ext cx="107352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ru-RU" sz="3200" dirty="0" smtClean="0"/>
              <a:t>Функциональная </a:t>
            </a:r>
            <a:r>
              <a:rPr lang="ru-RU" sz="3200" dirty="0"/>
              <a:t>модель ИС</a:t>
            </a:r>
          </a:p>
          <a:p>
            <a:pPr lvl="1"/>
            <a:endParaRPr lang="ru-RU" sz="3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936972"/>
            <a:ext cx="11001064" cy="497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587727" y="6492875"/>
            <a:ext cx="7619999" cy="365125"/>
          </a:xfrm>
        </p:spPr>
        <p:txBody>
          <a:bodyPr/>
          <a:lstStyle/>
          <a:p>
            <a:r>
              <a:rPr lang="ru-RU" smtClean="0">
                <a:solidFill>
                  <a:schemeClr val="tx1"/>
                </a:solidFill>
              </a:rPr>
              <a:t>Зеленцова А.А. ИСТм-120, "Информационная система анализа педагогической деятельности учителя"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343757" y="5910261"/>
            <a:ext cx="3504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Функциональная </a:t>
            </a:r>
            <a:r>
              <a:rPr lang="ru-RU" dirty="0"/>
              <a:t>модель ИС</a:t>
            </a:r>
          </a:p>
        </p:txBody>
      </p:sp>
    </p:spTree>
    <p:extLst>
      <p:ext uri="{BB962C8B-B14F-4D97-AF65-F5344CB8AC3E}">
        <p14:creationId xmlns:p14="http://schemas.microsoft.com/office/powerpoint/2010/main" val="26720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524" y="295864"/>
            <a:ext cx="10114891" cy="94678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Выбор базы данных и ее структура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326783" y="6323378"/>
            <a:ext cx="7619999" cy="365125"/>
          </a:xfrm>
        </p:spPr>
        <p:txBody>
          <a:bodyPr/>
          <a:lstStyle/>
          <a:p>
            <a:r>
              <a:rPr lang="ru-RU" dirty="0" smtClean="0"/>
              <a:t>Зеленцова А.А. ИСТм-120, "Информационная система анализа педагогической деятельности учителя"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D8A0-7947-45B0-AB70-066A0B5AD3A1}" type="slidenum">
              <a:rPr lang="ru-RU" smtClean="0"/>
              <a:t>13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227176"/>
              </p:ext>
            </p:extLst>
          </p:nvPr>
        </p:nvGraphicFramePr>
        <p:xfrm>
          <a:off x="2174269" y="1078522"/>
          <a:ext cx="2104653" cy="4826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Visio" r:id="rId3" imgW="6054724" imgH="13913283" progId="Visio.Drawing.11">
                  <p:embed/>
                </p:oleObj>
              </mc:Choice>
              <mc:Fallback>
                <p:oleObj name="Visio" r:id="rId3" imgW="6054724" imgH="1391328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269" y="1078522"/>
                        <a:ext cx="2104653" cy="48269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924966" y="6006347"/>
            <a:ext cx="2497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Причины </a:t>
            </a:r>
            <a:r>
              <a:rPr lang="ru-RU" dirty="0"/>
              <a:t>выбора БД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593786"/>
              </p:ext>
            </p:extLst>
          </p:nvPr>
        </p:nvGraphicFramePr>
        <p:xfrm>
          <a:off x="5946448" y="1182455"/>
          <a:ext cx="4067175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Visio" r:id="rId5" imgW="6533186" imgH="3338081" progId="Visio.Drawing.11">
                  <p:embed/>
                </p:oleObj>
              </mc:Choice>
              <mc:Fallback>
                <p:oleObj name="Visio" r:id="rId5" imgW="6533186" imgH="333808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6448" y="1182455"/>
                        <a:ext cx="4067175" cy="208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7401001" y="3365906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Структура </a:t>
            </a:r>
            <a:r>
              <a:rPr lang="ru-RU" dirty="0"/>
              <a:t>БД</a:t>
            </a:r>
          </a:p>
        </p:txBody>
      </p:sp>
    </p:spTree>
    <p:extLst>
      <p:ext uri="{BB962C8B-B14F-4D97-AF65-F5344CB8AC3E}">
        <p14:creationId xmlns:p14="http://schemas.microsoft.com/office/powerpoint/2010/main" val="27568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3268" y="246739"/>
            <a:ext cx="8911687" cy="1280890"/>
          </a:xfrm>
        </p:spPr>
        <p:txBody>
          <a:bodyPr>
            <a:normAutofit/>
          </a:bodyPr>
          <a:lstStyle/>
          <a:p>
            <a:pPr lvl="1" algn="ctr"/>
            <a:r>
              <a:rPr lang="ru-RU" sz="2400" dirty="0">
                <a:solidFill>
                  <a:schemeClr val="tx1"/>
                </a:solidFill>
              </a:rPr>
              <a:t>Структура </a:t>
            </a:r>
            <a:r>
              <a:rPr lang="ru-RU" sz="2400" dirty="0" smtClean="0">
                <a:solidFill>
                  <a:schemeClr val="tx1"/>
                </a:solidFill>
              </a:rPr>
              <a:t>веб-приложения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D8A0-7947-45B0-AB70-066A0B5AD3A1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 descr="C:\Users\arina\AppData\Local\Microsoft\Windows\INetCache\Content.Word\структура проекта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174" y="863066"/>
            <a:ext cx="1853544" cy="46163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426098" y="6379821"/>
            <a:ext cx="7619999" cy="365125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Зеленцова А.А. ИСТм-120, "Информационная система анализа педагогической деятельности учителя"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53335" y="5685583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Структура </a:t>
            </a:r>
            <a:r>
              <a:rPr lang="ru-RU" dirty="0"/>
              <a:t>проекта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158154" y="112097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REACT_APP_FIREBASE_API_KEY = AIzaSyAeBgvsepidqoRL0-XNQwRZWyPbBDUM4HM</a:t>
            </a:r>
            <a:endParaRPr lang="ru-RU" dirty="0"/>
          </a:p>
          <a:p>
            <a:r>
              <a:rPr lang="en-US" dirty="0"/>
              <a:t>REACT_APP_FIREBASE_AUTH_DOMAIN = teachers a7ab0.firebaseapp.com</a:t>
            </a:r>
            <a:endParaRPr lang="ru-RU" dirty="0"/>
          </a:p>
          <a:p>
            <a:r>
              <a:rPr lang="en-US" dirty="0"/>
              <a:t>REACT_APP_FIREBASE_DATA_BASE_URL = https://teachers-a7ab0-default-rtdb.firebaseio.com</a:t>
            </a:r>
            <a:endParaRPr lang="ru-RU" dirty="0"/>
          </a:p>
          <a:p>
            <a:r>
              <a:rPr lang="en-US" dirty="0"/>
              <a:t>REACT_APP_FIREBASE_PROJECT_ID = teachers-a7ab0</a:t>
            </a:r>
            <a:endParaRPr lang="ru-RU" dirty="0"/>
          </a:p>
          <a:p>
            <a:r>
              <a:rPr lang="en-US" dirty="0"/>
              <a:t>REACT_APP_FIREBASE_STORAGE_BUCKET = teachers-a7ab0.appspot.com</a:t>
            </a:r>
            <a:endParaRPr lang="ru-RU" dirty="0"/>
          </a:p>
          <a:p>
            <a:r>
              <a:rPr lang="en-US" dirty="0"/>
              <a:t>REACT_APP_FIREBASE_MESSAGING_SENDER_ID = 87940116797</a:t>
            </a:r>
            <a:endParaRPr lang="ru-RU" dirty="0"/>
          </a:p>
          <a:p>
            <a:r>
              <a:rPr lang="en-US" dirty="0"/>
              <a:t>REACT_APP_FIREBASE_APP_ID = 1:87940116797:web:7d456f10b1ad88aff1d554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8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1435" y="329899"/>
            <a:ext cx="8911687" cy="1280890"/>
          </a:xfrm>
        </p:spPr>
        <p:txBody>
          <a:bodyPr/>
          <a:lstStyle/>
          <a:p>
            <a:pPr lvl="2" algn="ctr" defTabSz="457200" rtl="0">
              <a:spcBef>
                <a:spcPct val="0"/>
              </a:spcBef>
            </a:pPr>
            <a:r>
              <a:rPr lang="ru-RU" sz="2800" dirty="0" smtClean="0">
                <a:solidFill>
                  <a:schemeClr val="tx1"/>
                </a:solidFill>
              </a:rPr>
              <a:t>Реализация ИС (1)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D8A0-7947-45B0-AB70-066A0B5AD3A1}" type="slidenum">
              <a:rPr lang="ru-RU" smtClean="0"/>
              <a:t>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486126" y="6492875"/>
            <a:ext cx="7619999" cy="365125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Зеленцова А.А. ИСТм-120, "Информационная система анализа педагогической деятельности учителя"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42" name="Picture 2" descr="Fire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74" y="1413451"/>
            <a:ext cx="6403627" cy="20902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87716" y="3556601"/>
            <a:ext cx="51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Список </a:t>
            </a:r>
            <a:r>
              <a:rPr lang="ru-RU" dirty="0"/>
              <a:t>пользователей системы</a:t>
            </a:r>
          </a:p>
        </p:txBody>
      </p:sp>
      <p:pic>
        <p:nvPicPr>
          <p:cNvPr id="10243" name="Picture 3" descr="Главна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122" y="2609090"/>
            <a:ext cx="5369170" cy="31671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638901" y="5864497"/>
            <a:ext cx="2611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Форма </a:t>
            </a:r>
            <a:r>
              <a:rPr lang="ru-RU" dirty="0"/>
              <a:t>авторизации</a:t>
            </a:r>
          </a:p>
        </p:txBody>
      </p:sp>
    </p:spTree>
    <p:extLst>
      <p:ext uri="{BB962C8B-B14F-4D97-AF65-F5344CB8AC3E}">
        <p14:creationId xmlns:p14="http://schemas.microsoft.com/office/powerpoint/2010/main" val="33585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649057" y="6492875"/>
            <a:ext cx="7619999" cy="365125"/>
          </a:xfrm>
        </p:spPr>
        <p:txBody>
          <a:bodyPr/>
          <a:lstStyle/>
          <a:p>
            <a:r>
              <a:rPr lang="ru-RU" dirty="0" smtClean="0"/>
              <a:t>Зеленцова А.А. ИСТм-120, "Информационная система анализа педагогической деятельности учителя"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D8A0-7947-45B0-AB70-066A0B5AD3A1}" type="slidenum">
              <a:rPr lang="ru-RU" smtClean="0"/>
              <a:t>16</a:t>
            </a:fld>
            <a:endParaRPr lang="ru-RU"/>
          </a:p>
        </p:txBody>
      </p:sp>
      <p:pic>
        <p:nvPicPr>
          <p:cNvPr id="11266" name="Picture 2" descr="Карточк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873" y="1055451"/>
            <a:ext cx="4081327" cy="20814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545248" y="102271"/>
            <a:ext cx="5651915" cy="1280890"/>
          </a:xfrm>
        </p:spPr>
        <p:txBody>
          <a:bodyPr/>
          <a:lstStyle/>
          <a:p>
            <a:pPr lvl="2" algn="ctr" defTabSz="457200" rtl="0">
              <a:spcBef>
                <a:spcPct val="0"/>
              </a:spcBef>
            </a:pPr>
            <a:r>
              <a:rPr lang="ru-RU" sz="2800" dirty="0" smtClean="0">
                <a:solidFill>
                  <a:schemeClr val="tx1"/>
                </a:solidFill>
              </a:rPr>
              <a:t>Реализация ИС (1)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7" name="Picture 3" descr="Статистик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43" y="3719649"/>
            <a:ext cx="4082297" cy="241192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179170" y="6187278"/>
            <a:ext cx="3314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Отображение </a:t>
            </a:r>
            <a:r>
              <a:rPr lang="ru-RU" dirty="0"/>
              <a:t>статистики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354821" y="3205141"/>
            <a:ext cx="2963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Карточка </a:t>
            </a:r>
            <a:r>
              <a:rPr lang="ru-RU" dirty="0"/>
              <a:t>пользователя</a:t>
            </a:r>
          </a:p>
        </p:txBody>
      </p:sp>
      <p:pic>
        <p:nvPicPr>
          <p:cNvPr id="11" name="Picture 2" descr="Регистрац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699" y="1499275"/>
            <a:ext cx="4485665" cy="316198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7423390" y="4728942"/>
            <a:ext cx="3782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Форма </a:t>
            </a:r>
            <a:r>
              <a:rPr lang="ru-RU" dirty="0"/>
              <a:t>регистрации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6139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67507" y="6492875"/>
            <a:ext cx="7619999" cy="365125"/>
          </a:xfrm>
        </p:spPr>
        <p:txBody>
          <a:bodyPr/>
          <a:lstStyle/>
          <a:p>
            <a:r>
              <a:rPr lang="ru-RU" dirty="0" smtClean="0"/>
              <a:t>Зеленцова А.А. ИСТм-120, "Информационная система анализа педагогической деятельности учителя"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D8A0-7947-45B0-AB70-066A0B5AD3A1}" type="slidenum">
              <a:rPr lang="ru-RU" smtClean="0"/>
              <a:t>17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307607" y="254905"/>
            <a:ext cx="4052621" cy="804638"/>
          </a:xfrm>
        </p:spPr>
        <p:txBody>
          <a:bodyPr/>
          <a:lstStyle/>
          <a:p>
            <a:pPr lvl="2" algn="l" defTabSz="457200" rtl="0">
              <a:spcBef>
                <a:spcPct val="0"/>
              </a:spcBef>
            </a:pPr>
            <a:r>
              <a:rPr lang="ru-RU" sz="2800" dirty="0" smtClean="0">
                <a:solidFill>
                  <a:schemeClr val="tx1"/>
                </a:solidFill>
              </a:rPr>
              <a:t>Реализация ИС (3)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291" name="Picture 3" descr="Тес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738" y="2641135"/>
            <a:ext cx="5987731" cy="31266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7284734" y="5767753"/>
            <a:ext cx="3336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Рисунок 25 – Тестирование</a:t>
            </a:r>
            <a:endParaRPr lang="ru-RU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895350"/>
            <a:ext cx="4208971" cy="3967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1905014" y="4926568"/>
            <a:ext cx="3435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Рисунок </a:t>
            </a:r>
            <a:r>
              <a:rPr lang="ru-RU" dirty="0" smtClean="0"/>
              <a:t>24 </a:t>
            </a:r>
            <a:r>
              <a:rPr lang="ru-RU" dirty="0"/>
              <a:t>– </a:t>
            </a:r>
            <a:r>
              <a:rPr lang="ru-RU" dirty="0" smtClean="0"/>
              <a:t>Приложение 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233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D8A0-7947-45B0-AB70-066A0B5AD3A1}" type="slidenum">
              <a:rPr lang="ru-RU" smtClean="0"/>
              <a:t>18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44914" y="275767"/>
            <a:ext cx="10043885" cy="1280890"/>
          </a:xfrm>
        </p:spPr>
        <p:txBody>
          <a:bodyPr>
            <a:normAutofit/>
          </a:bodyPr>
          <a:lstStyle/>
          <a:p>
            <a:pPr lvl="2"/>
            <a:r>
              <a:rPr lang="ru-RU" sz="2800" dirty="0">
                <a:solidFill>
                  <a:schemeClr val="tx1"/>
                </a:solidFill>
              </a:rPr>
              <a:t>Оценка эффективности внедрения </a:t>
            </a:r>
            <a:r>
              <a:rPr lang="ru-RU" sz="2800" dirty="0" smtClean="0">
                <a:solidFill>
                  <a:schemeClr val="tx1"/>
                </a:solidFill>
              </a:rPr>
              <a:t>ИС </a:t>
            </a:r>
            <a:endParaRPr lang="ru-RU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1191292" y="1095652"/>
          <a:ext cx="5717508" cy="512226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663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01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756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53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87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marL="617855">
                        <a:spcBef>
                          <a:spcPts val="101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Показатели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200">
                        <a:effectLst/>
                      </a:endParaRPr>
                    </a:p>
                    <a:p>
                      <a:pPr marL="66040">
                        <a:spcBef>
                          <a:spcPts val="101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Обозначение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</a:endParaRPr>
                    </a:p>
                    <a:p>
                      <a:pPr marL="106045" marR="81280" indent="5778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Единица</a:t>
                      </a:r>
                      <a:r>
                        <a:rPr lang="ru-RU" sz="1200" spc="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измерения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210"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Величина</a:t>
                      </a:r>
                      <a:r>
                        <a:rPr lang="ru-RU" sz="1200" spc="-20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показателя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4265">
                <a:tc>
                  <a:txBody>
                    <a:bodyPr/>
                    <a:lstStyle/>
                    <a:p>
                      <a:pPr marL="67945" marR="55880" algn="just">
                        <a:spcBef>
                          <a:spcPts val="290"/>
                        </a:spcBef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ru-RU" sz="1200" dirty="0">
                          <a:effectLst/>
                        </a:rPr>
                        <a:t>Месячная	</a:t>
                      </a:r>
                      <a:r>
                        <a:rPr lang="ru-RU" sz="1200" spc="-5" dirty="0">
                          <a:effectLst/>
                        </a:rPr>
                        <a:t>зарплата</a:t>
                      </a:r>
                      <a:r>
                        <a:rPr lang="ru-RU" sz="1200" spc="-290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учителя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marL="9525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Z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</a:endParaRPr>
                    </a:p>
                    <a:p>
                      <a:pPr marL="134620" marR="125095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руб.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marL="213360" marR="203835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30000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4353">
                <a:tc>
                  <a:txBody>
                    <a:bodyPr/>
                    <a:lstStyle/>
                    <a:p>
                      <a:pPr marL="67945" marR="55245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ru-RU" sz="1200" spc="-5">
                          <a:effectLst/>
                        </a:rPr>
                        <a:t>Затраты</a:t>
                      </a:r>
                      <a:r>
                        <a:rPr lang="ru-RU" sz="1200" spc="-6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труда</a:t>
                      </a:r>
                      <a:r>
                        <a:rPr lang="ru-RU" sz="1200" spc="-70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учителя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 marR="125095" 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чел./день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360" marR="202565" 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105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1470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ru-RU" sz="1200">
                          <a:effectLst/>
                        </a:rPr>
                        <a:t>Месячная	зарплата</a:t>
                      </a:r>
                    </a:p>
                    <a:p>
                      <a:pPr marL="67945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инженера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9410" marR="351790" algn="ctr">
                        <a:spcBef>
                          <a:spcPts val="57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Z</a:t>
                      </a:r>
                      <a:r>
                        <a:rPr lang="ru-RU" sz="105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125095" algn="ctr"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руб.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10000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2132"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  <a:spcAft>
                          <a:spcPts val="0"/>
                        </a:spcAft>
                        <a:tabLst>
                          <a:tab pos="1550670" algn="l"/>
                        </a:tabLst>
                      </a:pPr>
                      <a:r>
                        <a:rPr lang="ru-RU" sz="1200">
                          <a:effectLst/>
                        </a:rPr>
                        <a:t>Затраты	труда</a:t>
                      </a:r>
                    </a:p>
                    <a:p>
                      <a:pPr marL="67945">
                        <a:lnSpc>
                          <a:spcPts val="133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инженера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0680" marR="351790" algn="ctr"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</a:t>
                      </a:r>
                      <a:r>
                        <a:rPr lang="ru-RU" sz="105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 marR="125095" algn="ctr">
                        <a:spcBef>
                          <a:spcPts val="66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чел./день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spcBef>
                          <a:spcPts val="66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1470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  <a:spcAft>
                          <a:spcPts val="0"/>
                        </a:spcAft>
                        <a:tabLst>
                          <a:tab pos="1211580" algn="l"/>
                        </a:tabLst>
                      </a:pPr>
                      <a:r>
                        <a:rPr lang="ru-RU" sz="1200">
                          <a:effectLst/>
                        </a:rPr>
                        <a:t>Коэффициент	накладных</a:t>
                      </a:r>
                    </a:p>
                    <a:p>
                      <a:pPr marL="67945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расходов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a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360" marR="201295" algn="ctr"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0,4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9075"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Коэффициент</a:t>
                      </a:r>
                    </a:p>
                    <a:p>
                      <a:pPr marL="67945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дополнительной</a:t>
                      </a:r>
                      <a:r>
                        <a:rPr lang="ru-RU" sz="1200" spc="-1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зарплаты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b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360" marR="201930" algn="ctr"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ru-RU" sz="1200">
                          <a:effectLst/>
                        </a:rPr>
                        <a:t>,</a:t>
                      </a:r>
                      <a:r>
                        <a:rPr lang="en-US" sz="1200">
                          <a:effectLst/>
                        </a:rPr>
                        <a:t>6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8603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Себестоимость</a:t>
                      </a:r>
                      <a:r>
                        <a:rPr lang="ru-RU" sz="1200" spc="160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часа</a:t>
                      </a:r>
                      <a:r>
                        <a:rPr lang="ru-RU" sz="1200" spc="15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работы</a:t>
                      </a:r>
                    </a:p>
                    <a:p>
                      <a:pPr marL="67945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ПЭВМ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0680" marR="350520" algn="ctr"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S</a:t>
                      </a:r>
                      <a:r>
                        <a:rPr lang="ru-RU" sz="1050">
                          <a:effectLst/>
                        </a:rPr>
                        <a:t>q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 marR="125095" algn="ctr"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руб./час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360" marR="202565" algn="ctr"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80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41529">
                <a:tc>
                  <a:txBody>
                    <a:bodyPr/>
                    <a:lstStyle/>
                    <a:p>
                      <a:pPr marL="67945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Время</a:t>
                      </a:r>
                      <a:r>
                        <a:rPr lang="ru-RU" sz="1200" spc="15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работы</a:t>
                      </a:r>
                      <a:r>
                        <a:rPr lang="ru-RU" sz="1200" spc="14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ПЭВМ</a:t>
                      </a:r>
                      <a:r>
                        <a:rPr lang="ru-RU" sz="1200" spc="160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для</a:t>
                      </a:r>
                      <a:r>
                        <a:rPr lang="ru-RU" sz="1200" spc="-28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решения</a:t>
                      </a:r>
                      <a:r>
                        <a:rPr lang="ru-RU" sz="1200" spc="-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задачи</a:t>
                      </a:r>
                      <a:r>
                        <a:rPr lang="ru-RU" sz="1200" spc="-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(мес.)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0680" marR="351155" algn="ctr">
                        <a:spcBef>
                          <a:spcPts val="92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T</a:t>
                      </a:r>
                      <a:r>
                        <a:rPr lang="en-US" sz="1050">
                          <a:effectLst/>
                        </a:rPr>
                        <a:t>i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985" marR="125095" algn="ctr">
                        <a:spcBef>
                          <a:spcPts val="93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маш./час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360" marR="202565" algn="ctr">
                        <a:spcBef>
                          <a:spcPts val="93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707845">
                <a:tc>
                  <a:txBody>
                    <a:bodyPr/>
                    <a:lstStyle/>
                    <a:p>
                      <a:pPr marL="67945" marR="55245">
                        <a:spcAft>
                          <a:spcPts val="0"/>
                        </a:spcAft>
                        <a:tabLst>
                          <a:tab pos="1172210" algn="l"/>
                        </a:tabLst>
                      </a:pPr>
                      <a:r>
                        <a:rPr lang="ru-RU" sz="1200" dirty="0">
                          <a:effectLst/>
                        </a:rPr>
                        <a:t>Время</a:t>
                      </a:r>
                      <a:r>
                        <a:rPr lang="ru-RU" sz="1200" spc="70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работы</a:t>
                      </a:r>
                      <a:r>
                        <a:rPr lang="ru-RU" sz="1200" spc="70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ПЭВМ</a:t>
                      </a:r>
                      <a:r>
                        <a:rPr lang="ru-RU" sz="1200" spc="60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на</a:t>
                      </a:r>
                      <a:r>
                        <a:rPr lang="ru-RU" sz="1200" spc="-285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обучение,	</a:t>
                      </a:r>
                      <a:r>
                        <a:rPr lang="ru-RU" sz="1200" spc="-5" dirty="0">
                          <a:effectLst/>
                        </a:rPr>
                        <a:t>адаптацию,</a:t>
                      </a:r>
                      <a:endParaRPr lang="ru-RU" sz="1200" dirty="0">
                        <a:effectLst/>
                      </a:endParaRPr>
                    </a:p>
                    <a:p>
                      <a:pPr marL="67945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настройку</a:t>
                      </a:r>
                      <a:r>
                        <a:rPr lang="ru-RU" sz="1200" spc="-40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оборудования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</a:p>
                    <a:p>
                      <a:pPr marL="360680" marR="351155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Tq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 marL="133985" marR="125095" algn="ctr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маш</a:t>
                      </a:r>
                      <a:r>
                        <a:rPr lang="ru-RU" sz="1200" dirty="0">
                          <a:effectLst/>
                        </a:rPr>
                        <a:t>./час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  <a:p>
                      <a:pPr marL="1270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10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7184571" y="2808379"/>
          <a:ext cx="4528458" cy="333946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438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48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59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372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0"/>
                        </a:spcAft>
                        <a:tabLst>
                          <a:tab pos="1242060" algn="l"/>
                        </a:tabLst>
                      </a:pPr>
                      <a:r>
                        <a:rPr lang="ru-RU" sz="1200" dirty="0">
                          <a:effectLst/>
                        </a:rPr>
                        <a:t>Коэффициент	настройки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ts val="133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оборудования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g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6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Длительность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проектирования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N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3825" algn="ctr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год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  <a:spcAft>
                          <a:spcPts val="0"/>
                        </a:spcAft>
                        <a:tabLst>
                          <a:tab pos="1181100" algn="l"/>
                        </a:tabLst>
                      </a:pPr>
                      <a:r>
                        <a:rPr lang="ru-RU" sz="1200">
                          <a:effectLst/>
                        </a:rPr>
                        <a:t>Среднее	количество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рабочих дней</a:t>
                      </a:r>
                      <a:r>
                        <a:rPr lang="ru-RU" sz="1200" spc="-10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в</a:t>
                      </a:r>
                      <a:r>
                        <a:rPr lang="ru-RU" sz="1200" spc="-1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месяце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Q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3190" algn="ctr"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дней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21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marR="55880">
                        <a:spcBef>
                          <a:spcPts val="605"/>
                        </a:spcBef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ru-RU" sz="1200">
                          <a:effectLst/>
                        </a:rPr>
                        <a:t>Коэффициент	</a:t>
                      </a:r>
                      <a:r>
                        <a:rPr lang="ru-RU" sz="1200" spc="-5">
                          <a:effectLst/>
                        </a:rPr>
                        <a:t>прочих</a:t>
                      </a:r>
                      <a:r>
                        <a:rPr lang="ru-RU" sz="1200" spc="-28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расходов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h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0,1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</a:p>
                    <a:p>
                      <a:pPr marR="57150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Нормативный</a:t>
                      </a:r>
                      <a:r>
                        <a:rPr lang="ru-RU" sz="1200" spc="125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коэффициент</a:t>
                      </a:r>
                      <a:r>
                        <a:rPr lang="ru-RU" sz="1200" spc="-285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эффективности</a:t>
                      </a:r>
                      <a:r>
                        <a:rPr lang="ru-RU" sz="1200" spc="5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капитальных вложений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Е</a:t>
                      </a:r>
                      <a:r>
                        <a:rPr lang="ru-RU" sz="800">
                          <a:effectLst/>
                        </a:rPr>
                        <a:t>nce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0,2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4272870" y="6382551"/>
            <a:ext cx="7619999" cy="365125"/>
          </a:xfrm>
        </p:spPr>
        <p:txBody>
          <a:bodyPr/>
          <a:lstStyle/>
          <a:p>
            <a:r>
              <a:rPr lang="ru-RU" smtClean="0">
                <a:solidFill>
                  <a:schemeClr val="tx1"/>
                </a:solidFill>
              </a:rPr>
              <a:t>Зеленцова А.А. ИСТм-120, "Информационная система анализа педагогической деятельности учителя"</a:t>
            </a:r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1679" y="14733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Обоснование целесообразности внедрения </a:t>
            </a:r>
            <a:r>
              <a:rPr lang="ru-RU" sz="3200" dirty="0"/>
              <a:t>информационной </a:t>
            </a:r>
            <a:r>
              <a:rPr lang="ru-RU" sz="3200" dirty="0" smtClean="0"/>
              <a:t>системы</a:t>
            </a:r>
            <a:endParaRPr lang="ru-RU" sz="32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D8A0-7947-45B0-AB70-066A0B5AD3A1}" type="slidenum">
              <a:rPr lang="ru-RU" smtClean="0"/>
              <a:t>19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45150" y="1453661"/>
            <a:ext cx="8915400" cy="750277"/>
          </a:xfrm>
        </p:spPr>
        <p:txBody>
          <a:bodyPr/>
          <a:lstStyle/>
          <a:p>
            <a:r>
              <a:rPr lang="ru-RU" dirty="0"/>
              <a:t>𝑆 = 𝑂𝐶</a:t>
            </a:r>
            <a:r>
              <a:rPr lang="ru-RU" baseline="-25000" dirty="0"/>
              <a:t>1</a:t>
            </a:r>
            <a:r>
              <a:rPr lang="ru-RU" dirty="0"/>
              <a:t> − 𝑂𝐶</a:t>
            </a:r>
            <a:r>
              <a:rPr lang="ru-RU" baseline="-25000" dirty="0"/>
              <a:t>2</a:t>
            </a:r>
            <a:r>
              <a:rPr lang="ru-RU" dirty="0"/>
              <a:t> 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52052" y="2015943"/>
            <a:ext cx="2250831" cy="11826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891527" y="2015943"/>
            <a:ext cx="2362200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2142143" y="4339517"/>
            <a:ext cx="1870648" cy="4697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5891527" y="4159626"/>
            <a:ext cx="2519677" cy="10924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1610959" y="6044208"/>
            <a:ext cx="7605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Срок полной окупаемости системы составляет 25 месяцев.</a:t>
            </a: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>
          <a:xfrm>
            <a:off x="5406445" y="6413540"/>
            <a:ext cx="7619999" cy="365125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Зеленцова А.А. ИСТм-120, "Информационная система анализа педагогической деятельности учителя"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29213" y="3291062"/>
            <a:ext cx="44844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Расчет </a:t>
            </a:r>
            <a:r>
              <a:rPr lang="ru-RU" dirty="0"/>
              <a:t>годовых эксплуатационных затрат при ручной обработке информации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067750" y="3198567"/>
            <a:ext cx="40097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Расчет </a:t>
            </a:r>
            <a:r>
              <a:rPr lang="ru-RU" dirty="0"/>
              <a:t>годовых затрат машинного времени на решение задачи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664153" y="4975500"/>
            <a:ext cx="3014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Расчет </a:t>
            </a:r>
            <a:r>
              <a:rPr lang="ru-RU" dirty="0"/>
              <a:t>годовых затрат ручного труда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473259" y="5236473"/>
            <a:ext cx="3198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Затраты </a:t>
            </a:r>
            <a:r>
              <a:rPr lang="ru-RU" dirty="0"/>
              <a:t>на проектирование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9077501" y="4312503"/>
            <a:ext cx="2733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Срок окупаемости</a:t>
            </a:r>
            <a:endParaRPr lang="ru-RU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8" r="36743"/>
          <a:stretch/>
        </p:blipFill>
        <p:spPr bwMode="auto">
          <a:xfrm>
            <a:off x="9595322" y="3473414"/>
            <a:ext cx="1698172" cy="693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5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5553" y="166910"/>
            <a:ext cx="8911687" cy="1280890"/>
          </a:xfrm>
        </p:spPr>
        <p:txBody>
          <a:bodyPr/>
          <a:lstStyle/>
          <a:p>
            <a:pPr algn="ctr"/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и задачи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9720" y="1048444"/>
            <a:ext cx="10622280" cy="1601690"/>
          </a:xfrm>
        </p:spPr>
        <p:txBody>
          <a:bodyPr>
            <a:noAutofit/>
          </a:bodyPr>
          <a:lstStyle/>
          <a:p>
            <a:pPr algn="just"/>
            <a:r>
              <a:rPr lang="ru-RU" sz="1400" b="1" dirty="0" smtClean="0"/>
              <a:t>Цель работы: </a:t>
            </a:r>
            <a:r>
              <a:rPr lang="ru-RU" sz="1400" dirty="0"/>
              <a:t>повышение оперативности ввода данных, сокращения временных затрат на анализ педагогической деятельности учителя.</a:t>
            </a:r>
          </a:p>
          <a:p>
            <a:r>
              <a:rPr lang="ru-RU" sz="1400" dirty="0" smtClean="0"/>
              <a:t> </a:t>
            </a:r>
            <a:r>
              <a:rPr lang="ru-RU" sz="1400" b="1" dirty="0"/>
              <a:t>задачи</a:t>
            </a:r>
            <a:r>
              <a:rPr lang="ru-RU" sz="1400" dirty="0"/>
              <a:t>:</a:t>
            </a:r>
          </a:p>
          <a:p>
            <a:pPr marL="0" lvl="0" indent="0">
              <a:buNone/>
            </a:pPr>
            <a:r>
              <a:rPr lang="ru-RU" sz="1400" dirty="0" smtClean="0"/>
              <a:t>- разработка </a:t>
            </a:r>
            <a:r>
              <a:rPr lang="ru-RU" sz="1400" dirty="0"/>
              <a:t>модели оценки результативности педагога;</a:t>
            </a:r>
          </a:p>
          <a:p>
            <a:pPr marL="0" lvl="0" indent="0">
              <a:buNone/>
            </a:pPr>
            <a:r>
              <a:rPr lang="ru-RU" sz="1400" dirty="0" smtClean="0"/>
              <a:t>- проектирование</a:t>
            </a:r>
            <a:r>
              <a:rPr lang="ru-RU" sz="1400" dirty="0"/>
              <a:t>	веб-приложения	для	реализации	информационной системы анкетирования молодых специалистов и результатов анализа по данным ЕГЭ;</a:t>
            </a:r>
          </a:p>
          <a:p>
            <a:pPr algn="just"/>
            <a:endParaRPr lang="ru-RU" sz="1400" dirty="0"/>
          </a:p>
          <a:p>
            <a:endParaRPr lang="ru-RU" sz="1400" dirty="0" smtClean="0"/>
          </a:p>
          <a:p>
            <a:endParaRPr lang="ru-RU" sz="1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D8A0-7947-45B0-AB70-066A0B5AD3A1}" type="slidenum">
              <a:rPr lang="ru-RU" smtClean="0"/>
              <a:t>2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57" y="2923803"/>
            <a:ext cx="5730095" cy="3217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6014345" y="6493940"/>
            <a:ext cx="6845312" cy="36406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Зеленцова А.А. ИСТм-120, "Информационная система анализа педагогической деятельности учителя"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95257" y="62592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/>
              <a:t>Дерево </a:t>
            </a:r>
            <a:r>
              <a:rPr lang="ru-RU" dirty="0"/>
              <a:t>целей</a:t>
            </a:r>
          </a:p>
        </p:txBody>
      </p:sp>
    </p:spTree>
    <p:extLst>
      <p:ext uri="{BB962C8B-B14F-4D97-AF65-F5344CB8AC3E}">
        <p14:creationId xmlns:p14="http://schemas.microsoft.com/office/powerpoint/2010/main" val="183849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2070" y="232224"/>
            <a:ext cx="3314388" cy="740233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 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8581" y="1014378"/>
            <a:ext cx="7133383" cy="543657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sz="1600" dirty="0"/>
              <a:t>По результатам выполненной выпускной квалификационной работы были рассмотрены и проанализированы основные компетенции учителя, модели и методы математического анализа педагогической деятельности учителя. В результате чего, была построена структурная схема анализа педагогической деятельности, выделена подсистема для анализа педагогической деятельности.  Знание оценки анализа педагогической деятельности помогает правильно скорректировать работу преподавательского состава, использование определенных учебных материалов и тематического планирования, помогает отслеживать динамику работы учителя и мотивирует на новые достижения </a:t>
            </a:r>
          </a:p>
          <a:p>
            <a:pPr marL="0" indent="0" algn="just">
              <a:buNone/>
            </a:pPr>
            <a:r>
              <a:rPr lang="ru-RU" sz="1600" dirty="0"/>
              <a:t>В процессе работы над ВКР был проведен анализ предметной области, выполнен обзор математических моделей оценивания работы учителя и различных подходов оценки его детальности. </a:t>
            </a:r>
          </a:p>
          <a:p>
            <a:pPr marL="0" indent="0" algn="just">
              <a:buNone/>
            </a:pPr>
            <a:r>
              <a:rPr lang="ru-RU" sz="1600" dirty="0"/>
              <a:t>В результате построения ИС были достигнуты следующие цели: </a:t>
            </a:r>
          </a:p>
          <a:p>
            <a:pPr lvl="0" algn="just"/>
            <a:r>
              <a:rPr lang="ru-RU" sz="1600" dirty="0"/>
              <a:t>проанализированы документы, предназначенных для тестирования молодых специалистов для определения уровня адаптации и </a:t>
            </a:r>
            <a:r>
              <a:rPr lang="ru-RU" sz="1600" dirty="0" err="1"/>
              <a:t>профессиональноличностных</a:t>
            </a:r>
            <a:r>
              <a:rPr lang="ru-RU" sz="1600" dirty="0"/>
              <a:t> затруднений молодого педагога</a:t>
            </a:r>
          </a:p>
          <a:p>
            <a:pPr lvl="0" algn="just"/>
            <a:r>
              <a:rPr lang="ru-RU" sz="1600" dirty="0"/>
              <a:t>объединены материалы по анализу педагогической деятельности учителя</a:t>
            </a:r>
          </a:p>
          <a:p>
            <a:pPr lvl="0" algn="just"/>
            <a:r>
              <a:rPr lang="ru-RU" sz="1600" dirty="0"/>
              <a:t>создана информационная система анализа педагогической деятельности учителя</a:t>
            </a:r>
          </a:p>
          <a:p>
            <a:pPr marL="0" indent="0" algn="just">
              <a:buNone/>
            </a:pPr>
            <a:r>
              <a:rPr lang="ru-RU" sz="1600" dirty="0"/>
              <a:t>Использование ИС может помочь в выработке корректирующих действий для повышения качества работы учителя. </a:t>
            </a:r>
          </a:p>
          <a:p>
            <a:pPr marL="0" indent="0" algn="just">
              <a:buNone/>
            </a:pPr>
            <a:r>
              <a:rPr lang="ru-RU" sz="1600" dirty="0"/>
              <a:t>Поставленные задачи были решены с помощью методов системного анализа, теории алгоритмов и математического моделирования.</a:t>
            </a:r>
          </a:p>
          <a:p>
            <a:pPr marL="0" indent="0" algn="just">
              <a:buNone/>
            </a:pPr>
            <a:r>
              <a:rPr lang="ru-RU" sz="1600" dirty="0"/>
              <a:t>Основные положения проведенного исследования нашли свое отражение в выступлениях и докладах на конференциях:</a:t>
            </a:r>
          </a:p>
          <a:p>
            <a:pPr lvl="0" algn="just"/>
            <a:r>
              <a:rPr lang="ru-RU" sz="1600" dirty="0"/>
              <a:t>Участие в научно-практической конференции в рамках дней науки студентов ВлГУ-2021. </a:t>
            </a:r>
          </a:p>
          <a:p>
            <a:pPr lvl="0" algn="just"/>
            <a:r>
              <a:rPr lang="ru-RU" sz="1600" dirty="0"/>
              <a:t>Участие в научно-практической конференции в рамках дней науки студентов ВлГУ-2022. </a:t>
            </a:r>
          </a:p>
          <a:p>
            <a:pPr marL="0" indent="0" algn="just">
              <a:buNone/>
            </a:pPr>
            <a:endParaRPr lang="ru-RU" sz="2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D8A0-7947-45B0-AB70-066A0B5AD3A1}" type="slidenum">
              <a:rPr lang="ru-RU" smtClean="0"/>
              <a:t>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288869" y="6492875"/>
            <a:ext cx="7619999" cy="365125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Зеленцова А.А. ИСТм-120, "Информационная система анализа педагогической деятельности учителя"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42" name="Picture 2" descr="C:\Users\arina\Downloads\Справка Зеленцова_page-0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506" y="899885"/>
            <a:ext cx="3476877" cy="49203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2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Педагогическая деятельность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D8A0-7947-45B0-AB70-066A0B5AD3A1}" type="slidenum">
              <a:rPr lang="ru-RU" smtClean="0"/>
              <a:t>3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433945"/>
            <a:ext cx="10996246" cy="45448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900" dirty="0"/>
              <a:t>Что такое педагогический анализ? Под педагогическим анализом понимается процесс изучения структуры педагогического процесса, входящих в него элементов, функционирования объекта педагогики, явлений или проблем, вызывающих интерес специалиста, проходящий в соответствии с теоретическими основами и методологией</a:t>
            </a:r>
            <a:r>
              <a:rPr lang="ru-RU" sz="1900" dirty="0" smtClean="0"/>
              <a:t>.</a:t>
            </a:r>
          </a:p>
          <a:p>
            <a:pPr marL="0" indent="0">
              <a:buNone/>
            </a:pPr>
            <a:r>
              <a:rPr lang="ru-RU" sz="1900" dirty="0" smtClean="0"/>
              <a:t> </a:t>
            </a:r>
            <a:r>
              <a:rPr lang="ru-RU" sz="1900" dirty="0"/>
              <a:t>Компетентность – это систематическое проявление знаний, навыков, умений и личностных качеств, которые позволяют нам успешно решать функциональные задачи, составляющие суть профессиональной </a:t>
            </a:r>
            <a:r>
              <a:rPr lang="ru-RU" sz="1900" dirty="0" smtClean="0"/>
              <a:t>деятельности</a:t>
            </a:r>
          </a:p>
          <a:p>
            <a:pPr marL="0" indent="0">
              <a:buNone/>
            </a:pPr>
            <a:r>
              <a:rPr lang="ru-RU" sz="1900" dirty="0"/>
              <a:t>Согласно Федеральному закону «Об образовании в Российской Федерации» № 273-ФЗ от 29 декабря 2012 года педагогические работники  обязаны (статья 48)[2]:</a:t>
            </a:r>
          </a:p>
          <a:p>
            <a:pPr lvl="0"/>
            <a:r>
              <a:rPr lang="ru-RU" sz="1900" dirty="0"/>
              <a:t>осуществлять свою деятельность на высоком профессиональном уровне, обеспечивать в полном объеме реализацию преподаваемых учебных предметов, курса, дисциплины (модуля) в соответствии с утвержденной рабочей программой;</a:t>
            </a:r>
          </a:p>
          <a:p>
            <a:pPr lvl="0"/>
            <a:r>
              <a:rPr lang="ru-RU" sz="1900" dirty="0"/>
              <a:t>систематически повышать свой профессиональный уровень;</a:t>
            </a:r>
          </a:p>
          <a:p>
            <a:pPr lvl="0"/>
            <a:r>
              <a:rPr lang="ru-RU" sz="1900" dirty="0"/>
              <a:t>проходить аттестацию на соответствие занимаемой должности в порядке, установленном законодательством об образовании;</a:t>
            </a:r>
          </a:p>
          <a:p>
            <a:endParaRPr lang="ru-RU" sz="200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515155" y="6492875"/>
            <a:ext cx="7619999" cy="365125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Зеленцова А.А. ИСТм-120, "Информационная система анализа педагогической деятельности учителя"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7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6225" y="5225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/>
              <a:t>Выбор лучшего решения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D8A0-7947-45B0-AB70-066A0B5AD3A1}" type="slidenum">
              <a:rPr lang="ru-RU" smtClean="0"/>
              <a:t>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593646" y="1274057"/>
            <a:ext cx="4506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i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Метод анализа иерархии Т</a:t>
            </a:r>
            <a:r>
              <a:rPr lang="ru-RU" sz="20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ru-RU" sz="2000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Саати</a:t>
            </a:r>
            <a:r>
              <a:rPr lang="ru-RU" sz="20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ru-RU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80856" y="1691272"/>
            <a:ext cx="1061114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269240" indent="539750" algn="just">
              <a:lnSpc>
                <a:spcPct val="150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200" dirty="0" smtClean="0">
                <a:ea typeface="Times New Roman" panose="02020603050405020304" pitchFamily="18" charset="0"/>
              </a:rPr>
              <a:t>Три альтернативы </a:t>
            </a:r>
            <a:r>
              <a:rPr lang="ru-RU" sz="2200" dirty="0">
                <a:ea typeface="Times New Roman" panose="02020603050405020304" pitchFamily="18" charset="0"/>
              </a:rPr>
              <a:t>А, </a:t>
            </a:r>
            <a:r>
              <a:rPr lang="en-US" sz="2200" dirty="0">
                <a:ea typeface="Times New Roman" panose="02020603050405020304" pitchFamily="18" charset="0"/>
              </a:rPr>
              <a:t>B</a:t>
            </a:r>
            <a:r>
              <a:rPr lang="ru-RU" sz="2200" dirty="0">
                <a:ea typeface="Times New Roman" panose="02020603050405020304" pitchFamily="18" charset="0"/>
              </a:rPr>
              <a:t>, </a:t>
            </a:r>
            <a:r>
              <a:rPr lang="en-US" sz="2200" dirty="0" smtClean="0">
                <a:ea typeface="Times New Roman" panose="02020603050405020304" pitchFamily="18" charset="0"/>
              </a:rPr>
              <a:t>C</a:t>
            </a:r>
            <a:r>
              <a:rPr lang="ru-RU" sz="2200" dirty="0" smtClean="0">
                <a:ea typeface="Times New Roman" panose="02020603050405020304" pitchFamily="18" charset="0"/>
              </a:rPr>
              <a:t> и четыре критерия:</a:t>
            </a:r>
            <a:endParaRPr lang="ru-RU" sz="2200" dirty="0">
              <a:ea typeface="Times New Roman" panose="02020603050405020304" pitchFamily="18" charset="0"/>
            </a:endParaRPr>
          </a:p>
          <a:p>
            <a:pPr marL="180340" marR="269240" indent="539750" algn="just">
              <a:lnSpc>
                <a:spcPct val="150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200" b="1" dirty="0" smtClean="0">
                <a:ea typeface="Times New Roman" panose="02020603050405020304" pitchFamily="18" charset="0"/>
              </a:rPr>
              <a:t>А:</a:t>
            </a:r>
            <a:r>
              <a:rPr lang="ru-RU" sz="2200" dirty="0" smtClean="0">
                <a:ea typeface="Times New Roman" panose="02020603050405020304" pitchFamily="18" charset="0"/>
              </a:rPr>
              <a:t> </a:t>
            </a:r>
            <a:r>
              <a:rPr lang="en-US" sz="2400" dirty="0"/>
              <a:t>Web</a:t>
            </a:r>
            <a:r>
              <a:rPr lang="ru-RU" sz="2400" dirty="0"/>
              <a:t>-приложение</a:t>
            </a:r>
            <a:r>
              <a:rPr lang="ru-RU" sz="2200" dirty="0" smtClean="0">
                <a:solidFill>
                  <a:srgbClr val="252525"/>
                </a:solidFill>
                <a:ea typeface="Times New Roman" panose="02020603050405020304" pitchFamily="18" charset="0"/>
              </a:rPr>
              <a:t>;</a:t>
            </a:r>
            <a:endParaRPr lang="ru-RU" sz="2200" dirty="0" smtClean="0">
              <a:ea typeface="Times New Roman" panose="02020603050405020304" pitchFamily="18" charset="0"/>
            </a:endParaRPr>
          </a:p>
          <a:p>
            <a:pPr marL="180340" marR="269240" indent="539750" algn="just">
              <a:lnSpc>
                <a:spcPct val="150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200" b="1" dirty="0" smtClean="0">
                <a:solidFill>
                  <a:srgbClr val="252525"/>
                </a:solidFill>
                <a:ea typeface="Times New Roman" panose="02020603050405020304" pitchFamily="18" charset="0"/>
              </a:rPr>
              <a:t>В:</a:t>
            </a:r>
            <a:r>
              <a:rPr lang="ru-RU" sz="2200" dirty="0" smtClean="0">
                <a:solidFill>
                  <a:srgbClr val="252525"/>
                </a:solidFill>
                <a:ea typeface="Times New Roman" panose="02020603050405020304" pitchFamily="18" charset="0"/>
              </a:rPr>
              <a:t> </a:t>
            </a:r>
            <a:r>
              <a:rPr lang="en-US" sz="2400" dirty="0"/>
              <a:t>Android</a:t>
            </a:r>
            <a:r>
              <a:rPr lang="ru-RU" sz="2400" dirty="0"/>
              <a:t>-приложение</a:t>
            </a:r>
            <a:r>
              <a:rPr lang="ru-RU" sz="2200" dirty="0" smtClean="0">
                <a:solidFill>
                  <a:srgbClr val="252525"/>
                </a:solidFill>
                <a:ea typeface="Times New Roman" panose="02020603050405020304" pitchFamily="18" charset="0"/>
              </a:rPr>
              <a:t>;</a:t>
            </a:r>
            <a:endParaRPr lang="ru-RU" sz="2200" dirty="0" smtClean="0">
              <a:ea typeface="Times New Roman" panose="02020603050405020304" pitchFamily="18" charset="0"/>
            </a:endParaRPr>
          </a:p>
          <a:p>
            <a:pPr marL="180340" marR="269240" indent="539750" algn="just">
              <a:lnSpc>
                <a:spcPct val="150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200" b="1" dirty="0" smtClean="0">
                <a:ea typeface="Times New Roman" panose="02020603050405020304" pitchFamily="18" charset="0"/>
              </a:rPr>
              <a:t>С:</a:t>
            </a:r>
            <a:r>
              <a:rPr lang="ru-RU" sz="2200" dirty="0" smtClean="0">
                <a:ea typeface="Times New Roman" panose="02020603050405020304" pitchFamily="18" charset="0"/>
              </a:rPr>
              <a:t> </a:t>
            </a:r>
            <a:r>
              <a:rPr lang="en-US" sz="2400" dirty="0"/>
              <a:t>Desktop</a:t>
            </a:r>
            <a:r>
              <a:rPr lang="ru-RU" sz="2400" dirty="0"/>
              <a:t> </a:t>
            </a:r>
            <a:r>
              <a:rPr lang="ru-RU" sz="2400" dirty="0" smtClean="0"/>
              <a:t>–приложение</a:t>
            </a:r>
          </a:p>
          <a:p>
            <a:pPr marL="180340" marR="269240" indent="539750" algn="just">
              <a:lnSpc>
                <a:spcPct val="150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400" dirty="0" smtClean="0">
                <a:effectLst/>
                <a:ea typeface="Times New Roman" panose="02020603050405020304" pitchFamily="18" charset="0"/>
              </a:rPr>
              <a:t>Критерии:</a:t>
            </a:r>
          </a:p>
          <a:p>
            <a:pPr marL="180340" marR="269240" indent="539750" algn="just">
              <a:lnSpc>
                <a:spcPct val="150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200" b="1" dirty="0" smtClean="0">
                <a:ea typeface="Times New Roman" panose="02020603050405020304" pitchFamily="18" charset="0"/>
              </a:rPr>
              <a:t>С1</a:t>
            </a:r>
            <a:r>
              <a:rPr lang="ru-RU" sz="2200" dirty="0" smtClean="0">
                <a:ea typeface="Times New Roman" panose="02020603050405020304" pitchFamily="18" charset="0"/>
              </a:rPr>
              <a:t>: </a:t>
            </a:r>
            <a:r>
              <a:rPr lang="ru-RU" sz="2200" dirty="0">
                <a:ea typeface="Times New Roman" panose="02020603050405020304" pitchFamily="18" charset="0"/>
              </a:rPr>
              <a:t>Полнота информации</a:t>
            </a:r>
          </a:p>
          <a:p>
            <a:pPr marL="180340" marR="269240" indent="539750" algn="just">
              <a:lnSpc>
                <a:spcPct val="150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200" b="1" dirty="0" smtClean="0">
                <a:ea typeface="Times New Roman" panose="02020603050405020304" pitchFamily="18" charset="0"/>
              </a:rPr>
              <a:t>С2:</a:t>
            </a:r>
            <a:r>
              <a:rPr lang="ru-RU" sz="2200" dirty="0" smtClean="0">
                <a:ea typeface="Times New Roman" panose="02020603050405020304" pitchFamily="18" charset="0"/>
              </a:rPr>
              <a:t> </a:t>
            </a:r>
            <a:r>
              <a:rPr lang="ru-RU" sz="2200" dirty="0">
                <a:ea typeface="Times New Roman" panose="02020603050405020304" pitchFamily="18" charset="0"/>
              </a:rPr>
              <a:t>Удобство использования</a:t>
            </a:r>
          </a:p>
          <a:p>
            <a:pPr marL="180340" marR="269240" indent="539750" algn="just">
              <a:lnSpc>
                <a:spcPct val="150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200" b="1" dirty="0" smtClean="0">
                <a:ea typeface="Times New Roman" panose="02020603050405020304" pitchFamily="18" charset="0"/>
              </a:rPr>
              <a:t>С3</a:t>
            </a:r>
            <a:r>
              <a:rPr lang="ru-RU" sz="2200" dirty="0" smtClean="0">
                <a:ea typeface="Times New Roman" panose="02020603050405020304" pitchFamily="18" charset="0"/>
              </a:rPr>
              <a:t>: </a:t>
            </a:r>
            <a:r>
              <a:rPr lang="ru-RU" sz="2200" dirty="0">
                <a:ea typeface="Times New Roman" panose="02020603050405020304" pitchFamily="18" charset="0"/>
              </a:rPr>
              <a:t>Надежность системы</a:t>
            </a:r>
          </a:p>
          <a:p>
            <a:pPr marL="180340" marR="269240" indent="539750" algn="just">
              <a:lnSpc>
                <a:spcPct val="150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200" b="1" dirty="0" smtClean="0">
                <a:ea typeface="Times New Roman" panose="02020603050405020304" pitchFamily="18" charset="0"/>
              </a:rPr>
              <a:t>С4</a:t>
            </a:r>
            <a:r>
              <a:rPr lang="ru-RU" sz="2200" dirty="0" smtClean="0">
                <a:ea typeface="Times New Roman" panose="02020603050405020304" pitchFamily="18" charset="0"/>
              </a:rPr>
              <a:t>: </a:t>
            </a:r>
            <a:r>
              <a:rPr lang="ru-RU" sz="2200" dirty="0">
                <a:ea typeface="Times New Roman" panose="02020603050405020304" pitchFamily="18" charset="0"/>
              </a:rPr>
              <a:t>Скорость работы системы</a:t>
            </a:r>
          </a:p>
          <a:p>
            <a:pPr marL="180340" marR="269240" indent="539750" algn="just">
              <a:lnSpc>
                <a:spcPct val="150000"/>
              </a:lnSpc>
              <a:spcAft>
                <a:spcPts val="0"/>
              </a:spcAft>
              <a:tabLst>
                <a:tab pos="685800" algn="l"/>
              </a:tabLst>
            </a:pPr>
            <a:endParaRPr lang="ru-RU" sz="2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4418012" y="6492875"/>
            <a:ext cx="7619999" cy="365125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Зеленцова А.А. ИСТм-120, "Информационная система анализа педагогической деятельности учителя"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0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274" y="22860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Выбор лучшего </a:t>
            </a:r>
            <a:r>
              <a:rPr lang="ru-RU" sz="2800" b="1" dirty="0" smtClean="0"/>
              <a:t>метода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D8A0-7947-45B0-AB70-066A0B5AD3A1}" type="slidenum">
              <a:rPr lang="ru-RU" smtClean="0"/>
              <a:t>5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451610" y="5485759"/>
            <a:ext cx="10505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Наилучшей математической моделью </a:t>
            </a:r>
            <a:r>
              <a:rPr lang="ru-RU" sz="2000" dirty="0" smtClean="0"/>
              <a:t>является </a:t>
            </a:r>
            <a:r>
              <a:rPr lang="ru-RU" sz="2000" dirty="0"/>
              <a:t>альтернатива С (</a:t>
            </a:r>
            <a:r>
              <a:rPr lang="ru-RU" sz="2000" dirty="0" err="1"/>
              <a:t>Web</a:t>
            </a:r>
            <a:r>
              <a:rPr lang="ru-RU" sz="2000" dirty="0"/>
              <a:t> - приложение), имеющая наибольшее значение показателя </a:t>
            </a:r>
            <a:r>
              <a:rPr lang="ru-RU" sz="2000" dirty="0" smtClean="0"/>
              <a:t>V1=0,54</a:t>
            </a:r>
            <a:r>
              <a:rPr lang="ru-RU" sz="2000" dirty="0"/>
              <a:t>.</a:t>
            </a: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30524" y="6492875"/>
            <a:ext cx="7619999" cy="365125"/>
          </a:xfrm>
        </p:spPr>
        <p:txBody>
          <a:bodyPr/>
          <a:lstStyle/>
          <a:p>
            <a:r>
              <a:rPr lang="ru-RU" smtClean="0">
                <a:solidFill>
                  <a:schemeClr val="tx1"/>
                </a:solidFill>
              </a:rPr>
              <a:t>Зеленцова А.А. ИСТм-120, "Информационная система анализа педагогической деятельности учителя"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783203" y="5116427"/>
            <a:ext cx="2882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Структуризация </a:t>
            </a:r>
            <a:r>
              <a:rPr lang="ru-RU" dirty="0"/>
              <a:t>задачи</a:t>
            </a:r>
          </a:p>
        </p:txBody>
      </p:sp>
      <p:pic>
        <p:nvPicPr>
          <p:cNvPr id="23" name="Рисунок 22"/>
          <p:cNvPicPr/>
          <p:nvPr/>
        </p:nvPicPr>
        <p:blipFill>
          <a:blip r:embed="rId2"/>
          <a:stretch>
            <a:fillRect/>
          </a:stretch>
        </p:blipFill>
        <p:spPr>
          <a:xfrm>
            <a:off x="3511493" y="1175657"/>
            <a:ext cx="5425939" cy="394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7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5170" y="507996"/>
            <a:ext cx="9416505" cy="1280890"/>
          </a:xfrm>
        </p:spPr>
        <p:txBody>
          <a:bodyPr>
            <a:normAutofit/>
          </a:bodyPr>
          <a:lstStyle/>
          <a:p>
            <a:pPr lvl="1" algn="ctr"/>
            <a:r>
              <a:rPr lang="ru-RU" sz="3200" dirty="0" smtClean="0">
                <a:solidFill>
                  <a:schemeClr val="tx1"/>
                </a:solidFill>
              </a:rPr>
              <a:t>Выделение подсистем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D8A0-7947-45B0-AB70-066A0B5AD3A1}" type="slidenum">
              <a:rPr lang="ru-RU" smtClean="0"/>
              <a:t>6</a:t>
            </a:fld>
            <a:endParaRPr lang="ru-RU"/>
          </a:p>
        </p:txBody>
      </p:sp>
      <p:pic>
        <p:nvPicPr>
          <p:cNvPr id="7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6999" y="3935999"/>
            <a:ext cx="5020682" cy="1943100"/>
          </a:xfrm>
          <a:prstGeom prst="rect">
            <a:avLst/>
          </a:prstGeom>
        </p:spPr>
      </p:pic>
      <p:pic>
        <p:nvPicPr>
          <p:cNvPr id="8" name="Рисунок 7" descr="для схемы с кружками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23" y="1661747"/>
            <a:ext cx="4678363" cy="42173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2118437" y="6028400"/>
            <a:ext cx="4360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Распределение </a:t>
            </a:r>
            <a:r>
              <a:rPr lang="ru-RU" dirty="0"/>
              <a:t>вершин по ярусам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453007" y="6028400"/>
            <a:ext cx="4028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Структура </a:t>
            </a:r>
            <a:r>
              <a:rPr lang="ru-RU" dirty="0"/>
              <a:t>распределения задач</a:t>
            </a:r>
          </a:p>
        </p:txBody>
      </p:sp>
      <p:sp>
        <p:nvSpPr>
          <p:cNvPr id="11" name="Нижний колонтитул 3"/>
          <p:cNvSpPr txBox="1">
            <a:spLocks/>
          </p:cNvSpPr>
          <p:nvPr/>
        </p:nvSpPr>
        <p:spPr>
          <a:xfrm>
            <a:off x="5905726" y="6537332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</a:rPr>
              <a:t>Зеленцова А.А. ИСТм-120, "Информационная система анализа педагогической деятельности учителя"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96000" y="1397675"/>
            <a:ext cx="47897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 – Авторизация в системе;</a:t>
            </a:r>
          </a:p>
          <a:p>
            <a:r>
              <a:rPr lang="ru-RU" dirty="0"/>
              <a:t>2 – Просмотр карточки пользователя;</a:t>
            </a:r>
          </a:p>
          <a:p>
            <a:r>
              <a:rPr lang="ru-RU" dirty="0"/>
              <a:t>3 – Изменение карточки пользователя; </a:t>
            </a:r>
          </a:p>
          <a:p>
            <a:r>
              <a:rPr lang="ru-RU" dirty="0"/>
              <a:t>4 – Изменение веса критериев;</a:t>
            </a:r>
          </a:p>
          <a:p>
            <a:r>
              <a:rPr lang="ru-RU" dirty="0"/>
              <a:t>5 – Анализ пользователя;</a:t>
            </a:r>
          </a:p>
          <a:p>
            <a:r>
              <a:rPr lang="ru-RU" dirty="0"/>
              <a:t>6 – Принятие решения;</a:t>
            </a:r>
          </a:p>
          <a:p>
            <a:r>
              <a:rPr lang="ru-RU" dirty="0"/>
              <a:t>7 – Просмотр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28755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3559" y="292540"/>
            <a:ext cx="8911687" cy="1280890"/>
          </a:xfrm>
        </p:spPr>
        <p:txBody>
          <a:bodyPr>
            <a:normAutofit/>
          </a:bodyPr>
          <a:lstStyle/>
          <a:p>
            <a:pPr lvl="2" algn="ctr"/>
            <a:r>
              <a:rPr lang="ru-RU" sz="3200" dirty="0">
                <a:solidFill>
                  <a:schemeClr val="tx1"/>
                </a:solidFill>
              </a:rPr>
              <a:t>Критерии учителя с опытом работы в сфере преподавания.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D8A0-7947-45B0-AB70-066A0B5AD3A1}" type="slidenum">
              <a:rPr lang="ru-RU" smtClean="0"/>
              <a:t>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rot="5400000">
            <a:off x="1823465" y="-3411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084177"/>
              </p:ext>
            </p:extLst>
          </p:nvPr>
        </p:nvGraphicFramePr>
        <p:xfrm>
          <a:off x="1921850" y="1969477"/>
          <a:ext cx="9097485" cy="3009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Visio" r:id="rId3" imgW="10025394" imgH="3338081" progId="Visio.Drawing.11">
                  <p:embed/>
                </p:oleObj>
              </mc:Choice>
              <mc:Fallback>
                <p:oleObj name="Visio" r:id="rId3" imgW="10025394" imgH="333808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850" y="1969477"/>
                        <a:ext cx="9097485" cy="3009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Прямоугольник 35"/>
          <p:cNvSpPr/>
          <p:nvPr/>
        </p:nvSpPr>
        <p:spPr>
          <a:xfrm>
            <a:off x="4490709" y="5200807"/>
            <a:ext cx="4511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Иерархическая </a:t>
            </a:r>
            <a:r>
              <a:rPr lang="ru-RU" dirty="0"/>
              <a:t>структура критериев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403498" y="6368036"/>
            <a:ext cx="7619999" cy="365125"/>
          </a:xfrm>
        </p:spPr>
        <p:txBody>
          <a:bodyPr/>
          <a:lstStyle/>
          <a:p>
            <a:r>
              <a:rPr lang="ru-RU" smtClean="0">
                <a:solidFill>
                  <a:schemeClr val="tx1"/>
                </a:solidFill>
              </a:rPr>
              <a:t>Зеленцова А.А. ИСТм-120, "Информационная система анализа педагогической деятельности учителя"</a:t>
            </a:r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8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425" y="3447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Модель анализа педагогической деятельности 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D8A0-7947-45B0-AB70-066A0B5AD3A1}" type="slidenum">
              <a:rPr lang="ru-RU" smtClean="0"/>
              <a:t>8</a:t>
            </a:fld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431490"/>
              </p:ext>
            </p:extLst>
          </p:nvPr>
        </p:nvGraphicFramePr>
        <p:xfrm>
          <a:off x="3030644" y="1735014"/>
          <a:ext cx="6130712" cy="41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Visio" r:id="rId3" imgW="9557144" imgH="6538576" progId="Visio.Drawing.11">
                  <p:embed/>
                </p:oleObj>
              </mc:Choice>
              <mc:Fallback>
                <p:oleObj name="Visio" r:id="rId3" imgW="9557144" imgH="653857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644" y="1735014"/>
                        <a:ext cx="6130712" cy="4196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72869" y="6492875"/>
            <a:ext cx="7619999" cy="365125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Зеленцова А.А. ИСТм-120, "Информационная система анализа педагогической деятельности учителя"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99693" y="6060050"/>
            <a:ext cx="7362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Модель </a:t>
            </a:r>
            <a:r>
              <a:rPr lang="ru-RU" dirty="0"/>
              <a:t>анализа педагогической деятельности </a:t>
            </a:r>
          </a:p>
        </p:txBody>
      </p:sp>
    </p:spTree>
    <p:extLst>
      <p:ext uri="{BB962C8B-B14F-4D97-AF65-F5344CB8AC3E}">
        <p14:creationId xmlns:p14="http://schemas.microsoft.com/office/powerpoint/2010/main" val="365143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7109" y="27241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проектируемой системы в виде процессов в нотации IDEF0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190627" y="6276485"/>
            <a:ext cx="7619999" cy="365125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Зеленцова А.А. ИСТм-120, "Информационная система анализа педагогической деятельности учителя"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EA5D8A0-7947-45B0-AB70-066A0B5AD3A1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9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1604838"/>
            <a:ext cx="5860828" cy="33405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1637881" y="5107583"/>
            <a:ext cx="44581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А-0 процесса «Составить анализ педагогической деятельности»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46891"/>
              </p:ext>
            </p:extLst>
          </p:nvPr>
        </p:nvGraphicFramePr>
        <p:xfrm>
          <a:off x="6344051" y="1389386"/>
          <a:ext cx="5491040" cy="3932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Visio" r:id="rId4" imgW="29459286" imgH="21107574" progId="Visio.Drawing.11">
                  <p:embed/>
                </p:oleObj>
              </mc:Choice>
              <mc:Fallback>
                <p:oleObj name="Visio" r:id="rId4" imgW="29459286" imgH="2110757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4051" y="1389386"/>
                        <a:ext cx="5491040" cy="39327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755567" y="5507693"/>
            <a:ext cx="48763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39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Декомпозиция процесса «Составить анализ педагогической деятельности»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7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1705</TotalTime>
  <Words>1139</Words>
  <Application>Microsoft Office PowerPoint</Application>
  <PresentationFormat>Произвольный</PresentationFormat>
  <Paragraphs>237</Paragraphs>
  <Slides>20</Slides>
  <Notes>3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Легкий дым</vt:lpstr>
      <vt:lpstr>Visio</vt:lpstr>
      <vt:lpstr>Выпускная квалификационная работа</vt:lpstr>
      <vt:lpstr>Цель и задачи</vt:lpstr>
      <vt:lpstr>Педагогическая деятельность</vt:lpstr>
      <vt:lpstr>Выбор лучшего решения</vt:lpstr>
      <vt:lpstr>Выбор лучшего метода</vt:lpstr>
      <vt:lpstr>Выделение подсистем</vt:lpstr>
      <vt:lpstr>Критерии учителя с опытом работы в сфере преподавания.</vt:lpstr>
      <vt:lpstr>Модель анализа педагогической деятельности </vt:lpstr>
      <vt:lpstr>Структура проектируемой системы в виде процессов в нотации IDEF0</vt:lpstr>
      <vt:lpstr>Функциональное описание ИС анализа педагогической деятельности  учителя</vt:lpstr>
      <vt:lpstr>Алгоритм работы ИС</vt:lpstr>
      <vt:lpstr>Презентация PowerPoint</vt:lpstr>
      <vt:lpstr>Выбор базы данных и ее структура</vt:lpstr>
      <vt:lpstr>Структура веб-приложения</vt:lpstr>
      <vt:lpstr>Реализация ИС (1)</vt:lpstr>
      <vt:lpstr>Реализация ИС (1)</vt:lpstr>
      <vt:lpstr>Реализация ИС (3)</vt:lpstr>
      <vt:lpstr>Оценка эффективности внедрения ИС </vt:lpstr>
      <vt:lpstr>Обоснование целесообразности внедрения информационной системы</vt:lpstr>
      <vt:lpstr>Заключение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</dc:creator>
  <cp:lastModifiedBy>Секретарь</cp:lastModifiedBy>
  <cp:revision>81</cp:revision>
  <dcterms:created xsi:type="dcterms:W3CDTF">2016-06-19T14:20:03Z</dcterms:created>
  <dcterms:modified xsi:type="dcterms:W3CDTF">2022-06-24T05:36:54Z</dcterms:modified>
</cp:coreProperties>
</file>