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59" r:id="rId4"/>
    <p:sldId id="260" r:id="rId5"/>
    <p:sldId id="262" r:id="rId6"/>
    <p:sldId id="276" r:id="rId7"/>
    <p:sldId id="277" r:id="rId8"/>
    <p:sldId id="257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0E787-6AB5-462E-EA17-5583D7F0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08A697-1403-1444-70EE-4AE0A881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C9FD3-4E4A-2045-1C1F-EF824453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5AF37-B0A4-6CC1-EDB8-4D7286FA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B23E9-0175-67C1-CDD4-EEBAE8A6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658EB-3B22-EDE6-606E-067A278D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9C1B14-763F-192B-1F23-E88C98FA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13241-22A4-E690-FAC3-C79C2D2B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26389-1C25-645C-E4CC-3DD38584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FF6B-8344-3DE4-F950-8B84B91D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3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CD8726-4F75-3B2A-03E5-BB3EE4A1A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17DA46-9F5A-C0A0-0570-10D996BC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6848B-FC8B-D2CB-E9E7-F6C6085A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354B9-1D8A-CCC2-8A18-5214C744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E6B75-F762-931D-9227-752E87A8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5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CF03-CA70-C4E5-2312-79C06151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DE2A5-FFC8-845E-B7E6-919E5738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A640F-9B80-3914-4294-4D71DA88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5CB86-99AD-64A6-C516-1406697B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DE5A5-15CB-CA5E-7B75-DE598B0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0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36C41-8716-504A-3775-74694A6E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4C279-C7A6-A5E6-AAE1-DAE2E675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C62DC-CC25-82BE-0791-CAD30DE5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73EA0-F1F9-772E-C931-60E28F3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699EB7-2025-3448-AFCC-92B3DD1B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56414-CF55-F596-5738-3230EB93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B68BE-7F94-F88B-56C2-3B35508B3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D5BCE6-B6B6-CF0E-D8BD-D8C41144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2A286F-C311-0B9C-25B5-5C98CD51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C9184D-29B4-6795-58CA-300EB456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8B485C-C690-AC4D-968A-E7133887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3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8E50-572C-391B-EE9E-0D3B7783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85AB1-EE93-8DD3-330D-AC9CC67F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DABF0C-5378-78F3-D101-6BE13C07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2E63C0-6B33-1A10-1B0D-B0974358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82102-7006-5601-8B68-94BF2F8D5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1BB25E-72BC-79FC-C290-BA405990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190DD-473D-3C43-6D20-408BD83D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20B257-F34D-BF56-5742-547FFE6D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6F42-988C-B9A2-AAFF-6DBE7F3A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7E9B7A-E8C0-F395-1EF4-3889E4F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DFB853-86E6-00A8-640E-858315B5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2F9F48-8C28-79AB-AB09-E514D937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FFF6FD-6969-1E93-8F35-B34C1777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CA71DF-21EC-0130-863C-2C017A7E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C62C75-A1A5-BB4C-1FCD-51E7A64E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5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F59FA-406D-613C-CF7E-4D72A37A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B13DE-BF81-7C49-7166-6313639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B1C12-6548-9749-BD37-E3039896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A2902-B04E-67AE-5D2D-1FF9F742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D427F6-9921-CB47-B974-6FBFDFEB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87F964-5B96-2BC7-E0B3-22A4A31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FBF6A-FB46-FA98-72EE-22F52DD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4AD8D5-1989-4ED6-AA34-293FF793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90F775-B836-02E7-1416-951ED988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A5DD02-CD0B-6DEC-0A77-2ABF5E3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227D1C-1E99-A891-6E3C-AFBEE4D5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9CE67-E809-7B79-CE28-E789FEE7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55074-9439-FBFB-2633-5F7F7E9B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03F120-82D9-D3C4-D335-D6C5F976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152B3-9A1F-1D0A-90E1-4314125D2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D313-8FE0-7641-AEF1-528EAC3674C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78D8-7565-28D0-3C06-54363EF20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32869-9543-35A5-0358-0BB2EA42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56A4-E1F4-1A4E-B194-702CA25F9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BD7C4-A84A-6CBB-E9C0-02F3190301DC}"/>
              </a:ext>
            </a:extLst>
          </p:cNvPr>
          <p:cNvSpPr txBox="1"/>
          <p:nvPr/>
        </p:nvSpPr>
        <p:spPr>
          <a:xfrm>
            <a:off x="2342252" y="296885"/>
            <a:ext cx="7860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Введение в машинное обучение</a:t>
            </a:r>
            <a:r>
              <a:rPr lang="en-US" sz="4000" b="1" dirty="0"/>
              <a:t> </a:t>
            </a:r>
            <a:r>
              <a:rPr lang="ru-RU" sz="4000" b="1" dirty="0"/>
              <a:t>и</a:t>
            </a:r>
          </a:p>
          <a:p>
            <a:r>
              <a:rPr lang="ru-RU" sz="4000" b="1" dirty="0"/>
              <a:t>анализ больших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B7FB8-41F7-2F98-9A2B-49A4A965A7FD}"/>
              </a:ext>
            </a:extLst>
          </p:cNvPr>
          <p:cNvSpPr txBox="1"/>
          <p:nvPr/>
        </p:nvSpPr>
        <p:spPr>
          <a:xfrm>
            <a:off x="1173676" y="2980200"/>
            <a:ext cx="39445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i="1" dirty="0"/>
              <a:t>Machine learning is the field of study that gives computers the ability to learn without being explicitly programmed. — Arthur L. Samuel, AI pioneer, 1959</a:t>
            </a:r>
            <a:endParaRPr lang="ru-RU" sz="2000" i="1" dirty="0"/>
          </a:p>
        </p:txBody>
      </p:sp>
      <p:pic>
        <p:nvPicPr>
          <p:cNvPr id="1026" name="Picture 2" descr="Artificial Intelligence, Machine Learning, Deep Learning: What's the  difference? | OHO Group">
            <a:extLst>
              <a:ext uri="{FF2B5EF4-FFF2-40B4-BE49-F238E27FC236}">
                <a16:creationId xmlns:a16="http://schemas.microsoft.com/office/drawing/2014/main" id="{7219415E-2B11-40A9-B7E6-D7F1F484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6" y="2202379"/>
            <a:ext cx="5665525" cy="31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C71F8-27DB-6F56-AB32-6CF63F7E6E50}"/>
              </a:ext>
            </a:extLst>
          </p:cNvPr>
          <p:cNvSpPr txBox="1"/>
          <p:nvPr/>
        </p:nvSpPr>
        <p:spPr>
          <a:xfrm>
            <a:off x="3958441" y="159719"/>
            <a:ext cx="4275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Обучение на размеченных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1AD07-5418-4E34-0455-9F26F8102858}"/>
                  </a:ext>
                </a:extLst>
              </p:cNvPr>
              <p:cNvSpPr txBox="1"/>
              <p:nvPr/>
            </p:nvSpPr>
            <p:spPr>
              <a:xfrm>
                <a:off x="463138" y="987263"/>
                <a:ext cx="10592790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Общая постановка задачи обучения с учителем следующая. Для обучающей выборки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" dirty="0" smtClean="0"/>
                          <m:t>(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" dirty="0"/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" dirty="0"/>
                  <a:t> </a:t>
                </a:r>
                <a:r>
                  <a:rPr lang="ru-RU" dirty="0"/>
                  <a:t>нужно найти такой алгоритм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" dirty="0"/>
                  <a:t>, </a:t>
                </a:r>
                <a:r>
                  <a:rPr lang="ru-RU" dirty="0"/>
                  <a:t>на котором будет достигаться минимум функционала ошибки: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1AD07-5418-4E34-0455-9F26F810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" y="987263"/>
                <a:ext cx="10592790" cy="668581"/>
              </a:xfrm>
              <a:prstGeom prst="rect">
                <a:avLst/>
              </a:prstGeom>
              <a:blipFill>
                <a:blip r:embed="rId2"/>
                <a:stretch>
                  <a:fillRect l="-479" r="-120" b="-1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AD72FE-2F82-A4A0-C197-39A48DA4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23" y="2083278"/>
            <a:ext cx="2082152" cy="668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8BDA77-B04B-2A74-CB3E-59C9B2DD2E9D}"/>
                  </a:ext>
                </a:extLst>
              </p:cNvPr>
              <p:cNvSpPr txBox="1"/>
              <p:nvPr/>
            </p:nvSpPr>
            <p:spPr>
              <a:xfrm>
                <a:off x="463138" y="3310685"/>
                <a:ext cx="10794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 зависимости от множества возможных ответов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" dirty="0"/>
                  <a:t>, </a:t>
                </a:r>
                <a:r>
                  <a:rPr lang="ru-RU" dirty="0"/>
                  <a:t>задачи делятся на несколько типов</a:t>
                </a:r>
                <a:r>
                  <a:rPr lang="en-US" dirty="0"/>
                  <a:t> (</a:t>
                </a:r>
                <a:r>
                  <a:rPr lang="ru-RU" dirty="0"/>
                  <a:t>их очень много</a:t>
                </a:r>
                <a:r>
                  <a:rPr lang="en-US" dirty="0"/>
                  <a:t>)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8BDA77-B04B-2A74-CB3E-59C9B2D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" y="3310685"/>
                <a:ext cx="10794670" cy="369332"/>
              </a:xfrm>
              <a:prstGeom prst="rect">
                <a:avLst/>
              </a:prstGeom>
              <a:blipFill>
                <a:blip r:embed="rId4"/>
                <a:stretch>
                  <a:fillRect l="-470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BA14E-825B-64EB-E4E9-3AD85FB76766}"/>
              </a:ext>
            </a:extLst>
          </p:cNvPr>
          <p:cNvSpPr txBox="1"/>
          <p:nvPr/>
        </p:nvSpPr>
        <p:spPr>
          <a:xfrm>
            <a:off x="3992583" y="207220"/>
            <a:ext cx="4206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бинарной классификации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EE614-F884-E649-22AF-7ED11876DD76}"/>
                  </a:ext>
                </a:extLst>
              </p:cNvPr>
              <p:cNvSpPr txBox="1"/>
              <p:nvPr/>
            </p:nvSpPr>
            <p:spPr>
              <a:xfrm>
                <a:off x="463137" y="944664"/>
                <a:ext cx="107115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 задаче бинарной классификации пространство ответов состоит из двух ответов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= {0, 1}. </m:t>
                    </m:r>
                  </m:oMath>
                </a14:m>
                <a:r>
                  <a:rPr lang="ru-RU" dirty="0"/>
                  <a:t>Множество объектов, которые имеют один ответ, называется классом. Говорят, что нужно относить объекты к одному из двух классов, другими словами, классифицировать эти объекты.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EE614-F884-E649-22AF-7ED11876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7" y="944664"/>
                <a:ext cx="10711543" cy="923330"/>
              </a:xfrm>
              <a:prstGeom prst="rect">
                <a:avLst/>
              </a:prstGeom>
              <a:blipFill>
                <a:blip r:embed="rId2"/>
                <a:stretch>
                  <a:fillRect l="-474" t="-2740" b="-10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B460F3-DC4A-A47A-C7C3-8946E6BC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99" y="1983179"/>
            <a:ext cx="497840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50647-55C4-DFE6-0CF0-D726209BBF1C}"/>
              </a:ext>
            </a:extLst>
          </p:cNvPr>
          <p:cNvSpPr txBox="1"/>
          <p:nvPr/>
        </p:nvSpPr>
        <p:spPr>
          <a:xfrm>
            <a:off x="463137" y="5548146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бинарной классификации: </a:t>
            </a:r>
          </a:p>
          <a:p>
            <a:r>
              <a:rPr lang="ru-RU" dirty="0"/>
              <a:t>• Понравится ли пользователю фильм? </a:t>
            </a:r>
          </a:p>
          <a:p>
            <a:r>
              <a:rPr lang="ru-RU" dirty="0"/>
              <a:t>• Вернет ли клиент кредит?</a:t>
            </a:r>
          </a:p>
        </p:txBody>
      </p:sp>
    </p:spTree>
    <p:extLst>
      <p:ext uri="{BB962C8B-B14F-4D97-AF65-F5344CB8AC3E}">
        <p14:creationId xmlns:p14="http://schemas.microsoft.com/office/powerpoint/2010/main" val="355424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FA7D8-21B2-906D-E201-ED119314E578}"/>
              </a:ext>
            </a:extLst>
          </p:cNvPr>
          <p:cNvSpPr txBox="1"/>
          <p:nvPr/>
        </p:nvSpPr>
        <p:spPr>
          <a:xfrm>
            <a:off x="3505695" y="195344"/>
            <a:ext cx="5180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</a:t>
            </a:r>
            <a:r>
              <a:rPr lang="ru-RU" sz="2000" b="1" dirty="0" err="1"/>
              <a:t>многоклассовой</a:t>
            </a:r>
            <a:r>
              <a:rPr lang="ru-RU" sz="2000" b="1" dirty="0"/>
              <a:t> классификации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E1DEBD-3B6D-1375-3289-9D9E380F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95" y="1475073"/>
            <a:ext cx="4851400" cy="30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48263-37E8-F67A-E6B1-202DEFC24E0D}"/>
              </a:ext>
            </a:extLst>
          </p:cNvPr>
          <p:cNvSpPr txBox="1"/>
          <p:nvPr/>
        </p:nvSpPr>
        <p:spPr>
          <a:xfrm>
            <a:off x="555170" y="828742"/>
            <a:ext cx="7947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Классов может быть больше, чем два. В таком случае имеет место задача </a:t>
            </a:r>
            <a:r>
              <a:rPr lang="ru-RU" dirty="0" err="1"/>
              <a:t>многоклассовой</a:t>
            </a:r>
            <a:r>
              <a:rPr lang="ru-RU" dirty="0"/>
              <a:t> классификации.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64C42-9A85-9259-F34A-8D0F84634A10}"/>
              </a:ext>
            </a:extLst>
          </p:cNvPr>
          <p:cNvSpPr txBox="1"/>
          <p:nvPr/>
        </p:nvSpPr>
        <p:spPr>
          <a:xfrm>
            <a:off x="555170" y="4957488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</a:t>
            </a:r>
            <a:r>
              <a:rPr lang="ru-RU" dirty="0" err="1"/>
              <a:t>многоклассовой</a:t>
            </a:r>
            <a:r>
              <a:rPr lang="ru-RU" dirty="0"/>
              <a:t> классификации: </a:t>
            </a:r>
          </a:p>
          <a:p>
            <a:r>
              <a:rPr lang="ru-RU" dirty="0"/>
              <a:t>• Из какого сорта винограда сделано вино? </a:t>
            </a:r>
          </a:p>
          <a:p>
            <a:r>
              <a:rPr lang="ru-RU" dirty="0"/>
              <a:t>• Какая тема статьи? </a:t>
            </a:r>
          </a:p>
          <a:p>
            <a:r>
              <a:rPr lang="ru-RU" dirty="0"/>
              <a:t>• Машина какого типа изображена на фотографии: мотоцикл, легковая или грузовая машина?</a:t>
            </a:r>
          </a:p>
        </p:txBody>
      </p:sp>
    </p:spTree>
    <p:extLst>
      <p:ext uri="{BB962C8B-B14F-4D97-AF65-F5344CB8AC3E}">
        <p14:creationId xmlns:p14="http://schemas.microsoft.com/office/powerpoint/2010/main" val="170699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8CFEE-E190-70FD-503D-CE94899E9099}"/>
              </a:ext>
            </a:extLst>
          </p:cNvPr>
          <p:cNvSpPr txBox="1"/>
          <p:nvPr/>
        </p:nvSpPr>
        <p:spPr>
          <a:xfrm>
            <a:off x="5013861" y="135968"/>
            <a:ext cx="2164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регрессии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3A0B0-8DA2-3DD7-D38D-46A186FC707C}"/>
              </a:ext>
            </a:extLst>
          </p:cNvPr>
          <p:cNvSpPr txBox="1"/>
          <p:nvPr/>
        </p:nvSpPr>
        <p:spPr>
          <a:xfrm>
            <a:off x="757052" y="888118"/>
            <a:ext cx="786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Когда </a:t>
            </a:r>
            <a:r>
              <a:rPr lang="en" dirty="0"/>
              <a:t>y </a:t>
            </a:r>
            <a:r>
              <a:rPr lang="ru-RU" dirty="0"/>
              <a:t>является вещественной переменной, говорят о задаче регрессии.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25F91B-B7A5-7E4D-287C-444DCBD3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609490"/>
            <a:ext cx="4470400" cy="300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33154-D5A1-085C-9A9E-1C372A9C74F5}"/>
              </a:ext>
            </a:extLst>
          </p:cNvPr>
          <p:cNvSpPr txBox="1"/>
          <p:nvPr/>
        </p:nvSpPr>
        <p:spPr>
          <a:xfrm>
            <a:off x="757052" y="5046552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регрессии: </a:t>
            </a:r>
          </a:p>
          <a:p>
            <a:r>
              <a:rPr lang="ru-RU" dirty="0"/>
              <a:t>• Предсказание температуры на завтра. </a:t>
            </a:r>
          </a:p>
          <a:p>
            <a:r>
              <a:rPr lang="ru-RU" dirty="0"/>
              <a:t>• Прогнозирование выручки магазина за год. </a:t>
            </a:r>
          </a:p>
          <a:p>
            <a:r>
              <a:rPr lang="ru-RU" dirty="0"/>
              <a:t>• Оценка возраста человека по его фото.</a:t>
            </a:r>
          </a:p>
        </p:txBody>
      </p:sp>
    </p:spTree>
    <p:extLst>
      <p:ext uri="{BB962C8B-B14F-4D97-AF65-F5344CB8AC3E}">
        <p14:creationId xmlns:p14="http://schemas.microsoft.com/office/powerpoint/2010/main" val="152106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EB2A9-5F5D-C2A3-DB28-1DD1E27FD620}"/>
              </a:ext>
            </a:extLst>
          </p:cNvPr>
          <p:cNvSpPr txBox="1"/>
          <p:nvPr/>
        </p:nvSpPr>
        <p:spPr>
          <a:xfrm>
            <a:off x="4752604" y="124093"/>
            <a:ext cx="26867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ранжирования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2D415-0AD4-86C0-D50B-3DB39C10E4CC}"/>
              </a:ext>
            </a:extLst>
          </p:cNvPr>
          <p:cNvSpPr txBox="1"/>
          <p:nvPr/>
        </p:nvSpPr>
        <p:spPr>
          <a:xfrm>
            <a:off x="486887" y="1003281"/>
            <a:ext cx="10010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Еще одним примером задачи обучения с учителем является задача ранжирования. Эта задача довольно тяжелая, и речь о ней в данном курсе не пойдет, но знать о ней полезно. Мы сталкиваемся с ней каждый день, когда ищем что-либо в интернете. После того, как мы ввели запрос, происходит ранжирование страниц по релевантности их запросу, то есть для каждой страницы оценивается ее релевантность в виде числа, а затем страницы сортируются по убыванию релевантности. Задача состоит в предсказании релевантности для пары (запрос, страница).</a:t>
            </a:r>
          </a:p>
        </p:txBody>
      </p:sp>
      <p:pic>
        <p:nvPicPr>
          <p:cNvPr id="5122" name="Picture 2" descr="20 Great Search Engines You Can Use Instead of Google">
            <a:extLst>
              <a:ext uri="{FF2B5EF4-FFF2-40B4-BE49-F238E27FC236}">
                <a16:creationId xmlns:a16="http://schemas.microsoft.com/office/drawing/2014/main" id="{109DBDD1-6D00-780F-45FB-EE3C211D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13" y="3364236"/>
            <a:ext cx="5755574" cy="30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0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23724-603F-4998-BA29-652C7A4D9578}"/>
              </a:ext>
            </a:extLst>
          </p:cNvPr>
          <p:cNvSpPr txBox="1"/>
          <p:nvPr/>
        </p:nvSpPr>
        <p:spPr>
          <a:xfrm>
            <a:off x="4770417" y="266597"/>
            <a:ext cx="2651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Обучение без учителя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A4499-743C-CF44-BAF3-BCC266787241}"/>
              </a:ext>
            </a:extLst>
          </p:cNvPr>
          <p:cNvSpPr txBox="1"/>
          <p:nvPr/>
        </p:nvSpPr>
        <p:spPr>
          <a:xfrm>
            <a:off x="698665" y="1260671"/>
            <a:ext cx="10794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Обучением с учителем называются такие задачи, в которых есть и объекты, и истинные ответы на них. И нужно по этим парам восстановить общую зависимость. Задача обучения без учителя — это такая задача, в которой есть только объекты, а ответов нет. Также бывают «промежуточные» постановки. В случае частичного обучения есть объекты, некоторые из которых с ответами. В случае активного обучения получение ответа обычно очень дорого, поэтому алгоритм должен сначала решить, для каких объектов нужно узнать ответ, чтобы лучше всего обучиться. Рассмотрим несколько примеров постановки задач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41189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58113-05F4-36FB-27CB-EDDF63A4DE11}"/>
              </a:ext>
            </a:extLst>
          </p:cNvPr>
          <p:cNvSpPr txBox="1"/>
          <p:nvPr/>
        </p:nvSpPr>
        <p:spPr>
          <a:xfrm>
            <a:off x="4701886" y="183469"/>
            <a:ext cx="2788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Задача кластеризации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EFD4-0CE5-D3F6-62B7-72CD31E01F9F}"/>
              </a:ext>
            </a:extLst>
          </p:cNvPr>
          <p:cNvSpPr txBox="1"/>
          <p:nvPr/>
        </p:nvSpPr>
        <p:spPr>
          <a:xfrm>
            <a:off x="439387" y="872652"/>
            <a:ext cx="101652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Первый пример — задача кластеризации. Дано множество объектов. Необходимо найти группы похожих объектов. Есть две основные проблемы: не известно количество кластеров и не известны истинные кластеры, которые нужно выделять. Поэтому задача решается очень тяжело — здесь невозможно оценить качество решения. Этим и отличается задача классификации — там тоже нужно делить объекты на группы, но в классификации группы, а точнее классы, фиксированы, и известны примеры объектов из разных групп.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6C24A2-6E1D-9B08-D487-035E06CF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92" y="2916051"/>
            <a:ext cx="4381500" cy="326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DF56A-2760-0942-6999-64C4A2B25984}"/>
              </a:ext>
            </a:extLst>
          </p:cNvPr>
          <p:cNvSpPr txBox="1"/>
          <p:nvPr/>
        </p:nvSpPr>
        <p:spPr>
          <a:xfrm>
            <a:off x="5522026" y="3492359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Примеры задач кластеризации: </a:t>
            </a:r>
            <a:endParaRPr lang="en-US" dirty="0"/>
          </a:p>
          <a:p>
            <a:r>
              <a:rPr lang="ru-RU" dirty="0"/>
              <a:t>• Сегментация пользователей (интернет-магазина или оператора связи) </a:t>
            </a:r>
            <a:endParaRPr lang="en-US" dirty="0"/>
          </a:p>
          <a:p>
            <a:r>
              <a:rPr lang="ru-RU" dirty="0"/>
              <a:t>• Поиск схожих пользователей в социальных сетях </a:t>
            </a:r>
            <a:endParaRPr lang="en-US" dirty="0"/>
          </a:p>
          <a:p>
            <a:r>
              <a:rPr lang="ru-RU" dirty="0"/>
              <a:t>• Поиск генов с похожими профилями экспрессии</a:t>
            </a:r>
          </a:p>
        </p:txBody>
      </p:sp>
    </p:spTree>
    <p:extLst>
      <p:ext uri="{BB962C8B-B14F-4D97-AF65-F5344CB8AC3E}">
        <p14:creationId xmlns:p14="http://schemas.microsoft.com/office/powerpoint/2010/main" val="19838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6A497A-DFC0-3F05-EE3B-B956D9CFB5A3}"/>
              </a:ext>
            </a:extLst>
          </p:cNvPr>
          <p:cNvSpPr txBox="1"/>
          <p:nvPr/>
        </p:nvSpPr>
        <p:spPr>
          <a:xfrm>
            <a:off x="4996048" y="207220"/>
            <a:ext cx="2199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Поиск аномалий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AAEDF-674A-347D-76B4-5F56BE224AC2}"/>
              </a:ext>
            </a:extLst>
          </p:cNvPr>
          <p:cNvSpPr txBox="1"/>
          <p:nvPr/>
        </p:nvSpPr>
        <p:spPr>
          <a:xfrm>
            <a:off x="403761" y="704258"/>
            <a:ext cx="10260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Третий пример задачи обучения без учителя — поиск аномалий. Необходимо обнаружить, что данный объект не похож на все остальные, то есть является аномальным. При обучении есть примеры только обычных, не аномальных, объектов. А примеров аномальных объектов либо нет вообще, либо настолько мало, что невозможно воспользоваться классическими методами обучения с учителем (методами бинарной классификации). При этом задача очень важная. Например, к такому типу задач относится: </a:t>
            </a:r>
            <a:endParaRPr lang="en-US" dirty="0"/>
          </a:p>
          <a:p>
            <a:r>
              <a:rPr lang="ru-RU" dirty="0"/>
              <a:t>• Определение поломки в системах самолета (по показателям сотен датчиков) </a:t>
            </a:r>
            <a:endParaRPr lang="en-US" dirty="0"/>
          </a:p>
          <a:p>
            <a:r>
              <a:rPr lang="ru-RU" dirty="0"/>
              <a:t>• Определение поломки интернет—сайта </a:t>
            </a:r>
            <a:endParaRPr lang="en-US" dirty="0"/>
          </a:p>
          <a:p>
            <a:r>
              <a:rPr lang="ru-RU" dirty="0"/>
              <a:t>• Выявление проблем в модели машинного обучения. Все упомянутые задачи не будут обсуждаться в рамках данного курса. Им будет посвящен следующий курс — «Поиск структуры в данных».</a:t>
            </a:r>
          </a:p>
        </p:txBody>
      </p:sp>
      <p:pic>
        <p:nvPicPr>
          <p:cNvPr id="6146" name="Picture 2" descr="Introduction to anomaly detection in python">
            <a:extLst>
              <a:ext uri="{FF2B5EF4-FFF2-40B4-BE49-F238E27FC236}">
                <a16:creationId xmlns:a16="http://schemas.microsoft.com/office/drawing/2014/main" id="{DDF42319-0900-24FF-90D7-DB5285DE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03" y="3876040"/>
            <a:ext cx="4163394" cy="27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4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23129-4DD6-A9F2-8BF7-9D4D4092311D}"/>
              </a:ext>
            </a:extLst>
          </p:cNvPr>
          <p:cNvSpPr txBox="1"/>
          <p:nvPr/>
        </p:nvSpPr>
        <p:spPr>
          <a:xfrm>
            <a:off x="4063835" y="195345"/>
            <a:ext cx="406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Признаки в машинном обучении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B9FB9-FB4E-FFFE-C88C-28210CB665B2}"/>
                  </a:ext>
                </a:extLst>
              </p:cNvPr>
              <p:cNvSpPr txBox="1"/>
              <p:nvPr/>
            </p:nvSpPr>
            <p:spPr>
              <a:xfrm>
                <a:off x="427512" y="852768"/>
                <a:ext cx="9809017" cy="1499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Существует несколько классов, или типов признаков. И у всех свои особенности — их нужно по-разному обрабатывать и по-разному учитывать в алгоритмах машинного обучения. В данном разделе будет обсуждаться используемая терминология, о самих же особенностях речь пойдет в следующих уроках. Признаки описывают объект в доступной и понятной для компьютера форме. Множество значений </a:t>
                </a:r>
                <a:r>
                  <a:rPr lang="en" dirty="0"/>
                  <a:t>j-</a:t>
                </a:r>
                <a:r>
                  <a:rPr lang="ru-RU" dirty="0"/>
                  <a:t>го признака будет обозначаться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B9FB9-FB4E-FFFE-C88C-28210CB66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2" y="852768"/>
                <a:ext cx="9809017" cy="1499641"/>
              </a:xfrm>
              <a:prstGeom prst="rect">
                <a:avLst/>
              </a:prstGeom>
              <a:blipFill>
                <a:blip r:embed="rId2"/>
                <a:stretch>
                  <a:fillRect l="-517" t="-2521" r="-259"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164C56-0547-4761-CD0E-CFFD73A80803}"/>
              </a:ext>
            </a:extLst>
          </p:cNvPr>
          <p:cNvSpPr txBox="1"/>
          <p:nvPr/>
        </p:nvSpPr>
        <p:spPr>
          <a:xfrm>
            <a:off x="427512" y="26097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Бинарные признаки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CF541-E2BE-D533-2035-0D012E2C964F}"/>
                  </a:ext>
                </a:extLst>
              </p:cNvPr>
              <p:cNvSpPr txBox="1"/>
              <p:nvPr/>
            </p:nvSpPr>
            <p:spPr>
              <a:xfrm>
                <a:off x="427512" y="3140283"/>
                <a:ext cx="9535885" cy="1776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Первый тип признаков — бинарные признаки. Они принимают два значения: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= {0, 1}. </a:t>
                </a:r>
                <a:r>
                  <a:rPr lang="ru-RU" dirty="0"/>
                  <a:t>К таковым относятся: </a:t>
                </a:r>
                <a:endParaRPr lang="en-US" dirty="0"/>
              </a:p>
              <a:p>
                <a:r>
                  <a:rPr lang="ru-RU" dirty="0"/>
                  <a:t>• Выше ли доход клиента среднего дохода по городу? </a:t>
                </a:r>
                <a:endParaRPr lang="en-US" dirty="0"/>
              </a:p>
              <a:p>
                <a:r>
                  <a:rPr lang="ru-RU" dirty="0"/>
                  <a:t>• Цвет фрукта — зеленый? </a:t>
                </a:r>
                <a:endParaRPr lang="en-US" dirty="0"/>
              </a:p>
              <a:p>
                <a:r>
                  <a:rPr lang="ru-RU" dirty="0"/>
                  <a:t>Если ответ на вопрос да — признак полагается равным 1, если ответ на вопрос нет — то равным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CF541-E2BE-D533-2035-0D012E2C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2" y="3140283"/>
                <a:ext cx="9535885" cy="1776640"/>
              </a:xfrm>
              <a:prstGeom prst="rect">
                <a:avLst/>
              </a:prstGeom>
              <a:blipFill>
                <a:blip r:embed="rId3"/>
                <a:stretch>
                  <a:fillRect l="-532" t="-1418" b="-4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09FC2-0B63-9425-67FA-6BDBC8E052CF}"/>
              </a:ext>
            </a:extLst>
          </p:cNvPr>
          <p:cNvSpPr txBox="1"/>
          <p:nvPr/>
        </p:nvSpPr>
        <p:spPr>
          <a:xfrm>
            <a:off x="4063835" y="195345"/>
            <a:ext cx="406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Признаки в машинном обучении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0E6D9-133C-F0B7-4F15-059D717CB970}"/>
              </a:ext>
            </a:extLst>
          </p:cNvPr>
          <p:cNvSpPr txBox="1"/>
          <p:nvPr/>
        </p:nvSpPr>
        <p:spPr>
          <a:xfrm>
            <a:off x="602673" y="100286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Вещественные признаки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A483F-38ED-21FC-01D6-77B05DC27ADA}"/>
                  </a:ext>
                </a:extLst>
              </p:cNvPr>
              <p:cNvSpPr txBox="1"/>
              <p:nvPr/>
            </p:nvSpPr>
            <p:spPr>
              <a:xfrm>
                <a:off x="602673" y="1375361"/>
                <a:ext cx="10215748" cy="205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Более сложный класс признаков — вещественные признаки. В этом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= </a:t>
                </a:r>
                <a14:m>
                  <m:oMath xmlns:m="http://schemas.openxmlformats.org/officeDocument/2006/math">
                    <m:r>
                      <a:rPr lang="e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" dirty="0"/>
                  <a:t> </a:t>
                </a:r>
              </a:p>
              <a:p>
                <a:r>
                  <a:rPr lang="ru-RU" dirty="0"/>
                  <a:t>Примерами таких признаков являются: </a:t>
                </a:r>
                <a:endParaRPr lang="en-US" dirty="0"/>
              </a:p>
              <a:p>
                <a:r>
                  <a:rPr lang="ru-RU" dirty="0"/>
                  <a:t>• Возраст </a:t>
                </a:r>
                <a:endParaRPr lang="en-US" dirty="0"/>
              </a:p>
              <a:p>
                <a:r>
                  <a:rPr lang="ru-RU" dirty="0"/>
                  <a:t>• Площадь квартиры </a:t>
                </a:r>
                <a:endParaRPr lang="en-US" dirty="0"/>
              </a:p>
              <a:p>
                <a:r>
                  <a:rPr lang="ru-RU" dirty="0"/>
                  <a:t>• Количество звонков в </a:t>
                </a:r>
                <a:r>
                  <a:rPr lang="en" dirty="0"/>
                  <a:t>call-</a:t>
                </a:r>
                <a:r>
                  <a:rPr lang="ru-RU" dirty="0"/>
                  <a:t>центр </a:t>
                </a:r>
                <a:endParaRPr lang="en-US" dirty="0"/>
              </a:p>
              <a:p>
                <a:r>
                  <a:rPr lang="ru-RU" dirty="0"/>
                  <a:t>Множество значений последнего указанного признака, строго говоря, является множеством натуральных чисел</a:t>
                </a:r>
                <a:r>
                  <a:rPr lang="en" dirty="0"/>
                  <a:t>, </a:t>
                </a:r>
                <a:r>
                  <a:rPr lang="ru-RU" dirty="0"/>
                  <a:t>а не</a:t>
                </a:r>
                <a:r>
                  <a:rPr lang="en" dirty="0"/>
                  <a:t>, </a:t>
                </a:r>
                <a:r>
                  <a:rPr lang="ru-RU" dirty="0"/>
                  <a:t>но такие признаки тоже считают вещественными.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A483F-38ED-21FC-01D6-77B05DC2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3" y="1375361"/>
                <a:ext cx="10215748" cy="2053639"/>
              </a:xfrm>
              <a:prstGeom prst="rect">
                <a:avLst/>
              </a:prstGeom>
              <a:blipFill>
                <a:blip r:embed="rId2"/>
                <a:stretch>
                  <a:fillRect l="-496" t="-1227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D7A5C7-3524-AC6C-D00B-7854A1279BB3}"/>
              </a:ext>
            </a:extLst>
          </p:cNvPr>
          <p:cNvSpPr txBox="1"/>
          <p:nvPr/>
        </p:nvSpPr>
        <p:spPr>
          <a:xfrm>
            <a:off x="602673" y="357981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Категориальные признаки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F08D6-6948-86C3-D110-9DB3B82F8916}"/>
                  </a:ext>
                </a:extLst>
              </p:cNvPr>
              <p:cNvSpPr txBox="1"/>
              <p:nvPr/>
            </p:nvSpPr>
            <p:spPr>
              <a:xfrm>
                <a:off x="602673" y="3949144"/>
                <a:ext cx="10579923" cy="233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Следующий класс признаков — категориальные признаки. В этом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/>
                  <a:t> — </a:t>
                </a:r>
                <a:r>
                  <a:rPr lang="ru-RU" dirty="0"/>
                  <a:t>неупорядоченное множество. Отличительная особенность категориальных признаков — невозможность сравнения «больше-меньше» значений признака. К таковым признакам относятся: </a:t>
                </a:r>
                <a:endParaRPr lang="en-US" dirty="0"/>
              </a:p>
              <a:p>
                <a:r>
                  <a:rPr lang="ru-RU" dirty="0"/>
                  <a:t>• Цвет глаз </a:t>
                </a:r>
                <a:endParaRPr lang="en-US" dirty="0"/>
              </a:p>
              <a:p>
                <a:r>
                  <a:rPr lang="ru-RU" dirty="0"/>
                  <a:t>• Город </a:t>
                </a:r>
                <a:endParaRPr lang="en-US" dirty="0"/>
              </a:p>
              <a:p>
                <a:r>
                  <a:rPr lang="ru-RU" dirty="0"/>
                  <a:t>• Образование (В некоторых задачах может быть введен осмысленный порядок) </a:t>
                </a:r>
                <a:endParaRPr lang="en-US" dirty="0"/>
              </a:p>
              <a:p>
                <a:r>
                  <a:rPr lang="ru-RU" dirty="0"/>
                  <a:t>Категориальные признаки очень трудны в обращении — до сих пор появляются способы учета этих признаков в тех или иных методах машинного обучения.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F08D6-6948-86C3-D110-9DB3B82F8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3" y="3949144"/>
                <a:ext cx="10579923" cy="2330638"/>
              </a:xfrm>
              <a:prstGeom prst="rect">
                <a:avLst/>
              </a:prstGeom>
              <a:blipFill>
                <a:blip r:embed="rId3"/>
                <a:stretch>
                  <a:fillRect l="-480" t="-1630" b="-3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DE773-CE20-10E4-08F2-083E4B270A1C}"/>
              </a:ext>
            </a:extLst>
          </p:cNvPr>
          <p:cNvSpPr txBox="1"/>
          <p:nvPr/>
        </p:nvSpPr>
        <p:spPr>
          <a:xfrm>
            <a:off x="4752604" y="124093"/>
            <a:ext cx="268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Что будет на курсе</a:t>
            </a:r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C7CF4-4048-7C53-74CB-14A09F06EC7F}"/>
              </a:ext>
            </a:extLst>
          </p:cNvPr>
          <p:cNvSpPr txBox="1"/>
          <p:nvPr/>
        </p:nvSpPr>
        <p:spPr>
          <a:xfrm>
            <a:off x="1294410" y="1341912"/>
            <a:ext cx="859729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Освоим </a:t>
            </a:r>
            <a:r>
              <a:rPr lang="en-US" sz="2000" dirty="0"/>
              <a:t>Python (</a:t>
            </a:r>
            <a:r>
              <a:rPr lang="ru-RU" sz="2000" dirty="0"/>
              <a:t>основы</a:t>
            </a:r>
            <a:r>
              <a:rPr lang="en-US" sz="2000" dirty="0"/>
              <a:t>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Освоим самые популярные библиотеки </a:t>
            </a:r>
            <a:r>
              <a:rPr lang="en-US" sz="2000" dirty="0"/>
              <a:t>Python </a:t>
            </a:r>
            <a:r>
              <a:rPr lang="ru-RU" sz="2000" dirty="0"/>
              <a:t>для анализа данных и </a:t>
            </a:r>
            <a:r>
              <a:rPr lang="en-US" sz="2000" dirty="0"/>
              <a:t>ML</a:t>
            </a:r>
            <a:r>
              <a:rPr lang="ru-RU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Поговорим о технологиях </a:t>
            </a:r>
            <a:r>
              <a:rPr lang="en-US" sz="2000" dirty="0"/>
              <a:t>Big</a:t>
            </a:r>
            <a:r>
              <a:rPr lang="ru-RU" sz="2000" dirty="0"/>
              <a:t> </a:t>
            </a:r>
            <a:r>
              <a:rPr lang="en-US" sz="2000" dirty="0"/>
              <a:t>Data (</a:t>
            </a:r>
            <a:r>
              <a:rPr lang="ru-RU" sz="2000" dirty="0"/>
              <a:t>п</a:t>
            </a:r>
            <a:r>
              <a:rPr lang="ru-RU" sz="2000" b="0" i="0" dirty="0">
                <a:effectLst/>
              </a:rPr>
              <a:t>араллельные и распределенные</a:t>
            </a:r>
            <a:r>
              <a:rPr lang="en-US" sz="2000" b="0" i="0" dirty="0">
                <a:effectLst/>
              </a:rPr>
              <a:t> </a:t>
            </a:r>
            <a:endParaRPr lang="ru-RU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вычисления и способы хранения </a:t>
            </a:r>
            <a:r>
              <a:rPr lang="ru-RU" sz="2000" dirty="0"/>
              <a:t>б</a:t>
            </a:r>
            <a:r>
              <a:rPr lang="ru-RU" sz="2000" b="0" i="0" dirty="0">
                <a:effectLst/>
              </a:rPr>
              <a:t>ольших данных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Изучим основные методы машинного обучения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Изучим основные методы обработки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Будем писать код</a:t>
            </a:r>
            <a:r>
              <a:rPr lang="en-US" sz="2000" dirty="0"/>
              <a:t> </a:t>
            </a:r>
            <a:r>
              <a:rPr lang="ru-RU" sz="2000" dirty="0"/>
              <a:t>и обучать 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Будут домашки (3 </a:t>
            </a:r>
            <a:r>
              <a:rPr lang="ru-RU" sz="2000" dirty="0" err="1"/>
              <a:t>шт</a:t>
            </a:r>
            <a:r>
              <a:rPr lang="en-US" sz="2000" dirty="0"/>
              <a:t>.</a:t>
            </a:r>
            <a:r>
              <a:rPr lang="ru-RU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Будут мини тесты</a:t>
            </a:r>
            <a:r>
              <a:rPr lang="en-US" sz="2000" dirty="0"/>
              <a:t> </a:t>
            </a:r>
            <a:r>
              <a:rPr lang="ru-RU" sz="2000" dirty="0"/>
              <a:t>на теорию (каждую пару)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Поделимся своим опытом работы в </a:t>
            </a:r>
            <a:r>
              <a:rPr lang="en-US" sz="2000" dirty="0"/>
              <a:t>ML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Поговорим о том как стать специалистом в области машинного обучения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останется время поговорим о продвинутых вещах в </a:t>
            </a:r>
            <a:r>
              <a:rPr lang="en-US" sz="2000" dirty="0"/>
              <a:t>ML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86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1242A-63EE-DB1F-7E9A-567B58BF1EC8}"/>
              </a:ext>
            </a:extLst>
          </p:cNvPr>
          <p:cNvSpPr txBox="1"/>
          <p:nvPr/>
        </p:nvSpPr>
        <p:spPr>
          <a:xfrm>
            <a:off x="531421" y="72084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Множествозначные</a:t>
            </a:r>
            <a:r>
              <a:rPr lang="ru-RU" b="1" dirty="0"/>
              <a:t> признаки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46F0A-5266-CD96-83D4-534933210F92}"/>
              </a:ext>
            </a:extLst>
          </p:cNvPr>
          <p:cNvSpPr txBox="1"/>
          <p:nvPr/>
        </p:nvSpPr>
        <p:spPr>
          <a:xfrm>
            <a:off x="4063835" y="195345"/>
            <a:ext cx="4064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Признаки в машинном обучении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17C0A-ED3A-755F-486B-6DFF98A470B9}"/>
              </a:ext>
            </a:extLst>
          </p:cNvPr>
          <p:cNvSpPr txBox="1"/>
          <p:nvPr/>
        </p:nvSpPr>
        <p:spPr>
          <a:xfrm>
            <a:off x="531421" y="1215563"/>
            <a:ext cx="9978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Множествозначный</a:t>
            </a:r>
            <a:r>
              <a:rPr lang="ru-RU" dirty="0"/>
              <a:t> признак — это такой признак, значением которого на объекте является подмножество некоторого множества. Пример: </a:t>
            </a:r>
            <a:endParaRPr lang="en-US" dirty="0"/>
          </a:p>
          <a:p>
            <a:r>
              <a:rPr lang="ru-RU" dirty="0"/>
              <a:t>• Какие фильмы посмотрел пользователь </a:t>
            </a:r>
            <a:endParaRPr lang="en-US" dirty="0"/>
          </a:p>
          <a:p>
            <a:r>
              <a:rPr lang="ru-RU" dirty="0"/>
              <a:t>• Какие слова входят в текст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CCD88-0A71-4832-7108-E54DEEE5AFF6}"/>
              </a:ext>
            </a:extLst>
          </p:cNvPr>
          <p:cNvSpPr txBox="1"/>
          <p:nvPr/>
        </p:nvSpPr>
        <p:spPr>
          <a:xfrm>
            <a:off x="531421" y="265983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Распределение признака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F00A9-10E8-E462-FDD7-6C31E74DABF7}"/>
              </a:ext>
            </a:extLst>
          </p:cNvPr>
          <p:cNvSpPr txBox="1"/>
          <p:nvPr/>
        </p:nvSpPr>
        <p:spPr>
          <a:xfrm>
            <a:off x="531421" y="3029168"/>
            <a:ext cx="11403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Далее речь пойдет о проблемах, с которыми можно столкнуться при работе с признаками. Первая из них — существование выбросов. Выбросом называется такой объект, значение признака на котором отличается от значения признака на большинстве объектов.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C1D7E5-57A5-5242-4EC0-62573977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66" y="4321830"/>
            <a:ext cx="3029391" cy="2032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97F1C-765A-F632-9E1E-5FB81B2A1621}"/>
              </a:ext>
            </a:extLst>
          </p:cNvPr>
          <p:cNvSpPr txBox="1"/>
          <p:nvPr/>
        </p:nvSpPr>
        <p:spPr>
          <a:xfrm>
            <a:off x="531421" y="4045543"/>
            <a:ext cx="82325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Наличие выбросов представляет сложность для алгоритмов машинного обучения, которые будут пытаться учесть и их тоже. Поскольку выбросы описываются совершенно другим законом, чем основное множество объектов, выбросы обычно исключают из данных, чтобы не мешать алгоритму машинного обучения искать закономерности в данных. Проблема может быть и в том, как распределен признак. Не всегда признак имеет такое распределение, которое позволяет ответить на требуемый вопрос. Например, может быть слишком мало данных о клиентах из небольшого города, так как собрать достаточную статистику не представлялось возможным.</a:t>
            </a:r>
          </a:p>
        </p:txBody>
      </p:sp>
    </p:spTree>
    <p:extLst>
      <p:ext uri="{BB962C8B-B14F-4D97-AF65-F5344CB8AC3E}">
        <p14:creationId xmlns:p14="http://schemas.microsoft.com/office/powerpoint/2010/main" val="423138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DB7CE-217C-BD77-82C3-2495A02FA1F7}"/>
              </a:ext>
            </a:extLst>
          </p:cNvPr>
          <p:cNvSpPr txBox="1"/>
          <p:nvPr/>
        </p:nvSpPr>
        <p:spPr>
          <a:xfrm>
            <a:off x="5169107" y="139382"/>
            <a:ext cx="1853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Вводный кейс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FCDC06-4A86-685B-9BFB-1D2FD787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78" y="1889002"/>
            <a:ext cx="1497281" cy="14972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738EAC-3004-8133-8B4C-638AD93B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678298" y="1889001"/>
            <a:ext cx="1497282" cy="14972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3546A1-E2A9-0EB1-F0F3-22161F38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18" y="1793997"/>
            <a:ext cx="1635003" cy="1635003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5441845-1FE1-22FD-10B5-A90194279C00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451759" y="2637642"/>
            <a:ext cx="122653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F0D7D8E-87FE-6B04-EA9E-83B06F627CBE}"/>
              </a:ext>
            </a:extLst>
          </p:cNvPr>
          <p:cNvCxnSpPr>
            <a:stCxn id="9" idx="3"/>
          </p:cNvCxnSpPr>
          <p:nvPr/>
        </p:nvCxnSpPr>
        <p:spPr>
          <a:xfrm>
            <a:off x="6175580" y="2637642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FD2B46-17A8-769E-CA84-960A3A7841A3}"/>
              </a:ext>
            </a:extLst>
          </p:cNvPr>
          <p:cNvCxnSpPr/>
          <p:nvPr/>
        </p:nvCxnSpPr>
        <p:spPr>
          <a:xfrm>
            <a:off x="9284936" y="2030021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6C492CE-8257-D2A3-6986-EF1C1E62CD7D}"/>
              </a:ext>
            </a:extLst>
          </p:cNvPr>
          <p:cNvCxnSpPr/>
          <p:nvPr/>
        </p:nvCxnSpPr>
        <p:spPr>
          <a:xfrm>
            <a:off x="9284936" y="2611499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536AC03-9148-25EA-497B-7691FD97EDB4}"/>
              </a:ext>
            </a:extLst>
          </p:cNvPr>
          <p:cNvCxnSpPr/>
          <p:nvPr/>
        </p:nvCxnSpPr>
        <p:spPr>
          <a:xfrm>
            <a:off x="9284936" y="3196278"/>
            <a:ext cx="1103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28B13B-9DB9-9FB7-20D2-81058A6E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74" y="4134923"/>
            <a:ext cx="1497281" cy="1497281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CD30C1BD-73D6-3C30-002B-95A1089E2194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2703119" y="3386283"/>
            <a:ext cx="1090055" cy="1497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BF159D-6ACC-0EAB-4D15-B8E6125D752D}"/>
              </a:ext>
            </a:extLst>
          </p:cNvPr>
          <p:cNvSpPr txBox="1"/>
          <p:nvPr/>
        </p:nvSpPr>
        <p:spPr>
          <a:xfrm>
            <a:off x="5290455" y="4603114"/>
            <a:ext cx="3096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спроектировать </a:t>
            </a:r>
          </a:p>
          <a:p>
            <a:r>
              <a:rPr lang="ru-RU" dirty="0"/>
              <a:t>рекомендательную системы </a:t>
            </a:r>
          </a:p>
          <a:p>
            <a:r>
              <a:rPr lang="ru-RU" dirty="0"/>
              <a:t>фильмов (</a:t>
            </a:r>
            <a:r>
              <a:rPr lang="en-US" dirty="0"/>
              <a:t>End-to-end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9878C-23DC-33AC-1B1A-AE477291921E}"/>
              </a:ext>
            </a:extLst>
          </p:cNvPr>
          <p:cNvSpPr txBox="1"/>
          <p:nvPr/>
        </p:nvSpPr>
        <p:spPr>
          <a:xfrm>
            <a:off x="4314027" y="37939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FF72F-D75C-044E-2905-F99343A74405}"/>
              </a:ext>
            </a:extLst>
          </p:cNvPr>
          <p:cNvSpPr txBox="1"/>
          <p:nvPr/>
        </p:nvSpPr>
        <p:spPr>
          <a:xfrm>
            <a:off x="1967635" y="1424665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Scientist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8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BBE20-2FC2-5F79-B6A1-97FDF1DAEE6D}"/>
              </a:ext>
            </a:extLst>
          </p:cNvPr>
          <p:cNvSpPr txBox="1"/>
          <p:nvPr/>
        </p:nvSpPr>
        <p:spPr>
          <a:xfrm>
            <a:off x="3757303" y="266596"/>
            <a:ext cx="6149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Пример задач машинного обучения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F28D-47A6-0743-5E3D-32A1D72382E9}"/>
              </a:ext>
            </a:extLst>
          </p:cNvPr>
          <p:cNvSpPr txBox="1"/>
          <p:nvPr/>
        </p:nvSpPr>
        <p:spPr>
          <a:xfrm>
            <a:off x="614548" y="1305341"/>
            <a:ext cx="60979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• Email spam detection </a:t>
            </a:r>
            <a:endParaRPr lang="ru-RU" dirty="0"/>
          </a:p>
          <a:p>
            <a:r>
              <a:rPr lang="en" dirty="0"/>
              <a:t>• Face detection and matching </a:t>
            </a:r>
          </a:p>
          <a:p>
            <a:r>
              <a:rPr lang="en" dirty="0"/>
              <a:t>• Web search (</a:t>
            </a:r>
            <a:r>
              <a:rPr lang="en-US" dirty="0"/>
              <a:t>Yandex</a:t>
            </a:r>
            <a:r>
              <a:rPr lang="en" dirty="0"/>
              <a:t>, Google) </a:t>
            </a:r>
            <a:endParaRPr lang="ru-RU" dirty="0"/>
          </a:p>
          <a:p>
            <a:r>
              <a:rPr lang="en" dirty="0"/>
              <a:t>• Sports predictions </a:t>
            </a:r>
            <a:endParaRPr lang="ru-RU" dirty="0"/>
          </a:p>
          <a:p>
            <a:r>
              <a:rPr lang="en" dirty="0"/>
              <a:t>• Post office (e.g., sorting letters by zip codes) </a:t>
            </a:r>
            <a:endParaRPr lang="ru-RU" dirty="0"/>
          </a:p>
          <a:p>
            <a:r>
              <a:rPr lang="en" dirty="0"/>
              <a:t>• Credit card fraud </a:t>
            </a:r>
            <a:endParaRPr lang="ru-RU" dirty="0"/>
          </a:p>
          <a:p>
            <a:r>
              <a:rPr lang="en" dirty="0"/>
              <a:t>• Stock predictions </a:t>
            </a:r>
            <a:endParaRPr lang="ru-RU" dirty="0"/>
          </a:p>
          <a:p>
            <a:r>
              <a:rPr lang="en" dirty="0"/>
              <a:t>• Smart assistants (Apple Siri, Amazon Alexa, . . . ) </a:t>
            </a:r>
            <a:endParaRPr lang="ru-RU" dirty="0"/>
          </a:p>
          <a:p>
            <a:r>
              <a:rPr lang="en" dirty="0"/>
              <a:t>• Product recommendations (e.g., Walmart, Netflix, Amazon) </a:t>
            </a:r>
            <a:endParaRPr lang="ru-RU" dirty="0"/>
          </a:p>
          <a:p>
            <a:r>
              <a:rPr lang="en" dirty="0"/>
              <a:t>• Self-driving cars (e.g., Uber, Tesla) </a:t>
            </a:r>
            <a:endParaRPr lang="ru-RU" dirty="0"/>
          </a:p>
          <a:p>
            <a:r>
              <a:rPr lang="en" dirty="0"/>
              <a:t>• Language translation (Google translate) </a:t>
            </a:r>
          </a:p>
          <a:p>
            <a:r>
              <a:rPr lang="en" dirty="0"/>
              <a:t>• Sentiment analysis </a:t>
            </a:r>
          </a:p>
          <a:p>
            <a:r>
              <a:rPr lang="en" dirty="0"/>
              <a:t>• Drug design </a:t>
            </a:r>
            <a:endParaRPr lang="ru-RU" dirty="0"/>
          </a:p>
          <a:p>
            <a:r>
              <a:rPr lang="en" dirty="0"/>
              <a:t>• Medical diagnoses </a:t>
            </a:r>
            <a:endParaRPr lang="ru-RU" dirty="0"/>
          </a:p>
          <a:p>
            <a:r>
              <a:rPr lang="en" dirty="0"/>
              <a:t>• . . .</a:t>
            </a:r>
            <a:endParaRPr lang="ru-RU" dirty="0"/>
          </a:p>
        </p:txBody>
      </p:sp>
      <p:pic>
        <p:nvPicPr>
          <p:cNvPr id="3074" name="Picture 2" descr="Where is Artificial Intelligence Used Today? By ITChronicles">
            <a:extLst>
              <a:ext uri="{FF2B5EF4-FFF2-40B4-BE49-F238E27FC236}">
                <a16:creationId xmlns:a16="http://schemas.microsoft.com/office/drawing/2014/main" id="{91B6264E-6901-3CDE-539D-110F71F4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08" y="2012867"/>
            <a:ext cx="4247086" cy="283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8F2FD-985C-F5C9-12FF-B3EA823B40C4}"/>
              </a:ext>
            </a:extLst>
          </p:cNvPr>
          <p:cNvSpPr txBox="1"/>
          <p:nvPr/>
        </p:nvSpPr>
        <p:spPr>
          <a:xfrm>
            <a:off x="3757303" y="266596"/>
            <a:ext cx="6149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Самые популярные направления</a:t>
            </a:r>
          </a:p>
        </p:txBody>
      </p:sp>
      <p:pic>
        <p:nvPicPr>
          <p:cNvPr id="4098" name="Picture 2" descr="Real-Time Object Detection Using TensorFlow - Great Learning">
            <a:extLst>
              <a:ext uri="{FF2B5EF4-FFF2-40B4-BE49-F238E27FC236}">
                <a16:creationId xmlns:a16="http://schemas.microsoft.com/office/drawing/2014/main" id="{C2AF8A00-CF65-0F9D-1FEA-D349053C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01" y="1471457"/>
            <a:ext cx="3006832" cy="16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tGPT: Juez colombiano utilizó el chat con inteligencia artificial para  realizar un fallo - TEC">
            <a:extLst>
              <a:ext uri="{FF2B5EF4-FFF2-40B4-BE49-F238E27FC236}">
                <a16:creationId xmlns:a16="http://schemas.microsoft.com/office/drawing/2014/main" id="{C5C56F64-2834-5E19-CF5B-2D1BBBCB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0" y="1471458"/>
            <a:ext cx="2999783" cy="16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troducing Simplilearn's New AI for Decision Making Program | Simplilearn">
            <a:extLst>
              <a:ext uri="{FF2B5EF4-FFF2-40B4-BE49-F238E27FC236}">
                <a16:creationId xmlns:a16="http://schemas.microsoft.com/office/drawing/2014/main" id="{64D4DACD-CE0F-924E-3358-EEF0AF6D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70" y="1471457"/>
            <a:ext cx="2999782" cy="16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Reinforcement Learning? An Easy Overview - Xaltius">
            <a:extLst>
              <a:ext uri="{FF2B5EF4-FFF2-40B4-BE49-F238E27FC236}">
                <a16:creationId xmlns:a16="http://schemas.microsoft.com/office/drawing/2014/main" id="{202F873E-F014-0CB4-8D14-150DEAA2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1" y="3893989"/>
            <a:ext cx="2999782" cy="168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elf-Driving Cars: What Can You Buy Today? - CARFAX">
            <a:extLst>
              <a:ext uri="{FF2B5EF4-FFF2-40B4-BE49-F238E27FC236}">
                <a16:creationId xmlns:a16="http://schemas.microsoft.com/office/drawing/2014/main" id="{6140710A-5415-F296-BC5A-7681B4F70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0" y="3893989"/>
            <a:ext cx="2999782" cy="16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ication of Bioinformatics in Pharmacy, Medicine &amp; Health | Leverage Edu">
            <a:extLst>
              <a:ext uri="{FF2B5EF4-FFF2-40B4-BE49-F238E27FC236}">
                <a16:creationId xmlns:a16="http://schemas.microsoft.com/office/drawing/2014/main" id="{3669DE59-4435-8BE1-3100-2E807180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69" y="3893989"/>
            <a:ext cx="2999783" cy="18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71EDC-92FA-D723-6597-8E5ACE9BB5BF}"/>
              </a:ext>
            </a:extLst>
          </p:cNvPr>
          <p:cNvSpPr txBox="1"/>
          <p:nvPr/>
        </p:nvSpPr>
        <p:spPr>
          <a:xfrm>
            <a:off x="1386865" y="976765"/>
            <a:ext cx="2258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Машинное зрение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A977-8B94-E0D0-0E8B-F478577956E0}"/>
              </a:ext>
            </a:extLst>
          </p:cNvPr>
          <p:cNvSpPr txBox="1"/>
          <p:nvPr/>
        </p:nvSpPr>
        <p:spPr>
          <a:xfrm>
            <a:off x="5748435" y="976765"/>
            <a:ext cx="68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NLP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4AA16-2C35-54D1-EC18-AA6A7410DF34}"/>
              </a:ext>
            </a:extLst>
          </p:cNvPr>
          <p:cNvSpPr txBox="1"/>
          <p:nvPr/>
        </p:nvSpPr>
        <p:spPr>
          <a:xfrm>
            <a:off x="8236207" y="998095"/>
            <a:ext cx="2866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Решение  бизнес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BE514-2E88-E042-9105-AFEBAA21CA68}"/>
              </a:ext>
            </a:extLst>
          </p:cNvPr>
          <p:cNvSpPr txBox="1"/>
          <p:nvPr/>
        </p:nvSpPr>
        <p:spPr>
          <a:xfrm>
            <a:off x="790925" y="3429000"/>
            <a:ext cx="3443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Обучение с подкреплением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0E5E3-EB9B-D634-5123-51FFDCFA1716}"/>
              </a:ext>
            </a:extLst>
          </p:cNvPr>
          <p:cNvSpPr txBox="1"/>
          <p:nvPr/>
        </p:nvSpPr>
        <p:spPr>
          <a:xfrm>
            <a:off x="5185032" y="3440441"/>
            <a:ext cx="1815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Беспилотники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034ED-D503-A6E3-0132-35328CA5D194}"/>
              </a:ext>
            </a:extLst>
          </p:cNvPr>
          <p:cNvSpPr txBox="1"/>
          <p:nvPr/>
        </p:nvSpPr>
        <p:spPr>
          <a:xfrm>
            <a:off x="8401292" y="3449347"/>
            <a:ext cx="2999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Биология и медицина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0E12-631D-5488-31E8-B6231B8D67E9}"/>
              </a:ext>
            </a:extLst>
          </p:cNvPr>
          <p:cNvSpPr txBox="1"/>
          <p:nvPr/>
        </p:nvSpPr>
        <p:spPr>
          <a:xfrm>
            <a:off x="4593110" y="5769125"/>
            <a:ext cx="325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 многое другое </a:t>
            </a:r>
          </a:p>
        </p:txBody>
      </p:sp>
    </p:spTree>
    <p:extLst>
      <p:ext uri="{BB962C8B-B14F-4D97-AF65-F5344CB8AC3E}">
        <p14:creationId xmlns:p14="http://schemas.microsoft.com/office/powerpoint/2010/main" val="2399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8A089-9C7E-AC03-7668-AB7B04F16656}"/>
              </a:ext>
            </a:extLst>
          </p:cNvPr>
          <p:cNvSpPr txBox="1"/>
          <p:nvPr/>
        </p:nvSpPr>
        <p:spPr>
          <a:xfrm>
            <a:off x="4261261" y="290347"/>
            <a:ext cx="355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Основные </a:t>
            </a:r>
            <a:r>
              <a:rPr lang="en-US" sz="2000" b="1" dirty="0"/>
              <a:t>ML </a:t>
            </a:r>
            <a:r>
              <a:rPr lang="ru-RU" sz="2000" b="1" dirty="0"/>
              <a:t>инструменты</a:t>
            </a:r>
          </a:p>
        </p:txBody>
      </p:sp>
      <p:pic>
        <p:nvPicPr>
          <p:cNvPr id="7170" name="Picture 2" descr="An AI Researcher's Exploration of 200 Machine Learning Tools">
            <a:extLst>
              <a:ext uri="{FF2B5EF4-FFF2-40B4-BE49-F238E27FC236}">
                <a16:creationId xmlns:a16="http://schemas.microsoft.com/office/drawing/2014/main" id="{971F3BDE-753F-742B-B14F-D50D1EAE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3" y="1531917"/>
            <a:ext cx="6345381" cy="31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Что такое Python и для чего нужен этот язык | Макхост">
            <a:extLst>
              <a:ext uri="{FF2B5EF4-FFF2-40B4-BE49-F238E27FC236}">
                <a16:creationId xmlns:a16="http://schemas.microsoft.com/office/drawing/2014/main" id="{3C775FE8-2388-D446-D8A8-E73744C9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3" y="2174326"/>
            <a:ext cx="3552702" cy="10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9BB99-CC4D-B528-213F-7522678714A1}"/>
              </a:ext>
            </a:extLst>
          </p:cNvPr>
          <p:cNvSpPr txBox="1"/>
          <p:nvPr/>
        </p:nvSpPr>
        <p:spPr>
          <a:xfrm>
            <a:off x="4554929" y="5676405"/>
            <a:ext cx="325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 многое другое </a:t>
            </a:r>
          </a:p>
        </p:txBody>
      </p:sp>
      <p:pic>
        <p:nvPicPr>
          <p:cNvPr id="7174" name="Picture 6" descr="C++ - Wikipedia">
            <a:extLst>
              <a:ext uri="{FF2B5EF4-FFF2-40B4-BE49-F238E27FC236}">
                <a16:creationId xmlns:a16="http://schemas.microsoft.com/office/drawing/2014/main" id="{FEE0E17B-50BB-4FC0-C259-CCE0F556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3" y="3609829"/>
            <a:ext cx="937674" cy="105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ATLAB Student TAH Campus_License 22/23 | University of Alberta Information  Services and Technology | Academic Software Discounts">
            <a:extLst>
              <a:ext uri="{FF2B5EF4-FFF2-40B4-BE49-F238E27FC236}">
                <a16:creationId xmlns:a16="http://schemas.microsoft.com/office/drawing/2014/main" id="{852B824C-9055-8E72-45F5-55D35826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677" y="3429000"/>
            <a:ext cx="1465614" cy="14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 Programming Guide – Apps on Google Play">
            <a:extLst>
              <a:ext uri="{FF2B5EF4-FFF2-40B4-BE49-F238E27FC236}">
                <a16:creationId xmlns:a16="http://schemas.microsoft.com/office/drawing/2014/main" id="{BE2FC9BB-2EA7-F969-110A-0CBBEAF7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93" y="3609828"/>
            <a:ext cx="2107572" cy="10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2CC9B-7C69-5724-7CB9-ECCC40B934BD}"/>
              </a:ext>
            </a:extLst>
          </p:cNvPr>
          <p:cNvSpPr txBox="1"/>
          <p:nvPr/>
        </p:nvSpPr>
        <p:spPr>
          <a:xfrm>
            <a:off x="5003467" y="171593"/>
            <a:ext cx="2068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Работа с </a:t>
            </a:r>
            <a:r>
              <a:rPr lang="en-US" sz="2000" b="1" dirty="0"/>
              <a:t>Big</a:t>
            </a:r>
            <a:r>
              <a:rPr lang="ru-RU" sz="2000" b="1" dirty="0"/>
              <a:t> </a:t>
            </a:r>
            <a:r>
              <a:rPr lang="en-US" sz="2000" b="1" dirty="0"/>
              <a:t>Data</a:t>
            </a:r>
            <a:endParaRPr lang="ru-RU" sz="2000" b="1" dirty="0"/>
          </a:p>
        </p:txBody>
      </p:sp>
      <p:pic>
        <p:nvPicPr>
          <p:cNvPr id="1030" name="Picture 6" descr="Apache Hadoop Architecture Explained (In-Depth Overview)">
            <a:extLst>
              <a:ext uri="{FF2B5EF4-FFF2-40B4-BE49-F238E27FC236}">
                <a16:creationId xmlns:a16="http://schemas.microsoft.com/office/drawing/2014/main" id="{D072D462-DC76-E169-DED1-99F44995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89" y="890650"/>
            <a:ext cx="8537022" cy="46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81B9DD-B88C-972D-CF7E-FA2C40025A19}"/>
              </a:ext>
            </a:extLst>
          </p:cNvPr>
          <p:cNvSpPr txBox="1"/>
          <p:nvPr/>
        </p:nvSpPr>
        <p:spPr>
          <a:xfrm>
            <a:off x="4554929" y="5872945"/>
            <a:ext cx="325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 многое другое </a:t>
            </a:r>
          </a:p>
        </p:txBody>
      </p:sp>
    </p:spTree>
    <p:extLst>
      <p:ext uri="{BB962C8B-B14F-4D97-AF65-F5344CB8AC3E}">
        <p14:creationId xmlns:p14="http://schemas.microsoft.com/office/powerpoint/2010/main" val="25556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6082B-54FA-1A26-B277-23BA957B9A95}"/>
              </a:ext>
            </a:extLst>
          </p:cNvPr>
          <p:cNvSpPr txBox="1"/>
          <p:nvPr/>
        </p:nvSpPr>
        <p:spPr>
          <a:xfrm>
            <a:off x="3540331" y="290347"/>
            <a:ext cx="5111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Основные определения и постановки задач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6F29B-D53B-B946-AC44-4116444152B7}"/>
              </a:ext>
            </a:extLst>
          </p:cNvPr>
          <p:cNvSpPr txBox="1"/>
          <p:nvPr/>
        </p:nvSpPr>
        <p:spPr>
          <a:xfrm>
            <a:off x="475013" y="1094003"/>
            <a:ext cx="1072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Машинное обучение — это наука, изучающая способы извлечения закономерностей из ограниченного количества примеров.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694CC6-9092-479F-BE8B-96A8BA7B8009}"/>
                  </a:ext>
                </a:extLst>
              </p:cNvPr>
              <p:cNvSpPr txBox="1"/>
              <p:nvPr/>
            </p:nvSpPr>
            <p:spPr>
              <a:xfrm>
                <a:off x="475013" y="2388414"/>
                <a:ext cx="104146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 рамках данного курса будут использоваться следующие обозначения: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" dirty="0"/>
                  <a:t> — </a:t>
                </a:r>
                <a:r>
                  <a:rPr lang="ru-RU" dirty="0"/>
                  <a:t>объект,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 — </a:t>
                </a:r>
                <a:r>
                  <a:rPr lang="ru-RU" dirty="0"/>
                  <a:t>пространство объектов,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dirty="0"/>
                  <a:t>— </a:t>
                </a:r>
                <a:r>
                  <a:rPr lang="ru-RU" dirty="0"/>
                  <a:t>ответ на объекте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dirty="0"/>
                  <a:t>— </a:t>
                </a:r>
                <a:r>
                  <a:rPr lang="ru-RU" dirty="0"/>
                  <a:t>пространство ответов.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694CC6-9092-479F-BE8B-96A8BA7B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3" y="2388414"/>
                <a:ext cx="10414660" cy="646331"/>
              </a:xfrm>
              <a:prstGeom prst="rect">
                <a:avLst/>
              </a:prstGeom>
              <a:blipFill>
                <a:blip r:embed="rId2"/>
                <a:stretch>
                  <a:fillRect l="-487" t="-5769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8022AA4-BD66-9DA3-4D2B-16B6C1BDD67F}"/>
              </a:ext>
            </a:extLst>
          </p:cNvPr>
          <p:cNvSpPr txBox="1"/>
          <p:nvPr/>
        </p:nvSpPr>
        <p:spPr>
          <a:xfrm>
            <a:off x="475013" y="3429000"/>
            <a:ext cx="10295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Объектом называется то, для чего нужно сделать предсказание. В данном примере объектом является пара (пользователь, фильм). Пространство объектов — это множество всех возможных объектов, для которых может потребоваться делать предсказание. В данном примере это множество всех возможных пар (пользователь, фильм). Ответом будет называться то, что нужно предсказать. В данном случае ответ — понравится пользователю фильм или нет. Пространство ответов, то есть множество всех возможных ответов, состоит из двух возможных элементов: -1 (пользователю фильм не понравился) и +1 (понравился). Признаковым описанием объекта называется совокупность всех признаков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1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4CBF1-BD5A-2B8A-67E1-70B85FFCFE95}"/>
              </a:ext>
            </a:extLst>
          </p:cNvPr>
          <p:cNvSpPr txBox="1"/>
          <p:nvPr/>
        </p:nvSpPr>
        <p:spPr>
          <a:xfrm>
            <a:off x="4291693" y="135968"/>
            <a:ext cx="3608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Выборка, алгоритм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114B10-C78A-9939-E753-91FCDC812303}"/>
                  </a:ext>
                </a:extLst>
              </p:cNvPr>
              <p:cNvSpPr txBox="1"/>
              <p:nvPr/>
            </p:nvSpPr>
            <p:spPr>
              <a:xfrm>
                <a:off x="663039" y="1170847"/>
                <a:ext cx="10865922" cy="4269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Центральным понятием машинного обучения является обучающая выборка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" dirty="0" smtClean="0"/>
                          <m:t>(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" dirty="0"/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" dirty="0"/>
              </a:p>
              <a:p>
                <a:r>
                  <a:rPr lang="ru-RU" dirty="0"/>
                  <a:t>Это те самые примеры, на основе которых будет строиться общая закономерность. Отдельная задача — получение обучающей выборки. В вышеупомянутом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/>
                  <a:t> - </a:t>
                </a:r>
                <a:r>
                  <a:rPr lang="ru-RU" dirty="0"/>
                  <a:t>это оценка фильма пользователем. </a:t>
                </a:r>
                <a:endParaRPr lang="en-US" dirty="0"/>
              </a:p>
              <a:p>
                <a:r>
                  <a:rPr lang="ru-RU" dirty="0"/>
                  <a:t>Предсказание будет делаться на основе некоторой модели (алгоритма)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dirty="0"/>
                  <a:t>которая представляет из себя функцию из пространства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 </a:t>
                </a:r>
                <a:r>
                  <a:rPr lang="ru-RU" dirty="0"/>
                  <a:t>в пространство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" dirty="0"/>
                  <a:t>. </a:t>
                </a:r>
                <a:r>
                  <a:rPr lang="ru-RU" dirty="0"/>
                  <a:t>Эта функция должна быть легко реализуема на компьютере, чтобы ее можно было использовать в системах машинного обучения. </a:t>
                </a:r>
                <a:endParaRPr lang="en-US" dirty="0"/>
              </a:p>
              <a:p>
                <a:endParaRPr lang="en" dirty="0"/>
              </a:p>
              <a:p>
                <a:r>
                  <a:rPr lang="ru-RU" dirty="0"/>
                  <a:t>Не все алгоритмы подходят для решения задачи. Например константный алгоритм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 = 1 </m:t>
                    </m:r>
                  </m:oMath>
                </a14:m>
                <a:r>
                  <a:rPr lang="ru-RU" dirty="0"/>
                  <a:t>не подходит. Это довольно бесполезный алгоритм, который вряд ли принесет пользу сайту. Поэтому вводится некоторая характеристика качества работы алгоритма — функционал ошибки.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dirty="0"/>
                  <a:t>— </a:t>
                </a:r>
                <a:r>
                  <a:rPr lang="ru-RU" dirty="0"/>
                  <a:t>ошибка алгоритма </a:t>
                </a:r>
                <a:r>
                  <a:rPr lang="en" dirty="0"/>
                  <a:t>a </a:t>
                </a:r>
                <a:r>
                  <a:rPr lang="ru-RU" dirty="0"/>
                  <a:t>на выборке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" dirty="0"/>
                  <a:t>. </a:t>
                </a:r>
                <a:r>
                  <a:rPr lang="ru-RU" dirty="0"/>
                  <a:t>Например, функционал ошибки может быть долей неправильных ответов. Следует особо отметить, что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" dirty="0"/>
                  <a:t> </a:t>
                </a:r>
                <a:r>
                  <a:rPr lang="ru-RU" dirty="0"/>
                  <a:t>называется функционалом ошибки, а не функцией. Это связано с тем, что первым его аргументом является функция. Задача обучения состоит в подборе такого алгоритма </a:t>
                </a:r>
                <a:r>
                  <a:rPr lang="en" dirty="0"/>
                  <a:t>a, </a:t>
                </a:r>
                <a:r>
                  <a:rPr lang="ru-RU" dirty="0"/>
                  <a:t>для которого достигается минимум функционала ошибки. Лучший в этом смысле алгоритм выбирается из некоторого семейства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" dirty="0"/>
                  <a:t> </a:t>
                </a:r>
                <a:r>
                  <a:rPr lang="ru-RU" dirty="0"/>
                  <a:t>алгоритмов.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114B10-C78A-9939-E753-91FCDC81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9" y="1170847"/>
                <a:ext cx="10865922" cy="4269567"/>
              </a:xfrm>
              <a:prstGeom prst="rect">
                <a:avLst/>
              </a:prstGeom>
              <a:blipFill>
                <a:blip r:embed="rId2"/>
                <a:stretch>
                  <a:fillRect l="-467" b="-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55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1735</Words>
  <Application>Microsoft Macintosh PowerPoint</Application>
  <PresentationFormat>Широкоэкранный</PresentationFormat>
  <Paragraphs>124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Севернов Владлен Валерьевич</dc:creator>
  <cp:lastModifiedBy>Севернов Владлен Валерьевич</cp:lastModifiedBy>
  <cp:revision>35</cp:revision>
  <dcterms:created xsi:type="dcterms:W3CDTF">2023-02-06T16:15:48Z</dcterms:created>
  <dcterms:modified xsi:type="dcterms:W3CDTF">2023-02-08T06:39:36Z</dcterms:modified>
</cp:coreProperties>
</file>