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3"/>
    <p:sldId id="259" r:id="rId4"/>
    <p:sldId id="260" r:id="rId5"/>
    <p:sldId id="256" r:id="rId6"/>
    <p:sldId id="261" r:id="rId7"/>
    <p:sldId id="257" r:id="rId8"/>
    <p:sldId id="264" r:id="rId9"/>
    <p:sldId id="258" r:id="rId10"/>
    <p:sldId id="265" r:id="rId11"/>
    <p:sldId id="262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BB9"/>
    <a:srgbClr val="AEE7FE"/>
    <a:srgbClr val="BCFEC8"/>
    <a:srgbClr val="94E8BB"/>
    <a:srgbClr val="94C1E8"/>
    <a:srgbClr val="E8BB94"/>
    <a:srgbClr val="E87B1E"/>
    <a:srgbClr val="E9822B"/>
    <a:srgbClr val="B0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-1128" y="-96"/>
      </p:cViewPr>
      <p:guideLst>
        <p:guide orient="horz" pos="2160"/>
        <p:guide pos="28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A203-B148-4519-A0B7-9AC5AFC609F7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5C1D-947F-49D3-AF21-F5190E6BB93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A203-B148-4519-A0B7-9AC5AFC609F7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5C1D-947F-49D3-AF21-F5190E6BB93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A203-B148-4519-A0B7-9AC5AFC609F7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5C1D-947F-49D3-AF21-F5190E6BB93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A203-B148-4519-A0B7-9AC5AFC609F7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5C1D-947F-49D3-AF21-F5190E6BB93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A203-B148-4519-A0B7-9AC5AFC609F7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5C1D-947F-49D3-AF21-F5190E6BB93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A203-B148-4519-A0B7-9AC5AFC609F7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5C1D-947F-49D3-AF21-F5190E6BB93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A203-B148-4519-A0B7-9AC5AFC609F7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5C1D-947F-49D3-AF21-F5190E6BB93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A203-B148-4519-A0B7-9AC5AFC609F7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5C1D-947F-49D3-AF21-F5190E6BB93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A203-B148-4519-A0B7-9AC5AFC609F7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5C1D-947F-49D3-AF21-F5190E6BB93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A203-B148-4519-A0B7-9AC5AFC609F7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5C1D-947F-49D3-AF21-F5190E6BB93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A203-B148-4519-A0B7-9AC5AFC609F7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5C1D-947F-49D3-AF21-F5190E6BB93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30000">
              <a:srgbClr val="BCFEC8"/>
            </a:gs>
            <a:gs pos="100000">
              <a:srgbClr val="AEE7FE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0A203-B148-4519-A0B7-9AC5AFC609F7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5C1D-947F-49D3-AF21-F5190E6BB93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Блок-схема: процесс 5"/>
          <p:cNvSpPr/>
          <p:nvPr/>
        </p:nvSpPr>
        <p:spPr>
          <a:xfrm>
            <a:off x="5724128" y="2708920"/>
            <a:ext cx="2628292" cy="720081"/>
          </a:xfrm>
          <a:prstGeom prst="flowChartProcess">
            <a:avLst/>
          </a:prstGeom>
          <a:solidFill>
            <a:srgbClr val="94E8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796136" y="2708920"/>
            <a:ext cx="2430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Ивлевой Арины Андреевны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24128" y="3573016"/>
            <a:ext cx="1512168" cy="845233"/>
          </a:xfrm>
          <a:prstGeom prst="rect">
            <a:avLst/>
          </a:prstGeom>
          <a:solidFill>
            <a:srgbClr val="94C1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746576" y="3641689"/>
            <a:ext cx="156172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Город Омск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2023-2024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Изображение 1" descr="keyboard_PNG1018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995" y="2852420"/>
            <a:ext cx="4832350" cy="3221990"/>
          </a:xfrm>
          <a:prstGeom prst="rect">
            <a:avLst/>
          </a:prstGeom>
        </p:spPr>
      </p:pic>
      <p:sp>
        <p:nvSpPr>
          <p:cNvPr id="4" name="Скругленный прямоугольник 3"/>
          <p:cNvSpPr/>
          <p:nvPr/>
        </p:nvSpPr>
        <p:spPr>
          <a:xfrm>
            <a:off x="827405" y="260985"/>
            <a:ext cx="7488555" cy="1944370"/>
          </a:xfrm>
          <a:prstGeom prst="roundRect">
            <a:avLst/>
          </a:prstGeom>
          <a:solidFill>
            <a:srgbClr val="FFC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sz="3600" b="1" dirty="0">
              <a:solidFill>
                <a:schemeClr val="tx1"/>
              </a:solidFill>
              <a:latin typeface="Montserrat Medium" pitchFamily="50" charset="-52"/>
              <a:cs typeface="Times New Roman" panose="02020603050405020304" pitchFamily="18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sz="3600" b="1" dirty="0">
                <a:solidFill>
                  <a:schemeClr val="tx1"/>
                </a:solidFill>
                <a:latin typeface="Montserrat Medium" pitchFamily="50" charset="-52"/>
                <a:cs typeface="Times New Roman" panose="02020603050405020304" pitchFamily="18" charset="0"/>
                <a:sym typeface="+mn-ea"/>
              </a:rPr>
              <a:t>Fast type – </a:t>
            </a:r>
            <a:r>
              <a:rPr lang="ru-RU" sz="3600" b="1" dirty="0">
                <a:solidFill>
                  <a:schemeClr val="tx1"/>
                </a:solidFill>
                <a:latin typeface="Montserrat Medium" pitchFamily="50" charset="-52"/>
                <a:cs typeface="Times New Roman" panose="02020603050405020304" pitchFamily="18" charset="0"/>
                <a:sym typeface="+mn-ea"/>
              </a:rPr>
              <a:t>тренажёр слепой печати</a:t>
            </a:r>
            <a:endParaRPr lang="ru-RU" sz="3600" b="1" dirty="0">
              <a:solidFill>
                <a:schemeClr val="tx1"/>
              </a:solidFill>
              <a:latin typeface="Montserrat Medium" pitchFamily="50" charset="-52"/>
              <a:cs typeface="Times New Roman" panose="02020603050405020304" pitchFamily="18" charset="0"/>
            </a:endParaRPr>
          </a:p>
          <a:p>
            <a:pPr lvl="0" algn="ctr">
              <a:buClrTx/>
              <a:buSzTx/>
              <a:buFontTx/>
            </a:pPr>
            <a:endParaRPr lang="en-US" sz="3600" b="1" dirty="0">
              <a:solidFill>
                <a:schemeClr val="tx1"/>
              </a:solidFill>
              <a:latin typeface="Montserrat Medium" pitchFamily="50" charset="-5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4"/>
          <p:cNvSpPr/>
          <p:nvPr/>
        </p:nvSpPr>
        <p:spPr>
          <a:xfrm>
            <a:off x="231147" y="1845459"/>
            <a:ext cx="8681703" cy="4084506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  <p:sp>
        <p:nvSpPr>
          <p:cNvPr id="5" name="Прямоугольник: скругленные углы 4"/>
          <p:cNvSpPr/>
          <p:nvPr/>
        </p:nvSpPr>
        <p:spPr>
          <a:xfrm>
            <a:off x="231147" y="1844824"/>
            <a:ext cx="8681703" cy="4084506"/>
          </a:xfrm>
          <a:prstGeom prst="roundRect">
            <a:avLst/>
          </a:prstGeom>
          <a:solidFill>
            <a:srgbClr val="FFCBB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67360" y="2721610"/>
            <a:ext cx="8085455" cy="23323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ru-RU" sz="2000" dirty="0">
                <a:latin typeface="Montserrat" pitchFamily="50" charset="-52"/>
                <a:cs typeface="Times New Roman" panose="02020603050405020304" pitchFamily="18" charset="0"/>
              </a:rPr>
              <a:t>Анализируя проделанную работу, я могу сказать, что я добилась поставленной цели и выполнила поставленные задачи. Я создала программу, с помощью которой вы можете начать осваивать навыки слепой печати.</a:t>
            </a:r>
            <a:endParaRPr lang="ru-RU" sz="2000" dirty="0">
              <a:latin typeface="Montserrat" pitchFamily="50" charset="-52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latin typeface="Montserrat" pitchFamily="50" charset="-52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Montserrat" pitchFamily="50" charset="-52"/>
                <a:cs typeface="Times New Roman" panose="02020603050405020304" pitchFamily="18" charset="0"/>
              </a:rPr>
              <a:t>Я не хочу останавливаться на проделанной работе и планирую доробатывать мою программу.</a:t>
            </a:r>
            <a:endParaRPr lang="ru-RU" sz="2000" dirty="0" smtClean="0">
              <a:latin typeface="Montserrat" pitchFamily="50" charset="-52"/>
              <a:cs typeface="Times New Roman" panose="02020603050405020304" pitchFamily="18" charset="0"/>
            </a:endParaRPr>
          </a:p>
          <a:p>
            <a:pPr algn="just"/>
            <a:endParaRPr lang="ru-RU" sz="2000" dirty="0" smtClean="0">
              <a:latin typeface="Montserrat" pitchFamily="50" charset="-52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latin typeface="Montserrat" pitchFamily="50" charset="-52"/>
              <a:cs typeface="Times New Roman" panose="02020603050405020304" pitchFamily="18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256915" y="332740"/>
            <a:ext cx="2773045" cy="671830"/>
          </a:xfrm>
          <a:prstGeom prst="roundRect">
            <a:avLst/>
          </a:prstGeom>
          <a:solidFill>
            <a:srgbClr val="FFC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ru-RU" sz="2800" dirty="0">
                <a:solidFill>
                  <a:schemeClr val="tx1"/>
                </a:solidFill>
                <a:latin typeface="Montserrat Medium" pitchFamily="50" charset="-52"/>
                <a:cs typeface="Times New Roman" panose="02020603050405020304" pitchFamily="18" charset="0"/>
                <a:sym typeface="+mn-ea"/>
              </a:rPr>
              <a:t>Вывод</a:t>
            </a:r>
            <a:endParaRPr lang="ru-RU" sz="2800" dirty="0">
              <a:solidFill>
                <a:schemeClr val="tx1"/>
              </a:solidFill>
              <a:latin typeface="Montserrat Medium" pitchFamily="50" charset="-5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3204210" y="620395"/>
            <a:ext cx="2630170" cy="671830"/>
          </a:xfrm>
          <a:prstGeom prst="roundRect">
            <a:avLst/>
          </a:prstGeom>
          <a:solidFill>
            <a:srgbClr val="FFC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ru-RU" sz="2800" dirty="0">
                <a:solidFill>
                  <a:schemeClr val="tx1"/>
                </a:solidFill>
                <a:latin typeface="Montserrat Medium" pitchFamily="50" charset="-52"/>
                <a:cs typeface="Times New Roman" panose="02020603050405020304" pitchFamily="18" charset="0"/>
                <a:sym typeface="+mn-ea"/>
              </a:rPr>
              <a:t>Введение</a:t>
            </a:r>
            <a:endParaRPr lang="ru-RU" sz="2800" dirty="0">
              <a:solidFill>
                <a:schemeClr val="tx1"/>
              </a:solidFill>
              <a:latin typeface="Montserrat Medium" pitchFamily="50" charset="-5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Изображение 2" descr="Снимок экрана 2024-02-15 1746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220" y="2060575"/>
            <a:ext cx="6788150" cy="399669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Блок-схема: процесс 7"/>
          <p:cNvSpPr/>
          <p:nvPr/>
        </p:nvSpPr>
        <p:spPr>
          <a:xfrm>
            <a:off x="596376" y="1905626"/>
            <a:ext cx="765564" cy="309731"/>
          </a:xfrm>
          <a:prstGeom prst="flowChartProcess">
            <a:avLst/>
          </a:prstGeom>
          <a:solidFill>
            <a:srgbClr val="94E8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71967" y="1891075"/>
            <a:ext cx="802889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Montserrat" pitchFamily="50" charset="-52"/>
                <a:cs typeface="Times New Roman" panose="02020603050405020304" pitchFamily="18" charset="0"/>
              </a:rPr>
              <a:t>Цель:  улучшить навыки работы с языком программирования </a:t>
            </a:r>
            <a:r>
              <a:rPr lang="en-US" dirty="0">
                <a:latin typeface="Montserrat" pitchFamily="50" charset="-52"/>
                <a:cs typeface="Times New Roman" panose="02020603050405020304" pitchFamily="18" charset="0"/>
              </a:rPr>
              <a:t>Python </a:t>
            </a:r>
            <a:r>
              <a:rPr lang="ru-RU" dirty="0">
                <a:latin typeface="Montserrat" pitchFamily="50" charset="-52"/>
                <a:cs typeface="Times New Roman" panose="02020603050405020304" pitchFamily="18" charset="0"/>
              </a:rPr>
              <a:t>и изучить библиотеку </a:t>
            </a:r>
            <a:r>
              <a:rPr lang="en-US" altLang="ru-RU" dirty="0">
                <a:latin typeface="Montserrat" pitchFamily="50" charset="-52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Montserrat" pitchFamily="50" charset="-52"/>
                <a:cs typeface="Times New Roman" panose="02020603050405020304" pitchFamily="18" charset="0"/>
              </a:rPr>
              <a:t>yQt5</a:t>
            </a:r>
            <a:endParaRPr lang="en-US" dirty="0">
              <a:latin typeface="Montserrat" pitchFamily="50" charset="-52"/>
              <a:cs typeface="Times New Roman" panose="02020603050405020304" pitchFamily="18" charset="0"/>
            </a:endParaRPr>
          </a:p>
        </p:txBody>
      </p:sp>
      <p:sp>
        <p:nvSpPr>
          <p:cNvPr id="7" name="Блок-схема: процесс 6"/>
          <p:cNvSpPr/>
          <p:nvPr/>
        </p:nvSpPr>
        <p:spPr>
          <a:xfrm>
            <a:off x="555204" y="3475766"/>
            <a:ext cx="1044116" cy="309731"/>
          </a:xfrm>
          <a:prstGeom prst="flowChartProcess">
            <a:avLst/>
          </a:prstGeom>
          <a:solidFill>
            <a:srgbClr val="94E8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03548" y="3457675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Montserrat" pitchFamily="50" charset="-52"/>
                <a:cs typeface="Times New Roman" panose="02020603050405020304" pitchFamily="18" charset="0"/>
              </a:rPr>
              <a:t>Задачи:</a:t>
            </a:r>
            <a:endParaRPr lang="ru-RU" dirty="0">
              <a:latin typeface="Montserrat" pitchFamily="50" charset="-52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Montserrat" pitchFamily="50" charset="-52"/>
                <a:cs typeface="Times New Roman" panose="02020603050405020304" pitchFamily="18" charset="0"/>
              </a:rPr>
              <a:t>1. </a:t>
            </a:r>
            <a:r>
              <a:rPr lang="ru-RU" dirty="0">
                <a:latin typeface="Montserrat" pitchFamily="50" charset="-52"/>
                <a:cs typeface="Times New Roman" panose="02020603050405020304" pitchFamily="18" charset="0"/>
              </a:rPr>
              <a:t>Выбрать наиболее интересную тему для проекта.</a:t>
            </a:r>
            <a:endParaRPr lang="ru-RU" dirty="0">
              <a:latin typeface="Montserrat" pitchFamily="50" charset="-52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Montserrat" pitchFamily="50" charset="-52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Montserrat" pitchFamily="50" charset="-52"/>
                <a:cs typeface="Times New Roman" panose="02020603050405020304" pitchFamily="18" charset="0"/>
              </a:rPr>
              <a:t>. Изучить  дополнительную информацию по теме.</a:t>
            </a:r>
            <a:endParaRPr lang="ru-RU" dirty="0">
              <a:latin typeface="Montserrat" pitchFamily="50" charset="-52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Montserrat" pitchFamily="50" charset="-52"/>
                <a:cs typeface="Times New Roman" panose="02020603050405020304" pitchFamily="18" charset="0"/>
              </a:rPr>
              <a:t>3</a:t>
            </a:r>
            <a:r>
              <a:rPr lang="ru-RU" dirty="0">
                <a:latin typeface="Montserrat" pitchFamily="50" charset="-52"/>
                <a:cs typeface="Times New Roman" panose="02020603050405020304" pitchFamily="18" charset="0"/>
              </a:rPr>
              <a:t>. Разработать</a:t>
            </a:r>
            <a:r>
              <a:rPr lang="en-US" dirty="0">
                <a:latin typeface="Montserrat" pitchFamily="50" charset="-52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Montserrat" pitchFamily="50" charset="-52"/>
                <a:cs typeface="Times New Roman" panose="02020603050405020304" pitchFamily="18" charset="0"/>
              </a:rPr>
              <a:t>красивый и удобный макет и дизайн сайта.</a:t>
            </a:r>
            <a:endParaRPr lang="ru-RU" dirty="0">
              <a:latin typeface="Montserrat" pitchFamily="50" charset="-52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Montserrat" pitchFamily="50" charset="-52"/>
                <a:cs typeface="Times New Roman" panose="02020603050405020304" pitchFamily="18" charset="0"/>
              </a:rPr>
              <a:t>4</a:t>
            </a:r>
            <a:r>
              <a:rPr lang="ru-RU" dirty="0">
                <a:latin typeface="Montserrat" pitchFamily="50" charset="-52"/>
                <a:cs typeface="Times New Roman" panose="02020603050405020304" pitchFamily="18" charset="0"/>
              </a:rPr>
              <a:t>. Написать текст для страниц.</a:t>
            </a:r>
            <a:endParaRPr lang="ru-RU" dirty="0">
              <a:latin typeface="Montserrat" pitchFamily="50" charset="-52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Montserrat" pitchFamily="50" charset="-52"/>
                <a:cs typeface="Times New Roman" panose="02020603050405020304" pitchFamily="18" charset="0"/>
              </a:rPr>
              <a:t>5</a:t>
            </a:r>
            <a:r>
              <a:rPr lang="ru-RU" dirty="0">
                <a:latin typeface="Montserrat" pitchFamily="50" charset="-52"/>
                <a:cs typeface="Times New Roman" panose="02020603050405020304" pitchFamily="18" charset="0"/>
              </a:rPr>
              <a:t>. Нарисовать собственные иллюстрации для сайта.</a:t>
            </a:r>
            <a:endParaRPr lang="ru-RU" dirty="0">
              <a:latin typeface="Montserrat" pitchFamily="50" charset="-52"/>
              <a:cs typeface="Times New Roman" panose="02020603050405020304" pitchFamily="18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067685" y="476885"/>
            <a:ext cx="3197225" cy="671830"/>
          </a:xfrm>
          <a:prstGeom prst="roundRect">
            <a:avLst/>
          </a:prstGeom>
          <a:solidFill>
            <a:srgbClr val="FFC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ru-RU" sz="2800" dirty="0">
                <a:solidFill>
                  <a:schemeClr val="tx1"/>
                </a:solidFill>
                <a:latin typeface="Montserrat Medium" pitchFamily="50" charset="-52"/>
                <a:cs typeface="Times New Roman" panose="02020603050405020304" pitchFamily="18" charset="0"/>
                <a:sym typeface="+mn-ea"/>
              </a:rPr>
              <a:t>Цели и задачи</a:t>
            </a:r>
            <a:endParaRPr lang="ru-RU" sz="2800" dirty="0">
              <a:solidFill>
                <a:schemeClr val="tx1"/>
              </a:solidFill>
              <a:latin typeface="Montserrat Medium" pitchFamily="50" charset="-5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529998"/>
            <a:ext cx="79208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Montserrat" pitchFamily="50" charset="-52"/>
                <a:cs typeface="Times New Roman" panose="02020603050405020304" pitchFamily="18" charset="0"/>
              </a:rPr>
              <a:t>1.</a:t>
            </a:r>
            <a:r>
              <a:rPr lang="en-US" sz="2400" dirty="0">
                <a:latin typeface="Montserrat" pitchFamily="50" charset="-52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Montserrat" pitchFamily="50" charset="-52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400" dirty="0">
                <a:latin typeface="Montserrat" pitchFamily="50" charset="-52"/>
                <a:cs typeface="Times New Roman" panose="02020603050405020304" pitchFamily="18" charset="0"/>
              </a:rPr>
              <a:t>Python</a:t>
            </a:r>
            <a:endParaRPr lang="ru-RU" sz="2400" dirty="0">
              <a:latin typeface="Montserrat" pitchFamily="50" charset="-52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Montserrat" pitchFamily="50" charset="-52"/>
                <a:cs typeface="Times New Roman" panose="02020603050405020304" pitchFamily="18" charset="0"/>
              </a:rPr>
              <a:t>2.</a:t>
            </a:r>
            <a:r>
              <a:rPr lang="en-US" sz="2400" dirty="0">
                <a:latin typeface="Montserrat" pitchFamily="50" charset="-52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Montserrat" pitchFamily="50" charset="-52"/>
                <a:cs typeface="Times New Roman" panose="02020603050405020304" pitchFamily="18" charset="0"/>
              </a:rPr>
              <a:t>Библиотека </a:t>
            </a:r>
            <a:r>
              <a:rPr lang="en-US" sz="2400" dirty="0">
                <a:latin typeface="Montserrat" pitchFamily="50" charset="-52"/>
                <a:cs typeface="Times New Roman" panose="02020603050405020304" pitchFamily="18" charset="0"/>
              </a:rPr>
              <a:t>PyQt5</a:t>
            </a:r>
            <a:endParaRPr lang="en-US" sz="2400" dirty="0">
              <a:latin typeface="Montserrat" pitchFamily="50" charset="-52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Montserrat" pitchFamily="50" charset="-52"/>
                <a:cs typeface="Times New Roman" panose="02020603050405020304" pitchFamily="18" charset="0"/>
              </a:rPr>
              <a:t>3.</a:t>
            </a:r>
            <a:r>
              <a:rPr lang="en-US" sz="2400" dirty="0">
                <a:latin typeface="Montserrat" pitchFamily="50" charset="-52"/>
                <a:cs typeface="Times New Roman" panose="02020603050405020304" pitchFamily="18" charset="0"/>
              </a:rPr>
              <a:t> </a:t>
            </a:r>
            <a:r>
              <a:rPr lang="ru-RU" altLang="en-US" sz="2400" dirty="0">
                <a:latin typeface="Montserrat" pitchFamily="50" charset="-52"/>
                <a:cs typeface="Times New Roman" panose="02020603050405020304" pitchFamily="18" charset="0"/>
              </a:rPr>
              <a:t>Среда разработки </a:t>
            </a:r>
            <a:r>
              <a:rPr lang="en-US" altLang="en-US" sz="2400" dirty="0">
                <a:latin typeface="Montserrat" pitchFamily="50" charset="-52"/>
                <a:cs typeface="Times New Roman" panose="02020603050405020304" pitchFamily="18" charset="0"/>
              </a:rPr>
              <a:t>PyCharm</a:t>
            </a:r>
            <a:endParaRPr lang="en-US" sz="2400" dirty="0">
              <a:latin typeface="Montserrat" pitchFamily="50" charset="-52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Montserrat" pitchFamily="50" charset="-52"/>
                <a:cs typeface="Times New Roman" panose="02020603050405020304" pitchFamily="18" charset="0"/>
              </a:rPr>
              <a:t>4.</a:t>
            </a:r>
            <a:r>
              <a:rPr lang="en-US" sz="2400" dirty="0">
                <a:latin typeface="Montserrat" pitchFamily="50" charset="-52"/>
                <a:cs typeface="Times New Roman" panose="02020603050405020304" pitchFamily="18" charset="0"/>
              </a:rPr>
              <a:t> QtDesighner</a:t>
            </a:r>
            <a:endParaRPr lang="ru-RU" sz="2400" dirty="0">
              <a:latin typeface="Montserrat" pitchFamily="50" charset="-52"/>
              <a:cs typeface="Times New Roman" panose="02020603050405020304" pitchFamily="18" charset="0"/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4735800" y="4149080"/>
            <a:ext cx="2700300" cy="2211954"/>
          </a:xfrm>
          <a:prstGeom prst="ellipse">
            <a:avLst/>
          </a:prstGeom>
          <a:solidFill>
            <a:srgbClr val="94E8BB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5652120" y="3474879"/>
            <a:ext cx="3028958" cy="2168587"/>
          </a:xfrm>
          <a:prstGeom prst="ellipse">
            <a:avLst/>
          </a:prstGeom>
          <a:solidFill>
            <a:schemeClr val="bg1">
              <a:lumMod val="7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4716016" y="2892995"/>
            <a:ext cx="2700300" cy="2211954"/>
          </a:xfrm>
          <a:prstGeom prst="ellipse">
            <a:avLst/>
          </a:prstGeom>
          <a:solidFill>
            <a:srgbClr val="94C1E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3635896" y="3573016"/>
            <a:ext cx="2808312" cy="2057126"/>
          </a:xfrm>
          <a:prstGeom prst="ellipse">
            <a:avLst/>
          </a:prstGeom>
          <a:solidFill>
            <a:srgbClr val="E9822B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364480" y="4406265"/>
            <a:ext cx="1433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dirty="0"/>
              <a:t>Программа</a:t>
            </a:r>
            <a:endParaRPr lang="ru-RU" alt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780155" y="4406900"/>
            <a:ext cx="136334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US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596198" y="4406999"/>
            <a:ext cx="83185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PyQt5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580632" y="5661012"/>
            <a:ext cx="10464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220148" y="3151818"/>
            <a:ext cx="177716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Montserrat" pitchFamily="50" charset="-52"/>
                <a:cs typeface="Times New Roman" panose="02020603050405020304" pitchFamily="18" charset="0"/>
                <a:sym typeface="+mn-ea"/>
              </a:rPr>
              <a:t>QtDesighner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593975" y="333375"/>
            <a:ext cx="4163695" cy="671830"/>
          </a:xfrm>
          <a:prstGeom prst="roundRect">
            <a:avLst/>
          </a:prstGeom>
          <a:solidFill>
            <a:srgbClr val="FFC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ru-RU" sz="2800" dirty="0">
                <a:solidFill>
                  <a:schemeClr val="tx1"/>
                </a:solidFill>
                <a:latin typeface="Montserrat Medium" pitchFamily="50" charset="-52"/>
                <a:cs typeface="Times New Roman" panose="02020603050405020304" pitchFamily="18" charset="0"/>
                <a:sym typeface="+mn-ea"/>
              </a:rPr>
              <a:t>Средства создания</a:t>
            </a:r>
            <a:endParaRPr lang="ru-RU" sz="2800" dirty="0">
              <a:solidFill>
                <a:schemeClr val="tx1"/>
              </a:solidFill>
              <a:latin typeface="Montserrat Medium" pitchFamily="50" charset="-5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202940" y="333375"/>
            <a:ext cx="2933700" cy="671830"/>
          </a:xfrm>
          <a:prstGeom prst="roundRect">
            <a:avLst/>
          </a:prstGeom>
          <a:solidFill>
            <a:srgbClr val="FFC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ru-RU" sz="2800" dirty="0">
                <a:solidFill>
                  <a:schemeClr val="tx1"/>
                </a:solidFill>
                <a:latin typeface="Montserrat Medium" pitchFamily="50" charset="-52"/>
                <a:cs typeface="Times New Roman" panose="02020603050405020304" pitchFamily="18" charset="0"/>
                <a:sym typeface="+mn-ea"/>
              </a:rPr>
              <a:t>Программа</a:t>
            </a:r>
            <a:endParaRPr lang="ru-RU" sz="2800" dirty="0">
              <a:solidFill>
                <a:schemeClr val="tx1"/>
              </a:solidFill>
              <a:latin typeface="Montserrat Medium" pitchFamily="50" charset="-5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Прямоугольник: скругленные углы 4"/>
          <p:cNvSpPr/>
          <p:nvPr/>
        </p:nvSpPr>
        <p:spPr>
          <a:xfrm>
            <a:off x="179070" y="1340485"/>
            <a:ext cx="8681720" cy="520509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  <p:sp>
        <p:nvSpPr>
          <p:cNvPr id="5" name="Прямоугольник: скругленные углы 4"/>
          <p:cNvSpPr/>
          <p:nvPr/>
        </p:nvSpPr>
        <p:spPr>
          <a:xfrm>
            <a:off x="179070" y="1340485"/>
            <a:ext cx="8681720" cy="5204460"/>
          </a:xfrm>
          <a:prstGeom prst="roundRect">
            <a:avLst/>
          </a:prstGeom>
          <a:solidFill>
            <a:srgbClr val="FFCBB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1989455"/>
            <a:ext cx="3926840" cy="2287905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810" y="1772920"/>
            <a:ext cx="4231640" cy="2477770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715" y="3267710"/>
            <a:ext cx="5090795" cy="2981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Изображение 4" descr="Снимок экрана 2024-02-15 1705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655" y="3429000"/>
            <a:ext cx="5076190" cy="267589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169717" y="242672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pic>
        <p:nvPicPr>
          <p:cNvPr id="3" name="Изображение 2" descr="Снимок экрана 2024-02-15 1706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265" y="1412240"/>
            <a:ext cx="5359400" cy="2819400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2593975" y="333375"/>
            <a:ext cx="4163695" cy="671830"/>
          </a:xfrm>
          <a:prstGeom prst="roundRect">
            <a:avLst/>
          </a:prstGeom>
          <a:solidFill>
            <a:srgbClr val="FFC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ru-RU" sz="2800" dirty="0">
                <a:solidFill>
                  <a:schemeClr val="tx1"/>
                </a:solidFill>
                <a:latin typeface="Montserrat Medium" pitchFamily="50" charset="-52"/>
                <a:cs typeface="Times New Roman" panose="02020603050405020304" pitchFamily="18" charset="0"/>
                <a:sym typeface="+mn-ea"/>
              </a:rPr>
              <a:t>Средства создания</a:t>
            </a:r>
            <a:endParaRPr lang="ru-RU" sz="2800" dirty="0">
              <a:solidFill>
                <a:schemeClr val="tx1"/>
              </a:solidFill>
              <a:latin typeface="Montserrat Medium" pitchFamily="50" charset="-5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54605" y="4725035"/>
            <a:ext cx="4331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400" dirty="0">
                <a:latin typeface="Montserrat" pitchFamily="50" charset="-52"/>
                <a:cs typeface="Times New Roman" panose="02020603050405020304" pitchFamily="18" charset="0"/>
              </a:rPr>
              <a:t>Распознавание символов</a:t>
            </a:r>
            <a:endParaRPr lang="ru-RU" altLang="ru-RU" sz="2400" dirty="0">
              <a:latin typeface="Montserrat" pitchFamily="50" charset="-52"/>
              <a:cs typeface="Times New Roman" panose="02020603050405020304" pitchFamily="18" charset="0"/>
            </a:endParaRPr>
          </a:p>
        </p:txBody>
      </p:sp>
      <p:pic>
        <p:nvPicPr>
          <p:cNvPr id="2" name="Изображение 1" descr="Снимок экрана 2024-02-15 1710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995" y="2060575"/>
            <a:ext cx="8252460" cy="2233930"/>
          </a:xfrm>
          <a:prstGeom prst="rect">
            <a:avLst/>
          </a:prstGeom>
        </p:spPr>
      </p:pic>
      <p:sp>
        <p:nvSpPr>
          <p:cNvPr id="4" name="Скругленный прямоугольник 3"/>
          <p:cNvSpPr/>
          <p:nvPr/>
        </p:nvSpPr>
        <p:spPr>
          <a:xfrm>
            <a:off x="2593975" y="333375"/>
            <a:ext cx="4163695" cy="671830"/>
          </a:xfrm>
          <a:prstGeom prst="roundRect">
            <a:avLst/>
          </a:prstGeom>
          <a:solidFill>
            <a:srgbClr val="FFC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ru-RU" sz="2800" dirty="0">
                <a:solidFill>
                  <a:schemeClr val="tx1"/>
                </a:solidFill>
                <a:latin typeface="Montserrat Medium" pitchFamily="50" charset="-52"/>
                <a:cs typeface="Times New Roman" panose="02020603050405020304" pitchFamily="18" charset="0"/>
                <a:sym typeface="+mn-ea"/>
              </a:rPr>
              <a:t>Средства создания</a:t>
            </a:r>
            <a:endParaRPr lang="ru-RU" sz="2800" dirty="0">
              <a:solidFill>
                <a:schemeClr val="tx1"/>
              </a:solidFill>
              <a:latin typeface="Montserrat Medium" pitchFamily="50" charset="-5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15920" y="5373370"/>
            <a:ext cx="3241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Montserrat" pitchFamily="50" charset="-52"/>
                <a:cs typeface="Times New Roman" panose="02020603050405020304" pitchFamily="18" charset="0"/>
              </a:rPr>
              <a:t>Несколько потоков</a:t>
            </a:r>
            <a:endParaRPr lang="ru-RU" sz="2400" dirty="0">
              <a:latin typeface="Montserrat" pitchFamily="50" charset="-52"/>
              <a:cs typeface="Times New Roman" panose="02020603050405020304" pitchFamily="18" charset="0"/>
            </a:endParaRPr>
          </a:p>
        </p:txBody>
      </p:sp>
      <p:pic>
        <p:nvPicPr>
          <p:cNvPr id="2" name="Изображение 1" descr="Снимок экрана 2024-02-15 1711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400" y="1886585"/>
            <a:ext cx="7464425" cy="2850515"/>
          </a:xfrm>
          <a:prstGeom prst="rect">
            <a:avLst/>
          </a:prstGeom>
        </p:spPr>
      </p:pic>
      <p:sp>
        <p:nvSpPr>
          <p:cNvPr id="6" name="Скругленный прямоугольник 5"/>
          <p:cNvSpPr/>
          <p:nvPr/>
        </p:nvSpPr>
        <p:spPr>
          <a:xfrm>
            <a:off x="2593975" y="333375"/>
            <a:ext cx="4163695" cy="671830"/>
          </a:xfrm>
          <a:prstGeom prst="roundRect">
            <a:avLst/>
          </a:prstGeom>
          <a:solidFill>
            <a:srgbClr val="FFC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ru-RU" sz="2800" dirty="0">
                <a:solidFill>
                  <a:schemeClr val="tx1"/>
                </a:solidFill>
                <a:latin typeface="Montserrat Medium" pitchFamily="50" charset="-52"/>
                <a:cs typeface="Times New Roman" panose="02020603050405020304" pitchFamily="18" charset="0"/>
                <a:sym typeface="+mn-ea"/>
              </a:rPr>
              <a:t>Средства создания</a:t>
            </a:r>
            <a:endParaRPr lang="ru-RU" sz="2800" dirty="0">
              <a:solidFill>
                <a:schemeClr val="tx1"/>
              </a:solidFill>
              <a:latin typeface="Montserrat Medium" pitchFamily="50" charset="-5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44165" y="4869180"/>
            <a:ext cx="3468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Montserrat" pitchFamily="50" charset="-52"/>
                <a:cs typeface="Times New Roman" panose="02020603050405020304" pitchFamily="18" charset="0"/>
              </a:rPr>
              <a:t>Несколько страниц</a:t>
            </a:r>
            <a:endParaRPr lang="ru-RU" sz="2400" dirty="0">
              <a:latin typeface="Montserrat" pitchFamily="50" charset="-52"/>
              <a:cs typeface="Times New Roman" panose="02020603050405020304" pitchFamily="18" charset="0"/>
            </a:endParaRPr>
          </a:p>
        </p:txBody>
      </p:sp>
      <p:pic>
        <p:nvPicPr>
          <p:cNvPr id="2" name="Изображение 1" descr="Снимок экрана 2024-02-15 1715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425" y="2492375"/>
            <a:ext cx="7641590" cy="923925"/>
          </a:xfrm>
          <a:prstGeom prst="rect">
            <a:avLst/>
          </a:prstGeom>
        </p:spPr>
      </p:pic>
      <p:pic>
        <p:nvPicPr>
          <p:cNvPr id="3" name="Изображение 2" descr="Снимок экрана 2024-02-15 1715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65" y="3716655"/>
            <a:ext cx="4765040" cy="307975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2593975" y="333375"/>
            <a:ext cx="4163695" cy="671830"/>
          </a:xfrm>
          <a:prstGeom prst="roundRect">
            <a:avLst/>
          </a:prstGeom>
          <a:solidFill>
            <a:srgbClr val="FFC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ru-RU" sz="2800" dirty="0">
                <a:solidFill>
                  <a:schemeClr val="tx1"/>
                </a:solidFill>
                <a:latin typeface="Montserrat Medium" pitchFamily="50" charset="-52"/>
                <a:cs typeface="Times New Roman" panose="02020603050405020304" pitchFamily="18" charset="0"/>
                <a:sym typeface="+mn-ea"/>
              </a:rPr>
              <a:t>Средства создания</a:t>
            </a:r>
            <a:endParaRPr lang="ru-RU" sz="2800" dirty="0">
              <a:solidFill>
                <a:schemeClr val="tx1"/>
              </a:solidFill>
              <a:latin typeface="Montserrat Medium" pitchFamily="50" charset="-5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998</Words>
  <Application>WPS Presentation</Application>
  <PresentationFormat>Экран 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Times New Roman</vt:lpstr>
      <vt:lpstr>Montserrat Medium</vt:lpstr>
      <vt:lpstr>Montserrat</vt:lpstr>
      <vt:lpstr>Calibri</vt:lpstr>
      <vt:lpstr>Microsoft YaHei</vt:lpstr>
      <vt:lpstr>Arial Unicode MS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ivlev</cp:lastModifiedBy>
  <cp:revision>32</cp:revision>
  <dcterms:created xsi:type="dcterms:W3CDTF">2021-02-24T13:46:00Z</dcterms:created>
  <dcterms:modified xsi:type="dcterms:W3CDTF">2024-04-26T05:47:03Z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435BEAA32BE24D1D8A46E34C9CBFDBB7_12</vt:lpwstr>
  </property>
  <property fmtid="{D5CDD505-2E9C-101B-9397-08002B2CF9AE}" pid="3" name="KSOProductBuildVer">
    <vt:lpwstr>1049-12.2.0.16731</vt:lpwstr>
  </property>
</Properties>
</file>