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91"/>
  </p:handout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2" r:id="rId31"/>
    <p:sldId id="291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7" r:id="rId46"/>
    <p:sldId id="309" r:id="rId47"/>
    <p:sldId id="308" r:id="rId48"/>
    <p:sldId id="306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4" r:id="rId63"/>
    <p:sldId id="325" r:id="rId64"/>
    <p:sldId id="326" r:id="rId65"/>
    <p:sldId id="327" r:id="rId66"/>
    <p:sldId id="328" r:id="rId67"/>
    <p:sldId id="330" r:id="rId68"/>
    <p:sldId id="331" r:id="rId69"/>
    <p:sldId id="329" r:id="rId70"/>
    <p:sldId id="333" r:id="rId71"/>
    <p:sldId id="334" r:id="rId72"/>
    <p:sldId id="335" r:id="rId73"/>
    <p:sldId id="332" r:id="rId74"/>
    <p:sldId id="336" r:id="rId75"/>
    <p:sldId id="337" r:id="rId76"/>
    <p:sldId id="338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46" r:id="rId85"/>
    <p:sldId id="347" r:id="rId86"/>
    <p:sldId id="348" r:id="rId87"/>
    <p:sldId id="349" r:id="rId88"/>
    <p:sldId id="350" r:id="rId89"/>
    <p:sldId id="351" r:id="rId9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C7C62C-6075-426B-B9CE-B65FA7FF71B9}">
          <p14:sldIdLst>
            <p14:sldId id="256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1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7"/>
            <p14:sldId id="309"/>
            <p14:sldId id="308"/>
            <p14:sldId id="306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4"/>
            <p14:sldId id="325"/>
            <p14:sldId id="326"/>
            <p14:sldId id="327"/>
            <p14:sldId id="328"/>
            <p14:sldId id="330"/>
            <p14:sldId id="331"/>
            <p14:sldId id="329"/>
            <p14:sldId id="333"/>
            <p14:sldId id="334"/>
            <p14:sldId id="335"/>
            <p14:sldId id="332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5896"/>
    <a:srgbClr val="F3F0ED"/>
    <a:srgbClr val="E1DAD2"/>
    <a:srgbClr val="FEFEFE"/>
    <a:srgbClr val="C1C9CD"/>
    <a:srgbClr val="7C96A3"/>
    <a:srgbClr val="FFFFFF"/>
    <a:srgbClr val="003374"/>
    <a:srgbClr val="385592"/>
    <a:srgbClr val="173A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24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95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0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64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7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8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4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6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03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2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0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5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6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51">
            <a:extLst>
              <a:ext uri="{FF2B5EF4-FFF2-40B4-BE49-F238E27FC236}">
                <a16:creationId xmlns:a16="http://schemas.microsoft.com/office/drawing/2014/main" id="{59762700-B01A-4960-BDBC-2D1D071730C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3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2275369" y="-37708"/>
            <a:ext cx="4582633" cy="3327991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2191463" y="2318654"/>
            <a:ext cx="4761077" cy="7883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Стили</a:t>
            </a:r>
            <a:endParaRPr 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C821A-70B9-497C-AE05-031636296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41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3. Встроенная таблица</a:t>
            </a:r>
            <a:endParaRPr lang="ru-BY" sz="3600" b="1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9BA733-59E7-46E5-A523-9101BE10C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1036948"/>
            <a:ext cx="7869890" cy="565784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3800" dirty="0"/>
              <a:t>В этом случае таблица стилей встраивается в заголовок </a:t>
            </a:r>
            <a:r>
              <a:rPr lang="en-US" sz="3800" dirty="0"/>
              <a:t>html-</a:t>
            </a:r>
            <a:r>
              <a:rPr lang="ru-RU" sz="3800" dirty="0"/>
              <a:t>страницы. В </a:t>
            </a:r>
            <a:r>
              <a:rPr lang="en-US" sz="3800" dirty="0"/>
              <a:t>HTML </a:t>
            </a:r>
            <a:r>
              <a:rPr lang="ru-RU" sz="3800" dirty="0"/>
              <a:t>есть теги </a:t>
            </a:r>
            <a:r>
              <a:rPr lang="ru-RU" sz="3800" b="1" dirty="0"/>
              <a:t>&lt;</a:t>
            </a:r>
            <a:r>
              <a:rPr lang="en-US" sz="3800" b="1" dirty="0"/>
              <a:t>style&gt;&lt;/style&gt;</a:t>
            </a:r>
            <a:r>
              <a:rPr lang="en-US" sz="3800" dirty="0"/>
              <a:t>, </a:t>
            </a:r>
            <a:r>
              <a:rPr lang="ru-RU" sz="3800" dirty="0"/>
              <a:t>с параметром </a:t>
            </a:r>
            <a:r>
              <a:rPr lang="en-US" sz="3800" b="1" dirty="0"/>
              <a:t>type</a:t>
            </a:r>
            <a:r>
              <a:rPr lang="en-US" sz="3800" dirty="0"/>
              <a:t>, </a:t>
            </a:r>
            <a:r>
              <a:rPr lang="ru-RU" sz="3800" dirty="0"/>
              <a:t>он указывает, что подключается таблица стилей </a:t>
            </a:r>
            <a:r>
              <a:rPr lang="en-US" sz="3800" dirty="0"/>
              <a:t>CSS. </a:t>
            </a:r>
            <a:r>
              <a:rPr lang="ru-RU" sz="3800" dirty="0"/>
              <a:t>Вот пример:</a:t>
            </a:r>
          </a:p>
          <a:p>
            <a:pPr marL="0" indent="0">
              <a:buNone/>
            </a:pPr>
            <a:r>
              <a:rPr lang="ru-RU" sz="3800" b="1" dirty="0"/>
              <a:t>&lt;</a:t>
            </a:r>
            <a:r>
              <a:rPr lang="en-US" sz="3800" b="1" dirty="0"/>
              <a:t>html&gt;</a:t>
            </a:r>
            <a:br>
              <a:rPr lang="en-US" sz="3800" dirty="0"/>
            </a:br>
            <a:r>
              <a:rPr lang="en-US" sz="3800" b="1" dirty="0"/>
              <a:t>  &lt;head&gt;</a:t>
            </a:r>
            <a:br>
              <a:rPr lang="en-US" sz="3800" dirty="0"/>
            </a:br>
            <a:r>
              <a:rPr lang="en-US" sz="3800" b="1" dirty="0"/>
              <a:t>  &lt;title&gt;</a:t>
            </a:r>
            <a:r>
              <a:rPr lang="ru-RU" sz="3800" b="1" dirty="0"/>
              <a:t>Подключение </a:t>
            </a:r>
            <a:r>
              <a:rPr lang="en-US" sz="3800" b="1" dirty="0"/>
              <a:t>CSS </a:t>
            </a:r>
            <a:r>
              <a:rPr lang="ru-RU" sz="3800" b="1" dirty="0"/>
              <a:t>к </a:t>
            </a:r>
            <a:r>
              <a:rPr lang="en-US" sz="3800" b="1" dirty="0"/>
              <a:t>HTML&lt;/title&gt;</a:t>
            </a:r>
            <a:endParaRPr lang="ru-RU" sz="3800" b="1" dirty="0"/>
          </a:p>
          <a:p>
            <a:pPr marL="0" indent="0">
              <a:buNone/>
            </a:pPr>
            <a:r>
              <a:rPr lang="en-US" sz="3800" b="1" dirty="0"/>
              <a:t>&lt;style type="text/css"&gt;</a:t>
            </a:r>
            <a:br>
              <a:rPr lang="en-US" sz="3800" dirty="0"/>
            </a:br>
            <a:r>
              <a:rPr lang="en-US" sz="3800" b="1" dirty="0"/>
              <a:t>      h1{</a:t>
            </a:r>
            <a:br>
              <a:rPr lang="en-US" sz="3800" dirty="0"/>
            </a:br>
            <a:r>
              <a:rPr lang="en-US" sz="3800" b="1" dirty="0"/>
              <a:t>      color:red</a:t>
            </a:r>
            <a:br>
              <a:rPr lang="en-US" sz="3800" dirty="0"/>
            </a:br>
            <a:r>
              <a:rPr lang="en-US" sz="3800" b="1" dirty="0"/>
              <a:t>      }</a:t>
            </a:r>
            <a:br>
              <a:rPr lang="en-US" sz="3800" dirty="0"/>
            </a:br>
            <a:r>
              <a:rPr lang="en-US" sz="3800" b="1" dirty="0"/>
              <a:t>      &lt;/style&gt;</a:t>
            </a:r>
            <a:br>
              <a:rPr lang="en-US" sz="3800" dirty="0"/>
            </a:br>
            <a:br>
              <a:rPr lang="en-US" sz="3800" dirty="0"/>
            </a:br>
            <a:r>
              <a:rPr lang="en-US" sz="3800" b="1" dirty="0"/>
              <a:t>  &lt;/head&gt;</a:t>
            </a:r>
            <a:br>
              <a:rPr lang="en-US" sz="3800" dirty="0"/>
            </a:br>
            <a:r>
              <a:rPr lang="en-US" sz="3800" b="1" dirty="0"/>
              <a:t>  &lt;body&gt;</a:t>
            </a:r>
            <a:br>
              <a:rPr lang="en-US" sz="3800" dirty="0"/>
            </a:br>
            <a:r>
              <a:rPr lang="en-US" sz="3800" b="1" dirty="0"/>
              <a:t>    &lt;h1&gt;</a:t>
            </a:r>
            <a:r>
              <a:rPr lang="ru-RU" sz="3800" b="1" dirty="0"/>
              <a:t>Этот заголовок будет красного цвета&lt;/</a:t>
            </a:r>
            <a:r>
              <a:rPr lang="en-US" sz="3800" b="1" dirty="0"/>
              <a:t>h1&gt;</a:t>
            </a:r>
            <a:br>
              <a:rPr lang="en-US" sz="3800" dirty="0"/>
            </a:br>
            <a:r>
              <a:rPr lang="en-US" sz="3800" b="1" dirty="0"/>
              <a:t>    &lt;h1&gt;</a:t>
            </a:r>
            <a:r>
              <a:rPr lang="ru-RU" sz="3800" b="1" dirty="0"/>
              <a:t>Этот заголовок будет красного цвета&lt;/</a:t>
            </a:r>
            <a:r>
              <a:rPr lang="en-US" sz="3800" b="1" dirty="0"/>
              <a:t>h1&gt;</a:t>
            </a:r>
            <a:br>
              <a:rPr lang="en-US" sz="3800" dirty="0"/>
            </a:br>
            <a:r>
              <a:rPr lang="en-US" sz="3800" b="1" dirty="0"/>
              <a:t>    &lt;h1&gt;</a:t>
            </a:r>
            <a:r>
              <a:rPr lang="ru-RU" sz="3800" b="1" dirty="0"/>
              <a:t>Этот заголовок будет красного цвета&lt;/</a:t>
            </a:r>
            <a:r>
              <a:rPr lang="en-US" sz="3800" b="1" dirty="0"/>
              <a:t>h1&gt;</a:t>
            </a:r>
            <a:br>
              <a:rPr lang="en-US" sz="3800" dirty="0"/>
            </a:br>
            <a:r>
              <a:rPr lang="en-US" sz="3800" b="1" dirty="0"/>
              <a:t>  &lt;/body&gt;</a:t>
            </a:r>
            <a:br>
              <a:rPr lang="en-US" sz="3800" dirty="0"/>
            </a:br>
            <a:r>
              <a:rPr lang="en-US" sz="3800" b="1" dirty="0"/>
              <a:t>&lt;/html&gt;</a:t>
            </a:r>
            <a:endParaRPr lang="en-US" sz="3800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090729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22341-B4FA-4E11-BFB1-4B0A507BB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63208"/>
            <a:ext cx="7886698" cy="675778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3. Встроенная таблица</a:t>
            </a:r>
            <a:endParaRPr lang="ru-BY" sz="3600" b="1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12D8F1-2862-4071-ABDE-A037E4AF0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1008670"/>
            <a:ext cx="7869890" cy="5759777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ru-RU" sz="6000" dirty="0"/>
              <a:t>Все заголовки h1 у нас на странице красного цвета. При желании можно один из них перекрасить в синий цвет, для этого нужно воспользоваться внутренней таблицей стилей: </a:t>
            </a:r>
          </a:p>
          <a:p>
            <a:pPr marL="0" indent="0">
              <a:buNone/>
            </a:pPr>
            <a:r>
              <a:rPr lang="ru-RU" sz="6000" b="1" dirty="0"/>
              <a:t>&lt;html&gt;</a:t>
            </a:r>
            <a:br>
              <a:rPr lang="ru-RU" sz="6000" dirty="0"/>
            </a:br>
            <a:r>
              <a:rPr lang="ru-RU" sz="6000" b="1" dirty="0"/>
              <a:t>  &lt;head&gt;</a:t>
            </a:r>
            <a:br>
              <a:rPr lang="ru-RU" sz="6000" dirty="0"/>
            </a:br>
            <a:r>
              <a:rPr lang="ru-RU" sz="6000" b="1" dirty="0"/>
              <a:t>    &lt;title&gt;Подключение CSS к HTML&lt;/title&gt;</a:t>
            </a:r>
          </a:p>
          <a:p>
            <a:pPr marL="0" indent="0">
              <a:buNone/>
            </a:pPr>
            <a:r>
              <a:rPr lang="ru-RU" sz="6000" b="1" dirty="0"/>
              <a:t>  &lt;style type="text/css"&gt;</a:t>
            </a:r>
            <a:br>
              <a:rPr lang="ru-RU" sz="6000" dirty="0"/>
            </a:br>
            <a:r>
              <a:rPr lang="ru-RU" sz="6000" b="1" dirty="0"/>
              <a:t>      h1{</a:t>
            </a:r>
            <a:br>
              <a:rPr lang="ru-RU" sz="6000" dirty="0"/>
            </a:br>
            <a:r>
              <a:rPr lang="ru-RU" sz="6000" b="1" dirty="0"/>
              <a:t>      color:red</a:t>
            </a:r>
            <a:br>
              <a:rPr lang="ru-RU" sz="6000" dirty="0"/>
            </a:br>
            <a:r>
              <a:rPr lang="ru-RU" sz="6000" b="1" dirty="0"/>
              <a:t>      }</a:t>
            </a:r>
            <a:br>
              <a:rPr lang="ru-RU" sz="6000" dirty="0"/>
            </a:br>
            <a:r>
              <a:rPr lang="ru-RU" sz="6000" b="1" dirty="0"/>
              <a:t>    &lt;/style&gt;</a:t>
            </a:r>
            <a:endParaRPr lang="ru-RU" sz="6000" dirty="0"/>
          </a:p>
          <a:p>
            <a:pPr marL="0" indent="0">
              <a:buNone/>
            </a:pPr>
            <a:r>
              <a:rPr lang="ru-RU" sz="6000" b="1" dirty="0"/>
              <a:t>  &lt;/head&gt;</a:t>
            </a:r>
            <a:br>
              <a:rPr lang="ru-RU" sz="6000" dirty="0"/>
            </a:br>
            <a:r>
              <a:rPr lang="ru-RU" sz="6000" b="1" dirty="0"/>
              <a:t>  &lt;body&gt;</a:t>
            </a:r>
            <a:br>
              <a:rPr lang="ru-RU" sz="6000" dirty="0"/>
            </a:br>
            <a:r>
              <a:rPr lang="ru-RU" sz="6000" b="1" dirty="0"/>
              <a:t>    &lt;h1&gt;Этот заголовок будет красного цвета&lt;/h1&gt;</a:t>
            </a:r>
            <a:br>
              <a:rPr lang="ru-RU" sz="6000" dirty="0"/>
            </a:br>
            <a:r>
              <a:rPr lang="ru-RU" sz="6000" b="1" dirty="0"/>
              <a:t>    &lt;h1 style="color:blue"&gt;Этот заголовок будет синего цвета&lt;/h1&gt;</a:t>
            </a:r>
            <a:br>
              <a:rPr lang="ru-RU" sz="6000" dirty="0"/>
            </a:br>
            <a:r>
              <a:rPr lang="ru-RU" sz="6000" b="1" dirty="0"/>
              <a:t>    &lt;h1&gt;Этот заголовок будет красного цвета&lt;/h1&gt;</a:t>
            </a:r>
            <a:br>
              <a:rPr lang="ru-RU" sz="6000" dirty="0"/>
            </a:br>
            <a:r>
              <a:rPr lang="ru-RU" sz="6000" b="1" dirty="0"/>
              <a:t>  &lt;/body&gt;</a:t>
            </a:r>
            <a:br>
              <a:rPr lang="ru-RU" sz="6000" dirty="0"/>
            </a:br>
            <a:r>
              <a:rPr lang="ru-RU" sz="6000" b="1" dirty="0"/>
              <a:t>&lt;/html&gt;</a:t>
            </a:r>
            <a:endParaRPr lang="ru-RU" sz="6000" dirty="0"/>
          </a:p>
          <a:p>
            <a:pPr marL="0" indent="0">
              <a:buNone/>
            </a:pPr>
            <a:r>
              <a:rPr lang="ru-RU" sz="6000" dirty="0"/>
              <a:t>В данной ситуации применяется принцип каскадирования, он разрешит конфликт. В нашем примере внутренняя таблица имеет выше приоритет и поэтому заголовок станет синим.</a:t>
            </a:r>
          </a:p>
        </p:txBody>
      </p:sp>
    </p:spTree>
    <p:extLst>
      <p:ext uri="{BB962C8B-B14F-4D97-AF65-F5344CB8AC3E}">
        <p14:creationId xmlns:p14="http://schemas.microsoft.com/office/powerpoint/2010/main" val="3939236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9B57240-DCDC-44EF-9E48-E2015652E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63208"/>
            <a:ext cx="7886698" cy="998742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3. Встроенная таблица</a:t>
            </a:r>
            <a:endParaRPr lang="ru-BY" sz="36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FFE95B-F3D5-4F7B-91DA-6C609C67A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1287256"/>
            <a:ext cx="7869890" cy="1635055"/>
          </a:xfrm>
          <a:solidFill>
            <a:srgbClr val="FF0000"/>
          </a:solidFill>
        </p:spPr>
        <p:txBody>
          <a:bodyPr/>
          <a:lstStyle/>
          <a:p>
            <a:pPr marL="0" indent="0">
              <a:buNone/>
            </a:pPr>
            <a:r>
              <a:rPr lang="ru-RU" dirty="0"/>
              <a:t>Минусы этого способа очевидны. Таблицу стилей нужно создавать для каждой HTML страницы, поэтому мы будем пользоваться внешней таблицей стилей.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829923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02D60E-E9FD-499F-A148-60C345F54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7494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Синтаксис </a:t>
            </a:r>
            <a:r>
              <a:rPr lang="en-US" sz="3600" b="1" dirty="0">
                <a:latin typeface="+mn-lt"/>
              </a:rPr>
              <a:t>CSS</a:t>
            </a:r>
            <a:endParaRPr lang="ru-BY" sz="3600" b="1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543D09-2708-4DA8-9DC4-586D37DDF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24963"/>
            <a:ext cx="8394846" cy="5369831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CSS, как и любой другой язык, имеет свой синтаксис. В CSS нет элементов, параметров и тегов. В CSS есть правила. Правило состоит из селектора и блока стилей, заключенного в фигурные скобки: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sz="2400" dirty="0">
                <a:solidFill>
                  <a:schemeClr val="tx1"/>
                </a:solidFill>
              </a:rPr>
              <a:t>Блок объявления стилей состоит из свойств и значения свойства, разделяются они точкой с запятой:</a:t>
            </a:r>
            <a:endParaRPr lang="ru-BY" sz="2400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6FA5E6-7977-466D-AE84-8037117B1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89" y="2704493"/>
            <a:ext cx="5467547" cy="144330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FED58CC-DB82-4B14-A3AD-A5EE94D12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89" y="5102832"/>
            <a:ext cx="4699123" cy="144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70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1B753-5B8E-4430-8992-F146A9CE0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320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Практика</a:t>
            </a:r>
            <a:endParaRPr lang="ru-BY" sz="3600" b="1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820D54-DE68-427C-94D5-E66143D7A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85" y="1287254"/>
            <a:ext cx="7817765" cy="540753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ru-RU" dirty="0"/>
              <a:t>Сейчас зададим странице голубой фон. Как мы помним, за цвет фона отвечает тег</a:t>
            </a:r>
            <a:r>
              <a:rPr lang="ru-RU" b="1" dirty="0"/>
              <a:t> &lt;body&gt;</a:t>
            </a:r>
            <a:r>
              <a:rPr lang="ru-RU" dirty="0"/>
              <a:t>, идем в файл </a:t>
            </a:r>
            <a:r>
              <a:rPr lang="ru-RU" b="1" dirty="0"/>
              <a:t>style.css</a:t>
            </a:r>
            <a:r>
              <a:rPr lang="ru-RU" dirty="0"/>
              <a:t> и добавляем следующий код: 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b="1" dirty="0"/>
              <a:t>body{</a:t>
            </a:r>
            <a:br>
              <a:rPr lang="ru-RU" dirty="0"/>
            </a:br>
            <a:r>
              <a:rPr lang="ru-RU" b="1" dirty="0"/>
              <a:t>  background: blue;</a:t>
            </a:r>
            <a:br>
              <a:rPr lang="ru-RU" dirty="0"/>
            </a:br>
            <a:r>
              <a:rPr lang="ru-RU" b="1" dirty="0"/>
              <a:t>}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Теперь проверяем нашу html-страницу в браузере, фон должен стать синим. Далее, изменим цвет текста на белый: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body{</a:t>
            </a:r>
            <a:br>
              <a:rPr lang="ru-RU" dirty="0"/>
            </a:br>
            <a:r>
              <a:rPr lang="ru-RU" b="1" dirty="0"/>
              <a:t>  background: blue;</a:t>
            </a:r>
            <a:br>
              <a:rPr lang="ru-RU" dirty="0"/>
            </a:br>
            <a:r>
              <a:rPr lang="ru-RU" b="1" dirty="0"/>
              <a:t>  color: white;</a:t>
            </a:r>
            <a:br>
              <a:rPr lang="ru-RU" dirty="0"/>
            </a:br>
            <a:r>
              <a:rPr lang="ru-RU" b="1" dirty="0"/>
              <a:t>}</a:t>
            </a:r>
            <a:endParaRPr lang="ru-RU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827446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10D3B6-C5FC-4A5F-9F95-C3DD76C7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Практика</a:t>
            </a:r>
            <a:endParaRPr lang="ru-BY" sz="3600" b="1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E5EA70-05EC-4503-B80D-F5C9891C09A0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ru-RU" dirty="0"/>
              <a:t>Проверяем, нажимаем Ctrl+F5  для обновления html-страницы в браузере и смотрим, что весь текст стал белого цвета. Теперь нужно изменить цвета заголовков на красный для h1 и желтый для h2:</a:t>
            </a:r>
          </a:p>
          <a:p>
            <a:pPr marL="0" indent="0">
              <a:buNone/>
            </a:pPr>
            <a:r>
              <a:rPr lang="ru-RU" b="1" dirty="0"/>
              <a:t>body{</a:t>
            </a:r>
            <a:br>
              <a:rPr lang="ru-RU" dirty="0"/>
            </a:br>
            <a:r>
              <a:rPr lang="ru-RU" b="1" dirty="0"/>
              <a:t>  background: blue;</a:t>
            </a:r>
            <a:br>
              <a:rPr lang="ru-RU" dirty="0"/>
            </a:br>
            <a:r>
              <a:rPr lang="ru-RU" b="1" dirty="0"/>
              <a:t>  color: white;</a:t>
            </a:r>
            <a:br>
              <a:rPr lang="ru-RU" dirty="0"/>
            </a:br>
            <a:r>
              <a:rPr lang="ru-RU" b="1" dirty="0"/>
              <a:t>}</a:t>
            </a:r>
            <a:br>
              <a:rPr lang="ru-RU" dirty="0"/>
            </a:br>
            <a:r>
              <a:rPr lang="ru-RU" b="1" dirty="0"/>
              <a:t>h1{</a:t>
            </a:r>
            <a:br>
              <a:rPr lang="ru-RU" dirty="0"/>
            </a:br>
            <a:r>
              <a:rPr lang="ru-RU" b="1" dirty="0"/>
              <a:t>  color:red;</a:t>
            </a:r>
            <a:br>
              <a:rPr lang="ru-RU" dirty="0"/>
            </a:br>
            <a:r>
              <a:rPr lang="ru-RU" b="1" dirty="0"/>
              <a:t>}</a:t>
            </a:r>
            <a:br>
              <a:rPr lang="ru-RU" dirty="0"/>
            </a:br>
            <a:r>
              <a:rPr lang="ru-RU" b="1" dirty="0"/>
              <a:t>h2{</a:t>
            </a:r>
            <a:br>
              <a:rPr lang="ru-RU" dirty="0"/>
            </a:br>
            <a:r>
              <a:rPr lang="ru-RU" b="1" dirty="0"/>
              <a:t>  color:yellow;</a:t>
            </a:r>
            <a:br>
              <a:rPr lang="ru-RU" dirty="0"/>
            </a:br>
            <a:r>
              <a:rPr lang="ru-RU" b="1" dirty="0"/>
              <a:t>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Снова нажимаем </a:t>
            </a:r>
            <a:r>
              <a:rPr lang="ru-RU" b="1" dirty="0"/>
              <a:t>Ctrl+F5</a:t>
            </a:r>
            <a:r>
              <a:rPr lang="ru-RU" dirty="0"/>
              <a:t> и смотрим, на изменения.</a:t>
            </a:r>
          </a:p>
          <a:p>
            <a:pPr marL="0" indent="0">
              <a:buNone/>
            </a:pPr>
            <a:r>
              <a:rPr lang="ru-RU" dirty="0"/>
              <a:t>На мой взгляд, принцип уже понятен: сначала мы указываем элемент (селектор), к которому применяем стиль, а далее  в фигурных скобках прописываем его свойства и их значения.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010225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9421A-A764-4018-BBDE-48239EF1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1" y="0"/>
            <a:ext cx="8795208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Селекторы </a:t>
            </a:r>
            <a:r>
              <a:rPr lang="en-US" sz="3600" b="1" dirty="0">
                <a:latin typeface="+mn-lt"/>
              </a:rPr>
              <a:t>CSS</a:t>
            </a:r>
            <a:r>
              <a:rPr lang="ru-RU" sz="3600" b="1" dirty="0">
                <a:latin typeface="+mn-lt"/>
              </a:rPr>
              <a:t>:</a:t>
            </a:r>
            <a:br>
              <a:rPr lang="ru-RU" sz="3600" b="1" dirty="0">
                <a:latin typeface="+mn-lt"/>
              </a:rPr>
            </a:br>
            <a:r>
              <a:rPr lang="ru-RU" sz="3600" b="1" dirty="0">
                <a:latin typeface="+mn-lt"/>
              </a:rPr>
              <a:t>1.Селекторы по </a:t>
            </a:r>
            <a:r>
              <a:rPr lang="en-US" sz="3600" b="1" dirty="0">
                <a:latin typeface="+mn-lt"/>
              </a:rPr>
              <a:t>ID (</a:t>
            </a:r>
            <a:r>
              <a:rPr lang="ru-RU" sz="3600" b="1" dirty="0">
                <a:latin typeface="+mn-lt"/>
              </a:rPr>
              <a:t>идентификатору)</a:t>
            </a:r>
            <a:endParaRPr lang="ru-BY" sz="3600" b="1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E513CB-D839-465B-B0DC-BC620E674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1287256"/>
            <a:ext cx="7869890" cy="3906915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ru-RU" dirty="0"/>
              <a:t>В предыдущих примерах в качестве селекторов использовались элементы страницы:</a:t>
            </a:r>
            <a:r>
              <a:rPr lang="ru-RU" b="1" dirty="0"/>
              <a:t> body, h1, h2</a:t>
            </a:r>
            <a:r>
              <a:rPr lang="ru-RU" dirty="0"/>
              <a:t>. Представьте такую ситуацию - в html-странице есть несколько параграфов, нам нужно, чтобы текст одного из параграфов был розовый, а остальные параграфы были черного цвета. Чтоб реализовать такую идею нам понадобится указать уникальный идентификатор (</a:t>
            </a:r>
            <a:r>
              <a:rPr lang="ru-RU" b="1" dirty="0"/>
              <a:t>id</a:t>
            </a:r>
            <a:r>
              <a:rPr lang="ru-RU" dirty="0"/>
              <a:t>) параграфу и создать для него отдельный стиль.</a:t>
            </a:r>
            <a:endParaRPr lang="ru-BY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C94FACC-1DC6-4E3F-BD84-02C804781B13}"/>
              </a:ext>
            </a:extLst>
          </p:cNvPr>
          <p:cNvSpPr/>
          <p:nvPr/>
        </p:nvSpPr>
        <p:spPr>
          <a:xfrm>
            <a:off x="628651" y="5570748"/>
            <a:ext cx="7959168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 &lt;p id="pink"&gt;Текст параграфа с идентификатором (id).&lt;/p&gt; </a:t>
            </a:r>
            <a:endParaRPr lang="ru-BY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576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61EA7-E0DD-4081-885A-235C5670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" y="163208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1.Селекторы по </a:t>
            </a:r>
            <a:r>
              <a:rPr lang="en-US" sz="3600" b="1" dirty="0">
                <a:latin typeface="+mn-lt"/>
              </a:rPr>
              <a:t>ID (</a:t>
            </a:r>
            <a:r>
              <a:rPr lang="ru-RU" sz="3600" b="1" dirty="0">
                <a:latin typeface="+mn-lt"/>
              </a:rPr>
              <a:t>идентификатору)</a:t>
            </a:r>
            <a:endParaRPr lang="ru-BY" sz="36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51F007-183F-4F01-99FF-11312F44C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1287254"/>
            <a:ext cx="7869890" cy="540753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ru-RU" dirty="0"/>
              <a:t>Уникальные имена можно назначать любые, за исключением зарезервированных слов (это имена тегов и параметров элементов HTML и CSS).Допустим, нельзя идентификатору назначить имя </a:t>
            </a:r>
            <a:r>
              <a:rPr lang="ru-RU" b="1" dirty="0"/>
              <a:t>body</a:t>
            </a:r>
            <a:r>
              <a:rPr lang="ru-RU" dirty="0"/>
              <a:t>.</a:t>
            </a:r>
          </a:p>
          <a:p>
            <a:r>
              <a:rPr lang="ru-RU" dirty="0"/>
              <a:t>Сейчас добавим в </a:t>
            </a:r>
            <a:r>
              <a:rPr lang="en-US" dirty="0"/>
              <a:t>html-</a:t>
            </a:r>
            <a:r>
              <a:rPr lang="ru-RU" dirty="0"/>
              <a:t>страницу несколько параграфов и один из будет с идентификатором:</a:t>
            </a:r>
          </a:p>
          <a:p>
            <a:pPr marL="0" indent="0">
              <a:buNone/>
            </a:pPr>
            <a:r>
              <a:rPr lang="ru-RU" sz="3400" b="1" dirty="0"/>
              <a:t>&lt;</a:t>
            </a:r>
            <a:r>
              <a:rPr lang="en-US" sz="3400" b="1" dirty="0"/>
              <a:t>html&gt;</a:t>
            </a:r>
            <a:br>
              <a:rPr lang="en-US" sz="3400" dirty="0"/>
            </a:br>
            <a:r>
              <a:rPr lang="en-US" sz="3400" b="1" dirty="0"/>
              <a:t>  &lt;head&gt;</a:t>
            </a:r>
            <a:br>
              <a:rPr lang="en-US" sz="3400" dirty="0"/>
            </a:br>
            <a:r>
              <a:rPr lang="en-US" sz="3400" b="1" dirty="0"/>
              <a:t>    &lt;title&gt;CSS id&lt;/title&gt;</a:t>
            </a:r>
            <a:br>
              <a:rPr lang="en-US" sz="3400" dirty="0"/>
            </a:br>
            <a:r>
              <a:rPr lang="en-US" sz="3400" b="1" dirty="0"/>
              <a:t>    &lt;link rel="stylesheet" type="text/css" href="/style.css"&gt;</a:t>
            </a:r>
            <a:br>
              <a:rPr lang="en-US" sz="3400" dirty="0"/>
            </a:br>
            <a:r>
              <a:rPr lang="en-US" sz="3400" b="1" dirty="0"/>
              <a:t>  &lt;/head&gt;</a:t>
            </a:r>
            <a:br>
              <a:rPr lang="en-US" sz="3400" dirty="0"/>
            </a:br>
            <a:r>
              <a:rPr lang="en-US" sz="3400" b="1" dirty="0"/>
              <a:t>  &lt;body&gt;</a:t>
            </a:r>
            <a:br>
              <a:rPr lang="en-US" sz="3400" dirty="0"/>
            </a:br>
            <a:r>
              <a:rPr lang="en-US" sz="3400" b="1" dirty="0"/>
              <a:t>    &lt;h1&gt;</a:t>
            </a:r>
            <a:r>
              <a:rPr lang="ru-RU" sz="3400" b="1" dirty="0"/>
              <a:t>Это заголовок первого уровня&lt;/</a:t>
            </a:r>
            <a:r>
              <a:rPr lang="en-US" sz="3400" b="1" dirty="0"/>
              <a:t>h1&gt;</a:t>
            </a:r>
            <a:br>
              <a:rPr lang="en-US" sz="3400" dirty="0"/>
            </a:br>
            <a:r>
              <a:rPr lang="en-US" sz="3400" b="1" dirty="0"/>
              <a:t>    </a:t>
            </a:r>
            <a:r>
              <a:rPr lang="ru-RU" sz="3400" b="1" dirty="0"/>
              <a:t>Здесь просто текст</a:t>
            </a:r>
            <a:br>
              <a:rPr lang="ru-RU" sz="3400" dirty="0"/>
            </a:br>
            <a:r>
              <a:rPr lang="ru-RU" sz="3400" b="1" dirty="0"/>
              <a:t>    &lt;</a:t>
            </a:r>
            <a:r>
              <a:rPr lang="en-US" sz="3400" b="1" dirty="0"/>
              <a:t>h2&gt;</a:t>
            </a:r>
            <a:r>
              <a:rPr lang="ru-RU" sz="3400" b="1" dirty="0"/>
              <a:t>Это заголовок второго уровня&lt;/</a:t>
            </a:r>
            <a:r>
              <a:rPr lang="en-US" sz="3400" b="1" dirty="0"/>
              <a:t>h2&gt;</a:t>
            </a:r>
            <a:br>
              <a:rPr lang="en-US" sz="3400" dirty="0"/>
            </a:br>
            <a:r>
              <a:rPr lang="en-US" sz="3400" b="1" dirty="0"/>
              <a:t>    </a:t>
            </a:r>
            <a:r>
              <a:rPr lang="ru-RU" sz="3400" b="1" dirty="0"/>
              <a:t>Здесь просто текст</a:t>
            </a:r>
            <a:br>
              <a:rPr lang="ru-RU" sz="3400" dirty="0"/>
            </a:br>
            <a:r>
              <a:rPr lang="ru-RU" sz="3400" b="1" dirty="0"/>
              <a:t>    &lt;</a:t>
            </a:r>
            <a:r>
              <a:rPr lang="en-US" sz="3400" b="1" dirty="0"/>
              <a:t>p&gt;</a:t>
            </a:r>
            <a:r>
              <a:rPr lang="ru-RU" sz="3400" b="1" dirty="0"/>
              <a:t>Простой абзац&lt;/</a:t>
            </a:r>
            <a:r>
              <a:rPr lang="en-US" sz="3400" b="1" dirty="0"/>
              <a:t>p&gt;</a:t>
            </a:r>
            <a:br>
              <a:rPr lang="en-US" sz="3400" dirty="0"/>
            </a:br>
            <a:r>
              <a:rPr lang="en-US" sz="3400" b="1" dirty="0"/>
              <a:t>    &lt;p id="pink"&gt;</a:t>
            </a:r>
            <a:r>
              <a:rPr lang="ru-RU" sz="3400" b="1" dirty="0"/>
              <a:t>Абзац с идентификатором (</a:t>
            </a:r>
            <a:r>
              <a:rPr lang="en-US" sz="3400" b="1" dirty="0"/>
              <a:t>id)&lt;/p&gt;</a:t>
            </a:r>
            <a:br>
              <a:rPr lang="en-US" sz="3400" dirty="0"/>
            </a:br>
            <a:r>
              <a:rPr lang="en-US" sz="3400" b="1" dirty="0"/>
              <a:t>  &lt;/body&gt;</a:t>
            </a:r>
            <a:br>
              <a:rPr lang="en-US" sz="3400" dirty="0"/>
            </a:br>
            <a:r>
              <a:rPr lang="en-US" sz="3400" b="1" dirty="0"/>
              <a:t>&lt;/html&gt;</a:t>
            </a:r>
            <a:endParaRPr lang="en-US" sz="3400" dirty="0"/>
          </a:p>
          <a:p>
            <a:endParaRPr lang="ru-BY" sz="3400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412570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1C8EC-A2FA-4F66-9A12-46EEEDB67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latin typeface="+mn-lt"/>
              </a:rPr>
              <a:t>1.Селекторы по </a:t>
            </a:r>
            <a:r>
              <a:rPr lang="en-US" sz="3600" b="1" dirty="0">
                <a:latin typeface="+mn-lt"/>
              </a:rPr>
              <a:t>ID (</a:t>
            </a:r>
            <a:r>
              <a:rPr lang="ru-RU" sz="3600" b="1" dirty="0">
                <a:latin typeface="+mn-lt"/>
              </a:rPr>
              <a:t>идентификатору)</a:t>
            </a:r>
            <a:endParaRPr lang="ru-BY" sz="36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CBAC6E-6B82-4BCA-9660-D5A1CCB93417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ru-RU" dirty="0"/>
              <a:t>Сейчас на странице оба абзаца белого цвета. Добавим в </a:t>
            </a:r>
            <a:r>
              <a:rPr lang="en-US" b="1" dirty="0"/>
              <a:t>style.css</a:t>
            </a:r>
            <a:r>
              <a:rPr lang="en-US" dirty="0"/>
              <a:t> </a:t>
            </a:r>
            <a:r>
              <a:rPr lang="ru-RU" dirty="0"/>
              <a:t>стили для наших абзацев:</a:t>
            </a:r>
          </a:p>
          <a:p>
            <a:pPr marL="0" indent="0">
              <a:buNone/>
            </a:pPr>
            <a:r>
              <a:rPr lang="en-US" b="1" dirty="0"/>
              <a:t>body{</a:t>
            </a:r>
            <a:br>
              <a:rPr lang="en-US" dirty="0"/>
            </a:br>
            <a:r>
              <a:rPr lang="en-US" b="1" dirty="0"/>
              <a:t>  background: blue;</a:t>
            </a:r>
            <a:br>
              <a:rPr lang="en-US" dirty="0"/>
            </a:br>
            <a:r>
              <a:rPr lang="en-US" b="1" dirty="0"/>
              <a:t>  color: white;</a:t>
            </a:r>
            <a:br>
              <a:rPr lang="en-US" dirty="0"/>
            </a:br>
            <a:r>
              <a:rPr lang="en-US" b="1" dirty="0"/>
              <a:t>}</a:t>
            </a:r>
            <a:br>
              <a:rPr lang="en-US" dirty="0"/>
            </a:br>
            <a:r>
              <a:rPr lang="en-US" b="1" dirty="0"/>
              <a:t>h1{</a:t>
            </a:r>
            <a:br>
              <a:rPr lang="en-US" dirty="0"/>
            </a:br>
            <a:r>
              <a:rPr lang="en-US" b="1" dirty="0"/>
              <a:t>  color:red;</a:t>
            </a:r>
            <a:br>
              <a:rPr lang="en-US" dirty="0"/>
            </a:br>
            <a:r>
              <a:rPr lang="en-US" b="1" dirty="0"/>
              <a:t>}</a:t>
            </a:r>
            <a:br>
              <a:rPr lang="en-US" dirty="0"/>
            </a:br>
            <a:r>
              <a:rPr lang="en-US" b="1" dirty="0"/>
              <a:t>h2{</a:t>
            </a:r>
            <a:br>
              <a:rPr lang="en-US" dirty="0"/>
            </a:br>
            <a:r>
              <a:rPr lang="en-US" b="1" dirty="0"/>
              <a:t>  color:yellow;</a:t>
            </a:r>
            <a:br>
              <a:rPr lang="en-US" dirty="0"/>
            </a:br>
            <a:r>
              <a:rPr lang="en-US" b="1" dirty="0"/>
              <a:t>}</a:t>
            </a:r>
            <a:br>
              <a:rPr lang="en-US" dirty="0"/>
            </a:br>
            <a:r>
              <a:rPr lang="en-US" b="1" dirty="0"/>
              <a:t>p{</a:t>
            </a:r>
            <a:br>
              <a:rPr lang="en-US" dirty="0"/>
            </a:br>
            <a:r>
              <a:rPr lang="en-US" b="1" dirty="0"/>
              <a:t>  color:black;</a:t>
            </a:r>
            <a:br>
              <a:rPr lang="en-US" dirty="0"/>
            </a:br>
            <a:r>
              <a:rPr lang="en-US" b="1" dirty="0"/>
              <a:t>}</a:t>
            </a:r>
            <a:br>
              <a:rPr lang="en-US" dirty="0"/>
            </a:br>
            <a:r>
              <a:rPr lang="en-US" b="1" dirty="0"/>
              <a:t>#pink{</a:t>
            </a:r>
            <a:br>
              <a:rPr lang="en-US" dirty="0"/>
            </a:br>
            <a:r>
              <a:rPr lang="en-US" b="1" dirty="0"/>
              <a:t>  color:pink;</a:t>
            </a:r>
            <a:br>
              <a:rPr lang="en-US" dirty="0"/>
            </a:br>
            <a:r>
              <a:rPr lang="en-US" b="1" dirty="0"/>
              <a:t>}</a:t>
            </a:r>
          </a:p>
          <a:p>
            <a:pPr marL="0" indent="0">
              <a:buNone/>
            </a:pPr>
            <a:endParaRPr lang="en-US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195343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52C0C-74BD-4720-9AC7-D654D56F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latin typeface="+mn-lt"/>
              </a:rPr>
              <a:t>1.Селекторы по </a:t>
            </a:r>
            <a:r>
              <a:rPr lang="en-US" sz="3600" b="1" dirty="0">
                <a:latin typeface="+mn-lt"/>
              </a:rPr>
              <a:t>ID (</a:t>
            </a:r>
            <a:r>
              <a:rPr lang="ru-RU" sz="3600" b="1" dirty="0">
                <a:latin typeface="+mn-lt"/>
              </a:rPr>
              <a:t>идентификатору)</a:t>
            </a:r>
            <a:endParaRPr lang="ru-BY" sz="36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E62BFB-3D2C-4AC9-BB5E-CFDE774E6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991472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Сначала мы указали, что текст всех параграфов будет черного цвета, но текст параграфа с </a:t>
            </a:r>
            <a:r>
              <a:rPr lang="ru-RU" b="1" dirty="0">
                <a:solidFill>
                  <a:schemeClr val="tx1"/>
                </a:solidFill>
              </a:rPr>
              <a:t>id "pink"</a:t>
            </a:r>
            <a:r>
              <a:rPr lang="ru-RU" dirty="0">
                <a:solidFill>
                  <a:schemeClr val="tx1"/>
                </a:solidFill>
              </a:rPr>
              <a:t> будет розовым. Наш селектор состоит из решетки (</a:t>
            </a:r>
            <a:r>
              <a:rPr lang="ru-RU" b="1" dirty="0">
                <a:solidFill>
                  <a:schemeClr val="tx1"/>
                </a:solidFill>
              </a:rPr>
              <a:t>#</a:t>
            </a:r>
            <a:r>
              <a:rPr lang="ru-RU" dirty="0">
                <a:solidFill>
                  <a:schemeClr val="tx1"/>
                </a:solidFill>
              </a:rPr>
              <a:t>) и имени идентификатора (</a:t>
            </a:r>
            <a:r>
              <a:rPr lang="ru-RU" b="1" dirty="0">
                <a:solidFill>
                  <a:schemeClr val="tx1"/>
                </a:solidFill>
              </a:rPr>
              <a:t>pink</a:t>
            </a:r>
            <a:r>
              <a:rPr lang="ru-RU" dirty="0">
                <a:solidFill>
                  <a:schemeClr val="tx1"/>
                </a:solidFill>
              </a:rPr>
              <a:t>).</a:t>
            </a:r>
          </a:p>
          <a:p>
            <a:r>
              <a:rPr lang="ru-RU" dirty="0">
                <a:solidFill>
                  <a:schemeClr val="tx1"/>
                </a:solidFill>
              </a:rPr>
              <a:t>Важно помнить, что нельзя создать два параграфа с одинаковым </a:t>
            </a:r>
            <a:r>
              <a:rPr lang="ru-RU" b="1" dirty="0">
                <a:solidFill>
                  <a:schemeClr val="tx1"/>
                </a:solidFill>
              </a:rPr>
              <a:t>id</a:t>
            </a:r>
            <a:r>
              <a:rPr lang="ru-RU" dirty="0">
                <a:solidFill>
                  <a:schemeClr val="tx1"/>
                </a:solidFill>
              </a:rPr>
              <a:t>, параграф с </a:t>
            </a:r>
            <a:r>
              <a:rPr lang="ru-RU" b="1" dirty="0">
                <a:solidFill>
                  <a:schemeClr val="tx1"/>
                </a:solidFill>
              </a:rPr>
              <a:t>id "pink"</a:t>
            </a:r>
            <a:r>
              <a:rPr lang="ru-RU" dirty="0">
                <a:solidFill>
                  <a:schemeClr val="tx1"/>
                </a:solidFill>
              </a:rPr>
              <a:t> может быть только один. </a:t>
            </a:r>
          </a:p>
        </p:txBody>
      </p:sp>
    </p:spTree>
    <p:extLst>
      <p:ext uri="{BB962C8B-B14F-4D97-AF65-F5344CB8AC3E}">
        <p14:creationId xmlns:p14="http://schemas.microsoft.com/office/powerpoint/2010/main" val="206520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презентации вы узнаете…</a:t>
            </a:r>
            <a:endParaRPr lang="en-US" dirty="0"/>
          </a:p>
        </p:txBody>
      </p:sp>
      <p:grpSp>
        <p:nvGrpSpPr>
          <p:cNvPr id="37" name="Group 2"/>
          <p:cNvGrpSpPr>
            <a:grpSpLocks/>
          </p:cNvGrpSpPr>
          <p:nvPr/>
        </p:nvGrpSpPr>
        <p:grpSpPr bwMode="auto">
          <a:xfrm>
            <a:off x="2055557" y="4588357"/>
            <a:ext cx="5105400" cy="555625"/>
            <a:chOff x="1248" y="1440"/>
            <a:chExt cx="3216" cy="350"/>
          </a:xfrm>
        </p:grpSpPr>
        <p:sp>
          <p:nvSpPr>
            <p:cNvPr id="38" name="Line 3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Rectangle 4"/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 dirty="0"/>
            </a:p>
          </p:txBody>
        </p:sp>
        <p:sp>
          <p:nvSpPr>
            <p:cNvPr id="40" name="Text Box 5"/>
            <p:cNvSpPr txBox="1">
              <a:spLocks noChangeArrowheads="1"/>
            </p:cNvSpPr>
            <p:nvPr/>
          </p:nvSpPr>
          <p:spPr bwMode="gray">
            <a:xfrm>
              <a:off x="2256" y="1482"/>
              <a:ext cx="14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</a:rPr>
                <a:t>CSS-</a:t>
              </a:r>
              <a:r>
                <a:rPr lang="ru-RU" sz="2400" dirty="0">
                  <a:solidFill>
                    <a:srgbClr val="000000"/>
                  </a:solidFill>
                </a:rPr>
                <a:t>библиотеки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41" name="Text Box 6"/>
            <p:cNvSpPr txBox="1">
              <a:spLocks noChangeArrowheads="1"/>
            </p:cNvSpPr>
            <p:nvPr/>
          </p:nvSpPr>
          <p:spPr bwMode="gray">
            <a:xfrm>
              <a:off x="1296" y="14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42" name="Group 7"/>
          <p:cNvGrpSpPr>
            <a:grpSpLocks/>
          </p:cNvGrpSpPr>
          <p:nvPr/>
        </p:nvGrpSpPr>
        <p:grpSpPr bwMode="auto">
          <a:xfrm>
            <a:off x="2106428" y="2008693"/>
            <a:ext cx="5105400" cy="555625"/>
            <a:chOff x="1248" y="2030"/>
            <a:chExt cx="3216" cy="350"/>
          </a:xfrm>
        </p:grpSpPr>
        <p:sp>
          <p:nvSpPr>
            <p:cNvPr id="43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Rectangle 9"/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 dirty="0"/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gray">
            <a:xfrm>
              <a:off x="2256" y="2072"/>
              <a:ext cx="140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>
                  <a:solidFill>
                    <a:srgbClr val="000000"/>
                  </a:solidFill>
                </a:rPr>
                <a:t>Что такое стили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gray">
            <a:xfrm>
              <a:off x="1296" y="20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47" name="Group 12"/>
          <p:cNvGrpSpPr>
            <a:grpSpLocks/>
          </p:cNvGrpSpPr>
          <p:nvPr/>
        </p:nvGrpSpPr>
        <p:grpSpPr bwMode="auto">
          <a:xfrm>
            <a:off x="2106428" y="2823683"/>
            <a:ext cx="5105400" cy="555625"/>
            <a:chOff x="1248" y="2640"/>
            <a:chExt cx="3216" cy="350"/>
          </a:xfrm>
        </p:grpSpPr>
        <p:sp>
          <p:nvSpPr>
            <p:cNvPr id="48" name="Line 13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Rectangle 14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 dirty="0"/>
            </a:p>
          </p:txBody>
        </p:sp>
        <p:sp>
          <p:nvSpPr>
            <p:cNvPr id="50" name="Text Box 15"/>
            <p:cNvSpPr txBox="1">
              <a:spLocks noChangeArrowheads="1"/>
            </p:cNvSpPr>
            <p:nvPr/>
          </p:nvSpPr>
          <p:spPr bwMode="gray">
            <a:xfrm>
              <a:off x="2256" y="2682"/>
              <a:ext cx="107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>
                  <a:solidFill>
                    <a:srgbClr val="000000"/>
                  </a:solidFill>
                </a:rPr>
                <a:t>Основы </a:t>
              </a:r>
              <a:r>
                <a:rPr lang="en-US" sz="2400" dirty="0">
                  <a:solidFill>
                    <a:srgbClr val="000000"/>
                  </a:solidFill>
                </a:rPr>
                <a:t>CSS</a:t>
              </a:r>
            </a:p>
          </p:txBody>
        </p:sp>
        <p:sp>
          <p:nvSpPr>
            <p:cNvPr id="51" name="Text Box 16"/>
            <p:cNvSpPr txBox="1">
              <a:spLocks noChangeArrowheads="1"/>
            </p:cNvSpPr>
            <p:nvPr/>
          </p:nvSpPr>
          <p:spPr bwMode="gray">
            <a:xfrm>
              <a:off x="1296" y="26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52" name="Group 17"/>
          <p:cNvGrpSpPr>
            <a:grpSpLocks/>
          </p:cNvGrpSpPr>
          <p:nvPr/>
        </p:nvGrpSpPr>
        <p:grpSpPr bwMode="auto">
          <a:xfrm>
            <a:off x="2106427" y="3733778"/>
            <a:ext cx="5105400" cy="555625"/>
            <a:chOff x="1248" y="3230"/>
            <a:chExt cx="3216" cy="350"/>
          </a:xfrm>
        </p:grpSpPr>
        <p:sp>
          <p:nvSpPr>
            <p:cNvPr id="53" name="Line 18"/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Rectangle 19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 dirty="0"/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gray">
            <a:xfrm>
              <a:off x="2256" y="3272"/>
              <a:ext cx="10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</a:rPr>
                <a:t>Flexbox</a:t>
              </a:r>
              <a:r>
                <a:rPr lang="ru-RU" sz="2400" dirty="0">
                  <a:solidFill>
                    <a:srgbClr val="000000"/>
                  </a:solidFill>
                </a:rPr>
                <a:t>/</a:t>
              </a:r>
              <a:r>
                <a:rPr lang="en-US" sz="2400" dirty="0">
                  <a:solidFill>
                    <a:srgbClr val="000000"/>
                  </a:solidFill>
                </a:rPr>
                <a:t>grid</a:t>
              </a: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2410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D2CC7-48FB-4249-A92D-12B108EA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2.Селекторы по классу</a:t>
            </a:r>
            <a:endParaRPr lang="ru-BY" sz="36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34729F-2510-44EF-8D05-63C9C51DF243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ru-RU" sz="2900" dirty="0"/>
              <a:t>Ранее мы создали параграф с розовым цветом с помощью </a:t>
            </a:r>
            <a:r>
              <a:rPr lang="en-US" sz="2900" b="1" dirty="0"/>
              <a:t>id</a:t>
            </a:r>
            <a:r>
              <a:rPr lang="en-US" sz="2900" dirty="0"/>
              <a:t>, </a:t>
            </a:r>
            <a:r>
              <a:rPr lang="ru-RU" sz="2900" dirty="0"/>
              <a:t>но если мы хотим у нескольких параграфов изменить цвет на розовый. Для этого имеется параметр </a:t>
            </a:r>
            <a:r>
              <a:rPr lang="en-US" sz="2900" b="1" dirty="0"/>
              <a:t>class</a:t>
            </a:r>
            <a:r>
              <a:rPr lang="en-US" sz="2900" dirty="0"/>
              <a:t>.</a:t>
            </a:r>
          </a:p>
          <a:p>
            <a:pPr marL="0" indent="0">
              <a:buNone/>
            </a:pPr>
            <a:r>
              <a:rPr lang="ru-RU" sz="2900" dirty="0"/>
              <a:t>Добавим в </a:t>
            </a:r>
            <a:r>
              <a:rPr lang="en-US" sz="2900" dirty="0"/>
              <a:t>html-</a:t>
            </a:r>
            <a:r>
              <a:rPr lang="ru-RU" sz="2900" dirty="0"/>
              <a:t>страницу пару параграфов и назначим им </a:t>
            </a:r>
            <a:r>
              <a:rPr lang="en-US" sz="2900" b="1" dirty="0"/>
              <a:t>class="pink"</a:t>
            </a:r>
            <a:r>
              <a:rPr lang="en-US" sz="2900" dirty="0"/>
              <a:t>:</a:t>
            </a:r>
          </a:p>
          <a:p>
            <a:pPr marL="0" indent="0">
              <a:buNone/>
            </a:pPr>
            <a:r>
              <a:rPr lang="en-US" sz="2900" b="1" dirty="0"/>
              <a:t>&lt;html&gt;</a:t>
            </a:r>
            <a:br>
              <a:rPr lang="en-US" sz="2900" dirty="0"/>
            </a:br>
            <a:r>
              <a:rPr lang="en-US" sz="2900" b="1" dirty="0"/>
              <a:t>  &lt;head&gt;</a:t>
            </a:r>
            <a:br>
              <a:rPr lang="en-US" sz="2900" dirty="0"/>
            </a:br>
            <a:r>
              <a:rPr lang="en-US" sz="2900" b="1" dirty="0"/>
              <a:t>    &lt;title&gt;CSS class&lt;/title&gt;</a:t>
            </a:r>
            <a:br>
              <a:rPr lang="en-US" sz="2900" dirty="0"/>
            </a:br>
            <a:r>
              <a:rPr lang="en-US" sz="2900" b="1" dirty="0"/>
              <a:t>    &lt;link rel="stylesheet" type="text/css" href="/style.css"&gt;</a:t>
            </a:r>
            <a:br>
              <a:rPr lang="en-US" sz="2900" dirty="0"/>
            </a:br>
            <a:r>
              <a:rPr lang="en-US" sz="2900" b="1" dirty="0"/>
              <a:t>  &lt;/head&gt;</a:t>
            </a:r>
            <a:br>
              <a:rPr lang="en-US" sz="2900" dirty="0"/>
            </a:br>
            <a:r>
              <a:rPr lang="en-US" sz="2900" b="1" dirty="0"/>
              <a:t>  &lt;body&gt;</a:t>
            </a:r>
            <a:br>
              <a:rPr lang="en-US" sz="2900" dirty="0"/>
            </a:br>
            <a:r>
              <a:rPr lang="en-US" sz="2900" b="1" dirty="0"/>
              <a:t>    &lt;h1&gt;</a:t>
            </a:r>
            <a:r>
              <a:rPr lang="ru-RU" sz="2900" b="1" dirty="0"/>
              <a:t>Это заголовок первого уровня&lt;/</a:t>
            </a:r>
            <a:r>
              <a:rPr lang="en-US" sz="2900" b="1" dirty="0"/>
              <a:t>h1&gt;</a:t>
            </a:r>
            <a:br>
              <a:rPr lang="en-US" sz="2900" dirty="0"/>
            </a:br>
            <a:r>
              <a:rPr lang="en-US" sz="2900" b="1" dirty="0"/>
              <a:t>    </a:t>
            </a:r>
            <a:r>
              <a:rPr lang="ru-RU" sz="2900" b="1" dirty="0"/>
              <a:t>Здесь просто текст</a:t>
            </a:r>
            <a:br>
              <a:rPr lang="ru-RU" sz="2900" dirty="0"/>
            </a:br>
            <a:r>
              <a:rPr lang="ru-RU" sz="2900" b="1" dirty="0"/>
              <a:t>    &lt;</a:t>
            </a:r>
            <a:r>
              <a:rPr lang="en-US" sz="2900" b="1" dirty="0"/>
              <a:t>h2&gt;</a:t>
            </a:r>
            <a:r>
              <a:rPr lang="ru-RU" sz="2900" b="1" dirty="0"/>
              <a:t>Это заголовок второго уровня&lt;/</a:t>
            </a:r>
            <a:r>
              <a:rPr lang="en-US" sz="2900" b="1" dirty="0"/>
              <a:t>h2&gt;</a:t>
            </a:r>
            <a:br>
              <a:rPr lang="en-US" sz="2900" dirty="0"/>
            </a:br>
            <a:r>
              <a:rPr lang="en-US" sz="2900" b="1" dirty="0"/>
              <a:t>    </a:t>
            </a:r>
            <a:r>
              <a:rPr lang="ru-RU" sz="2900" b="1" dirty="0"/>
              <a:t>Здесь просто текст</a:t>
            </a:r>
            <a:br>
              <a:rPr lang="ru-RU" sz="2900" dirty="0"/>
            </a:br>
            <a:r>
              <a:rPr lang="ru-RU" sz="2900" b="1" dirty="0"/>
              <a:t>    &lt;</a:t>
            </a:r>
            <a:r>
              <a:rPr lang="en-US" sz="2900" b="1" dirty="0"/>
              <a:t>p&gt;</a:t>
            </a:r>
            <a:r>
              <a:rPr lang="ru-RU" sz="2900" b="1" dirty="0"/>
              <a:t>Простой абзац&lt;/</a:t>
            </a:r>
            <a:r>
              <a:rPr lang="en-US" sz="2900" b="1" dirty="0"/>
              <a:t>p&gt;</a:t>
            </a:r>
            <a:br>
              <a:rPr lang="en-US" sz="2900" dirty="0"/>
            </a:br>
            <a:r>
              <a:rPr lang="en-US" sz="2900" b="1" dirty="0"/>
              <a:t>    &lt;p id="pink"&gt;</a:t>
            </a:r>
            <a:r>
              <a:rPr lang="ru-RU" sz="2900" b="1" dirty="0"/>
              <a:t>Абзац с идентификатором&lt;/</a:t>
            </a:r>
            <a:r>
              <a:rPr lang="en-US" sz="2900" b="1" dirty="0"/>
              <a:t>p&gt;</a:t>
            </a:r>
            <a:br>
              <a:rPr lang="en-US" sz="2900" dirty="0"/>
            </a:br>
            <a:r>
              <a:rPr lang="en-US" sz="2900" b="1" dirty="0"/>
              <a:t>    &lt;p class="pink"&gt;</a:t>
            </a:r>
            <a:r>
              <a:rPr lang="ru-RU" sz="2900" b="1" dirty="0"/>
              <a:t>Абзац с классом (</a:t>
            </a:r>
            <a:r>
              <a:rPr lang="en-US" sz="2900" b="1" dirty="0"/>
              <a:t>class) pink&lt;/p&gt;</a:t>
            </a:r>
            <a:br>
              <a:rPr lang="en-US" sz="2900" dirty="0"/>
            </a:br>
            <a:r>
              <a:rPr lang="en-US" sz="2900" b="1" dirty="0"/>
              <a:t>    &lt;p class="pink"&gt;</a:t>
            </a:r>
            <a:r>
              <a:rPr lang="ru-RU" sz="2900" b="1" dirty="0"/>
              <a:t>Абзац с классом (</a:t>
            </a:r>
            <a:r>
              <a:rPr lang="en-US" sz="2900" b="1" dirty="0"/>
              <a:t>class) pink&lt;/p&gt;</a:t>
            </a:r>
            <a:br>
              <a:rPr lang="en-US" sz="2900" dirty="0"/>
            </a:br>
            <a:r>
              <a:rPr lang="en-US" sz="2900" b="1" dirty="0"/>
              <a:t>  &lt;/body&gt;</a:t>
            </a:r>
            <a:br>
              <a:rPr lang="en-US" sz="2900" dirty="0"/>
            </a:br>
            <a:r>
              <a:rPr lang="en-US" sz="2900" b="1" dirty="0"/>
              <a:t>&lt;/html&gt;</a:t>
            </a:r>
            <a:endParaRPr lang="en-US" sz="2900" dirty="0"/>
          </a:p>
          <a:p>
            <a:pPr marL="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20967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A1868-3454-44C4-9763-B4D6D5F9A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61" y="-94380"/>
            <a:ext cx="7886698" cy="763572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2.Селкеторы по классу</a:t>
            </a:r>
            <a:endParaRPr lang="ru-BY" sz="36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529E67-F2F8-488D-9A0B-A0236DFD2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911" y="895547"/>
            <a:ext cx="5189733" cy="2533454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Чтобы назначить стиль класса, в таблице стилей пропишем правило, где в качестве селектора снова будет использоваться имя </a:t>
            </a:r>
            <a:r>
              <a:rPr lang="en-US" sz="2400" dirty="0">
                <a:solidFill>
                  <a:schemeClr val="tx1"/>
                </a:solidFill>
              </a:rPr>
              <a:t>pink, </a:t>
            </a:r>
            <a:r>
              <a:rPr lang="ru-RU" sz="2400" dirty="0">
                <a:solidFill>
                  <a:schemeClr val="tx1"/>
                </a:solidFill>
              </a:rPr>
              <a:t>но в данном случае это имя класса, поэтому перед именем будет использоваться точка (.):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F0F41-A78D-4236-8B76-E04373212758}"/>
              </a:ext>
            </a:extLst>
          </p:cNvPr>
          <p:cNvSpPr txBox="1"/>
          <p:nvPr/>
        </p:nvSpPr>
        <p:spPr>
          <a:xfrm>
            <a:off x="6202838" y="650341"/>
            <a:ext cx="2644496" cy="62170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body{</a:t>
            </a:r>
            <a:br>
              <a:rPr lang="en-US" sz="2000" dirty="0"/>
            </a:br>
            <a:r>
              <a:rPr lang="en-US" sz="2000" b="1" dirty="0"/>
              <a:t>  background: blue;</a:t>
            </a:r>
            <a:br>
              <a:rPr lang="en-US" sz="2000" dirty="0"/>
            </a:br>
            <a:r>
              <a:rPr lang="en-US" sz="2000" b="1" dirty="0"/>
              <a:t>  color: white;</a:t>
            </a:r>
            <a:br>
              <a:rPr lang="en-US" sz="2000" dirty="0"/>
            </a:br>
            <a:r>
              <a:rPr lang="en-US" sz="2000" b="1" dirty="0"/>
              <a:t>}</a:t>
            </a:r>
            <a:br>
              <a:rPr lang="en-US" sz="2000" dirty="0"/>
            </a:br>
            <a:r>
              <a:rPr lang="en-US" sz="2000" b="1" dirty="0"/>
              <a:t>h1{</a:t>
            </a:r>
            <a:br>
              <a:rPr lang="en-US" sz="2000" dirty="0"/>
            </a:br>
            <a:r>
              <a:rPr lang="en-US" sz="2000" b="1" dirty="0"/>
              <a:t>  color:red;</a:t>
            </a:r>
            <a:br>
              <a:rPr lang="en-US" sz="2000" dirty="0"/>
            </a:br>
            <a:r>
              <a:rPr lang="en-US" sz="2000" b="1" dirty="0"/>
              <a:t>}</a:t>
            </a:r>
            <a:br>
              <a:rPr lang="en-US" sz="2000" dirty="0"/>
            </a:br>
            <a:r>
              <a:rPr lang="en-US" sz="2000" b="1" dirty="0"/>
              <a:t>h2{</a:t>
            </a:r>
            <a:br>
              <a:rPr lang="en-US" sz="2000" dirty="0"/>
            </a:br>
            <a:r>
              <a:rPr lang="en-US" sz="2000" b="1" dirty="0"/>
              <a:t>  color:yellow;</a:t>
            </a:r>
            <a:br>
              <a:rPr lang="en-US" sz="2000" dirty="0"/>
            </a:br>
            <a:r>
              <a:rPr lang="en-US" sz="2000" b="1" dirty="0"/>
              <a:t>}</a:t>
            </a:r>
            <a:br>
              <a:rPr lang="en-US" sz="2000" dirty="0"/>
            </a:br>
            <a:r>
              <a:rPr lang="en-US" sz="2000" b="1" dirty="0"/>
              <a:t>p{</a:t>
            </a:r>
            <a:br>
              <a:rPr lang="en-US" sz="2000" dirty="0"/>
            </a:br>
            <a:r>
              <a:rPr lang="en-US" sz="2000" b="1" dirty="0"/>
              <a:t>  color:black;</a:t>
            </a:r>
            <a:br>
              <a:rPr lang="en-US" sz="2000" dirty="0"/>
            </a:br>
            <a:r>
              <a:rPr lang="en-US" sz="2000" b="1" dirty="0"/>
              <a:t>}</a:t>
            </a:r>
            <a:br>
              <a:rPr lang="en-US" sz="2000" dirty="0"/>
            </a:br>
            <a:r>
              <a:rPr lang="en-US" sz="2000" b="1" dirty="0"/>
              <a:t>#pink{</a:t>
            </a:r>
            <a:br>
              <a:rPr lang="en-US" sz="2000" dirty="0"/>
            </a:br>
            <a:r>
              <a:rPr lang="en-US" sz="2000" b="1" dirty="0"/>
              <a:t>  color:pink;</a:t>
            </a:r>
            <a:br>
              <a:rPr lang="en-US" sz="2000" dirty="0"/>
            </a:br>
            <a:r>
              <a:rPr lang="en-US" sz="2000" b="1" dirty="0"/>
              <a:t>}</a:t>
            </a:r>
            <a:br>
              <a:rPr lang="en-US" sz="2000" dirty="0"/>
            </a:br>
            <a:r>
              <a:rPr lang="en-US" sz="2000" b="1" dirty="0"/>
              <a:t>.pink{</a:t>
            </a:r>
            <a:br>
              <a:rPr lang="en-US" sz="2000" dirty="0"/>
            </a:br>
            <a:r>
              <a:rPr lang="en-US" sz="2000" b="1" dirty="0"/>
              <a:t>  color:pink;</a:t>
            </a:r>
            <a:br>
              <a:rPr lang="en-US" sz="2000" dirty="0"/>
            </a:br>
            <a:r>
              <a:rPr lang="en-US" sz="2000" b="1" dirty="0"/>
              <a:t>}</a:t>
            </a:r>
            <a:endParaRPr lang="en-US" sz="2000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140341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80589-BCED-463C-BF18-B881A059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Селекторы</a:t>
            </a:r>
            <a:endParaRPr lang="ru-BY" sz="3600" b="1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8F716E-C800-4C0F-804F-5374F1FEB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1287254"/>
            <a:ext cx="7869890" cy="5273802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Параграфов с таким классом может быть до бесконечности.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Давайте соберем все новые знания в кучу:</a:t>
            </a:r>
          </a:p>
          <a:p>
            <a:r>
              <a:rPr lang="ru-RU" dirty="0">
                <a:solidFill>
                  <a:schemeClr val="tx1"/>
                </a:solidFill>
              </a:rPr>
              <a:t>Все одинаковые элементы (заголовки, параграфы и тп.) должны иметь один стиль, тогда селектор состоит только из этого элемента </a:t>
            </a:r>
            <a:r>
              <a:rPr lang="ru-RU" b="1" dirty="0">
                <a:solidFill>
                  <a:schemeClr val="tx1"/>
                </a:solidFill>
              </a:rPr>
              <a:t>p{color:black;}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Элемент (абзац, заголовок и тп.) должен отличаться от всех остальных, тогда присваиваем ему идентификатор (id) и в таблице стилей перед идентификатором ставим знак решетки </a:t>
            </a:r>
            <a:r>
              <a:rPr lang="ru-RU" b="1" dirty="0">
                <a:solidFill>
                  <a:schemeClr val="tx1"/>
                </a:solidFill>
              </a:rPr>
              <a:t>#</a:t>
            </a:r>
            <a:r>
              <a:rPr lang="ru-RU" dirty="0">
                <a:solidFill>
                  <a:schemeClr val="tx1"/>
                </a:solidFill>
              </a:rPr>
              <a:t>, </a:t>
            </a:r>
            <a:r>
              <a:rPr lang="ru-RU" b="1" dirty="0">
                <a:solidFill>
                  <a:schemeClr val="tx1"/>
                </a:solidFill>
              </a:rPr>
              <a:t>#pink{color:pink;}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На странице несколько элементов должны иметь одинаковый стиль, то им присваивается класс (</a:t>
            </a:r>
            <a:r>
              <a:rPr lang="ru-RU" b="1" dirty="0">
                <a:solidFill>
                  <a:schemeClr val="tx1"/>
                </a:solidFill>
              </a:rPr>
              <a:t>class</a:t>
            </a:r>
            <a:r>
              <a:rPr lang="ru-RU" dirty="0">
                <a:solidFill>
                  <a:schemeClr val="tx1"/>
                </a:solidFill>
              </a:rPr>
              <a:t>) и в таблице стилей перед классом ставим знак точки (.), </a:t>
            </a:r>
            <a:r>
              <a:rPr lang="ru-RU" b="1" dirty="0">
                <a:solidFill>
                  <a:schemeClr val="tx1"/>
                </a:solidFill>
              </a:rPr>
              <a:t>.pink{color:pink;}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У </a:t>
            </a:r>
            <a:r>
              <a:rPr lang="ru-RU" b="1" dirty="0">
                <a:solidFill>
                  <a:schemeClr val="tx1"/>
                </a:solidFill>
              </a:rPr>
              <a:t>id</a:t>
            </a:r>
            <a:r>
              <a:rPr lang="ru-RU" dirty="0">
                <a:solidFill>
                  <a:schemeClr val="tx1"/>
                </a:solidFill>
              </a:rPr>
              <a:t> более высокий приоритет, чем у </a:t>
            </a:r>
            <a:r>
              <a:rPr lang="ru-RU" b="1" dirty="0">
                <a:solidFill>
                  <a:schemeClr val="tx1"/>
                </a:solidFill>
              </a:rPr>
              <a:t>class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963966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CD6C6-6B4A-4640-BF61-30F3F08E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Контекстный селектор</a:t>
            </a:r>
            <a:endParaRPr lang="ru-BY" sz="36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7ECC4B-BB3C-4960-8E67-6AB0921277BF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ru-RU" dirty="0"/>
              <a:t>Предположим, что у нас есть </a:t>
            </a:r>
            <a:r>
              <a:rPr lang="en-US" dirty="0"/>
              <a:t>html-</a:t>
            </a:r>
            <a:r>
              <a:rPr lang="ru-RU" dirty="0"/>
              <a:t>страница с таким кодом: </a:t>
            </a:r>
          </a:p>
          <a:p>
            <a:pPr marL="0" indent="0">
              <a:buNone/>
            </a:pPr>
            <a:r>
              <a:rPr lang="ru-RU" b="1" dirty="0"/>
              <a:t>&lt;</a:t>
            </a:r>
            <a:r>
              <a:rPr lang="en-US" b="1" dirty="0"/>
              <a:t>html&gt;</a:t>
            </a:r>
            <a:br>
              <a:rPr lang="en-US" dirty="0"/>
            </a:br>
            <a:r>
              <a:rPr lang="en-US" b="1" dirty="0"/>
              <a:t>  &lt;head&gt;</a:t>
            </a:r>
            <a:br>
              <a:rPr lang="en-US" dirty="0"/>
            </a:br>
            <a:r>
              <a:rPr lang="en-US" b="1" dirty="0"/>
              <a:t>    &lt;title&gt;</a:t>
            </a:r>
            <a:r>
              <a:rPr lang="ru-RU" b="1" dirty="0"/>
              <a:t>Селекторы по элементу&lt;/</a:t>
            </a:r>
            <a:r>
              <a:rPr lang="en-US" b="1" dirty="0"/>
              <a:t>title&gt;</a:t>
            </a:r>
            <a:br>
              <a:rPr lang="en-US" dirty="0"/>
            </a:br>
            <a:r>
              <a:rPr lang="en-US" b="1" dirty="0"/>
              <a:t>    &lt;link rel="stylesheet" type="text/css“ href="/style.css"&gt;</a:t>
            </a:r>
            <a:br>
              <a:rPr lang="en-US" dirty="0"/>
            </a:br>
            <a:r>
              <a:rPr lang="en-US" b="1" dirty="0"/>
              <a:t>  &lt;/head&gt;</a:t>
            </a:r>
            <a:br>
              <a:rPr lang="en-US" dirty="0"/>
            </a:br>
            <a:r>
              <a:rPr lang="en-US" b="1" dirty="0"/>
              <a:t>  &lt;body&gt;</a:t>
            </a:r>
            <a:br>
              <a:rPr lang="en-US" dirty="0"/>
            </a:br>
            <a:r>
              <a:rPr lang="en-US" b="1" dirty="0"/>
              <a:t>    &lt;p&gt;</a:t>
            </a:r>
            <a:r>
              <a:rPr lang="ru-RU" b="1" dirty="0"/>
              <a:t>Этот текст находится в параграфе&lt;/</a:t>
            </a:r>
            <a:r>
              <a:rPr lang="en-US" b="1" dirty="0"/>
              <a:t>p&gt;</a:t>
            </a:r>
            <a:br>
              <a:rPr lang="en-US" dirty="0"/>
            </a:br>
            <a:r>
              <a:rPr lang="en-US" b="1" dirty="0"/>
              <a:t>    </a:t>
            </a:r>
            <a:r>
              <a:rPr lang="ru-RU" b="1" dirty="0"/>
              <a:t>Это просто текст.</a:t>
            </a:r>
            <a:br>
              <a:rPr lang="ru-RU" dirty="0"/>
            </a:br>
            <a:r>
              <a:rPr lang="ru-RU" b="1" dirty="0"/>
              <a:t>    &lt;</a:t>
            </a:r>
            <a:r>
              <a:rPr lang="en-US" b="1" dirty="0"/>
              <a:t>i&gt;</a:t>
            </a:r>
            <a:r>
              <a:rPr lang="ru-RU" b="1" dirty="0"/>
              <a:t>Этот текст выделен курсивом&lt;/</a:t>
            </a:r>
            <a:r>
              <a:rPr lang="en-US" b="1" dirty="0"/>
              <a:t>i&gt;</a:t>
            </a:r>
            <a:br>
              <a:rPr lang="en-US" dirty="0"/>
            </a:br>
            <a:r>
              <a:rPr lang="en-US" b="1" dirty="0"/>
              <a:t>    &lt;p&gt;</a:t>
            </a:r>
            <a:r>
              <a:rPr lang="ru-RU" b="1" dirty="0"/>
              <a:t>Этот текст находится в параграфе, но &lt;</a:t>
            </a:r>
            <a:r>
              <a:rPr lang="en-US" b="1" dirty="0"/>
              <a:t>i&gt;</a:t>
            </a:r>
            <a:r>
              <a:rPr lang="ru-RU" b="1" dirty="0"/>
              <a:t>эта часть выделена курсивом&lt;/</a:t>
            </a:r>
            <a:r>
              <a:rPr lang="en-US" b="1" dirty="0"/>
              <a:t>i&gt;&lt;/p&gt;</a:t>
            </a:r>
            <a:br>
              <a:rPr lang="en-US" dirty="0"/>
            </a:br>
            <a:r>
              <a:rPr lang="en-US" b="1" dirty="0"/>
              <a:t>  &lt;/body&gt;</a:t>
            </a:r>
            <a:br>
              <a:rPr lang="en-US" dirty="0"/>
            </a:br>
            <a:r>
              <a:rPr lang="en-US" b="1" dirty="0"/>
              <a:t>&lt;/html&gt;</a:t>
            </a:r>
            <a:endParaRPr lang="en-US" dirty="0"/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759266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A0FC6-DDA0-4473-8AA3-8772DADD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Контекстный селектор</a:t>
            </a:r>
            <a:endParaRPr lang="ru-BY" sz="36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276CD5-D5F5-4F1D-8C39-554585D3E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1287257"/>
            <a:ext cx="7869890" cy="40014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/>
              <a:t>В браузере мы увидим: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A632FD-F311-4737-AAC8-8EA9652E2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9" y="2197405"/>
            <a:ext cx="7853082" cy="1883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1533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B0CDD-1E3E-4DBA-A2EC-B9CB26433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-88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Контекстный селектор</a:t>
            </a:r>
            <a:endParaRPr lang="ru-BY" sz="36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3EE9F-841E-4E36-8EC6-F89216A89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1032731"/>
            <a:ext cx="7853082" cy="10883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Представьте, что мы захотели не весь курсивный текст выделять зеленым, а только тот, который находится в параграфах. Давайте внесем изменения в таблицу стилей: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E93D5A-9C3C-4FF7-9736-4C650B2A1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54" y="5040441"/>
            <a:ext cx="7291911" cy="1569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AFDEFD-D028-41B2-AD91-C019ED136EB4}"/>
              </a:ext>
            </a:extLst>
          </p:cNvPr>
          <p:cNvSpPr txBox="1"/>
          <p:nvPr/>
        </p:nvSpPr>
        <p:spPr>
          <a:xfrm>
            <a:off x="645459" y="2081789"/>
            <a:ext cx="7886698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b="1" dirty="0"/>
              <a:t>p i{</a:t>
            </a:r>
            <a:br>
              <a:rPr lang="ru-RU" sz="2400" dirty="0"/>
            </a:br>
            <a:r>
              <a:rPr lang="ru-RU" sz="2400" b="1" dirty="0"/>
              <a:t>  color:green;</a:t>
            </a:r>
            <a:br>
              <a:rPr lang="ru-RU" sz="2400" dirty="0"/>
            </a:br>
            <a:r>
              <a:rPr lang="ru-RU" sz="2400" b="1" dirty="0"/>
              <a:t>}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635DD5-9E9B-40C8-831A-5BD653E2DF5D}"/>
              </a:ext>
            </a:extLst>
          </p:cNvPr>
          <p:cNvSpPr txBox="1"/>
          <p:nvPr/>
        </p:nvSpPr>
        <p:spPr>
          <a:xfrm>
            <a:off x="645459" y="3282116"/>
            <a:ext cx="7886698" cy="15696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/>
              <a:t>Так мы прописали, что данный стиль нужно применять к элементам i, которые находятся в параграфе. Названия элементов отделяются пробелом. Такие селекторы называют контекстными. Результат:</a:t>
            </a:r>
          </a:p>
        </p:txBody>
      </p:sp>
    </p:spTree>
    <p:extLst>
      <p:ext uri="{BB962C8B-B14F-4D97-AF65-F5344CB8AC3E}">
        <p14:creationId xmlns:p14="http://schemas.microsoft.com/office/powerpoint/2010/main" val="1420830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304BC-6BE9-46B8-8EB4-4E6898122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2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Группировка селекторов</a:t>
            </a:r>
            <a:endParaRPr lang="ru-BY" sz="36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366097-B72B-4579-92E5-A9B37BE46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105" y="978825"/>
            <a:ext cx="4369600" cy="4950637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1.Представьте такую ситуацию, что блоки объявления стилей для разных селекторов совпадают (заголовки H1 H2 H3 зеленого цвета), их можно сгруппировать. Селекторы для группировки, нужно перечислить через запятую. Пример: </a:t>
            </a:r>
          </a:p>
          <a:p>
            <a:pPr marL="0" indent="0">
              <a:buNone/>
            </a:pPr>
            <a:r>
              <a:rPr lang="ru-RU" dirty="0"/>
              <a:t>2.Помимо цвета, мы хотим задать размер. Тогда нужно дописать в нашу таблицу стилей:</a:t>
            </a:r>
          </a:p>
          <a:p>
            <a:pPr marL="0" indent="0">
              <a:buNone/>
            </a:pPr>
            <a:r>
              <a:rPr lang="ru-RU" dirty="0"/>
              <a:t>У заголовков (H1 H2 H3) будет указан свой размер, но при этом все они будут зеленого цвета.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03729-6261-4505-BE0F-BA2706432285}"/>
              </a:ext>
            </a:extLst>
          </p:cNvPr>
          <p:cNvSpPr txBox="1"/>
          <p:nvPr/>
        </p:nvSpPr>
        <p:spPr>
          <a:xfrm>
            <a:off x="5618079" y="977260"/>
            <a:ext cx="300715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b="1" dirty="0"/>
              <a:t>h1, h2, h3{</a:t>
            </a:r>
            <a:br>
              <a:rPr lang="ru-RU" sz="2400" dirty="0"/>
            </a:br>
            <a:r>
              <a:rPr lang="ru-RU" sz="2400" b="1" dirty="0"/>
              <a:t>  color:green;</a:t>
            </a:r>
            <a:br>
              <a:rPr lang="ru-RU" sz="2400" dirty="0"/>
            </a:br>
            <a:r>
              <a:rPr lang="ru-RU" sz="2400" b="1" dirty="0"/>
              <a:t>}</a:t>
            </a:r>
            <a:r>
              <a:rPr lang="ru-RU" sz="2400" dirty="0"/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769E36-44EC-48BC-BB31-B2A65298F37B}"/>
              </a:ext>
            </a:extLst>
          </p:cNvPr>
          <p:cNvSpPr txBox="1"/>
          <p:nvPr/>
        </p:nvSpPr>
        <p:spPr>
          <a:xfrm>
            <a:off x="6023727" y="2254569"/>
            <a:ext cx="2790334" cy="45243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b="1" dirty="0"/>
              <a:t>h1, h2, h3{</a:t>
            </a:r>
            <a:br>
              <a:rPr lang="ru-RU" sz="2400" dirty="0"/>
            </a:br>
            <a:r>
              <a:rPr lang="ru-RU" sz="2400" b="1" dirty="0"/>
              <a:t>  color:green;</a:t>
            </a:r>
            <a:br>
              <a:rPr lang="ru-RU" sz="2400" dirty="0"/>
            </a:br>
            <a:r>
              <a:rPr lang="ru-RU" sz="2400" b="1" dirty="0"/>
              <a:t>}</a:t>
            </a:r>
            <a:br>
              <a:rPr lang="ru-RU" sz="2400" dirty="0"/>
            </a:br>
            <a:r>
              <a:rPr lang="ru-RU" sz="2400" b="1" dirty="0"/>
              <a:t>h1{</a:t>
            </a:r>
            <a:br>
              <a:rPr lang="ru-RU" sz="2400" dirty="0"/>
            </a:br>
            <a:r>
              <a:rPr lang="ru-RU" sz="2400" b="1" dirty="0"/>
              <a:t>  font-size:18px;</a:t>
            </a:r>
            <a:br>
              <a:rPr lang="ru-RU" sz="2400" dirty="0"/>
            </a:br>
            <a:r>
              <a:rPr lang="ru-RU" sz="2400" b="1" dirty="0"/>
              <a:t>}</a:t>
            </a:r>
            <a:br>
              <a:rPr lang="ru-RU" sz="2400" dirty="0"/>
            </a:br>
            <a:r>
              <a:rPr lang="ru-RU" sz="2400" b="1" dirty="0"/>
              <a:t>h2{</a:t>
            </a:r>
            <a:br>
              <a:rPr lang="ru-RU" sz="2400" dirty="0"/>
            </a:br>
            <a:r>
              <a:rPr lang="ru-RU" sz="2400" b="1" dirty="0"/>
              <a:t>  font-size:16px;</a:t>
            </a:r>
            <a:br>
              <a:rPr lang="ru-RU" sz="2400" dirty="0"/>
            </a:br>
            <a:r>
              <a:rPr lang="ru-RU" sz="2400" b="1" dirty="0"/>
              <a:t>}</a:t>
            </a:r>
            <a:br>
              <a:rPr lang="ru-RU" sz="2400" dirty="0"/>
            </a:br>
            <a:r>
              <a:rPr lang="ru-RU" sz="2400" b="1" dirty="0"/>
              <a:t>h3{</a:t>
            </a:r>
            <a:br>
              <a:rPr lang="ru-RU" sz="2400" dirty="0"/>
            </a:br>
            <a:r>
              <a:rPr lang="ru-RU" sz="2400" b="1" dirty="0"/>
              <a:t>  font-size:14px;</a:t>
            </a:r>
            <a:br>
              <a:rPr lang="ru-RU" sz="2400" dirty="0"/>
            </a:br>
            <a:r>
              <a:rPr lang="ru-RU" sz="2400" b="1" dirty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46605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18F95-0545-4FEF-8914-C78CC8AB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-106214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Группировка селекторов</a:t>
            </a:r>
            <a:endParaRPr lang="ru-BY" sz="36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A997AC-C4BC-4E39-9D09-91493B202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070438"/>
            <a:ext cx="3115836" cy="283225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400" i="1" dirty="0"/>
              <a:t>Одни считают вышеприведенный код </a:t>
            </a:r>
            <a:r>
              <a:rPr lang="ru-RU" sz="2400" i="1" dirty="0">
                <a:solidFill>
                  <a:srgbClr val="00B050"/>
                </a:solidFill>
              </a:rPr>
              <a:t>правильным</a:t>
            </a:r>
            <a:r>
              <a:rPr lang="ru-RU" sz="2400" i="1" dirty="0"/>
              <a:t>, т.к. избежали повтора одинаковых свойств элементов и сократили код.</a:t>
            </a:r>
            <a:endParaRPr lang="ru-BY" sz="2400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05019FD1-D9B7-467B-BB9E-60357EA1497C}"/>
              </a:ext>
            </a:extLst>
          </p:cNvPr>
          <p:cNvSpPr txBox="1">
            <a:spLocks/>
          </p:cNvSpPr>
          <p:nvPr/>
        </p:nvSpPr>
        <p:spPr>
          <a:xfrm>
            <a:off x="4572002" y="1072893"/>
            <a:ext cx="3302801" cy="48401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Другие считают, что группировка </a:t>
            </a:r>
            <a:r>
              <a:rPr lang="ru-RU" i="1" dirty="0">
                <a:solidFill>
                  <a:srgbClr val="FF0000"/>
                </a:solidFill>
              </a:rPr>
              <a:t>ухудшает </a:t>
            </a:r>
            <a:r>
              <a:rPr lang="ru-RU" i="1" dirty="0"/>
              <a:t>логичность кода. Найдя селектор для заголовка h3, не сразу становится понятно, из за чего текст в нем зеленый. Сторонники этого мнения группируют только те элементы, у которых блоки полностью совпадают.</a:t>
            </a:r>
            <a:endParaRPr lang="ru-BY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B4D8968-CD3E-41AA-ADBF-EE1961718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99" y="4072382"/>
            <a:ext cx="2523540" cy="270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85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95F80-7AF3-4C25-974C-3C0D4916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245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Псевдоэлементы</a:t>
            </a:r>
            <a:endParaRPr lang="ru-BY" sz="3600" b="1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963210-1881-4929-859E-D62F6C56C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55" y="1079865"/>
            <a:ext cx="7869890" cy="1842444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Есть несколько элементов, которых нет в HTML, но они есть на странице (к примеру первая буква слова) их называют псевдоэлементами. Псевдоэлементам тоже можно задавать стиль.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tx1"/>
                </a:solidFill>
              </a:rPr>
              <a:t>first-letter</a:t>
            </a:r>
            <a:r>
              <a:rPr lang="ru-RU" sz="2400" dirty="0">
                <a:solidFill>
                  <a:schemeClr val="tx1"/>
                </a:solidFill>
              </a:rPr>
              <a:t> - стиль для первой буквы слова. Пример:</a:t>
            </a:r>
          </a:p>
          <a:p>
            <a:endParaRPr lang="ru-B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37E93-F7CC-43B2-B07F-A67EEF5D9B78}"/>
              </a:ext>
            </a:extLst>
          </p:cNvPr>
          <p:cNvSpPr txBox="1"/>
          <p:nvPr/>
        </p:nvSpPr>
        <p:spPr>
          <a:xfrm>
            <a:off x="1018095" y="3001475"/>
            <a:ext cx="5693790" cy="36933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/>
              <a:t>&lt;html&gt;</a:t>
            </a:r>
            <a:br>
              <a:rPr lang="ru-RU" dirty="0"/>
            </a:br>
            <a:r>
              <a:rPr lang="ru-RU" b="1" dirty="0"/>
              <a:t>  &lt;head&gt;</a:t>
            </a:r>
            <a:br>
              <a:rPr lang="ru-RU" dirty="0"/>
            </a:br>
            <a:r>
              <a:rPr lang="ru-RU" b="1" dirty="0"/>
              <a:t>    &lt;title&gt;Заголовок документа&lt;/title&gt;</a:t>
            </a:r>
            <a:br>
              <a:rPr lang="ru-RU" dirty="0"/>
            </a:br>
            <a:r>
              <a:rPr lang="ru-RU" b="1" dirty="0"/>
              <a:t>    &lt;link rel="stylesheet" type="text/css" href="/style.css"&gt;</a:t>
            </a:r>
            <a:br>
              <a:rPr lang="ru-RU" dirty="0"/>
            </a:br>
            <a:r>
              <a:rPr lang="ru-RU" b="1" dirty="0"/>
              <a:t>  &lt;/head&gt;</a:t>
            </a:r>
            <a:br>
              <a:rPr lang="ru-RU" dirty="0"/>
            </a:br>
            <a:r>
              <a:rPr lang="ru-RU" b="1" dirty="0"/>
              <a:t>  &lt;body&gt;</a:t>
            </a:r>
            <a:br>
              <a:rPr lang="ru-RU" dirty="0"/>
            </a:br>
            <a:r>
              <a:rPr lang="ru-RU" b="1" dirty="0"/>
              <a:t>    &lt;p&gt;</a:t>
            </a:r>
            <a:br>
              <a:rPr lang="ru-RU" dirty="0"/>
            </a:br>
            <a:r>
              <a:rPr lang="ru-RU" b="1" dirty="0"/>
              <a:t>    Это текст параграфа, и первую букву мы выделили красным цветом.</a:t>
            </a:r>
            <a:br>
              <a:rPr lang="ru-RU" dirty="0"/>
            </a:br>
            <a:r>
              <a:rPr lang="ru-RU" b="1" dirty="0"/>
              <a:t>    &lt;/p&gt;</a:t>
            </a:r>
            <a:br>
              <a:rPr lang="ru-RU" dirty="0"/>
            </a:br>
            <a:r>
              <a:rPr lang="ru-RU" b="1" dirty="0"/>
              <a:t>  &lt;/body&gt;</a:t>
            </a:r>
            <a:br>
              <a:rPr lang="ru-RU" dirty="0"/>
            </a:br>
            <a:r>
              <a:rPr lang="ru-RU" b="1" dirty="0"/>
              <a:t>&lt;/html&gt;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9790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6CEE7F-857A-45FC-A8C9-2336A1B9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Псевдоэлементы</a:t>
            </a:r>
            <a:endParaRPr lang="ru-BY" sz="36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1881D6-6507-424F-9103-F077EABE9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1287255"/>
            <a:ext cx="7869890" cy="179531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ru-RU" sz="2400" dirty="0"/>
              <a:t>Перекрасим первую букву параграфа в красный цвет, пишем:</a:t>
            </a:r>
          </a:p>
          <a:p>
            <a:pPr marL="0" indent="0">
              <a:buNone/>
            </a:pPr>
            <a:r>
              <a:rPr lang="ru-RU" sz="2400" b="1" dirty="0"/>
              <a:t>p:first-letter{</a:t>
            </a:r>
            <a:br>
              <a:rPr lang="ru-RU" sz="2400" dirty="0"/>
            </a:br>
            <a:r>
              <a:rPr lang="ru-RU" sz="2400" b="1" dirty="0"/>
              <a:t>  color:red;</a:t>
            </a:r>
            <a:br>
              <a:rPr lang="ru-RU" sz="2400" dirty="0"/>
            </a:br>
            <a:r>
              <a:rPr lang="ru-RU" sz="2400" b="1" dirty="0"/>
              <a:t>}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D2ABDEE9-7969-4B5C-8747-6B03525B18CB}"/>
              </a:ext>
            </a:extLst>
          </p:cNvPr>
          <p:cNvSpPr txBox="1">
            <a:spLocks/>
          </p:cNvSpPr>
          <p:nvPr/>
        </p:nvSpPr>
        <p:spPr>
          <a:xfrm>
            <a:off x="628651" y="3229714"/>
            <a:ext cx="7869890" cy="3985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Получаем: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C9C6FA-A494-483F-B043-5B222AECA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27" y="4183235"/>
            <a:ext cx="7841423" cy="1504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170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EE1426-14EA-44A6-8912-426DA09B5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259487"/>
            <a:ext cx="7886698" cy="998742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>
                <a:latin typeface="+mn-lt"/>
              </a:rPr>
              <a:t>Что такое CSS и чем отличается от HTML?</a:t>
            </a:r>
            <a:endParaRPr lang="ru-BY" sz="36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B3EECD-79CA-4881-A447-EE59F3BB8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2459898"/>
            <a:ext cx="7869890" cy="2941662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HTML - это язык разметки, а CSS визуальное оформление страницы. Используя HTML совместно с CSS позволит Вам творить чудеса!</a:t>
            </a:r>
          </a:p>
          <a:p>
            <a:r>
              <a:rPr lang="ru-RU" dirty="0">
                <a:solidFill>
                  <a:schemeClr val="tx1"/>
                </a:solidFill>
              </a:rPr>
              <a:t>CSS (Cascading Style Sheets) - каскадные таблицы стилей. Стиль в свою очередь это набор параметров, задающий внешнее представление объекта.</a:t>
            </a:r>
          </a:p>
        </p:txBody>
      </p:sp>
    </p:spTree>
    <p:extLst>
      <p:ext uri="{BB962C8B-B14F-4D97-AF65-F5344CB8AC3E}">
        <p14:creationId xmlns:p14="http://schemas.microsoft.com/office/powerpoint/2010/main" val="2095289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6CEE7F-857A-45FC-A8C9-2336A1B9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Псевдоэлементы</a:t>
            </a:r>
            <a:endParaRPr lang="ru-BY" sz="36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1881D6-6507-424F-9103-F077EABE9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1287256"/>
            <a:ext cx="7869890" cy="2311341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en-US" sz="3800" b="1" dirty="0"/>
              <a:t>irst-line</a:t>
            </a:r>
            <a:r>
              <a:rPr lang="en-US" sz="3800" dirty="0"/>
              <a:t> - </a:t>
            </a:r>
            <a:r>
              <a:rPr lang="ru-RU" sz="3800" dirty="0"/>
              <a:t>стиль для первой строки абзаца. Перекрасим первую строку абзаца в синий цвет. Пишем:  </a:t>
            </a:r>
          </a:p>
          <a:p>
            <a:pPr marL="0" indent="0">
              <a:buNone/>
            </a:pPr>
            <a:r>
              <a:rPr lang="en-US" sz="3800" b="1" dirty="0"/>
              <a:t>p:first-letter{</a:t>
            </a:r>
            <a:br>
              <a:rPr lang="en-US" sz="3800" dirty="0"/>
            </a:br>
            <a:r>
              <a:rPr lang="en-US" sz="3800" b="1" dirty="0"/>
              <a:t>  color:red;</a:t>
            </a:r>
            <a:br>
              <a:rPr lang="en-US" sz="3800" dirty="0"/>
            </a:br>
            <a:r>
              <a:rPr lang="en-US" sz="3800" b="1" dirty="0"/>
              <a:t>}</a:t>
            </a:r>
            <a:br>
              <a:rPr lang="en-US" sz="3800" dirty="0"/>
            </a:br>
            <a:r>
              <a:rPr lang="en-US" sz="3800" b="1" dirty="0"/>
              <a:t>p:first-line{</a:t>
            </a:r>
            <a:br>
              <a:rPr lang="en-US" sz="3800" dirty="0"/>
            </a:br>
            <a:r>
              <a:rPr lang="en-US" sz="3800" b="1" dirty="0"/>
              <a:t>  color:blue;</a:t>
            </a:r>
            <a:br>
              <a:rPr lang="en-US" sz="3800" dirty="0"/>
            </a:br>
            <a:r>
              <a:rPr lang="en-US" sz="3800" b="1" dirty="0"/>
              <a:t>}</a:t>
            </a:r>
            <a:endParaRPr lang="en-US" sz="38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D2ABDEE9-7969-4B5C-8747-6B03525B18CB}"/>
              </a:ext>
            </a:extLst>
          </p:cNvPr>
          <p:cNvSpPr txBox="1">
            <a:spLocks/>
          </p:cNvSpPr>
          <p:nvPr/>
        </p:nvSpPr>
        <p:spPr>
          <a:xfrm>
            <a:off x="645459" y="3691628"/>
            <a:ext cx="7869890" cy="3985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Получаем: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93FFA6-8DFE-4A69-86D6-23BF11863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97" y="4466842"/>
            <a:ext cx="7890552" cy="1513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8985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1E950-FAF9-4B71-8403-74FB5EBC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Псевдоклассы</a:t>
            </a:r>
            <a:endParaRPr lang="ru-BY" sz="3600" b="1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CD6948-841E-4F42-956D-78A00CC90C52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В CSS всего четыре псевдо-класса, псевдо-классы позволяют работать с ссылками. У ссылок бывает четыре состояния:</a:t>
            </a:r>
          </a:p>
          <a:p>
            <a:r>
              <a:rPr lang="ru-RU" b="1" dirty="0">
                <a:solidFill>
                  <a:schemeClr val="tx1"/>
                </a:solidFill>
              </a:rPr>
              <a:t>простая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chemeClr val="tx1"/>
                </a:solidFill>
              </a:rPr>
              <a:t>активная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chemeClr val="tx1"/>
                </a:solidFill>
              </a:rPr>
              <a:t>посещенная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chemeClr val="tx1"/>
                </a:solidFill>
              </a:rPr>
              <a:t>на которую наведен курсор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Чтоб описать стиль для этих ссылок существуют </a:t>
            </a:r>
            <a:r>
              <a:rPr lang="ru-RU" b="1" dirty="0">
                <a:solidFill>
                  <a:schemeClr val="tx1"/>
                </a:solidFill>
              </a:rPr>
              <a:t>псевдоклассы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  <a:p>
            <a:r>
              <a:rPr lang="ru-RU" b="1" dirty="0">
                <a:solidFill>
                  <a:schemeClr val="tx1"/>
                </a:solidFill>
              </a:rPr>
              <a:t>a:link</a:t>
            </a:r>
            <a:r>
              <a:rPr lang="ru-RU" dirty="0">
                <a:solidFill>
                  <a:schemeClr val="tx1"/>
                </a:solidFill>
              </a:rPr>
              <a:t> - стиль простой ссылки</a:t>
            </a:r>
          </a:p>
          <a:p>
            <a:r>
              <a:rPr lang="ru-RU" b="1" dirty="0">
                <a:solidFill>
                  <a:schemeClr val="tx1"/>
                </a:solidFill>
              </a:rPr>
              <a:t>a:active</a:t>
            </a:r>
            <a:r>
              <a:rPr lang="ru-RU" dirty="0">
                <a:solidFill>
                  <a:schemeClr val="tx1"/>
                </a:solidFill>
              </a:rPr>
              <a:t> - стиль активной ссылки</a:t>
            </a:r>
          </a:p>
          <a:p>
            <a:r>
              <a:rPr lang="ru-RU" b="1" dirty="0">
                <a:solidFill>
                  <a:schemeClr val="tx1"/>
                </a:solidFill>
              </a:rPr>
              <a:t>a:visited</a:t>
            </a:r>
            <a:r>
              <a:rPr lang="ru-RU" dirty="0">
                <a:solidFill>
                  <a:schemeClr val="tx1"/>
                </a:solidFill>
              </a:rPr>
              <a:t> - стиль посещенной ссылки</a:t>
            </a:r>
          </a:p>
          <a:p>
            <a:r>
              <a:rPr lang="ru-RU" b="1" dirty="0">
                <a:solidFill>
                  <a:schemeClr val="tx1"/>
                </a:solidFill>
              </a:rPr>
              <a:t>a:hover</a:t>
            </a:r>
            <a:r>
              <a:rPr lang="ru-RU" dirty="0">
                <a:solidFill>
                  <a:schemeClr val="tx1"/>
                </a:solidFill>
              </a:rPr>
              <a:t> - стиль ссылки, на которую наведен курсор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210831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6E974-AF3B-4937-BEC2-A83E2C96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77934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Псевдоклассы</a:t>
            </a:r>
            <a:endParaRPr lang="ru-BY" sz="36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8BB1C4-0372-49CE-B906-AE0F5FD14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984147"/>
            <a:ext cx="7869890" cy="4889709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ru-RU" dirty="0"/>
              <a:t>По умолчанию ссылки всегда синего цвета и подчеркнуты. Давайте потренируемся:</a:t>
            </a:r>
          </a:p>
          <a:p>
            <a:pPr marL="0" indent="0">
              <a:buNone/>
            </a:pPr>
            <a:r>
              <a:rPr lang="ru-RU" b="1" dirty="0"/>
              <a:t>&lt;</a:t>
            </a:r>
            <a:r>
              <a:rPr lang="en-US" b="1" dirty="0"/>
              <a:t>html&gt;</a:t>
            </a:r>
            <a:br>
              <a:rPr lang="en-US" dirty="0"/>
            </a:br>
            <a:r>
              <a:rPr lang="en-US" b="1" dirty="0"/>
              <a:t>  &lt;head&gt;</a:t>
            </a:r>
            <a:br>
              <a:rPr lang="en-US" dirty="0"/>
            </a:br>
            <a:r>
              <a:rPr lang="en-US" b="1" dirty="0"/>
              <a:t>    &lt;title&gt;</a:t>
            </a:r>
            <a:r>
              <a:rPr lang="ru-RU" b="1" dirty="0"/>
              <a:t>Заголовок документа&lt;/</a:t>
            </a:r>
            <a:r>
              <a:rPr lang="en-US" b="1" dirty="0"/>
              <a:t>title&gt;</a:t>
            </a:r>
            <a:br>
              <a:rPr lang="en-US" dirty="0"/>
            </a:br>
            <a:r>
              <a:rPr lang="en-US" b="1" dirty="0"/>
              <a:t>    &lt;link rel="stylesheet" type="text/css" href="/style.css"&gt;</a:t>
            </a:r>
            <a:br>
              <a:rPr lang="en-US" dirty="0"/>
            </a:br>
            <a:r>
              <a:rPr lang="en-US" b="1" dirty="0"/>
              <a:t>  &lt;/head&gt;</a:t>
            </a:r>
            <a:br>
              <a:rPr lang="en-US" dirty="0"/>
            </a:br>
            <a:r>
              <a:rPr lang="en-US" b="1" dirty="0"/>
              <a:t>  &lt;body&gt;</a:t>
            </a:r>
            <a:br>
              <a:rPr lang="en-US" dirty="0"/>
            </a:br>
            <a:r>
              <a:rPr lang="en-US" b="1" dirty="0"/>
              <a:t>    &lt;a href="#"&gt;</a:t>
            </a:r>
            <a:r>
              <a:rPr lang="ru-RU" b="1" dirty="0"/>
              <a:t>ссылка&lt;/</a:t>
            </a:r>
            <a:r>
              <a:rPr lang="en-US" b="1" dirty="0"/>
              <a:t>a&gt;</a:t>
            </a:r>
            <a:br>
              <a:rPr lang="en-US" dirty="0"/>
            </a:br>
            <a:r>
              <a:rPr lang="en-US" b="1" dirty="0"/>
              <a:t>  &lt;/body&gt;</a:t>
            </a:r>
            <a:br>
              <a:rPr lang="en-US" dirty="0"/>
            </a:br>
            <a:r>
              <a:rPr lang="en-US" b="1" dirty="0"/>
              <a:t>&lt;/html&gt;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Ссылка по умолчанию выглядит так:</a:t>
            </a:r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C205CF-DED8-4010-8C99-5CC8FB404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42" y="6147941"/>
            <a:ext cx="8225116" cy="54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61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D94D2A-6425-4056-9867-C5F87A51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Псевдоклассы</a:t>
            </a:r>
            <a:endParaRPr lang="ru-BY" sz="36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F145DF-ED2A-49AF-BA79-A43A7AD21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764" y="1419230"/>
            <a:ext cx="7869890" cy="223837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Изменим цвет ссылке на зеленый и уберем подчеркивание:</a:t>
            </a:r>
          </a:p>
          <a:p>
            <a:pPr marL="0" indent="0">
              <a:buNone/>
            </a:pPr>
            <a:r>
              <a:rPr lang="ru-RU" sz="2400" b="1" dirty="0"/>
              <a:t>a{</a:t>
            </a:r>
            <a:br>
              <a:rPr lang="ru-RU" sz="2400" dirty="0"/>
            </a:br>
            <a:r>
              <a:rPr lang="ru-RU" sz="2400" b="1" dirty="0"/>
              <a:t>  color:green;</a:t>
            </a:r>
            <a:br>
              <a:rPr lang="ru-RU" sz="2400" dirty="0"/>
            </a:br>
            <a:r>
              <a:rPr lang="ru-RU" sz="2400" b="1" dirty="0"/>
              <a:t>  text-decoration:none;</a:t>
            </a:r>
            <a:br>
              <a:rPr lang="ru-RU" sz="2400" dirty="0"/>
            </a:br>
            <a:r>
              <a:rPr lang="ru-RU" sz="2400" b="1" dirty="0"/>
              <a:t>}</a:t>
            </a:r>
            <a:endParaRPr lang="ru-RU" sz="2400" dirty="0"/>
          </a:p>
          <a:p>
            <a:endParaRPr lang="ru-RU" b="1" dirty="0"/>
          </a:p>
          <a:p>
            <a:endParaRPr lang="ru-B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C7081-35AA-4CA6-AB5C-4CED85C5DECC}"/>
              </a:ext>
            </a:extLst>
          </p:cNvPr>
          <p:cNvSpPr txBox="1"/>
          <p:nvPr/>
        </p:nvSpPr>
        <p:spPr>
          <a:xfrm>
            <a:off x="508148" y="3914882"/>
            <a:ext cx="7886698" cy="8309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tx1"/>
                </a:solidFill>
              </a:rPr>
              <a:t>text-decoration</a:t>
            </a:r>
            <a:r>
              <a:rPr lang="ru-RU" sz="2400" dirty="0">
                <a:solidFill>
                  <a:schemeClr val="tx1"/>
                </a:solidFill>
              </a:rPr>
              <a:t> - отвечает за подчеркивание, а значение none говорит, что подчеркивать не надо.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97D164-C8F6-45ED-8CAD-324A73D38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90" y="5354427"/>
            <a:ext cx="8599023" cy="57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04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7334B-6B2B-4DAC-9FCA-B04FAD05F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04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Color</a:t>
            </a:r>
            <a:endParaRPr lang="ru-BY" sz="3600" b="1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C0C2E6-F549-4723-904B-8EFF6B82A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706" y="984148"/>
            <a:ext cx="7869890" cy="3861231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 предыдущих уроков мы использовали свойство цвета - </a:t>
            </a:r>
            <a:r>
              <a:rPr lang="en-US" b="1" i="1" dirty="0"/>
              <a:t>color</a:t>
            </a:r>
            <a:r>
              <a:rPr lang="en-US" dirty="0"/>
              <a:t>. </a:t>
            </a:r>
            <a:r>
              <a:rPr lang="ru-RU" dirty="0"/>
              <a:t>Свойство </a:t>
            </a:r>
            <a:r>
              <a:rPr lang="en-US" b="1" i="1" dirty="0"/>
              <a:t>color </a:t>
            </a:r>
            <a:r>
              <a:rPr lang="ru-RU" dirty="0"/>
              <a:t>задает цвет текста внутри элемента и оно является наследуемым. Рассмотрим на примере:</a:t>
            </a:r>
          </a:p>
          <a:p>
            <a:pPr marL="0" indent="0">
              <a:buNone/>
            </a:pPr>
            <a:r>
              <a:rPr lang="ru-RU" b="1" dirty="0"/>
              <a:t>&lt;</a:t>
            </a:r>
            <a:r>
              <a:rPr lang="en-US" b="1" dirty="0"/>
              <a:t>html&gt;</a:t>
            </a:r>
            <a:br>
              <a:rPr lang="en-US" dirty="0"/>
            </a:br>
            <a:r>
              <a:rPr lang="en-US" b="1" dirty="0"/>
              <a:t>  &lt;head&gt;</a:t>
            </a:r>
            <a:br>
              <a:rPr lang="en-US" dirty="0"/>
            </a:br>
            <a:r>
              <a:rPr lang="en-US" b="1" dirty="0"/>
              <a:t>    &lt;title&gt;css color (</a:t>
            </a:r>
            <a:r>
              <a:rPr lang="ru-RU" b="1" dirty="0"/>
              <a:t>цвет)&lt;/</a:t>
            </a:r>
            <a:r>
              <a:rPr lang="en-US" b="1" dirty="0"/>
              <a:t>title&gt;</a:t>
            </a:r>
            <a:br>
              <a:rPr lang="en-US" dirty="0"/>
            </a:br>
            <a:r>
              <a:rPr lang="en-US" b="1" dirty="0"/>
              <a:t>    &lt;link rel="stylesheet" type="text/css" href="/style.css"&gt;</a:t>
            </a:r>
            <a:br>
              <a:rPr lang="en-US" dirty="0"/>
            </a:br>
            <a:r>
              <a:rPr lang="en-US" b="1" dirty="0"/>
              <a:t>  &lt;/head&gt;</a:t>
            </a:r>
            <a:br>
              <a:rPr lang="en-US" dirty="0"/>
            </a:br>
            <a:r>
              <a:rPr lang="en-US" b="1" dirty="0"/>
              <a:t>  &lt;body&gt;</a:t>
            </a:r>
            <a:br>
              <a:rPr lang="en-US" dirty="0"/>
            </a:br>
            <a:r>
              <a:rPr lang="en-US" b="1" dirty="0"/>
              <a:t>    &lt;h1&gt;</a:t>
            </a:r>
            <a:r>
              <a:rPr lang="ru-RU" b="1" dirty="0"/>
              <a:t>Заголовок&lt;/</a:t>
            </a:r>
            <a:r>
              <a:rPr lang="en-US" b="1" dirty="0"/>
              <a:t>h1&gt;</a:t>
            </a:r>
            <a:br>
              <a:rPr lang="en-US" dirty="0"/>
            </a:br>
            <a:r>
              <a:rPr lang="en-US" b="1" dirty="0"/>
              <a:t>    &lt;p&gt;</a:t>
            </a:r>
            <a:r>
              <a:rPr lang="ru-RU" b="1" dirty="0"/>
              <a:t>Здесь текст параграфа.&lt;/</a:t>
            </a:r>
            <a:r>
              <a:rPr lang="en-US" b="1" dirty="0"/>
              <a:t>p&gt;</a:t>
            </a:r>
            <a:br>
              <a:rPr lang="en-US" dirty="0"/>
            </a:br>
            <a:r>
              <a:rPr lang="en-US" b="1" dirty="0"/>
              <a:t>    </a:t>
            </a:r>
            <a:r>
              <a:rPr lang="ru-RU" b="1" dirty="0"/>
              <a:t>Здесь просто текст.</a:t>
            </a:r>
            <a:br>
              <a:rPr lang="ru-RU" dirty="0"/>
            </a:br>
            <a:r>
              <a:rPr lang="ru-RU" b="1" dirty="0"/>
              <a:t>  &lt;/</a:t>
            </a:r>
            <a:r>
              <a:rPr lang="en-US" b="1" dirty="0"/>
              <a:t>body&gt;</a:t>
            </a:r>
            <a:br>
              <a:rPr lang="en-US" dirty="0"/>
            </a:br>
            <a:r>
              <a:rPr lang="en-US" b="1" dirty="0"/>
              <a:t>&lt;/html&gt;</a:t>
            </a:r>
            <a:r>
              <a:rPr lang="en-US" dirty="0"/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DAB52-C176-4E32-88CC-DE19DF9D7D8C}"/>
              </a:ext>
            </a:extLst>
          </p:cNvPr>
          <p:cNvSpPr txBox="1"/>
          <p:nvPr/>
        </p:nvSpPr>
        <p:spPr>
          <a:xfrm>
            <a:off x="625706" y="5089024"/>
            <a:ext cx="4176074" cy="1569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/>
              <a:t>Задаем стиль для </a:t>
            </a:r>
            <a:r>
              <a:rPr lang="en-US" sz="2400" b="1" i="1" dirty="0"/>
              <a:t>body</a:t>
            </a:r>
            <a:r>
              <a:rPr lang="en-US" sz="2400" dirty="0"/>
              <a:t>: </a:t>
            </a:r>
          </a:p>
          <a:p>
            <a:r>
              <a:rPr lang="en-US" sz="2400" b="1" dirty="0"/>
              <a:t>body{</a:t>
            </a:r>
            <a:br>
              <a:rPr lang="en-US" sz="2400" dirty="0"/>
            </a:br>
            <a:r>
              <a:rPr lang="en-US" sz="2400" b="1" dirty="0"/>
              <a:t>  color:green;</a:t>
            </a:r>
            <a:br>
              <a:rPr lang="en-US" sz="2400" dirty="0"/>
            </a:br>
            <a:r>
              <a:rPr lang="en-US" sz="2400" b="1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4952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2C141-E2BB-4E5F-AC06-0742A432B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2827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Color</a:t>
            </a:r>
            <a:endParaRPr lang="ru-BY" sz="36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6A570D-A57A-41FB-A1EC-F3FA37C3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911340"/>
            <a:ext cx="7869890" cy="130511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400" dirty="0"/>
              <a:t>Мы задали, что теперь весь текст зеленого цвета. Далее нам нужно изменить цвет заголовка, пропишем ему свой стиль. Пример:</a:t>
            </a:r>
            <a:endParaRPr lang="ru-BY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AD95DF-534C-4F6C-8845-FADFC46E4AF9}"/>
              </a:ext>
            </a:extLst>
          </p:cNvPr>
          <p:cNvSpPr txBox="1"/>
          <p:nvPr/>
        </p:nvSpPr>
        <p:spPr>
          <a:xfrm>
            <a:off x="628653" y="2333221"/>
            <a:ext cx="3572759" cy="2308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body{</a:t>
            </a:r>
            <a:br>
              <a:rPr lang="en-US" sz="2400" dirty="0"/>
            </a:br>
            <a:r>
              <a:rPr lang="en-US" sz="2400" b="1" dirty="0"/>
              <a:t>  color:green;</a:t>
            </a:r>
            <a:br>
              <a:rPr lang="en-US" sz="2400" dirty="0"/>
            </a:br>
            <a:r>
              <a:rPr lang="en-US" sz="2400" b="1" dirty="0"/>
              <a:t>}</a:t>
            </a:r>
            <a:br>
              <a:rPr lang="en-US" sz="2400" dirty="0"/>
            </a:br>
            <a:r>
              <a:rPr lang="en-US" sz="2400" b="1" dirty="0"/>
              <a:t>h1{</a:t>
            </a:r>
            <a:br>
              <a:rPr lang="en-US" sz="2400" dirty="0"/>
            </a:br>
            <a:r>
              <a:rPr lang="en-US" sz="2400" b="1" dirty="0"/>
              <a:t>  color:red;</a:t>
            </a:r>
            <a:br>
              <a:rPr lang="en-US" sz="2400" dirty="0"/>
            </a:br>
            <a:r>
              <a:rPr lang="en-US" sz="2400" b="1" dirty="0"/>
              <a:t>}</a:t>
            </a:r>
            <a:endParaRPr lang="ru-BY" sz="24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EADF124A-4F39-4CB5-80DE-A36F75D2B432}"/>
              </a:ext>
            </a:extLst>
          </p:cNvPr>
          <p:cNvSpPr txBox="1">
            <a:spLocks/>
          </p:cNvSpPr>
          <p:nvPr/>
        </p:nvSpPr>
        <p:spPr>
          <a:xfrm>
            <a:off x="628651" y="4861832"/>
            <a:ext cx="7869890" cy="15861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400" dirty="0"/>
              <a:t>Цвет заголовка красный. До этого он был зеленым, потому что унаследовал свойство </a:t>
            </a:r>
            <a:r>
              <a:rPr lang="ru-RU" sz="3400" b="1" i="1" dirty="0"/>
              <a:t>color</a:t>
            </a:r>
            <a:r>
              <a:rPr lang="ru-RU" sz="3400" b="1" dirty="0"/>
              <a:t> </a:t>
            </a:r>
            <a:r>
              <a:rPr lang="ru-RU" sz="3400" dirty="0"/>
              <a:t>от - </a:t>
            </a:r>
            <a:r>
              <a:rPr lang="ru-RU" sz="3400" b="1" i="1" dirty="0"/>
              <a:t>body</a:t>
            </a:r>
            <a:r>
              <a:rPr lang="ru-RU" sz="3400" dirty="0"/>
              <a:t>.</a:t>
            </a:r>
          </a:p>
          <a:p>
            <a:pPr marL="0" indent="0">
              <a:buNone/>
            </a:pPr>
            <a:r>
              <a:rPr lang="ru-RU" sz="3400" dirty="0"/>
              <a:t>Т.е. если у элемента не задано свойство </a:t>
            </a:r>
            <a:r>
              <a:rPr lang="ru-RU" sz="3400" b="1" i="1" dirty="0"/>
              <a:t>color</a:t>
            </a:r>
            <a:r>
              <a:rPr lang="ru-RU" sz="3400" dirty="0"/>
              <a:t>, то оно наследуется от старшего элемента у которого это свойство задано.</a:t>
            </a:r>
          </a:p>
          <a:p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918910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17308-7FF1-457E-90EA-E4D4B9EC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</a:rPr>
              <a:t>Color</a:t>
            </a:r>
            <a:endParaRPr lang="ru-BY" sz="40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6B6366-E12A-4B0F-9CB4-3528EFE2A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1287256"/>
            <a:ext cx="7869890" cy="81492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Дерево элементов схематично можно отобразить так:</a:t>
            </a:r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82D8AA-E2A0-4591-9EF1-AED93577D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40" y="2941561"/>
            <a:ext cx="7822920" cy="234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03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6807A-0BF3-46C4-9644-9D6D1CF0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</a:rPr>
              <a:t>Color</a:t>
            </a:r>
            <a:endParaRPr lang="ru-BY" sz="40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7EFE-6B77-4324-8E90-E0511FF15877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Цвет можно задавать разными способами:</a:t>
            </a:r>
          </a:p>
          <a:p>
            <a:r>
              <a:rPr lang="ru-RU" i="1" dirty="0">
                <a:solidFill>
                  <a:schemeClr val="tx1"/>
                </a:solidFill>
              </a:rPr>
              <a:t>Именные цвета (</a:t>
            </a:r>
            <a:r>
              <a:rPr lang="en-US" i="1" dirty="0">
                <a:solidFill>
                  <a:schemeClr val="tx1"/>
                </a:solidFill>
              </a:rPr>
              <a:t>red, blue </a:t>
            </a:r>
            <a:r>
              <a:rPr lang="ru-RU" i="1" dirty="0">
                <a:solidFill>
                  <a:schemeClr val="tx1"/>
                </a:solidFill>
              </a:rPr>
              <a:t>и тп)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i="1" dirty="0">
                <a:solidFill>
                  <a:schemeClr val="tx1"/>
                </a:solidFill>
              </a:rPr>
              <a:t>Шестнадцатеричные коды цветов (#</a:t>
            </a:r>
            <a:r>
              <a:rPr lang="en-US" i="1" dirty="0">
                <a:solidFill>
                  <a:schemeClr val="tx1"/>
                </a:solidFill>
              </a:rPr>
              <a:t>FF0000)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ru-RU" i="1" dirty="0">
                <a:solidFill>
                  <a:schemeClr val="tx1"/>
                </a:solidFill>
              </a:rPr>
              <a:t>Десятичные коды цвета в модели </a:t>
            </a:r>
            <a:r>
              <a:rPr lang="en-US" i="1" dirty="0">
                <a:solidFill>
                  <a:schemeClr val="tx1"/>
                </a:solidFill>
              </a:rPr>
              <a:t>RGB (rgb(255, 0, 0))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Пример:</a:t>
            </a:r>
          </a:p>
          <a:p>
            <a:r>
              <a:rPr lang="en-US" b="1" dirty="0">
                <a:solidFill>
                  <a:schemeClr val="tx1"/>
                </a:solidFill>
              </a:rPr>
              <a:t>body{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  color:green;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}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h1{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  color:#FF0000;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}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h2{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  color:rgb(255,0,0);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5137261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C561F-6BFC-405C-A96E-BA928FA8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7" y="-1353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Фон - </a:t>
            </a:r>
            <a:r>
              <a:rPr lang="en-US" sz="3600" b="1" dirty="0">
                <a:latin typeface="+mn-lt"/>
              </a:rPr>
              <a:t>background</a:t>
            </a:r>
            <a:endParaRPr lang="ru-BY" sz="36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1F269C-09E0-4CE1-AB5B-0FD06A980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3" y="948151"/>
            <a:ext cx="7508727" cy="3925509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ru-RU" sz="2600" dirty="0"/>
              <a:t>При помощи </a:t>
            </a:r>
            <a:r>
              <a:rPr lang="en-US" sz="2600" dirty="0"/>
              <a:t>background </a:t>
            </a:r>
            <a:r>
              <a:rPr lang="ru-RU" sz="2600" dirty="0"/>
              <a:t>можно задать фон не только странице, но и любому другому элементу. Пример: </a:t>
            </a:r>
          </a:p>
          <a:p>
            <a:pPr marL="0" indent="0">
              <a:buNone/>
            </a:pPr>
            <a:r>
              <a:rPr lang="ru-RU" sz="2600" b="1" dirty="0"/>
              <a:t>&lt;</a:t>
            </a:r>
            <a:r>
              <a:rPr lang="en-US" sz="2600" b="1" dirty="0"/>
              <a:t>html&gt;</a:t>
            </a:r>
            <a:br>
              <a:rPr lang="en-US" sz="2600" dirty="0"/>
            </a:br>
            <a:r>
              <a:rPr lang="en-US" sz="2600" b="1" dirty="0"/>
              <a:t>  &lt;head&gt;</a:t>
            </a:r>
            <a:br>
              <a:rPr lang="en-US" sz="2600" dirty="0"/>
            </a:br>
            <a:r>
              <a:rPr lang="en-US" sz="2600" b="1" dirty="0"/>
              <a:t>    &lt;title&gt;css background (</a:t>
            </a:r>
            <a:r>
              <a:rPr lang="ru-RU" sz="2600" b="1" dirty="0"/>
              <a:t>фон)&lt;/</a:t>
            </a:r>
            <a:r>
              <a:rPr lang="en-US" sz="2600" b="1" dirty="0"/>
              <a:t>title&gt;</a:t>
            </a:r>
            <a:br>
              <a:rPr lang="en-US" sz="2600" dirty="0"/>
            </a:br>
            <a:r>
              <a:rPr lang="en-US" sz="2600" b="1" dirty="0"/>
              <a:t>    &lt;link rel="stylesheet" type="text/css" href="/style.css"&gt;</a:t>
            </a:r>
            <a:br>
              <a:rPr lang="en-US" sz="2600" dirty="0"/>
            </a:br>
            <a:r>
              <a:rPr lang="en-US" sz="2600" b="1" dirty="0"/>
              <a:t>  &lt;/head&gt;</a:t>
            </a:r>
            <a:br>
              <a:rPr lang="en-US" sz="2600" dirty="0"/>
            </a:br>
            <a:r>
              <a:rPr lang="en-US" sz="2600" b="1" dirty="0"/>
              <a:t>  &lt;body&gt;</a:t>
            </a:r>
            <a:br>
              <a:rPr lang="en-US" sz="2600" dirty="0"/>
            </a:br>
            <a:r>
              <a:rPr lang="en-US" sz="2600" b="1" dirty="0"/>
              <a:t>    </a:t>
            </a:r>
            <a:r>
              <a:rPr lang="ru-RU" sz="2600" b="1" dirty="0"/>
              <a:t>Здесь содержимое документа</a:t>
            </a:r>
            <a:br>
              <a:rPr lang="ru-RU" sz="2600" dirty="0"/>
            </a:br>
            <a:r>
              <a:rPr lang="ru-RU" sz="2600" b="1" dirty="0"/>
              <a:t>  &lt;/</a:t>
            </a:r>
            <a:r>
              <a:rPr lang="en-US" sz="2600" b="1" dirty="0"/>
              <a:t>body&gt;</a:t>
            </a:r>
            <a:br>
              <a:rPr lang="en-US" sz="2600" dirty="0"/>
            </a:br>
            <a:r>
              <a:rPr lang="en-US" sz="2600" b="1" dirty="0"/>
              <a:t>&lt;/html&gt;</a:t>
            </a:r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}</a:t>
            </a:r>
            <a:endParaRPr lang="en-US" sz="26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AC82AA2-88A8-4BCE-B896-CAF932C28521}"/>
              </a:ext>
            </a:extLst>
          </p:cNvPr>
          <p:cNvSpPr txBox="1">
            <a:spLocks/>
          </p:cNvSpPr>
          <p:nvPr/>
        </p:nvSpPr>
        <p:spPr>
          <a:xfrm>
            <a:off x="929834" y="5172560"/>
            <a:ext cx="6121416" cy="15358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body{</a:t>
            </a:r>
            <a:br>
              <a:rPr lang="en-US" dirty="0"/>
            </a:br>
            <a:r>
              <a:rPr lang="en-US" b="1" dirty="0"/>
              <a:t>  background-color:#243CED;</a:t>
            </a:r>
            <a:br>
              <a:rPr lang="en-US" dirty="0"/>
            </a:br>
            <a:r>
              <a:rPr lang="en-US" b="1" dirty="0"/>
              <a:t>  color:yellow;</a:t>
            </a:r>
            <a:br>
              <a:rPr lang="en-US" dirty="0"/>
            </a:b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399558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7C6CDC-5E76-4EBE-AB41-D551DDE8D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940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Фон - </a:t>
            </a:r>
            <a:r>
              <a:rPr lang="en-US" sz="3600" b="1" dirty="0">
                <a:latin typeface="+mn-lt"/>
              </a:rPr>
              <a:t>background</a:t>
            </a:r>
            <a:endParaRPr lang="ru-BY" sz="3600" dirty="0">
              <a:latin typeface="+mn-lt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CA61BB5A-B47E-4FFB-9303-CC1377590DA8}"/>
              </a:ext>
            </a:extLst>
          </p:cNvPr>
          <p:cNvSpPr txBox="1">
            <a:spLocks/>
          </p:cNvSpPr>
          <p:nvPr/>
        </p:nvSpPr>
        <p:spPr>
          <a:xfrm>
            <a:off x="486774" y="1287256"/>
            <a:ext cx="7869890" cy="11377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background-color</a:t>
            </a:r>
            <a:r>
              <a:rPr lang="en-US" sz="2400" dirty="0"/>
              <a:t> - </a:t>
            </a:r>
            <a:r>
              <a:rPr lang="ru-RU" sz="2400" dirty="0"/>
              <a:t>задает цвет фона. По умолчанию </a:t>
            </a:r>
            <a:r>
              <a:rPr lang="en-US" sz="2400" dirty="0"/>
              <a:t>background-color </a:t>
            </a:r>
            <a:r>
              <a:rPr lang="ru-RU" sz="2400" dirty="0"/>
              <a:t>не наследуется, но если указать значение </a:t>
            </a:r>
            <a:r>
              <a:rPr lang="en-US" sz="2400" dirty="0"/>
              <a:t>inherit, </a:t>
            </a:r>
            <a:r>
              <a:rPr lang="ru-RU" sz="2400" dirty="0"/>
              <a:t>то становится наследуемым.</a:t>
            </a:r>
          </a:p>
          <a:p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7A190B-BB76-4883-9A23-20CD3E1C5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76" y="3295175"/>
            <a:ext cx="7892649" cy="113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1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677CFA-682D-42AA-BB20-20C672C16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2" y="181666"/>
            <a:ext cx="7886698" cy="998742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+mn-lt"/>
              </a:rPr>
              <a:t>Давайте рассмотрим пример:</a:t>
            </a:r>
            <a:endParaRPr lang="ru-BY" sz="3600" b="1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3D68E6-8FFE-4545-B8BF-09CBE8C63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888" y="1180410"/>
            <a:ext cx="7869890" cy="1427665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Нам нужно, чтобы все заголовки (теги) </a:t>
            </a:r>
            <a:r>
              <a:rPr lang="ru-RU" sz="2400" i="1" dirty="0">
                <a:solidFill>
                  <a:schemeClr val="tx1"/>
                </a:solidFill>
              </a:rPr>
              <a:t>&lt;h1&gt;</a:t>
            </a:r>
            <a:r>
              <a:rPr lang="ru-RU" sz="2400" dirty="0">
                <a:solidFill>
                  <a:schemeClr val="tx1"/>
                </a:solidFill>
              </a:rPr>
              <a:t> имели красный цвет, размер - 34 и были написаны курсивом, а заголовки (теги) </a:t>
            </a:r>
            <a:r>
              <a:rPr lang="ru-RU" sz="2400" i="1" dirty="0">
                <a:solidFill>
                  <a:schemeClr val="tx1"/>
                </a:solidFill>
              </a:rPr>
              <a:t>&lt;h2&gt;</a:t>
            </a:r>
            <a:r>
              <a:rPr lang="ru-RU" sz="2400" dirty="0">
                <a:solidFill>
                  <a:schemeClr val="tx1"/>
                </a:solidFill>
              </a:rPr>
              <a:t> были бы синего цвета, размера - 24.</a:t>
            </a:r>
            <a:endParaRPr lang="ru-BY" sz="2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567AC-FF5E-4D1C-A415-088D7DAEE4BF}"/>
              </a:ext>
            </a:extLst>
          </p:cNvPr>
          <p:cNvSpPr txBox="1"/>
          <p:nvPr/>
        </p:nvSpPr>
        <p:spPr>
          <a:xfrm>
            <a:off x="795820" y="2790334"/>
            <a:ext cx="8235959" cy="34163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b="1" dirty="0"/>
              <a:t>Наш заголовок </a:t>
            </a:r>
            <a:r>
              <a:rPr lang="ru-RU" sz="2400" dirty="0"/>
              <a:t>- это объект, а </a:t>
            </a:r>
            <a:r>
              <a:rPr lang="ru-RU" sz="2400" b="1" dirty="0"/>
              <a:t>цвет, размер и начертание </a:t>
            </a:r>
            <a:r>
              <a:rPr lang="ru-RU" sz="2400" dirty="0"/>
              <a:t>- это параметры. Параметры наших объектов разные, т.е. они отличаются стилем.</a:t>
            </a:r>
          </a:p>
          <a:p>
            <a:r>
              <a:rPr lang="ru-RU" sz="2400" dirty="0"/>
              <a:t>Каждый объект (параграфы, заголовки, линии, текст...) на странице может иметь свой стиль. Набор всех стилей называют </a:t>
            </a:r>
            <a:r>
              <a:rPr lang="ru-RU" sz="2400" b="1" dirty="0"/>
              <a:t>таблицей стилей</a:t>
            </a:r>
            <a:r>
              <a:rPr lang="ru-RU" sz="2400" dirty="0"/>
              <a:t>.</a:t>
            </a:r>
          </a:p>
          <a:p>
            <a:r>
              <a:rPr lang="ru-RU" sz="2400" dirty="0"/>
              <a:t>Если для одного объекта применено несколько стилей (как с нашими заголовками), то используется </a:t>
            </a:r>
            <a:r>
              <a:rPr lang="ru-RU" sz="2400" b="1" dirty="0"/>
              <a:t>каскадирование</a:t>
            </a:r>
            <a:r>
              <a:rPr lang="ru-RU" sz="2400" dirty="0"/>
              <a:t>.  Каскадирование определяет приоритет стилей.</a:t>
            </a: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644140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99E7B-1EDF-4F6F-B9DA-2FFE82B2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98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Фон - </a:t>
            </a:r>
            <a:r>
              <a:rPr lang="en-US" sz="3600" b="1" dirty="0">
                <a:latin typeface="+mn-lt"/>
              </a:rPr>
              <a:t>background</a:t>
            </a:r>
            <a:endParaRPr lang="ru-BY" sz="36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EDCCDB-45FD-4BB3-8D63-5B1686CA4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1287256"/>
            <a:ext cx="7869890" cy="833777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/>
                </a:solidFill>
              </a:rPr>
              <a:t>background-image</a:t>
            </a:r>
            <a:r>
              <a:rPr lang="ru-RU" sz="2400" dirty="0">
                <a:solidFill>
                  <a:schemeClr val="tx1"/>
                </a:solidFill>
              </a:rPr>
              <a:t> - задает фоновое изображение. Пример:</a:t>
            </a:r>
            <a:endParaRPr lang="ru-BY" sz="2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B9824B-B5D8-4701-969B-34B1B087A581}"/>
              </a:ext>
            </a:extLst>
          </p:cNvPr>
          <p:cNvSpPr txBox="1"/>
          <p:nvPr/>
        </p:nvSpPr>
        <p:spPr>
          <a:xfrm>
            <a:off x="645459" y="2246335"/>
            <a:ext cx="7869890" cy="2308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body{</a:t>
            </a:r>
            <a:br>
              <a:rPr lang="en-US" sz="2400" dirty="0"/>
            </a:br>
            <a:r>
              <a:rPr lang="en-US" sz="2400" dirty="0"/>
              <a:t>  background-image: url(/picture.gif);        </a:t>
            </a:r>
            <a:r>
              <a:rPr lang="en-US" sz="2400" i="1" dirty="0"/>
              <a:t> &lt;---- </a:t>
            </a:r>
            <a:r>
              <a:rPr lang="ru-RU" sz="2400" i="1" dirty="0"/>
              <a:t>Путь к файлу указывается относительно таблицы стилей!</a:t>
            </a:r>
            <a:br>
              <a:rPr lang="ru-RU" sz="2400" dirty="0"/>
            </a:br>
            <a:r>
              <a:rPr lang="ru-RU" sz="2400" dirty="0"/>
              <a:t>  </a:t>
            </a:r>
            <a:r>
              <a:rPr lang="en-US" sz="2400" dirty="0"/>
              <a:t>background-color:#243CED;</a:t>
            </a:r>
            <a:br>
              <a:rPr lang="en-US" sz="2400" dirty="0"/>
            </a:br>
            <a:r>
              <a:rPr lang="en-US" sz="2400" dirty="0"/>
              <a:t>  color:yellow;</a:t>
            </a:r>
            <a:br>
              <a:rPr lang="en-US" sz="2400" dirty="0"/>
            </a:br>
            <a:r>
              <a:rPr lang="en-US" sz="2400" dirty="0"/>
              <a:t>}</a:t>
            </a:r>
            <a:endParaRPr lang="ru-BY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0C690C-447F-419F-A2BD-D25524BC8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23186"/>
            <a:ext cx="9144000" cy="159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215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C83555-8874-445F-8B6F-2CFC5707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Фон - </a:t>
            </a:r>
            <a:r>
              <a:rPr lang="en-US" b="1" dirty="0"/>
              <a:t>background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B667EE-13F6-40F9-A77E-78EA7795B44C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background-repeat</a:t>
            </a:r>
            <a:r>
              <a:rPr lang="ru-RU" dirty="0">
                <a:solidFill>
                  <a:schemeClr val="tx1"/>
                </a:solidFill>
              </a:rPr>
              <a:t> - повторения фонового изображения. В качестве изображения можно использовать полноценное изображение или однопиксельную полосу (точку) которая заполнит собой все пространство. Background-repeat указывает, повторять ли изображение и как его повторять. Возможны 4 варианта:</a:t>
            </a:r>
          </a:p>
          <a:p>
            <a:r>
              <a:rPr lang="ru-RU" b="1" dirty="0">
                <a:solidFill>
                  <a:schemeClr val="tx1"/>
                </a:solidFill>
              </a:rPr>
              <a:t>repeat</a:t>
            </a:r>
            <a:r>
              <a:rPr lang="ru-RU" dirty="0">
                <a:solidFill>
                  <a:schemeClr val="tx1"/>
                </a:solidFill>
              </a:rPr>
              <a:t> - повторять изображение по горизонтали и вертикали</a:t>
            </a:r>
          </a:p>
          <a:p>
            <a:r>
              <a:rPr lang="ru-RU" b="1" dirty="0">
                <a:solidFill>
                  <a:schemeClr val="tx1"/>
                </a:solidFill>
              </a:rPr>
              <a:t>repeat-x</a:t>
            </a:r>
            <a:r>
              <a:rPr lang="ru-RU" dirty="0">
                <a:solidFill>
                  <a:schemeClr val="tx1"/>
                </a:solidFill>
              </a:rPr>
              <a:t> - повторять изображение по горизонтали</a:t>
            </a:r>
          </a:p>
          <a:p>
            <a:r>
              <a:rPr lang="ru-RU" b="1" dirty="0">
                <a:solidFill>
                  <a:schemeClr val="tx1"/>
                </a:solidFill>
              </a:rPr>
              <a:t>repeat-y</a:t>
            </a:r>
            <a:r>
              <a:rPr lang="ru-RU" dirty="0">
                <a:solidFill>
                  <a:schemeClr val="tx1"/>
                </a:solidFill>
              </a:rPr>
              <a:t> - повторять изображение по вертикали</a:t>
            </a:r>
          </a:p>
          <a:p>
            <a:r>
              <a:rPr lang="ru-RU" b="1" dirty="0">
                <a:solidFill>
                  <a:schemeClr val="tx1"/>
                </a:solidFill>
              </a:rPr>
              <a:t>no-repeat</a:t>
            </a:r>
            <a:r>
              <a:rPr lang="ru-RU" dirty="0">
                <a:solidFill>
                  <a:schemeClr val="tx1"/>
                </a:solidFill>
              </a:rPr>
              <a:t> - не повторять изображение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По умолчанию </a:t>
            </a:r>
            <a:r>
              <a:rPr lang="en-US" dirty="0">
                <a:solidFill>
                  <a:schemeClr val="tx1"/>
                </a:solidFill>
              </a:rPr>
              <a:t>repeat.</a:t>
            </a:r>
            <a:endParaRPr lang="ru-RU" dirty="0">
              <a:solidFill>
                <a:schemeClr val="tx1"/>
              </a:solidFill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4046389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B9646-752D-44CA-8F8C-BDDCD046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-3830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Фон - </a:t>
            </a:r>
            <a:r>
              <a:rPr lang="en-US" sz="3600" b="1" dirty="0">
                <a:latin typeface="+mn-lt"/>
              </a:rPr>
              <a:t>background</a:t>
            </a:r>
            <a:endParaRPr lang="ru-BY" sz="36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3CA29A-9D92-48F4-B52B-452B86813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1287255"/>
            <a:ext cx="7869890" cy="214174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/>
              <a:t>body{</a:t>
            </a:r>
            <a:br>
              <a:rPr lang="en-US" sz="2400" dirty="0"/>
            </a:br>
            <a:r>
              <a:rPr lang="en-US" sz="2400" dirty="0"/>
              <a:t>  background-image: url(/picture.gif);</a:t>
            </a:r>
            <a:br>
              <a:rPr lang="en-US" sz="2400" dirty="0"/>
            </a:br>
            <a:r>
              <a:rPr lang="en-US" sz="2400" dirty="0"/>
              <a:t>  background-repeat:no-repeat;</a:t>
            </a:r>
            <a:br>
              <a:rPr lang="en-US" sz="2400" dirty="0"/>
            </a:br>
            <a:r>
              <a:rPr lang="en-US" sz="2400" dirty="0"/>
              <a:t>  background-color:#243CED;</a:t>
            </a:r>
            <a:br>
              <a:rPr lang="en-US" sz="2400" dirty="0"/>
            </a:br>
            <a:r>
              <a:rPr lang="en-US" sz="2400" dirty="0"/>
              <a:t>  color:yellow;</a:t>
            </a:r>
            <a:br>
              <a:rPr lang="en-US" sz="2400" dirty="0"/>
            </a:br>
            <a:r>
              <a:rPr lang="en-US" sz="2400" dirty="0"/>
              <a:t>}</a:t>
            </a:r>
            <a:endParaRPr lang="ru-BY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A17D46-DA93-4A98-95CA-9F7F0D9EB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74591"/>
            <a:ext cx="91440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317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B9646-752D-44CA-8F8C-BDDCD046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/>
              <a:t>Фон - </a:t>
            </a:r>
            <a:r>
              <a:rPr lang="en-US" b="1" dirty="0"/>
              <a:t>background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3CA29A-9D92-48F4-B52B-452B86813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1287255"/>
            <a:ext cx="7869890" cy="214174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/>
              <a:t>body{</a:t>
            </a:r>
            <a:br>
              <a:rPr lang="en-US" sz="2400" dirty="0"/>
            </a:br>
            <a:r>
              <a:rPr lang="en-US" dirty="0"/>
              <a:t>  background-image: url(/picture.gif);</a:t>
            </a:r>
            <a:br>
              <a:rPr lang="en-US" sz="2400" dirty="0"/>
            </a:br>
            <a:r>
              <a:rPr lang="en-US" dirty="0"/>
              <a:t>  background-repeat:repeat-x;</a:t>
            </a:r>
            <a:br>
              <a:rPr lang="en-US" sz="2400" dirty="0"/>
            </a:br>
            <a:r>
              <a:rPr lang="en-US" dirty="0"/>
              <a:t>  background-color:#243CED;</a:t>
            </a:r>
            <a:br>
              <a:rPr lang="en-US" sz="2400" dirty="0"/>
            </a:br>
            <a:r>
              <a:rPr lang="en-US" dirty="0"/>
              <a:t>  color:yellow;</a:t>
            </a:r>
            <a:br>
              <a:rPr lang="en-US" sz="2400" dirty="0"/>
            </a:br>
            <a:r>
              <a:rPr lang="en-US" dirty="0"/>
              <a:t>}</a:t>
            </a:r>
            <a:endParaRPr lang="ru-BY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0C0AFB-501E-44D5-9D9B-73F9067DF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8603"/>
            <a:ext cx="91440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794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B9646-752D-44CA-8F8C-BDDCD046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054" y="-3830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Фон - </a:t>
            </a:r>
            <a:r>
              <a:rPr lang="en-US" sz="3600" b="1" dirty="0">
                <a:latin typeface="+mn-lt"/>
              </a:rPr>
              <a:t>background</a:t>
            </a:r>
            <a:endParaRPr lang="ru-BY" sz="36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3CA29A-9D92-48F4-B52B-452B86813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1287255"/>
            <a:ext cx="7869890" cy="214174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/>
              <a:t>body{</a:t>
            </a:r>
            <a:br>
              <a:rPr lang="en-US" sz="2400" dirty="0"/>
            </a:br>
            <a:r>
              <a:rPr lang="en-US" dirty="0"/>
              <a:t>  background-image: url(/picture.gif);</a:t>
            </a:r>
            <a:br>
              <a:rPr lang="en-US" sz="2400" dirty="0"/>
            </a:br>
            <a:r>
              <a:rPr lang="en-US" dirty="0"/>
              <a:t>  background-repeat:repeat-y;</a:t>
            </a:r>
            <a:br>
              <a:rPr lang="en-US" sz="2400" dirty="0"/>
            </a:br>
            <a:r>
              <a:rPr lang="en-US" dirty="0"/>
              <a:t>  background-color:#243CED;</a:t>
            </a:r>
            <a:br>
              <a:rPr lang="en-US" sz="2400" dirty="0"/>
            </a:br>
            <a:r>
              <a:rPr lang="en-US" dirty="0"/>
              <a:t>  color:yellow;</a:t>
            </a:r>
            <a:br>
              <a:rPr lang="en-US" sz="2400" dirty="0"/>
            </a:br>
            <a:r>
              <a:rPr lang="en-US" dirty="0"/>
              <a:t>}</a:t>
            </a:r>
            <a:endParaRPr lang="ru-BY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C3B072-9CC7-4A4B-ABB7-AAFBB2098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" y="4121724"/>
            <a:ext cx="91440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179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B9646-752D-44CA-8F8C-BDDCD046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/>
              <a:t>Фон - </a:t>
            </a:r>
            <a:r>
              <a:rPr lang="en-US" b="1" dirty="0"/>
              <a:t>background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3CA29A-9D92-48F4-B52B-452B86813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1287255"/>
            <a:ext cx="7869890" cy="263429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sz="3400" b="1" dirty="0"/>
              <a:t>background-position</a:t>
            </a:r>
            <a:r>
              <a:rPr lang="en-US" sz="3400" dirty="0"/>
              <a:t> - </a:t>
            </a:r>
            <a:r>
              <a:rPr lang="ru-RU" sz="3400" dirty="0"/>
              <a:t>задает расположение элемента относительно окна браузера. Пример:</a:t>
            </a:r>
          </a:p>
          <a:p>
            <a:pPr marL="0" indent="0">
              <a:buNone/>
            </a:pPr>
            <a:r>
              <a:rPr lang="en-US" sz="3400" b="1" dirty="0"/>
              <a:t>body{</a:t>
            </a:r>
            <a:br>
              <a:rPr lang="en-US" sz="3400" dirty="0"/>
            </a:br>
            <a:r>
              <a:rPr lang="en-US" sz="3400" b="1" dirty="0"/>
              <a:t>  background-image: url(/picture.gif);</a:t>
            </a:r>
            <a:br>
              <a:rPr lang="en-US" sz="3400" dirty="0"/>
            </a:br>
            <a:r>
              <a:rPr lang="en-US" sz="3400" b="1" dirty="0"/>
              <a:t>  background-repeat:no-repeat;</a:t>
            </a:r>
            <a:br>
              <a:rPr lang="en-US" sz="3400" dirty="0"/>
            </a:br>
            <a:r>
              <a:rPr lang="en-US" sz="3400" b="1" dirty="0"/>
              <a:t>  background-color:#243CED;</a:t>
            </a:r>
            <a:br>
              <a:rPr lang="en-US" sz="3400" dirty="0"/>
            </a:br>
            <a:r>
              <a:rPr lang="en-US" sz="3400" b="1" dirty="0"/>
              <a:t>  background-position:50px 50px;</a:t>
            </a:r>
            <a:br>
              <a:rPr lang="en-US" sz="3400" dirty="0"/>
            </a:br>
            <a:r>
              <a:rPr lang="en-US" sz="3400" b="1" dirty="0"/>
              <a:t>  color:yellow;</a:t>
            </a:r>
            <a:br>
              <a:rPr lang="en-US" sz="3400" dirty="0"/>
            </a:br>
            <a:r>
              <a:rPr lang="en-US" sz="3400" b="1" dirty="0"/>
              <a:t>}</a:t>
            </a:r>
            <a:endParaRPr lang="en-US" sz="3400" dirty="0"/>
          </a:p>
          <a:p>
            <a:endParaRPr lang="ru-BY" sz="24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530D75-546F-4A48-A6C8-2C6EBCCDC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27077"/>
            <a:ext cx="91440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939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B9646-752D-44CA-8F8C-BDDCD046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41" y="872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Фон - </a:t>
            </a:r>
            <a:r>
              <a:rPr lang="en-US" sz="3600" b="1" dirty="0">
                <a:latin typeface="+mn-lt"/>
              </a:rPr>
              <a:t>background</a:t>
            </a:r>
            <a:endParaRPr lang="ru-BY" sz="36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3CA29A-9D92-48F4-B52B-452B86813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1287255"/>
            <a:ext cx="7869890" cy="263429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ru-RU" dirty="0"/>
              <a:t>Выравниваем изображение по горизонтали - по центру, а по вертикали - по верхнему краю страницы: </a:t>
            </a:r>
          </a:p>
          <a:p>
            <a:r>
              <a:rPr lang="en-US" dirty="0"/>
              <a:t>body{</a:t>
            </a:r>
            <a:br>
              <a:rPr lang="en-US" dirty="0"/>
            </a:br>
            <a:r>
              <a:rPr lang="en-US" dirty="0"/>
              <a:t>background-image:url(picture.gif);</a:t>
            </a:r>
            <a:br>
              <a:rPr lang="en-US" dirty="0"/>
            </a:br>
            <a:r>
              <a:rPr lang="en-US" dirty="0"/>
              <a:t>background-repeat:no-repeat;</a:t>
            </a:r>
            <a:br>
              <a:rPr lang="en-US" dirty="0"/>
            </a:br>
            <a:r>
              <a:rPr lang="en-US" dirty="0"/>
              <a:t>background-color:#243CED;</a:t>
            </a:r>
            <a:br>
              <a:rPr lang="en-US" dirty="0"/>
            </a:br>
            <a:r>
              <a:rPr lang="en-US" dirty="0"/>
              <a:t>background-position:center top;</a:t>
            </a:r>
            <a:br>
              <a:rPr lang="en-US" dirty="0"/>
            </a:br>
            <a:r>
              <a:rPr lang="en-US" dirty="0"/>
              <a:t>color:yellow;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ru-BY" sz="24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A39168-C925-4216-AB2F-77E265720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29114"/>
            <a:ext cx="91440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816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F10577-3C9D-415C-A16D-FA44DBC7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41" y="-6127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Фон - </a:t>
            </a:r>
            <a:r>
              <a:rPr lang="en-US" sz="3600" b="1" dirty="0">
                <a:latin typeface="+mn-lt"/>
              </a:rPr>
              <a:t>background</a:t>
            </a:r>
            <a:endParaRPr lang="ru-BY" sz="36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33448E-2500-43F5-AE9B-75057AF90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946440"/>
            <a:ext cx="7869890" cy="5652325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Ключевые слова для выравнивания:</a:t>
            </a:r>
          </a:p>
          <a:p>
            <a:r>
              <a:rPr lang="ru-RU" sz="2400" b="1" dirty="0">
                <a:solidFill>
                  <a:schemeClr val="tx1"/>
                </a:solidFill>
              </a:rPr>
              <a:t>left</a:t>
            </a:r>
            <a:r>
              <a:rPr lang="ru-RU" sz="2400" dirty="0">
                <a:solidFill>
                  <a:schemeClr val="tx1"/>
                </a:solidFill>
              </a:rPr>
              <a:t> -по левому краю</a:t>
            </a:r>
          </a:p>
          <a:p>
            <a:r>
              <a:rPr lang="ru-RU" sz="2400" b="1" dirty="0">
                <a:solidFill>
                  <a:schemeClr val="tx1"/>
                </a:solidFill>
              </a:rPr>
              <a:t>center</a:t>
            </a:r>
            <a:r>
              <a:rPr lang="ru-RU" sz="2400" dirty="0">
                <a:solidFill>
                  <a:schemeClr val="tx1"/>
                </a:solidFill>
              </a:rPr>
              <a:t> -по центру</a:t>
            </a:r>
          </a:p>
          <a:p>
            <a:r>
              <a:rPr lang="ru-RU" sz="2400" b="1" dirty="0">
                <a:solidFill>
                  <a:schemeClr val="tx1"/>
                </a:solidFill>
              </a:rPr>
              <a:t>right</a:t>
            </a:r>
            <a:r>
              <a:rPr lang="ru-RU" sz="2400" dirty="0">
                <a:solidFill>
                  <a:schemeClr val="tx1"/>
                </a:solidFill>
              </a:rPr>
              <a:t> - по правому краю</a:t>
            </a:r>
          </a:p>
          <a:p>
            <a:r>
              <a:rPr lang="ru-RU" sz="2400" b="1" dirty="0">
                <a:solidFill>
                  <a:schemeClr val="tx1"/>
                </a:solidFill>
              </a:rPr>
              <a:t>top</a:t>
            </a:r>
            <a:r>
              <a:rPr lang="ru-RU" sz="2400" dirty="0">
                <a:solidFill>
                  <a:schemeClr val="tx1"/>
                </a:solidFill>
              </a:rPr>
              <a:t> - по верхнему краю</a:t>
            </a:r>
          </a:p>
          <a:p>
            <a:r>
              <a:rPr lang="ru-RU" sz="2400" b="1" dirty="0">
                <a:solidFill>
                  <a:schemeClr val="tx1"/>
                </a:solidFill>
              </a:rPr>
              <a:t>bottom</a:t>
            </a:r>
            <a:r>
              <a:rPr lang="ru-RU" sz="2400" dirty="0">
                <a:solidFill>
                  <a:schemeClr val="tx1"/>
                </a:solidFill>
              </a:rPr>
              <a:t> - по нижнему краю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tx1"/>
                </a:solidFill>
              </a:rPr>
              <a:t>Сокращенная запись для свойств background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В CSS для некоторых свойств возможна сокращенная запись. Для сокращения значения всех свойств перечисляются через пробел в произвольном порядке. </a:t>
            </a:r>
            <a:r>
              <a:rPr lang="ru-RU" sz="2400" b="1" dirty="0">
                <a:solidFill>
                  <a:schemeClr val="tx1"/>
                </a:solidFill>
              </a:rPr>
              <a:t>body{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b="1" dirty="0">
                <a:solidFill>
                  <a:schemeClr val="tx1"/>
                </a:solidFill>
              </a:rPr>
              <a:t>  background: url(/picture.gif) no-repeat #33CCFF center top;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b="1" dirty="0">
                <a:solidFill>
                  <a:schemeClr val="tx1"/>
                </a:solidFill>
              </a:rPr>
              <a:t>  color:yellow;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b="1" dirty="0">
                <a:solidFill>
                  <a:schemeClr val="tx1"/>
                </a:solidFill>
              </a:rPr>
              <a:t>}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1695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6C6D8-D59E-48D3-8A2F-AE7046A3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3" y="64377"/>
            <a:ext cx="7886698" cy="81209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Шрифты</a:t>
            </a:r>
            <a:endParaRPr lang="ru-BY" sz="3600" b="1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A9728-F879-4DB4-AABE-0EBCB0BAC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3" y="993058"/>
            <a:ext cx="8426445" cy="3594847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b="1" dirty="0">
                <a:solidFill>
                  <a:schemeClr val="tx1"/>
                </a:solidFill>
              </a:rPr>
              <a:t>Для изменения параметров шрифтов в </a:t>
            </a:r>
            <a:r>
              <a:rPr lang="en-US" sz="2200" b="1" dirty="0">
                <a:solidFill>
                  <a:schemeClr val="tx1"/>
                </a:solidFill>
              </a:rPr>
              <a:t>CSS </a:t>
            </a:r>
            <a:r>
              <a:rPr lang="ru-RU" sz="2200" b="1" dirty="0">
                <a:solidFill>
                  <a:schemeClr val="tx1"/>
                </a:solidFill>
              </a:rPr>
              <a:t>используется свойство </a:t>
            </a:r>
            <a:r>
              <a:rPr lang="en-US" sz="2200" b="1" dirty="0">
                <a:solidFill>
                  <a:schemeClr val="tx1"/>
                </a:solidFill>
              </a:rPr>
              <a:t>font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b="1" dirty="0">
                <a:solidFill>
                  <a:schemeClr val="tx1"/>
                </a:solidFill>
              </a:rPr>
              <a:t>Font-family </a:t>
            </a:r>
            <a:r>
              <a:rPr lang="en-US" sz="2200" dirty="0">
                <a:solidFill>
                  <a:schemeClr val="tx1"/>
                </a:solidFill>
              </a:rPr>
              <a:t>- </a:t>
            </a:r>
            <a:r>
              <a:rPr lang="ru-RU" sz="2200" dirty="0">
                <a:solidFill>
                  <a:schemeClr val="tx1"/>
                </a:solidFill>
              </a:rPr>
              <a:t>задает непосредственно сам шрифт. Шрифты можно разделить на группы: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Serif </a:t>
            </a:r>
            <a:r>
              <a:rPr lang="en-US" sz="2200" dirty="0">
                <a:solidFill>
                  <a:schemeClr val="tx1"/>
                </a:solidFill>
              </a:rPr>
              <a:t>- </a:t>
            </a:r>
            <a:r>
              <a:rPr lang="ru-RU" sz="2200" dirty="0">
                <a:solidFill>
                  <a:schemeClr val="tx1"/>
                </a:solidFill>
              </a:rPr>
              <a:t>шрифты с засечками, например, </a:t>
            </a:r>
            <a:r>
              <a:rPr lang="en-US" sz="2200" dirty="0">
                <a:solidFill>
                  <a:schemeClr val="tx1"/>
                </a:solidFill>
              </a:rPr>
              <a:t>Times New Roman.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Sans-serif </a:t>
            </a:r>
            <a:r>
              <a:rPr lang="en-US" sz="2200" dirty="0">
                <a:solidFill>
                  <a:schemeClr val="tx1"/>
                </a:solidFill>
              </a:rPr>
              <a:t>- </a:t>
            </a:r>
            <a:r>
              <a:rPr lang="ru-RU" sz="2200" dirty="0">
                <a:solidFill>
                  <a:schemeClr val="tx1"/>
                </a:solidFill>
              </a:rPr>
              <a:t>шрифты рубленные, без засечек, например, </a:t>
            </a:r>
            <a:r>
              <a:rPr lang="en-US" sz="2200" dirty="0">
                <a:solidFill>
                  <a:schemeClr val="tx1"/>
                </a:solidFill>
              </a:rPr>
              <a:t>Arial.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Monospace </a:t>
            </a:r>
            <a:r>
              <a:rPr lang="en-US" sz="2200" dirty="0">
                <a:solidFill>
                  <a:schemeClr val="tx1"/>
                </a:solidFill>
              </a:rPr>
              <a:t>- </a:t>
            </a:r>
            <a:r>
              <a:rPr lang="ru-RU" sz="2200" dirty="0">
                <a:solidFill>
                  <a:schemeClr val="tx1"/>
                </a:solidFill>
              </a:rPr>
              <a:t>моноширинные шрифты, например, </a:t>
            </a:r>
            <a:r>
              <a:rPr lang="en-US" sz="2200" dirty="0">
                <a:solidFill>
                  <a:schemeClr val="tx1"/>
                </a:solidFill>
              </a:rPr>
              <a:t>Courier New.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Cursive</a:t>
            </a:r>
            <a:r>
              <a:rPr lang="en-US" sz="2200" dirty="0">
                <a:solidFill>
                  <a:schemeClr val="tx1"/>
                </a:solidFill>
              </a:rPr>
              <a:t> - </a:t>
            </a:r>
            <a:r>
              <a:rPr lang="ru-RU" sz="2200" dirty="0">
                <a:solidFill>
                  <a:schemeClr val="tx1"/>
                </a:solidFill>
              </a:rPr>
              <a:t>курсивные шрифты, например, </a:t>
            </a:r>
            <a:r>
              <a:rPr lang="en-US" sz="2200" dirty="0">
                <a:solidFill>
                  <a:schemeClr val="tx1"/>
                </a:solidFill>
              </a:rPr>
              <a:t>Calisto MT.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Fantasy </a:t>
            </a:r>
            <a:r>
              <a:rPr lang="en-US" sz="2200" dirty="0">
                <a:solidFill>
                  <a:schemeClr val="tx1"/>
                </a:solidFill>
              </a:rPr>
              <a:t>- </a:t>
            </a:r>
            <a:r>
              <a:rPr lang="ru-RU" sz="2200" dirty="0">
                <a:solidFill>
                  <a:schemeClr val="tx1"/>
                </a:solidFill>
              </a:rPr>
              <a:t>декоративные шрифты, например, </a:t>
            </a:r>
            <a:r>
              <a:rPr lang="en-US" sz="2200" dirty="0">
                <a:solidFill>
                  <a:schemeClr val="tx1"/>
                </a:solidFill>
              </a:rPr>
              <a:t>Torhok.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A79466-4EE6-4AB8-BF00-668907091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028" y="4587903"/>
            <a:ext cx="3779313" cy="220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652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0E6EEB-EBE4-46FD-A3E8-E9CA7EB5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269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Шрифты</a:t>
            </a:r>
            <a:endParaRPr lang="ru-BY" sz="36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1254A9-11F6-4E39-8A51-2BA4A3822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43" y="2955020"/>
            <a:ext cx="7920314" cy="2369489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Теперь текст на странице будет написан шрифтом Verdana, а при отсутствие у пользователя такого шрифта на компьютере будет использоваться другой из группы sans-serif. Шрифт подбирается автоматически на наиболее близкий ему по виду. Можно прописывать несколько шрифтов через запятую, в порядке убывания приоритета.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123CF-B0C1-4AB4-8F88-3BE8C65142EF}"/>
              </a:ext>
            </a:extLst>
          </p:cNvPr>
          <p:cNvSpPr txBox="1"/>
          <p:nvPr/>
        </p:nvSpPr>
        <p:spPr>
          <a:xfrm>
            <a:off x="611843" y="1754691"/>
            <a:ext cx="792031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/>
              <a:t>body{</a:t>
            </a:r>
            <a:br>
              <a:rPr lang="ru-RU" sz="2400" dirty="0"/>
            </a:br>
            <a:r>
              <a:rPr lang="ru-RU" sz="2400" dirty="0"/>
              <a:t>  font-family: Verdana, sans-serif;</a:t>
            </a:r>
            <a:br>
              <a:rPr lang="ru-RU" sz="2400" dirty="0"/>
            </a:br>
            <a:r>
              <a:rPr lang="ru-RU" sz="24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6BBF2-CFFF-470C-97BA-E4426E72EFD6}"/>
              </a:ext>
            </a:extLst>
          </p:cNvPr>
          <p:cNvSpPr txBox="1"/>
          <p:nvPr/>
        </p:nvSpPr>
        <p:spPr>
          <a:xfrm>
            <a:off x="645459" y="1293026"/>
            <a:ext cx="7886698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b="1" dirty="0"/>
              <a:t>Font-family</a:t>
            </a:r>
            <a:r>
              <a:rPr lang="ru-RU" sz="2400" dirty="0"/>
              <a:t> можно задавать группу шрифтов. Например:</a:t>
            </a:r>
          </a:p>
        </p:txBody>
      </p:sp>
    </p:spTree>
    <p:extLst>
      <p:ext uri="{BB962C8B-B14F-4D97-AF65-F5344CB8AC3E}">
        <p14:creationId xmlns:p14="http://schemas.microsoft.com/office/powerpoint/2010/main" val="140194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DA993-B5BD-4DC4-ABF3-C3DAD3933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830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Преимущества </a:t>
            </a:r>
            <a:r>
              <a:rPr lang="en-US" sz="3600" b="1" dirty="0">
                <a:latin typeface="+mn-lt"/>
              </a:rPr>
              <a:t>CSS</a:t>
            </a:r>
            <a:endParaRPr lang="ru-BY" sz="36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D294EE-8E04-42A6-A5BE-D8A2343FB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1287254"/>
            <a:ext cx="7869890" cy="5407538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85000" lnSpcReduction="10000"/>
          </a:bodyPr>
          <a:lstStyle/>
          <a:p>
            <a:endParaRPr lang="ru-RU" dirty="0"/>
          </a:p>
          <a:p>
            <a:pPr lvl="1"/>
            <a:r>
              <a:rPr lang="ru-RU" sz="2800" dirty="0">
                <a:solidFill>
                  <a:schemeClr val="tx1"/>
                </a:solidFill>
              </a:rPr>
              <a:t>С CSS код становится </a:t>
            </a:r>
            <a:r>
              <a:rPr lang="ru-RU" sz="2800" b="1" dirty="0">
                <a:solidFill>
                  <a:schemeClr val="tx1"/>
                </a:solidFill>
              </a:rPr>
              <a:t>читабельным</a:t>
            </a:r>
            <a:r>
              <a:rPr lang="ru-RU" sz="2800" dirty="0">
                <a:solidFill>
                  <a:schemeClr val="tx1"/>
                </a:solidFill>
              </a:rPr>
              <a:t> и уменьшается его размер.</a:t>
            </a:r>
            <a:endParaRPr lang="ru-RU" dirty="0">
              <a:solidFill>
                <a:schemeClr val="tx1"/>
              </a:solidFill>
            </a:endParaRPr>
          </a:p>
          <a:p>
            <a:pPr lvl="1"/>
            <a:r>
              <a:rPr lang="ru-RU" sz="2800" dirty="0">
                <a:solidFill>
                  <a:schemeClr val="tx1"/>
                </a:solidFill>
              </a:rPr>
              <a:t>CSS помогает </a:t>
            </a:r>
            <a:r>
              <a:rPr lang="ru-RU" sz="2800" b="1" dirty="0">
                <a:solidFill>
                  <a:schemeClr val="tx1"/>
                </a:solidFill>
              </a:rPr>
              <a:t>внедрить новые параметры</a:t>
            </a:r>
            <a:r>
              <a:rPr lang="ru-RU" sz="2800" dirty="0">
                <a:solidFill>
                  <a:schemeClr val="tx1"/>
                </a:solidFill>
              </a:rPr>
              <a:t>, которые невозможно задать исключительно языком HTML. Допустим, убрать подчеркивание у ссылок.</a:t>
            </a:r>
            <a:endParaRPr lang="ru-RU" dirty="0">
              <a:solidFill>
                <a:schemeClr val="tx1"/>
              </a:solidFill>
            </a:endParaRPr>
          </a:p>
          <a:p>
            <a:pPr lvl="1"/>
            <a:r>
              <a:rPr lang="ru-RU" sz="2800" dirty="0">
                <a:solidFill>
                  <a:schemeClr val="tx1"/>
                </a:solidFill>
              </a:rPr>
              <a:t>С CSS </a:t>
            </a:r>
            <a:r>
              <a:rPr lang="ru-RU" sz="2800" b="1" dirty="0">
                <a:solidFill>
                  <a:schemeClr val="tx1"/>
                </a:solidFill>
              </a:rPr>
              <a:t>изменить внешний вид всего сайта значительно проще</a:t>
            </a:r>
            <a:r>
              <a:rPr lang="ru-RU" sz="2800" dirty="0">
                <a:solidFill>
                  <a:schemeClr val="tx1"/>
                </a:solidFill>
              </a:rPr>
              <a:t>. Вы сверстали сайт приблизительно из 100 страниц и на нем все заголовки синего цвета. Прошло время и Ваши взгляды и нужно изменить синие заголовки на зеленые. Без CSS Вам понадобиться пройтись по каждой странице </a:t>
            </a:r>
            <a:r>
              <a:rPr lang="ru-RU" sz="2800" i="1" dirty="0">
                <a:solidFill>
                  <a:schemeClr val="tx1"/>
                </a:solidFill>
              </a:rPr>
              <a:t>(напомню сайт у Вас состоит из 100 HTML страниц)</a:t>
            </a:r>
            <a:r>
              <a:rPr lang="ru-RU" sz="2800" dirty="0">
                <a:solidFill>
                  <a:schemeClr val="tx1"/>
                </a:solidFill>
              </a:rPr>
              <a:t> и изменить цвет. С CSS придется сделать это лишь один раз, в таблице стилей!</a:t>
            </a:r>
          </a:p>
          <a:p>
            <a:pPr lvl="1"/>
            <a:r>
              <a:rPr lang="ru-RU" sz="2800" dirty="0">
                <a:solidFill>
                  <a:schemeClr val="tx1"/>
                </a:solidFill>
              </a:rPr>
              <a:t>С CSS вы научитесь новой верстке сайта </a:t>
            </a:r>
            <a:r>
              <a:rPr lang="ru-RU" sz="2800" b="1" dirty="0">
                <a:solidFill>
                  <a:schemeClr val="tx1"/>
                </a:solidFill>
              </a:rPr>
              <a:t>"блочная верстка"</a:t>
            </a:r>
            <a:r>
              <a:rPr lang="ru-RU" sz="2800" dirty="0">
                <a:solidFill>
                  <a:schemeClr val="tx1"/>
                </a:solidFill>
              </a:rPr>
              <a:t>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694173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25E59-EB56-4D4A-AB88-47FF1E6C8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6214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Шрифты</a:t>
            </a:r>
            <a:endParaRPr lang="ru-BY" sz="36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0E531D-E732-4BF4-9776-81A32248F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929038"/>
            <a:ext cx="7869890" cy="4152011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dirty="0"/>
              <a:t>Font-style - </a:t>
            </a:r>
            <a:r>
              <a:rPr lang="ru-RU" dirty="0"/>
              <a:t>задает стиль шрифта: </a:t>
            </a:r>
            <a:r>
              <a:rPr lang="en-US" dirty="0"/>
              <a:t>normal (</a:t>
            </a:r>
            <a:r>
              <a:rPr lang="ru-RU" dirty="0"/>
              <a:t>обычный), </a:t>
            </a:r>
            <a:r>
              <a:rPr lang="en-US" dirty="0"/>
              <a:t>oblique (</a:t>
            </a:r>
            <a:r>
              <a:rPr lang="ru-RU" dirty="0"/>
              <a:t>наклонный), </a:t>
            </a:r>
            <a:r>
              <a:rPr lang="en-US" dirty="0"/>
              <a:t>italic (</a:t>
            </a:r>
            <a:r>
              <a:rPr lang="ru-RU" dirty="0"/>
              <a:t>курсивный). Создадим </a:t>
            </a:r>
            <a:r>
              <a:rPr lang="en-US" dirty="0"/>
              <a:t>html-</a:t>
            </a:r>
            <a:r>
              <a:rPr lang="ru-RU" dirty="0"/>
              <a:t>страница с тремя параграфами и пропишем каждому </a:t>
            </a:r>
            <a:r>
              <a:rPr lang="en-US" dirty="0"/>
              <a:t>ID:</a:t>
            </a:r>
          </a:p>
          <a:p>
            <a:pPr marL="0" indent="0">
              <a:buNone/>
            </a:pP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  &lt;head&gt;</a:t>
            </a:r>
            <a:br>
              <a:rPr lang="en-US" dirty="0"/>
            </a:br>
            <a:r>
              <a:rPr lang="en-US" dirty="0"/>
              <a:t>    &lt;title&gt;css </a:t>
            </a:r>
            <a:r>
              <a:rPr lang="ru-RU" dirty="0"/>
              <a:t>шрифты&lt;/</a:t>
            </a:r>
            <a:r>
              <a:rPr lang="en-US" dirty="0"/>
              <a:t>title&gt;</a:t>
            </a:r>
            <a:br>
              <a:rPr lang="en-US" dirty="0"/>
            </a:br>
            <a:r>
              <a:rPr lang="en-US" dirty="0"/>
              <a:t>    &lt;link rel="stylesheet" type="text/css" href="/style.css"&gt;</a:t>
            </a:r>
            <a:br>
              <a:rPr lang="en-US" dirty="0"/>
            </a:br>
            <a:r>
              <a:rPr lang="en-US" dirty="0"/>
              <a:t>  &lt;/head&gt;</a:t>
            </a:r>
            <a:br>
              <a:rPr lang="en-US" dirty="0"/>
            </a:br>
            <a:r>
              <a:rPr lang="en-US" dirty="0"/>
              <a:t>  &lt;body&gt;</a:t>
            </a:r>
            <a:br>
              <a:rPr lang="en-US" dirty="0"/>
            </a:br>
            <a:r>
              <a:rPr lang="en-US" dirty="0"/>
              <a:t>    &lt;p id="sn"&gt;</a:t>
            </a:r>
            <a:r>
              <a:rPr lang="ru-RU" dirty="0"/>
              <a:t>Текст в параграфе с идентификатором </a:t>
            </a:r>
            <a:r>
              <a:rPr lang="en-US" dirty="0"/>
              <a:t>sn.&lt;/p&gt;</a:t>
            </a:r>
            <a:br>
              <a:rPr lang="en-US" dirty="0"/>
            </a:br>
            <a:r>
              <a:rPr lang="en-US" dirty="0"/>
              <a:t>    &lt;p id="so"&gt;</a:t>
            </a:r>
            <a:r>
              <a:rPr lang="ru-RU" dirty="0"/>
              <a:t>Текст в параграфе с идентификатором </a:t>
            </a:r>
            <a:r>
              <a:rPr lang="en-US" dirty="0"/>
              <a:t>so.&lt;/p&gt;</a:t>
            </a:r>
            <a:br>
              <a:rPr lang="en-US" dirty="0"/>
            </a:br>
            <a:r>
              <a:rPr lang="en-US" dirty="0"/>
              <a:t>    &lt;p id="si"&gt;</a:t>
            </a:r>
            <a:r>
              <a:rPr lang="ru-RU" dirty="0"/>
              <a:t>Текст в параграфе с идентификатором </a:t>
            </a:r>
            <a:r>
              <a:rPr lang="en-US" dirty="0"/>
              <a:t>si.&lt;/p&gt;</a:t>
            </a:r>
            <a:br>
              <a:rPr lang="en-US" dirty="0"/>
            </a:br>
            <a:r>
              <a:rPr lang="en-US" dirty="0"/>
              <a:t>  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ru-B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E61BE-DD2C-40A0-B0DA-E08D9CC81214}"/>
              </a:ext>
            </a:extLst>
          </p:cNvPr>
          <p:cNvSpPr txBox="1"/>
          <p:nvPr/>
        </p:nvSpPr>
        <p:spPr>
          <a:xfrm>
            <a:off x="611843" y="5081047"/>
            <a:ext cx="7869890" cy="1569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/>
              <a:t>Пропишем шрифт для всех параграфов:</a:t>
            </a:r>
          </a:p>
          <a:p>
            <a:r>
              <a:rPr lang="ru-RU" sz="2400" dirty="0"/>
              <a:t>#</a:t>
            </a:r>
            <a:r>
              <a:rPr lang="en-US" sz="2400" dirty="0"/>
              <a:t>sn, #so, #si{</a:t>
            </a:r>
            <a:br>
              <a:rPr lang="en-US" sz="2400" dirty="0"/>
            </a:br>
            <a:r>
              <a:rPr lang="en-US" sz="2400" dirty="0"/>
              <a:t>  font-family: Verdana, sans-serif;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37544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ECEF94-F4B6-45F1-A96B-BED99806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25501"/>
            <a:ext cx="7886698" cy="998742"/>
          </a:xfrm>
        </p:spPr>
        <p:txBody>
          <a:bodyPr/>
          <a:lstStyle/>
          <a:p>
            <a:pPr algn="ctr"/>
            <a:r>
              <a:rPr lang="ru-RU" b="1" dirty="0"/>
              <a:t>Шрифты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21443-AFA1-4923-AC9C-9AD11C854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8164" y="1881143"/>
            <a:ext cx="3115836" cy="440879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ru-RU" dirty="0"/>
              <a:t>Зададим каждому параграфу свой стиль:</a:t>
            </a:r>
          </a:p>
          <a:p>
            <a:pPr marL="0" indent="0">
              <a:buNone/>
            </a:pPr>
            <a:r>
              <a:rPr lang="ru-RU" dirty="0"/>
              <a:t>#</a:t>
            </a:r>
            <a:r>
              <a:rPr lang="en-US" dirty="0"/>
              <a:t>sn, #so, #si{</a:t>
            </a:r>
            <a:br>
              <a:rPr lang="en-US" dirty="0"/>
            </a:br>
            <a:r>
              <a:rPr lang="en-US" dirty="0"/>
              <a:t>  font-family: Verdana, sans-serif;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#sn{</a:t>
            </a:r>
            <a:br>
              <a:rPr lang="en-US" dirty="0"/>
            </a:br>
            <a:r>
              <a:rPr lang="en-US" dirty="0"/>
              <a:t>  font-style:normal;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#so{</a:t>
            </a:r>
            <a:br>
              <a:rPr lang="en-US" dirty="0"/>
            </a:br>
            <a:r>
              <a:rPr lang="en-US" dirty="0"/>
              <a:t>  font-style:oblique;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#si{</a:t>
            </a:r>
            <a:br>
              <a:rPr lang="en-US" dirty="0"/>
            </a:br>
            <a:r>
              <a:rPr lang="en-US" dirty="0"/>
              <a:t>  font-style:italic;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056975-E3B6-4FE9-BE57-FE166B30C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1" y="1508297"/>
            <a:ext cx="5717634" cy="16724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6228FB-A37B-4A3A-BAC3-0249FEFB4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87" y="3677297"/>
            <a:ext cx="5287798" cy="154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147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62591-00C0-4C86-A614-3384C5A88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245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Шрифты</a:t>
            </a:r>
            <a:endParaRPr lang="ru-BY" sz="36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37D636-25EA-4CA1-9C8B-7862171C9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55" y="966744"/>
            <a:ext cx="7869890" cy="1078872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Font-variant</a:t>
            </a:r>
            <a:r>
              <a:rPr lang="en-US" sz="2400" dirty="0">
                <a:solidFill>
                  <a:schemeClr val="tx1"/>
                </a:solidFill>
              </a:rPr>
              <a:t> - </a:t>
            </a:r>
            <a:r>
              <a:rPr lang="ru-RU" sz="2400" dirty="0">
                <a:solidFill>
                  <a:schemeClr val="tx1"/>
                </a:solidFill>
              </a:rPr>
              <a:t>вариант написания букв: </a:t>
            </a:r>
            <a:r>
              <a:rPr lang="en-US" sz="2400" dirty="0">
                <a:solidFill>
                  <a:schemeClr val="tx1"/>
                </a:solidFill>
              </a:rPr>
              <a:t>normal (</a:t>
            </a:r>
            <a:r>
              <a:rPr lang="ru-RU" sz="2400" dirty="0">
                <a:solidFill>
                  <a:schemeClr val="tx1"/>
                </a:solidFill>
              </a:rPr>
              <a:t>обычный) и </a:t>
            </a:r>
            <a:r>
              <a:rPr lang="en-US" sz="2400" dirty="0">
                <a:solidFill>
                  <a:schemeClr val="tx1"/>
                </a:solidFill>
              </a:rPr>
              <a:t>small-caps (</a:t>
            </a:r>
            <a:r>
              <a:rPr lang="ru-RU" sz="2400" dirty="0">
                <a:solidFill>
                  <a:schemeClr val="tx1"/>
                </a:solidFill>
              </a:rPr>
              <a:t>малые прописные буквы). По умолчанию это свойство имеет значение </a:t>
            </a:r>
            <a:r>
              <a:rPr lang="en-US" sz="2400" dirty="0">
                <a:solidFill>
                  <a:schemeClr val="tx1"/>
                </a:solidFill>
              </a:rPr>
              <a:t>normal.</a:t>
            </a:r>
          </a:p>
          <a:p>
            <a:pPr marL="0" indent="0">
              <a:buNone/>
            </a:pPr>
            <a:endParaRPr lang="ru-B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341E0-3B96-4929-BA95-9F3F69F90BDA}"/>
              </a:ext>
            </a:extLst>
          </p:cNvPr>
          <p:cNvSpPr txBox="1"/>
          <p:nvPr/>
        </p:nvSpPr>
        <p:spPr>
          <a:xfrm>
            <a:off x="2441542" y="2274838"/>
            <a:ext cx="4260916" cy="2308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#sn, #so, #si{</a:t>
            </a:r>
            <a:br>
              <a:rPr lang="en-US" sz="2400" dirty="0"/>
            </a:br>
            <a:r>
              <a:rPr lang="en-US" sz="2400" dirty="0"/>
              <a:t>  font-family: Verdana, sans-serif;</a:t>
            </a:r>
            <a:br>
              <a:rPr lang="en-US" sz="2400" dirty="0"/>
            </a:br>
            <a:r>
              <a:rPr lang="en-US" sz="2400" dirty="0"/>
              <a:t>}</a:t>
            </a:r>
            <a:br>
              <a:rPr lang="en-US" sz="2400" dirty="0"/>
            </a:br>
            <a:r>
              <a:rPr lang="en-US" sz="2400" dirty="0"/>
              <a:t>#so{</a:t>
            </a:r>
            <a:br>
              <a:rPr lang="en-US" sz="2400" dirty="0"/>
            </a:br>
            <a:r>
              <a:rPr lang="en-US" sz="2400" dirty="0"/>
              <a:t>  font-variant:small-caps;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AB3816-D9AE-4E66-893A-54E11DBF6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024" y="4812384"/>
            <a:ext cx="5967952" cy="174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722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EBA0E-F6EA-45CE-A51A-DB9240AD5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41" y="138882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Шрифты</a:t>
            </a:r>
            <a:endParaRPr lang="ru-BY" sz="36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A85354-DE81-44AC-ABA8-C801DC94A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1287256"/>
            <a:ext cx="7869890" cy="4604499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Font-weight - задает толщину букв. Задается числами: 100, 200, 300, 400, 500, 600, 700, 800 и 900. Можно задавать толщину букв при помощи ключевые слова:</a:t>
            </a:r>
          </a:p>
          <a:p>
            <a:r>
              <a:rPr lang="ru-RU" dirty="0">
                <a:solidFill>
                  <a:schemeClr val="tx1"/>
                </a:solidFill>
              </a:rPr>
              <a:t>normal - нормальный</a:t>
            </a:r>
          </a:p>
          <a:p>
            <a:r>
              <a:rPr lang="ru-RU" dirty="0">
                <a:solidFill>
                  <a:schemeClr val="tx1"/>
                </a:solidFill>
              </a:rPr>
              <a:t>bold - полужирный</a:t>
            </a:r>
          </a:p>
          <a:p>
            <a:r>
              <a:rPr lang="ru-RU" dirty="0">
                <a:solidFill>
                  <a:schemeClr val="tx1"/>
                </a:solidFill>
              </a:rPr>
              <a:t>bolder - более жирный по отношению к базовому, унаследованному от предка</a:t>
            </a:r>
          </a:p>
          <a:p>
            <a:r>
              <a:rPr lang="ru-RU" dirty="0">
                <a:solidFill>
                  <a:schemeClr val="tx1"/>
                </a:solidFill>
              </a:rPr>
              <a:t>lighter - менее жирный по отношению к базовому, унаследованному от предка</a:t>
            </a:r>
            <a:endParaRPr lang="ru-B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4622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96761-D538-45BA-AD65-988EBEC0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Шрифты</a:t>
            </a:r>
            <a:endParaRPr lang="ru-BY" sz="36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268BEC-7427-4411-AF31-C6EA6F0B9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8978" y="1161952"/>
            <a:ext cx="4718393" cy="2002701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#sn, #so, #si{</a:t>
            </a:r>
            <a:br>
              <a:rPr lang="en-US" sz="2400" dirty="0"/>
            </a:br>
            <a:r>
              <a:rPr lang="en-US" sz="2400" dirty="0"/>
              <a:t>  font-family: Verdana, sans-serif;</a:t>
            </a:r>
            <a:br>
              <a:rPr lang="en-US" sz="2400" dirty="0"/>
            </a:br>
            <a:r>
              <a:rPr lang="en-US" sz="2400" dirty="0"/>
              <a:t>}</a:t>
            </a:r>
            <a:br>
              <a:rPr lang="en-US" sz="2400" dirty="0"/>
            </a:br>
            <a:r>
              <a:rPr lang="en-US" sz="2400" dirty="0"/>
              <a:t>#so{</a:t>
            </a:r>
            <a:br>
              <a:rPr lang="en-US" sz="2400" dirty="0"/>
            </a:br>
            <a:r>
              <a:rPr lang="en-US" sz="2400" dirty="0"/>
              <a:t>  font-weight:bold;</a:t>
            </a:r>
            <a:br>
              <a:rPr lang="en-US" sz="2400" dirty="0"/>
            </a:br>
            <a:r>
              <a:rPr lang="en-US" sz="2400" dirty="0"/>
              <a:t>}</a:t>
            </a:r>
            <a:endParaRPr lang="ru-BY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049C55-48DD-46A8-89A8-FD99E1429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253" y="3474177"/>
            <a:ext cx="6029841" cy="176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567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3C9F73-F47C-4062-8403-567BCB5F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Шрифты</a:t>
            </a:r>
            <a:endParaRPr lang="ru-BY" sz="36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EDB233-3F95-4AA1-934C-705667C88455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Font-size - задает размер шрифта. Задавать размер  шрифта в css возможно тремя способами:</a:t>
            </a:r>
          </a:p>
          <a:p>
            <a:r>
              <a:rPr lang="ru-RU" dirty="0">
                <a:solidFill>
                  <a:schemeClr val="tx1"/>
                </a:solidFill>
              </a:rPr>
              <a:t>с помощью ключевых слов (xx-small, x-small, small, medium, large, x-large, xx-large, smaller, large)</a:t>
            </a:r>
          </a:p>
          <a:p>
            <a:r>
              <a:rPr lang="ru-RU" dirty="0">
                <a:solidFill>
                  <a:schemeClr val="tx1"/>
                </a:solidFill>
              </a:rPr>
              <a:t>с помощью относительных единиц (% и em)</a:t>
            </a:r>
          </a:p>
          <a:p>
            <a:r>
              <a:rPr lang="ru-RU" dirty="0">
                <a:solidFill>
                  <a:schemeClr val="tx1"/>
                </a:solidFill>
              </a:rPr>
              <a:t>с помощью единиц измерения длины (пикселы, пункты, сантиметры и миллиметры)</a:t>
            </a:r>
          </a:p>
          <a:p>
            <a:pPr marL="0" indent="0">
              <a:buNone/>
            </a:pPr>
            <a:r>
              <a:rPr lang="ru-RU" b="1" i="1" dirty="0">
                <a:solidFill>
                  <a:schemeClr val="tx1"/>
                </a:solidFill>
              </a:rPr>
              <a:t>Использовать ключевые слова пока не рекомендуется, так как разные браузеры по-разному их отображают.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chemeClr val="tx1"/>
                </a:solidFill>
              </a:rPr>
              <a:t>Для web-страниц лучше использовать только три единицы измерения: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chemeClr val="tx1"/>
                </a:solidFill>
              </a:rPr>
              <a:t>px</a:t>
            </a:r>
            <a:r>
              <a:rPr lang="ru-RU" dirty="0">
                <a:solidFill>
                  <a:schemeClr val="tx1"/>
                </a:solidFill>
              </a:rPr>
              <a:t> - для "фиксированного" дизайна сайта</a:t>
            </a:r>
          </a:p>
          <a:p>
            <a:r>
              <a:rPr lang="ru-RU" b="1" dirty="0">
                <a:solidFill>
                  <a:schemeClr val="tx1"/>
                </a:solidFill>
              </a:rPr>
              <a:t>%</a:t>
            </a:r>
            <a:r>
              <a:rPr lang="ru-RU" dirty="0">
                <a:solidFill>
                  <a:schemeClr val="tx1"/>
                </a:solidFill>
              </a:rPr>
              <a:t> - для "резинового" дизайна</a:t>
            </a:r>
          </a:p>
          <a:p>
            <a:r>
              <a:rPr lang="ru-RU" b="1" dirty="0">
                <a:solidFill>
                  <a:schemeClr val="tx1"/>
                </a:solidFill>
              </a:rPr>
              <a:t>em</a:t>
            </a:r>
            <a:r>
              <a:rPr lang="ru-RU" dirty="0">
                <a:solidFill>
                  <a:schemeClr val="tx1"/>
                </a:solidFill>
              </a:rPr>
              <a:t> - для пропорционального изменения размера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4119007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FC859-182F-428D-9654-26813408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Шрифты</a:t>
            </a:r>
            <a:endParaRPr lang="ru-BY" sz="36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F5B68E-86ED-4664-9E4E-4A323B25C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878" y="1287256"/>
            <a:ext cx="4379028" cy="305850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#sn, #so, #si{</a:t>
            </a:r>
            <a:br>
              <a:rPr lang="en-US" sz="2400" dirty="0"/>
            </a:br>
            <a:r>
              <a:rPr lang="en-US" sz="2400" dirty="0"/>
              <a:t>  font-family: Verdana, sans-serif;</a:t>
            </a:r>
            <a:br>
              <a:rPr lang="en-US" sz="2400" dirty="0"/>
            </a:br>
            <a:r>
              <a:rPr lang="en-US" sz="2400" dirty="0"/>
              <a:t>  font-size:12px;</a:t>
            </a:r>
            <a:br>
              <a:rPr lang="en-US" sz="2400" dirty="0"/>
            </a:br>
            <a:r>
              <a:rPr lang="en-US" sz="2400" dirty="0"/>
              <a:t>}</a:t>
            </a:r>
            <a:br>
              <a:rPr lang="en-US" sz="2400" dirty="0"/>
            </a:br>
            <a:r>
              <a:rPr lang="en-US" sz="2400" dirty="0"/>
              <a:t>#so{</a:t>
            </a:r>
            <a:br>
              <a:rPr lang="en-US" sz="2400" dirty="0"/>
            </a:br>
            <a:r>
              <a:rPr lang="en-US" sz="2400" dirty="0"/>
              <a:t>  font-size:1.2em;</a:t>
            </a:r>
            <a:br>
              <a:rPr lang="en-US" sz="2400" dirty="0"/>
            </a:br>
            <a:r>
              <a:rPr lang="en-US" sz="2400" dirty="0"/>
              <a:t>}</a:t>
            </a:r>
            <a:br>
              <a:rPr lang="en-US" sz="2400" dirty="0"/>
            </a:br>
            <a:r>
              <a:rPr lang="en-US" sz="2400" dirty="0"/>
              <a:t>#si{</a:t>
            </a:r>
            <a:br>
              <a:rPr lang="en-US" sz="2400" dirty="0"/>
            </a:br>
            <a:r>
              <a:rPr lang="en-US" sz="2400" dirty="0"/>
              <a:t>  font-size:0.8em;</a:t>
            </a:r>
            <a:br>
              <a:rPr lang="en-US" sz="2400" dirty="0"/>
            </a:br>
            <a:r>
              <a:rPr lang="en-US" sz="2400" dirty="0"/>
              <a:t>}</a:t>
            </a:r>
            <a:endParaRPr lang="ru-BY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C5F801-ED3F-4190-AA39-A9D9DCCB9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90" y="4612465"/>
            <a:ext cx="6602004" cy="171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841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CB21A-5A26-496F-AC34-0BC226CE4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47080"/>
            <a:ext cx="7886700" cy="718578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Шрифты</a:t>
            </a:r>
            <a:endParaRPr lang="ru-BY" sz="36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BD24A3-A54D-4CCC-A10F-3596E6299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79" y="910185"/>
            <a:ext cx="3632264" cy="2719137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ru-RU" sz="3800" dirty="0"/>
              <a:t>Для сокращения записи перечисляем свойства через пробел в следующем порядке: </a:t>
            </a:r>
            <a:r>
              <a:rPr lang="en-US" sz="3800" dirty="0"/>
              <a:t>font-style, font-variant, font-weight, font-size, font-family. </a:t>
            </a:r>
            <a:r>
              <a:rPr lang="ru-RU" sz="3800" dirty="0"/>
              <a:t>Любое из свойств, кроме </a:t>
            </a:r>
            <a:r>
              <a:rPr lang="en-US" sz="3800" dirty="0"/>
              <a:t>font-size </a:t>
            </a:r>
            <a:r>
              <a:rPr lang="ru-RU" sz="3800" dirty="0"/>
              <a:t>и </a:t>
            </a:r>
            <a:r>
              <a:rPr lang="en-US" sz="3800" dirty="0"/>
              <a:t>font-family, </a:t>
            </a:r>
            <a:r>
              <a:rPr lang="ru-RU" sz="3800" dirty="0"/>
              <a:t>можно пропустить. Пример:</a:t>
            </a:r>
          </a:p>
          <a:p>
            <a:endParaRPr lang="ru-B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30B76-C85C-463F-9251-6D3D3574BCF5}"/>
              </a:ext>
            </a:extLst>
          </p:cNvPr>
          <p:cNvSpPr txBox="1"/>
          <p:nvPr/>
        </p:nvSpPr>
        <p:spPr>
          <a:xfrm>
            <a:off x="5074567" y="1265332"/>
            <a:ext cx="3440782" cy="37856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/>
              <a:t>#</a:t>
            </a:r>
            <a:r>
              <a:rPr lang="en-US" sz="2400" dirty="0"/>
              <a:t>sn, #so, #si{</a:t>
            </a:r>
            <a:br>
              <a:rPr lang="en-US" sz="2400" dirty="0"/>
            </a:br>
            <a:r>
              <a:rPr lang="en-US" sz="2400" dirty="0"/>
              <a:t>  font:italic 12px Verdana, sans-serif;</a:t>
            </a:r>
            <a:br>
              <a:rPr lang="en-US" sz="2400" dirty="0"/>
            </a:br>
            <a:r>
              <a:rPr lang="en-US" sz="2400" dirty="0"/>
              <a:t>}</a:t>
            </a:r>
            <a:br>
              <a:rPr lang="en-US" sz="2400" dirty="0"/>
            </a:br>
            <a:r>
              <a:rPr lang="en-US" sz="2400" dirty="0"/>
              <a:t>#so{</a:t>
            </a:r>
            <a:br>
              <a:rPr lang="en-US" sz="2400" dirty="0"/>
            </a:br>
            <a:r>
              <a:rPr lang="en-US" sz="2400" dirty="0"/>
              <a:t>  font-size:1.2em;</a:t>
            </a:r>
            <a:br>
              <a:rPr lang="en-US" sz="2400" dirty="0"/>
            </a:br>
            <a:r>
              <a:rPr lang="en-US" sz="2400" dirty="0"/>
              <a:t>}</a:t>
            </a:r>
            <a:br>
              <a:rPr lang="en-US" sz="2400" dirty="0"/>
            </a:br>
            <a:r>
              <a:rPr lang="en-US" sz="2400" dirty="0"/>
              <a:t>#si{</a:t>
            </a:r>
            <a:br>
              <a:rPr lang="en-US" sz="2400" dirty="0"/>
            </a:br>
            <a:r>
              <a:rPr lang="en-US" sz="2400" dirty="0"/>
              <a:t>  font-style:normal;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35158D-E92E-4999-83F9-33F00D9F1AF5}"/>
              </a:ext>
            </a:extLst>
          </p:cNvPr>
          <p:cNvSpPr txBox="1"/>
          <p:nvPr/>
        </p:nvSpPr>
        <p:spPr>
          <a:xfrm>
            <a:off x="251579" y="3827567"/>
            <a:ext cx="3632264" cy="19186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ru-RU" sz="2400" dirty="0"/>
              <a:t>Сначала сокращенной записью мы прописали свойства font для всех параграфов, потом создали отличия для второго и третьего параграфов. Проверяем:</a:t>
            </a:r>
            <a:endParaRPr lang="ru-BY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8C25E05-27E5-4888-9011-6341C3038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519" y="5305651"/>
            <a:ext cx="5404881" cy="1405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4171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8FE86-4335-4283-B8B5-4D2B9E578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25501"/>
            <a:ext cx="7886698" cy="998742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Текст</a:t>
            </a:r>
            <a:endParaRPr lang="ru-BY" sz="3600" b="1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EF7CC6-03E4-4C3B-99A1-440BFBC56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81524"/>
            <a:ext cx="7869890" cy="4472523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tx1"/>
                </a:solidFill>
              </a:rPr>
              <a:t>Свойства текста в css помогают изменять внешний вид слов и предложений. Давайте познакомимся с ними поближе: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400" b="1" i="1" dirty="0">
                <a:solidFill>
                  <a:schemeClr val="tx1"/>
                </a:solidFill>
              </a:rPr>
              <a:t>Text-decoration</a:t>
            </a:r>
            <a:r>
              <a:rPr lang="ru-RU" sz="2400" dirty="0">
                <a:solidFill>
                  <a:schemeClr val="tx1"/>
                </a:solidFill>
              </a:rPr>
              <a:t> - отвечает за оформление текста. Может иметь значения:</a:t>
            </a:r>
          </a:p>
          <a:p>
            <a:r>
              <a:rPr lang="ru-RU" sz="2400" b="1" i="1" dirty="0">
                <a:solidFill>
                  <a:schemeClr val="tx1"/>
                </a:solidFill>
              </a:rPr>
              <a:t>none</a:t>
            </a:r>
            <a:r>
              <a:rPr lang="ru-RU" sz="2400" dirty="0">
                <a:solidFill>
                  <a:schemeClr val="tx1"/>
                </a:solidFill>
              </a:rPr>
              <a:t> - у текста нет оформления</a:t>
            </a:r>
          </a:p>
          <a:p>
            <a:r>
              <a:rPr lang="ru-RU" sz="2400" b="1" i="1" dirty="0">
                <a:solidFill>
                  <a:schemeClr val="tx1"/>
                </a:solidFill>
              </a:rPr>
              <a:t>underline</a:t>
            </a:r>
            <a:r>
              <a:rPr lang="ru-RU" sz="2400" dirty="0">
                <a:solidFill>
                  <a:schemeClr val="tx1"/>
                </a:solidFill>
              </a:rPr>
              <a:t> - текст подчеркивается</a:t>
            </a:r>
          </a:p>
          <a:p>
            <a:r>
              <a:rPr lang="ru-RU" sz="2400" b="1" i="1" dirty="0">
                <a:solidFill>
                  <a:schemeClr val="tx1"/>
                </a:solidFill>
              </a:rPr>
              <a:t>overline</a:t>
            </a:r>
            <a:r>
              <a:rPr lang="ru-RU" sz="2400" dirty="0">
                <a:solidFill>
                  <a:schemeClr val="tx1"/>
                </a:solidFill>
              </a:rPr>
              <a:t> - текст надчеркивается линией, расположенной над текстом</a:t>
            </a:r>
            <a:endParaRPr lang="ru-RU" sz="2400" b="1" i="1" dirty="0">
              <a:solidFill>
                <a:schemeClr val="tx1"/>
              </a:solidFill>
            </a:endParaRPr>
          </a:p>
          <a:p>
            <a:r>
              <a:rPr lang="en-US" sz="2400" b="1" i="1" dirty="0">
                <a:solidFill>
                  <a:schemeClr val="tx1"/>
                </a:solidFill>
              </a:rPr>
              <a:t>l</a:t>
            </a:r>
            <a:r>
              <a:rPr lang="ru-RU" sz="2400" b="1" i="1" dirty="0">
                <a:solidFill>
                  <a:schemeClr val="tx1"/>
                </a:solidFill>
              </a:rPr>
              <a:t>ine-through</a:t>
            </a:r>
            <a:r>
              <a:rPr lang="ru-RU" sz="2400" dirty="0">
                <a:solidFill>
                  <a:schemeClr val="tx1"/>
                </a:solidFill>
              </a:rPr>
              <a:t> - текст отображается зачеркнутым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ru-RU" sz="2400" b="1" i="1" dirty="0">
                <a:solidFill>
                  <a:schemeClr val="tx1"/>
                </a:solidFill>
              </a:rPr>
              <a:t>blink</a:t>
            </a:r>
            <a:r>
              <a:rPr lang="ru-RU" sz="2400" dirty="0">
                <a:solidFill>
                  <a:schemeClr val="tx1"/>
                </a:solidFill>
              </a:rPr>
              <a:t> - текст становится мигающим (не работает в IE)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331021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5CBAC2-E1BA-4277-963A-37FF7501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Текст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5E2C6D-D17B-4D98-8660-9C231CEF5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1287255"/>
            <a:ext cx="7869890" cy="110715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400" dirty="0"/>
              <a:t>Сейчас давайте уберем подчеркивание у ссылок, но при наведении курсора подчеркивание будет снова появляться.</a:t>
            </a:r>
          </a:p>
          <a:p>
            <a:endParaRPr lang="ru-B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A50B8-DBC1-47CB-9756-D5FF42555608}"/>
              </a:ext>
            </a:extLst>
          </p:cNvPr>
          <p:cNvSpPr txBox="1"/>
          <p:nvPr/>
        </p:nvSpPr>
        <p:spPr>
          <a:xfrm>
            <a:off x="2661305" y="2545237"/>
            <a:ext cx="3440782" cy="26776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a{</a:t>
            </a:r>
            <a:br>
              <a:rPr lang="en-US" sz="2400" dirty="0"/>
            </a:br>
            <a:r>
              <a:rPr lang="en-US" sz="2400" dirty="0"/>
              <a:t>  text-decoration:none;</a:t>
            </a:r>
            <a:br>
              <a:rPr lang="en-US" sz="2400" dirty="0"/>
            </a:br>
            <a:r>
              <a:rPr lang="en-US" sz="2400" dirty="0"/>
              <a:t>}</a:t>
            </a:r>
            <a:br>
              <a:rPr lang="en-US" sz="2400" dirty="0"/>
            </a:br>
            <a:r>
              <a:rPr lang="en-US" sz="2400" dirty="0"/>
              <a:t>a:hover{</a:t>
            </a:r>
            <a:br>
              <a:rPr lang="en-US" sz="2400" dirty="0"/>
            </a:br>
            <a:r>
              <a:rPr lang="en-US" sz="2400" dirty="0"/>
              <a:t>  text-decoration:underline;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501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B33FF-59FA-4234-929F-76229756E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59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Способы подключения </a:t>
            </a:r>
            <a:r>
              <a:rPr lang="en-US" sz="3600" b="1" dirty="0">
                <a:latin typeface="+mn-lt"/>
              </a:rPr>
              <a:t>CSS </a:t>
            </a:r>
            <a:r>
              <a:rPr lang="ru-RU" sz="3600" b="1" dirty="0">
                <a:latin typeface="+mn-lt"/>
              </a:rPr>
              <a:t>к </a:t>
            </a:r>
            <a:r>
              <a:rPr lang="en-US" sz="3600" b="1" dirty="0">
                <a:latin typeface="+mn-lt"/>
              </a:rPr>
              <a:t>HTML</a:t>
            </a:r>
            <a:br>
              <a:rPr lang="en-US" sz="3600" b="1" dirty="0">
                <a:latin typeface="+mn-lt"/>
              </a:rPr>
            </a:br>
            <a:r>
              <a:rPr lang="en-US" sz="3600" b="1" dirty="0">
                <a:latin typeface="+mn-lt"/>
              </a:rPr>
              <a:t>1.</a:t>
            </a:r>
            <a:r>
              <a:rPr lang="ru-RU" sz="3600" b="1" dirty="0">
                <a:latin typeface="+mn-lt"/>
              </a:rPr>
              <a:t>Внешняя таблица</a:t>
            </a:r>
            <a:endParaRPr lang="ru-BY" sz="36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46E6AB-C293-4971-8DEB-08A72EF0B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869" y="1461156"/>
            <a:ext cx="6924265" cy="512818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ru-RU" dirty="0"/>
              <a:t>Создаем обычную </a:t>
            </a:r>
            <a:r>
              <a:rPr lang="en-US" dirty="0"/>
              <a:t>html-</a:t>
            </a:r>
            <a:r>
              <a:rPr lang="ru-RU" dirty="0"/>
              <a:t>страницу, с таким кодом:</a:t>
            </a:r>
          </a:p>
          <a:p>
            <a:pPr marL="0" indent="0">
              <a:buNone/>
            </a:pPr>
            <a:r>
              <a:rPr lang="ru-RU" b="1" dirty="0"/>
              <a:t>&lt;</a:t>
            </a:r>
            <a:r>
              <a:rPr lang="en-US" b="1" dirty="0"/>
              <a:t>html&gt;</a:t>
            </a:r>
            <a:br>
              <a:rPr lang="en-US" dirty="0"/>
            </a:br>
            <a:r>
              <a:rPr lang="en-US" b="1" dirty="0"/>
              <a:t>  &lt;head&gt;</a:t>
            </a:r>
            <a:br>
              <a:rPr lang="en-US" dirty="0"/>
            </a:br>
            <a:r>
              <a:rPr lang="en-US" b="1" dirty="0"/>
              <a:t>    &lt;title&gt;</a:t>
            </a:r>
            <a:r>
              <a:rPr lang="ru-RU" b="1" dirty="0"/>
              <a:t>Подключение </a:t>
            </a:r>
            <a:r>
              <a:rPr lang="en-US" b="1" dirty="0"/>
              <a:t>CSS </a:t>
            </a:r>
            <a:r>
              <a:rPr lang="ru-RU" b="1" dirty="0"/>
              <a:t>к </a:t>
            </a:r>
            <a:r>
              <a:rPr lang="en-US" b="1" dirty="0"/>
              <a:t>HTML&lt;/title&gt;</a:t>
            </a:r>
            <a:br>
              <a:rPr lang="en-US" dirty="0"/>
            </a:br>
            <a:r>
              <a:rPr lang="en-US" b="1" dirty="0"/>
              <a:t>  &lt;/head&gt;</a:t>
            </a:r>
            <a:br>
              <a:rPr lang="en-US" dirty="0"/>
            </a:br>
            <a:r>
              <a:rPr lang="en-US" b="1" dirty="0"/>
              <a:t>  &lt;body&gt;</a:t>
            </a:r>
            <a:br>
              <a:rPr lang="en-US" dirty="0"/>
            </a:br>
            <a:r>
              <a:rPr lang="en-US" b="1" dirty="0"/>
              <a:t>    &lt;h1&gt;</a:t>
            </a:r>
            <a:r>
              <a:rPr lang="ru-RU" b="1" dirty="0"/>
              <a:t>Заголовок первого уровня&lt;/</a:t>
            </a:r>
            <a:r>
              <a:rPr lang="en-US" b="1" dirty="0"/>
              <a:t>h1&gt;</a:t>
            </a:r>
            <a:br>
              <a:rPr lang="en-US" dirty="0"/>
            </a:br>
            <a:r>
              <a:rPr lang="en-US" b="1" dirty="0"/>
              <a:t>    </a:t>
            </a:r>
            <a:r>
              <a:rPr lang="ru-RU" b="1" dirty="0"/>
              <a:t>Здесь просто текст</a:t>
            </a:r>
            <a:br>
              <a:rPr lang="ru-RU" dirty="0"/>
            </a:br>
            <a:r>
              <a:rPr lang="ru-RU" b="1" dirty="0"/>
              <a:t>    &lt;</a:t>
            </a:r>
            <a:r>
              <a:rPr lang="en-US" b="1" dirty="0"/>
              <a:t>h2&gt;</a:t>
            </a:r>
            <a:r>
              <a:rPr lang="ru-RU" b="1" dirty="0"/>
              <a:t>Заголовок второго уровня&lt;/</a:t>
            </a:r>
            <a:r>
              <a:rPr lang="en-US" b="1" dirty="0"/>
              <a:t>h2&gt;</a:t>
            </a:r>
            <a:br>
              <a:rPr lang="en-US" dirty="0"/>
            </a:br>
            <a:r>
              <a:rPr lang="en-US" b="1" dirty="0"/>
              <a:t>    </a:t>
            </a:r>
            <a:r>
              <a:rPr lang="ru-RU" b="1" dirty="0"/>
              <a:t>Здесь просто текст</a:t>
            </a:r>
            <a:br>
              <a:rPr lang="ru-RU" dirty="0"/>
            </a:br>
            <a:r>
              <a:rPr lang="ru-RU" b="1" dirty="0"/>
              <a:t>  &lt;/</a:t>
            </a:r>
            <a:r>
              <a:rPr lang="en-US" b="1" dirty="0"/>
              <a:t>body&gt;</a:t>
            </a:r>
            <a:br>
              <a:rPr lang="en-US" dirty="0"/>
            </a:br>
            <a:r>
              <a:rPr lang="en-US" b="1" dirty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24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918AE-4CBB-4EB0-99DF-6E9DFDB67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25501"/>
            <a:ext cx="7886698" cy="998742"/>
          </a:xfrm>
        </p:spPr>
        <p:txBody>
          <a:bodyPr/>
          <a:lstStyle/>
          <a:p>
            <a:pPr algn="ctr"/>
            <a:r>
              <a:rPr lang="ru-RU" b="1" dirty="0"/>
              <a:t>Текст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BCC8DB-48C0-4228-941B-9ECDF386B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61" y="1061013"/>
            <a:ext cx="3992529" cy="4431983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i="1" dirty="0">
                <a:solidFill>
                  <a:schemeClr val="tx1"/>
                </a:solidFill>
              </a:rPr>
              <a:t>Text-align</a:t>
            </a:r>
            <a:r>
              <a:rPr lang="ru-RU" sz="2400" dirty="0">
                <a:solidFill>
                  <a:schemeClr val="tx1"/>
                </a:solidFill>
              </a:rPr>
              <a:t> - отвечает за горизонтальное выравнивание текста. Может иметь значения:</a:t>
            </a:r>
          </a:p>
          <a:p>
            <a:r>
              <a:rPr lang="ru-RU" sz="2400" b="1" i="1" dirty="0">
                <a:solidFill>
                  <a:schemeClr val="tx1"/>
                </a:solidFill>
              </a:rPr>
              <a:t>left</a:t>
            </a:r>
            <a:r>
              <a:rPr lang="ru-RU" sz="2400" i="1" dirty="0">
                <a:solidFill>
                  <a:schemeClr val="tx1"/>
                </a:solidFill>
              </a:rPr>
              <a:t> </a:t>
            </a:r>
            <a:r>
              <a:rPr lang="ru-RU" sz="2400" dirty="0">
                <a:solidFill>
                  <a:schemeClr val="tx1"/>
                </a:solidFill>
              </a:rPr>
              <a:t>- выравнивание по левому краю</a:t>
            </a:r>
          </a:p>
          <a:p>
            <a:r>
              <a:rPr lang="ru-RU" sz="2400" b="1" i="1" dirty="0">
                <a:solidFill>
                  <a:schemeClr val="tx1"/>
                </a:solidFill>
              </a:rPr>
              <a:t>center</a:t>
            </a:r>
            <a:r>
              <a:rPr lang="ru-RU" sz="2400" i="1" dirty="0">
                <a:solidFill>
                  <a:schemeClr val="tx1"/>
                </a:solidFill>
              </a:rPr>
              <a:t> </a:t>
            </a:r>
            <a:r>
              <a:rPr lang="ru-RU" sz="2400" dirty="0">
                <a:solidFill>
                  <a:schemeClr val="tx1"/>
                </a:solidFill>
              </a:rPr>
              <a:t>- выравнивание по центру</a:t>
            </a:r>
          </a:p>
          <a:p>
            <a:r>
              <a:rPr lang="ru-RU" sz="2400" b="1" i="1" dirty="0">
                <a:solidFill>
                  <a:schemeClr val="tx1"/>
                </a:solidFill>
              </a:rPr>
              <a:t>right</a:t>
            </a:r>
            <a:r>
              <a:rPr lang="ru-RU" sz="2400" i="1" dirty="0">
                <a:solidFill>
                  <a:schemeClr val="tx1"/>
                </a:solidFill>
              </a:rPr>
              <a:t> </a:t>
            </a:r>
            <a:r>
              <a:rPr lang="ru-RU" sz="2400" dirty="0">
                <a:solidFill>
                  <a:schemeClr val="tx1"/>
                </a:solidFill>
              </a:rPr>
              <a:t>- выравнивание по правому краю</a:t>
            </a:r>
          </a:p>
          <a:p>
            <a:r>
              <a:rPr lang="ru-RU" sz="2400" b="1" i="1" dirty="0">
                <a:solidFill>
                  <a:schemeClr val="tx1"/>
                </a:solidFill>
              </a:rPr>
              <a:t>justify</a:t>
            </a:r>
            <a:r>
              <a:rPr lang="ru-RU" sz="2400" i="1" dirty="0">
                <a:solidFill>
                  <a:schemeClr val="tx1"/>
                </a:solidFill>
              </a:rPr>
              <a:t> </a:t>
            </a:r>
            <a:r>
              <a:rPr lang="ru-RU" sz="2400" dirty="0">
                <a:solidFill>
                  <a:schemeClr val="tx1"/>
                </a:solidFill>
              </a:rPr>
              <a:t>- выравнивание по ширине</a:t>
            </a:r>
          </a:p>
          <a:p>
            <a:pPr marL="0" indent="0">
              <a:buNone/>
            </a:pPr>
            <a:endParaRPr lang="ru-B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6A88FA-AE91-415A-90D3-AE73DBB5F95E}"/>
              </a:ext>
            </a:extLst>
          </p:cNvPr>
          <p:cNvSpPr txBox="1"/>
          <p:nvPr/>
        </p:nvSpPr>
        <p:spPr>
          <a:xfrm>
            <a:off x="5740925" y="1186015"/>
            <a:ext cx="2903456" cy="40626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/>
              <a:t>Пример: </a:t>
            </a:r>
          </a:p>
          <a:p>
            <a:r>
              <a:rPr lang="en-US" sz="2400" b="1" dirty="0"/>
              <a:t>a{</a:t>
            </a:r>
            <a:br>
              <a:rPr lang="en-US" sz="2400" dirty="0"/>
            </a:br>
            <a:r>
              <a:rPr lang="en-US" sz="2400" b="1" dirty="0"/>
              <a:t>  text-decoration:none;</a:t>
            </a:r>
            <a:br>
              <a:rPr lang="en-US" sz="2400" dirty="0"/>
            </a:br>
            <a:r>
              <a:rPr lang="en-US" sz="2400" b="1" dirty="0"/>
              <a:t>  text-align:center;</a:t>
            </a:r>
            <a:br>
              <a:rPr lang="en-US" sz="2400" dirty="0"/>
            </a:br>
            <a:r>
              <a:rPr lang="en-US" sz="2400" b="1" dirty="0"/>
              <a:t>}</a:t>
            </a:r>
            <a:br>
              <a:rPr lang="en-US" sz="2400" dirty="0"/>
            </a:br>
            <a:r>
              <a:rPr lang="en-US" sz="2400" b="1" dirty="0"/>
              <a:t>a:hover{</a:t>
            </a:r>
            <a:br>
              <a:rPr lang="en-US" sz="2400" dirty="0"/>
            </a:br>
            <a:r>
              <a:rPr lang="en-US" sz="2400" b="1" dirty="0"/>
              <a:t>  text-decoration:underline;}</a:t>
            </a:r>
            <a:endParaRPr lang="en-US" sz="2400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7213372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0A402-EE5E-4EF4-AE7D-644429CD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Текст</a:t>
            </a:r>
            <a:endParaRPr lang="ru-BY" sz="36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83BCC9-240A-4ECD-BD0C-1B81027141ED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ru-RU" b="1" i="1" dirty="0"/>
              <a:t>Text-indent</a:t>
            </a:r>
            <a:r>
              <a:rPr lang="ru-RU" dirty="0"/>
              <a:t> - отвечает за отступы в абзацах. Отступы можно задавать в единицах измерения и %, могут быть положительными и отрицательными. Давайте рассмотри пример:</a:t>
            </a:r>
          </a:p>
          <a:p>
            <a:pPr marL="0" indent="0">
              <a:buNone/>
            </a:pPr>
            <a:r>
              <a:rPr lang="ru-RU" b="1" dirty="0"/>
              <a:t>&lt;html&gt;</a:t>
            </a:r>
            <a:br>
              <a:rPr lang="ru-RU" dirty="0"/>
            </a:br>
            <a:r>
              <a:rPr lang="ru-RU" b="1" dirty="0"/>
              <a:t>  &lt;head&gt;</a:t>
            </a:r>
            <a:br>
              <a:rPr lang="ru-RU" dirty="0"/>
            </a:br>
            <a:r>
              <a:rPr lang="ru-RU" b="1" dirty="0"/>
              <a:t>    &lt;title&gt;Заголовок документа&lt;/title&gt;</a:t>
            </a:r>
            <a:br>
              <a:rPr lang="ru-RU" dirty="0"/>
            </a:br>
            <a:r>
              <a:rPr lang="ru-RU" b="1" dirty="0"/>
              <a:t>    &lt;link rel="stylesheet" type="text/css" href="/style.css"&gt;</a:t>
            </a:r>
            <a:br>
              <a:rPr lang="ru-RU" dirty="0"/>
            </a:br>
            <a:r>
              <a:rPr lang="ru-RU" b="1" dirty="0"/>
              <a:t>  &lt;/head&gt;</a:t>
            </a:r>
            <a:br>
              <a:rPr lang="ru-RU" dirty="0"/>
            </a:br>
            <a:r>
              <a:rPr lang="ru-RU" b="1" dirty="0"/>
              <a:t>  &lt;body&gt;</a:t>
            </a:r>
            <a:br>
              <a:rPr lang="ru-RU" dirty="0"/>
            </a:br>
            <a:r>
              <a:rPr lang="ru-RU" b="1" dirty="0"/>
              <a:t>    &lt;p&gt;Текст в параграфе, где первая строка будет с отступом.&lt;/p&gt;</a:t>
            </a:r>
            <a:br>
              <a:rPr lang="ru-RU" dirty="0"/>
            </a:br>
            <a:r>
              <a:rPr lang="ru-RU" b="1" dirty="0"/>
              <a:t>    &lt;p&gt;Текст в параграфе, где первая строка будет с отступом.&lt;/p&gt;</a:t>
            </a:r>
            <a:br>
              <a:rPr lang="ru-RU" dirty="0"/>
            </a:br>
            <a:r>
              <a:rPr lang="ru-RU" b="1" dirty="0"/>
              <a:t>    &lt;p&gt;Текст в параграфе, где первая строка будет с отступом.&lt;/p&gt;</a:t>
            </a:r>
            <a:br>
              <a:rPr lang="ru-RU" dirty="0"/>
            </a:br>
            <a:r>
              <a:rPr lang="ru-RU" b="1" dirty="0"/>
              <a:t>  &lt;/body&gt;</a:t>
            </a:r>
            <a:br>
              <a:rPr lang="ru-RU" dirty="0"/>
            </a:br>
            <a:r>
              <a:rPr lang="ru-RU" b="1" dirty="0"/>
              <a:t>&lt;/html&gt;</a:t>
            </a:r>
            <a:endParaRPr lang="ru-RU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595922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2C141-E2BB-4E5F-AC06-0742A432B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-9565"/>
            <a:ext cx="7886700" cy="1002532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Текст</a:t>
            </a:r>
            <a:endParaRPr lang="ru-BY" sz="36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6A570D-A57A-41FB-A1EC-F3FA37C3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911340"/>
            <a:ext cx="7869890" cy="68179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Добавим параграфу свойство text-indent, чтобы задать красную строку:</a:t>
            </a:r>
            <a:endParaRPr lang="ru-BY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AD95DF-534C-4F6C-8845-FADFC46E4AF9}"/>
              </a:ext>
            </a:extLst>
          </p:cNvPr>
          <p:cNvSpPr txBox="1"/>
          <p:nvPr/>
        </p:nvSpPr>
        <p:spPr>
          <a:xfrm>
            <a:off x="2542294" y="1741099"/>
            <a:ext cx="3572759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p{</a:t>
            </a:r>
            <a:br>
              <a:rPr lang="en-US" sz="2400" dirty="0"/>
            </a:br>
            <a:r>
              <a:rPr lang="en-US" sz="2400" dirty="0"/>
              <a:t>  text-indent:1.2em;</a:t>
            </a:r>
            <a:br>
              <a:rPr lang="en-US" sz="2400" dirty="0"/>
            </a:br>
            <a:r>
              <a:rPr lang="en-US" sz="2400" dirty="0"/>
              <a:t>}</a:t>
            </a:r>
            <a:endParaRPr lang="ru-BY" sz="24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EADF124A-4F39-4CB5-80DE-A36F75D2B432}"/>
              </a:ext>
            </a:extLst>
          </p:cNvPr>
          <p:cNvSpPr txBox="1">
            <a:spLocks/>
          </p:cNvSpPr>
          <p:nvPr/>
        </p:nvSpPr>
        <p:spPr>
          <a:xfrm>
            <a:off x="628651" y="3089394"/>
            <a:ext cx="7869890" cy="8271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Лучше всего использовать единицу em, тогда отступы будут пропорциональны размеру шрифта. Итог:</a:t>
            </a:r>
            <a:endParaRPr lang="ru-BY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D5D292-E879-4C2F-A407-5BD875564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72" y="4064544"/>
            <a:ext cx="4357001" cy="21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18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70B4B-6FFF-4CA6-996F-5E910BC2D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Блок</a:t>
            </a:r>
            <a:endParaRPr lang="ru-BY" sz="3600" b="1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11CCF1-807A-47D8-8323-9BF111C50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99241"/>
            <a:ext cx="7886700" cy="5177722"/>
          </a:xfrm>
        </p:spPr>
        <p:txBody>
          <a:bodyPr/>
          <a:lstStyle/>
          <a:p>
            <a:r>
              <a:rPr lang="ru-RU" sz="2400" dirty="0"/>
              <a:t>Страница сверстанная при помощи блочной верстке представляет собой множество блоков. Каждый элемент в дереве элементов это самостоятельный блок.</a:t>
            </a:r>
          </a:p>
          <a:p>
            <a:r>
              <a:rPr lang="ru-RU" sz="2400" dirty="0"/>
              <a:t>Блок выглядит в виде прямоугольника:</a:t>
            </a:r>
          </a:p>
          <a:p>
            <a:endParaRPr lang="ru-BY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514A60-289F-4CD7-A16E-C1257299E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13" y="2724346"/>
            <a:ext cx="6618164" cy="337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550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C517CB-29EA-4D1B-8A63-DCE590A6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+mn-lt"/>
              </a:rPr>
              <a:t>Блок</a:t>
            </a:r>
            <a:endParaRPr lang="ru-BY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AC9D4D-1282-43A4-A77A-2AE0AB7B950F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У блока может быть содержимое, к примеру у элемента p - это текст. Вокруг содержимого можно прописать отступы (</a:t>
            </a:r>
            <a:r>
              <a:rPr lang="ru-RU" b="1" i="1" dirty="0">
                <a:solidFill>
                  <a:schemeClr val="tx1"/>
                </a:solidFill>
              </a:rPr>
              <a:t>padding</a:t>
            </a:r>
            <a:r>
              <a:rPr lang="ru-RU" dirty="0">
                <a:solidFill>
                  <a:schemeClr val="tx1"/>
                </a:solidFill>
              </a:rPr>
              <a:t>), они необходимы для внутреннего отступа текста от  границ блока.</a:t>
            </a:r>
          </a:p>
          <a:p>
            <a:r>
              <a:rPr lang="ru-RU" dirty="0">
                <a:solidFill>
                  <a:schemeClr val="tx1"/>
                </a:solidFill>
              </a:rPr>
              <a:t>Блок всегда обрамляет его граница </a:t>
            </a:r>
            <a:r>
              <a:rPr lang="ru-RU" b="1" i="1" dirty="0">
                <a:solidFill>
                  <a:schemeClr val="tx1"/>
                </a:solidFill>
              </a:rPr>
              <a:t>border</a:t>
            </a:r>
            <a:r>
              <a:rPr lang="ru-RU" i="1" dirty="0">
                <a:solidFill>
                  <a:schemeClr val="tx1"/>
                </a:solidFill>
              </a:rPr>
              <a:t> (граница блока)</a:t>
            </a:r>
            <a:r>
              <a:rPr lang="ru-RU" dirty="0">
                <a:solidFill>
                  <a:schemeClr val="tx1"/>
                </a:solidFill>
              </a:rPr>
              <a:t>, она может быть видимой и скрытой.</a:t>
            </a:r>
          </a:p>
          <a:p>
            <a:r>
              <a:rPr lang="ru-RU" dirty="0">
                <a:solidFill>
                  <a:schemeClr val="tx1"/>
                </a:solidFill>
              </a:rPr>
              <a:t>Еще у блока можно прописать поля (</a:t>
            </a:r>
            <a:r>
              <a:rPr lang="ru-RU" b="1" i="1" dirty="0">
                <a:solidFill>
                  <a:schemeClr val="tx1"/>
                </a:solidFill>
              </a:rPr>
              <a:t>margin</a:t>
            </a:r>
            <a:r>
              <a:rPr lang="ru-RU" dirty="0">
                <a:solidFill>
                  <a:schemeClr val="tx1"/>
                </a:solidFill>
              </a:rPr>
              <a:t>), они задают дополнительное пространство между блоками.</a:t>
            </a:r>
          </a:p>
          <a:p>
            <a:r>
              <a:rPr lang="ru-RU" dirty="0">
                <a:solidFill>
                  <a:schemeClr val="tx1"/>
                </a:solidFill>
              </a:rPr>
              <a:t>Размер блока определяется его содержимым или параметрами </a:t>
            </a:r>
            <a:r>
              <a:rPr lang="ru-RU" b="1" i="1" dirty="0">
                <a:solidFill>
                  <a:schemeClr val="tx1"/>
                </a:solidFill>
              </a:rPr>
              <a:t>width</a:t>
            </a:r>
            <a:r>
              <a:rPr lang="ru-RU" i="1" dirty="0">
                <a:solidFill>
                  <a:schemeClr val="tx1"/>
                </a:solidFill>
              </a:rPr>
              <a:t> </a:t>
            </a:r>
            <a:r>
              <a:rPr lang="ru-RU" dirty="0">
                <a:solidFill>
                  <a:schemeClr val="tx1"/>
                </a:solidFill>
              </a:rPr>
              <a:t>(ширина) и </a:t>
            </a:r>
            <a:r>
              <a:rPr lang="ru-RU" b="1" i="1" dirty="0">
                <a:solidFill>
                  <a:schemeClr val="tx1"/>
                </a:solidFill>
              </a:rPr>
              <a:t>height</a:t>
            </a:r>
            <a:r>
              <a:rPr lang="ru-RU" i="1" dirty="0">
                <a:solidFill>
                  <a:schemeClr val="tx1"/>
                </a:solidFill>
              </a:rPr>
              <a:t> </a:t>
            </a:r>
            <a:r>
              <a:rPr lang="ru-RU" dirty="0">
                <a:solidFill>
                  <a:schemeClr val="tx1"/>
                </a:solidFill>
              </a:rPr>
              <a:t>(высота).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6898800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25E59-EB56-4D4A-AB88-47FF1E6C8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6214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Блок</a:t>
            </a:r>
            <a:endParaRPr lang="ru-BY" sz="3600" b="1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0E531D-E732-4BF4-9776-81A32248F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929038"/>
            <a:ext cx="7869890" cy="4152011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Сейчас, чтоб стало более менее понятно давайте приведем простой пример:</a:t>
            </a:r>
          </a:p>
          <a:p>
            <a:pPr marL="0" indent="0">
              <a:buNone/>
            </a:pPr>
            <a:r>
              <a:rPr lang="ru-RU" b="1" dirty="0"/>
              <a:t>&lt;</a:t>
            </a:r>
            <a:r>
              <a:rPr lang="en-US" b="1" dirty="0"/>
              <a:t>html&gt;</a:t>
            </a:r>
            <a:br>
              <a:rPr lang="en-US" dirty="0"/>
            </a:br>
            <a:r>
              <a:rPr lang="en-US" b="1" dirty="0"/>
              <a:t>  &lt;head&gt;</a:t>
            </a:r>
            <a:br>
              <a:rPr lang="en-US" dirty="0"/>
            </a:br>
            <a:r>
              <a:rPr lang="en-US" b="1" dirty="0"/>
              <a:t>    &lt;title&gt;</a:t>
            </a:r>
            <a:r>
              <a:rPr lang="ru-RU" b="1" dirty="0"/>
              <a:t>Заголовок документа&lt;/</a:t>
            </a:r>
            <a:r>
              <a:rPr lang="en-US" b="1" dirty="0"/>
              <a:t>title&gt;</a:t>
            </a:r>
            <a:br>
              <a:rPr lang="en-US" dirty="0"/>
            </a:br>
            <a:r>
              <a:rPr lang="en-US" b="1" dirty="0"/>
              <a:t>    &lt;link rel="stylesheet" type="text/css" href="/style.css"&gt;</a:t>
            </a:r>
            <a:br>
              <a:rPr lang="en-US" dirty="0"/>
            </a:br>
            <a:r>
              <a:rPr lang="en-US" b="1" dirty="0"/>
              <a:t>  &lt;/head&gt;</a:t>
            </a:r>
            <a:br>
              <a:rPr lang="en-US" dirty="0"/>
            </a:br>
            <a:r>
              <a:rPr lang="en-US" b="1" dirty="0"/>
              <a:t>  &lt;body&gt;</a:t>
            </a:r>
            <a:br>
              <a:rPr lang="en-US" dirty="0"/>
            </a:br>
            <a:r>
              <a:rPr lang="en-US" b="1" dirty="0"/>
              <a:t>    &lt;p&gt;</a:t>
            </a:r>
            <a:r>
              <a:rPr lang="ru-RU" b="1" dirty="0"/>
              <a:t>Текст в параграфе.&lt;/</a:t>
            </a:r>
            <a:r>
              <a:rPr lang="en-US" b="1" dirty="0"/>
              <a:t>p&gt;</a:t>
            </a:r>
            <a:br>
              <a:rPr lang="en-US" dirty="0"/>
            </a:br>
            <a:r>
              <a:rPr lang="en-US" b="1" dirty="0"/>
              <a:t>    &lt;p&gt;</a:t>
            </a:r>
            <a:r>
              <a:rPr lang="ru-RU" b="1" dirty="0"/>
              <a:t>Текст в параграфе.&lt;/</a:t>
            </a:r>
            <a:r>
              <a:rPr lang="en-US" b="1" dirty="0"/>
              <a:t>p&gt;</a:t>
            </a:r>
            <a:br>
              <a:rPr lang="en-US" dirty="0"/>
            </a:br>
            <a:r>
              <a:rPr lang="en-US" b="1" dirty="0"/>
              <a:t>  &lt;/body&gt;</a:t>
            </a:r>
            <a:br>
              <a:rPr lang="en-US" dirty="0"/>
            </a:br>
            <a:r>
              <a:rPr lang="en-US" b="1" dirty="0"/>
              <a:t>&lt;/html&gt; </a:t>
            </a:r>
            <a:r>
              <a:rPr lang="en-US" dirty="0"/>
              <a:t>  </a:t>
            </a:r>
          </a:p>
          <a:p>
            <a:endParaRPr lang="ru-B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E61BE-DD2C-40A0-B0DA-E08D9CC81214}"/>
              </a:ext>
            </a:extLst>
          </p:cNvPr>
          <p:cNvSpPr txBox="1"/>
          <p:nvPr/>
        </p:nvSpPr>
        <p:spPr>
          <a:xfrm>
            <a:off x="611843" y="5081047"/>
            <a:ext cx="786989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dirty="0"/>
              <a:t>p{</a:t>
            </a:r>
            <a:br>
              <a:rPr lang="es-ES" sz="2400" dirty="0"/>
            </a:br>
            <a:r>
              <a:rPr lang="es-ES" sz="2400" dirty="0"/>
              <a:t>  border:1px solid red;</a:t>
            </a:r>
            <a:br>
              <a:rPr lang="es-ES" sz="2400" dirty="0"/>
            </a:br>
            <a:r>
              <a:rPr lang="es-ES" sz="2400" dirty="0"/>
              <a:t>}  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68836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A448A7D-B589-4C5A-A11B-4AF0832A16F4}"/>
              </a:ext>
            </a:extLst>
          </p:cNvPr>
          <p:cNvSpPr txBox="1">
            <a:spLocks/>
          </p:cNvSpPr>
          <p:nvPr/>
        </p:nvSpPr>
        <p:spPr>
          <a:xfrm>
            <a:off x="628650" y="-10621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>
                <a:latin typeface="+mn-lt"/>
              </a:rPr>
              <a:t>Блок</a:t>
            </a:r>
            <a:endParaRPr lang="ru-BY" sz="3600" b="1" dirty="0">
              <a:latin typeface="+mn-lt"/>
            </a:endParaRPr>
          </a:p>
        </p:txBody>
      </p:sp>
      <p:pic>
        <p:nvPicPr>
          <p:cNvPr id="1026" name="Picture 2" descr="http://html-template.ru/images/css-book/img/30.jpg">
            <a:extLst>
              <a:ext uri="{FF2B5EF4-FFF2-40B4-BE49-F238E27FC236}">
                <a16:creationId xmlns:a16="http://schemas.microsoft.com/office/drawing/2014/main" id="{F84A32BD-AF07-46D8-B92F-3E1D63DF01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197" y="944023"/>
            <a:ext cx="7048906" cy="12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1903C7-366F-47B5-A2A2-0AC06B59B3AC}"/>
              </a:ext>
            </a:extLst>
          </p:cNvPr>
          <p:cNvSpPr txBox="1"/>
          <p:nvPr/>
        </p:nvSpPr>
        <p:spPr>
          <a:xfrm>
            <a:off x="732705" y="2269586"/>
            <a:ext cx="7869890" cy="2308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/>
              <a:t>Давайте зададим тексту внутренний отступ от границы блока (</a:t>
            </a:r>
            <a:r>
              <a:rPr lang="ru-RU" sz="2400" b="1" i="1" dirty="0"/>
              <a:t>padding</a:t>
            </a:r>
            <a:r>
              <a:rPr lang="ru-RU" sz="2400" dirty="0"/>
              <a:t>):</a:t>
            </a:r>
          </a:p>
          <a:p>
            <a:r>
              <a:rPr lang="en-US" sz="2400" dirty="0"/>
              <a:t>p{</a:t>
            </a:r>
            <a:br>
              <a:rPr lang="en-US" sz="2400" dirty="0"/>
            </a:br>
            <a:r>
              <a:rPr lang="en-US" sz="2400" dirty="0"/>
              <a:t>  border:1px solid red;</a:t>
            </a:r>
            <a:br>
              <a:rPr lang="en-US" sz="2400" dirty="0"/>
            </a:br>
            <a:r>
              <a:rPr lang="en-US" sz="2400" dirty="0"/>
              <a:t>  padding:10px;</a:t>
            </a:r>
            <a:br>
              <a:rPr lang="en-US" sz="2400" dirty="0"/>
            </a:br>
            <a:r>
              <a:rPr lang="en-US" sz="2400" dirty="0"/>
              <a:t>}  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775C18-18F7-4094-A29C-D6120064C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514" y="4741388"/>
            <a:ext cx="7048906" cy="211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716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A448A7D-B589-4C5A-A11B-4AF0832A16F4}"/>
              </a:ext>
            </a:extLst>
          </p:cNvPr>
          <p:cNvSpPr txBox="1">
            <a:spLocks/>
          </p:cNvSpPr>
          <p:nvPr/>
        </p:nvSpPr>
        <p:spPr>
          <a:xfrm>
            <a:off x="628650" y="-10621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>
                <a:latin typeface="+mn-lt"/>
              </a:rPr>
              <a:t>Блок</a:t>
            </a:r>
            <a:endParaRPr lang="ru-BY" sz="3600" b="1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903C7-366F-47B5-A2A2-0AC06B59B3AC}"/>
              </a:ext>
            </a:extLst>
          </p:cNvPr>
          <p:cNvSpPr txBox="1"/>
          <p:nvPr/>
        </p:nvSpPr>
        <p:spPr>
          <a:xfrm>
            <a:off x="732705" y="1017203"/>
            <a:ext cx="7869890" cy="30469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/>
              <a:t>Мы задали отступы внутри блока, теперь давайте зададим дополнительно пространство между блоками (наружный отступ). Поможет нам в этом </a:t>
            </a:r>
            <a:r>
              <a:rPr lang="ru-RU" sz="2400" b="1" i="1" dirty="0"/>
              <a:t>margin</a:t>
            </a:r>
            <a:r>
              <a:rPr lang="ru-RU" sz="2400" dirty="0"/>
              <a:t>:</a:t>
            </a:r>
          </a:p>
          <a:p>
            <a:r>
              <a:rPr lang="en-US" sz="2400" dirty="0"/>
              <a:t>p{</a:t>
            </a:r>
            <a:br>
              <a:rPr lang="en-US" sz="2400" dirty="0"/>
            </a:br>
            <a:r>
              <a:rPr lang="en-US" sz="2400" dirty="0"/>
              <a:t>  border:1px solid red;</a:t>
            </a:r>
            <a:br>
              <a:rPr lang="en-US" sz="2400" dirty="0"/>
            </a:br>
            <a:r>
              <a:rPr lang="en-US" sz="2400" dirty="0"/>
              <a:t>  padding:10px;</a:t>
            </a:r>
            <a:br>
              <a:rPr lang="en-US" sz="2400" dirty="0"/>
            </a:br>
            <a:r>
              <a:rPr lang="en-US" sz="2400" dirty="0"/>
              <a:t>  margin:50px;</a:t>
            </a:r>
            <a:br>
              <a:rPr lang="en-US" sz="2400" dirty="0"/>
            </a:br>
            <a:r>
              <a:rPr lang="en-US" sz="2400" dirty="0"/>
              <a:t>}    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B4E2BA8-3691-4A7B-A823-0CA1777F9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100" y="4048322"/>
            <a:ext cx="49911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666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A448A7D-B589-4C5A-A11B-4AF0832A16F4}"/>
              </a:ext>
            </a:extLst>
          </p:cNvPr>
          <p:cNvSpPr txBox="1">
            <a:spLocks/>
          </p:cNvSpPr>
          <p:nvPr/>
        </p:nvSpPr>
        <p:spPr>
          <a:xfrm>
            <a:off x="628650" y="-10621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>
                <a:latin typeface="+mn-lt"/>
              </a:rPr>
              <a:t>Блок</a:t>
            </a:r>
            <a:endParaRPr lang="ru-BY" sz="3600" b="1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903C7-366F-47B5-A2A2-0AC06B59B3AC}"/>
              </a:ext>
            </a:extLst>
          </p:cNvPr>
          <p:cNvSpPr txBox="1"/>
          <p:nvPr/>
        </p:nvSpPr>
        <p:spPr>
          <a:xfrm>
            <a:off x="732705" y="1017203"/>
            <a:ext cx="3839295" cy="4154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/>
              <a:t>Ну и давайте теперь зададим размеры блоков (</a:t>
            </a:r>
            <a:r>
              <a:rPr lang="en-US" sz="2400" b="1" i="1" dirty="0"/>
              <a:t>width</a:t>
            </a:r>
            <a:r>
              <a:rPr lang="en-US" sz="2400" i="1" dirty="0"/>
              <a:t> </a:t>
            </a:r>
            <a:r>
              <a:rPr lang="en-US" sz="2400" dirty="0"/>
              <a:t>(</a:t>
            </a:r>
            <a:r>
              <a:rPr lang="ru-RU" sz="2400" dirty="0"/>
              <a:t>ширина) и </a:t>
            </a:r>
            <a:r>
              <a:rPr lang="en-US" sz="2400" b="1" i="1" dirty="0"/>
              <a:t>height</a:t>
            </a:r>
            <a:r>
              <a:rPr lang="en-US" sz="2400" i="1" dirty="0"/>
              <a:t> </a:t>
            </a:r>
            <a:r>
              <a:rPr lang="en-US" sz="2400" dirty="0"/>
              <a:t>(</a:t>
            </a:r>
            <a:r>
              <a:rPr lang="ru-RU" sz="2400" dirty="0"/>
              <a:t>высота)):</a:t>
            </a:r>
          </a:p>
          <a:p>
            <a:r>
              <a:rPr lang="en-US" sz="2400" dirty="0"/>
              <a:t>p{</a:t>
            </a:r>
            <a:br>
              <a:rPr lang="en-US" sz="2400" dirty="0"/>
            </a:br>
            <a:r>
              <a:rPr lang="en-US" sz="2400" dirty="0"/>
              <a:t>  border:1px solid red;</a:t>
            </a:r>
            <a:br>
              <a:rPr lang="en-US" sz="2400" dirty="0"/>
            </a:br>
            <a:r>
              <a:rPr lang="en-US" sz="2400" dirty="0"/>
              <a:t>  padding:10px;</a:t>
            </a:r>
            <a:br>
              <a:rPr lang="en-US" sz="2400" dirty="0"/>
            </a:br>
            <a:r>
              <a:rPr lang="en-US" sz="2400" dirty="0"/>
              <a:t>  margin:50px;</a:t>
            </a:r>
            <a:br>
              <a:rPr lang="en-US" sz="2400" dirty="0"/>
            </a:br>
            <a:r>
              <a:rPr lang="en-US" sz="2400" dirty="0"/>
              <a:t>  width:100px;</a:t>
            </a:r>
            <a:br>
              <a:rPr lang="en-US" sz="2400" dirty="0"/>
            </a:br>
            <a:r>
              <a:rPr lang="en-US" sz="2400" dirty="0"/>
              <a:t>  height:50px;</a:t>
            </a:r>
            <a:br>
              <a:rPr lang="en-US" sz="2400" dirty="0"/>
            </a:br>
            <a:r>
              <a:rPr lang="en-US" sz="2400" dirty="0"/>
              <a:t>}  </a:t>
            </a:r>
            <a:r>
              <a:rPr lang="en-US" dirty="0"/>
              <a:t> 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8EAFB3F-95DD-4F0E-AE48-FAF76FB43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130" y="1017203"/>
            <a:ext cx="3328275" cy="422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315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err="1"/>
              <a:t>Flexbox</a:t>
            </a:r>
            <a:endParaRPr lang="ru-RU" sz="5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8346" y="1413501"/>
            <a:ext cx="7886700" cy="2282736"/>
          </a:xfrm>
        </p:spPr>
        <p:txBody>
          <a:bodyPr>
            <a:normAutofit lnSpcReduction="10000"/>
          </a:bodyPr>
          <a:lstStyle/>
          <a:p>
            <a:r>
              <a:rPr lang="ru-RU" b="1" dirty="0" err="1"/>
              <a:t>Flexbox</a:t>
            </a:r>
            <a:r>
              <a:rPr lang="ru-RU" b="1" dirty="0"/>
              <a:t> это одномерные макеты, а </a:t>
            </a:r>
            <a:r>
              <a:rPr lang="ru-RU" b="1" dirty="0" err="1"/>
              <a:t>Grid</a:t>
            </a:r>
            <a:r>
              <a:rPr lang="ru-RU" b="1" dirty="0"/>
              <a:t> это двумерные.</a:t>
            </a:r>
            <a:endParaRPr lang="ru-RU" dirty="0"/>
          </a:p>
          <a:p>
            <a:r>
              <a:rPr lang="ru-RU" dirty="0"/>
              <a:t>Это означает, что если вы раскладываете объекты в одном направлении, к примеру, кнопку в </a:t>
            </a:r>
            <a:r>
              <a:rPr lang="ru-RU" dirty="0" err="1"/>
              <a:t>header</a:t>
            </a:r>
            <a:r>
              <a:rPr lang="ru-RU" dirty="0"/>
              <a:t>, то вам нужно применять </a:t>
            </a:r>
            <a:r>
              <a:rPr lang="ru-RU" dirty="0" err="1"/>
              <a:t>Flexbox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226417"/>
            <a:ext cx="7620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1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0A6D9-9F1A-4F34-9653-75586537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1.Внешняя таблица </a:t>
            </a:r>
            <a:endParaRPr lang="ru-BY" sz="3600" b="1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86C96C-23AB-43B3-BC0C-B600BB6BE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645" y="1545997"/>
            <a:ext cx="7748833" cy="136688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Теперь в блокноте создаем пустой документ </a:t>
            </a:r>
            <a:r>
              <a:rPr lang="ru-RU" b="1" dirty="0"/>
              <a:t>style.css</a:t>
            </a:r>
            <a:r>
              <a:rPr lang="ru-RU" dirty="0"/>
              <a:t> и сохраняем его в ту же папку, где лежит html-страница: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E39F87-6427-4173-8B5A-1347C507D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12" y="3456053"/>
            <a:ext cx="7868764" cy="203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306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160476"/>
            <a:ext cx="7886700" cy="4351338"/>
          </a:xfrm>
        </p:spPr>
        <p:txBody>
          <a:bodyPr>
            <a:normAutofit/>
          </a:bodyPr>
          <a:lstStyle/>
          <a:p>
            <a:r>
              <a:rPr lang="ru-RU" sz="4000" dirty="0"/>
              <a:t>Это даст вам больше гибкости, чем в </a:t>
            </a:r>
            <a:r>
              <a:rPr lang="ru-RU" sz="4000" dirty="0" err="1"/>
              <a:t>случе</a:t>
            </a:r>
            <a:r>
              <a:rPr lang="ru-RU" sz="4000" dirty="0"/>
              <a:t> с CSS </a:t>
            </a:r>
            <a:r>
              <a:rPr lang="ru-RU" sz="4000" dirty="0" err="1"/>
              <a:t>Grid</a:t>
            </a:r>
            <a:r>
              <a:rPr lang="ru-RU" sz="4000" dirty="0"/>
              <a:t>. Также с этим будет проще работать в дальнейшем, а самое важное вы избежите лишней писанины.</a:t>
            </a:r>
          </a:p>
        </p:txBody>
      </p:sp>
    </p:spTree>
    <p:extLst>
      <p:ext uri="{BB962C8B-B14F-4D97-AF65-F5344CB8AC3E}">
        <p14:creationId xmlns:p14="http://schemas.microsoft.com/office/powerpoint/2010/main" val="25803466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Grid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518" y="1825625"/>
            <a:ext cx="8038832" cy="1458488"/>
          </a:xfrm>
        </p:spPr>
        <p:txBody>
          <a:bodyPr/>
          <a:lstStyle/>
          <a:p>
            <a:r>
              <a:rPr lang="ru-RU" dirty="0"/>
              <a:t>Однако</a:t>
            </a:r>
            <a:r>
              <a:rPr lang="en-US" dirty="0"/>
              <a:t>,</a:t>
            </a:r>
            <a:r>
              <a:rPr lang="ru-RU" dirty="0"/>
              <a:t> если вы собираетесь целый </a:t>
            </a:r>
            <a:r>
              <a:rPr lang="ru-RU" dirty="0" err="1"/>
              <a:t>маркет</a:t>
            </a:r>
            <a:r>
              <a:rPr lang="ru-RU" dirty="0"/>
              <a:t> в двух измерениях как с </a:t>
            </a:r>
            <a:r>
              <a:rPr lang="en-US" i="1" dirty="0"/>
              <a:t>row</a:t>
            </a:r>
            <a:r>
              <a:rPr lang="en-US" dirty="0"/>
              <a:t> </a:t>
            </a:r>
            <a:r>
              <a:rPr lang="ru-RU" dirty="0"/>
              <a:t>так и с </a:t>
            </a:r>
            <a:r>
              <a:rPr lang="en-US" i="1" dirty="0" err="1"/>
              <a:t>colum</a:t>
            </a:r>
            <a:r>
              <a:rPr lang="en-US" dirty="0"/>
              <a:t>–</a:t>
            </a:r>
            <a:r>
              <a:rPr lang="ru-RU" dirty="0"/>
              <a:t> то вам нужно использовать </a:t>
            </a:r>
            <a:r>
              <a:rPr lang="en-US" dirty="0"/>
              <a:t>CSS Grid.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55" y="3042802"/>
            <a:ext cx="7157970" cy="381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424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343" y="2096081"/>
            <a:ext cx="7886700" cy="4351338"/>
          </a:xfrm>
        </p:spPr>
        <p:txBody>
          <a:bodyPr>
            <a:normAutofit/>
          </a:bodyPr>
          <a:lstStyle/>
          <a:p>
            <a:r>
              <a:rPr lang="ru-RU" sz="4400" dirty="0"/>
              <a:t>В этом случае с CSS </a:t>
            </a:r>
            <a:r>
              <a:rPr lang="ru-RU" sz="4400" dirty="0" err="1"/>
              <a:t>Grid</a:t>
            </a:r>
            <a:r>
              <a:rPr lang="ru-RU" sz="4400" dirty="0"/>
              <a:t> вы получите больше гибкости, да и ваша разметка будет проще, а код станет понятнее для дальнейшей работы.</a:t>
            </a:r>
          </a:p>
        </p:txBody>
      </p:sp>
    </p:spTree>
    <p:extLst>
      <p:ext uri="{BB962C8B-B14F-4D97-AF65-F5344CB8AC3E}">
        <p14:creationId xmlns:p14="http://schemas.microsoft.com/office/powerpoint/2010/main" val="36672196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1379" b="2265"/>
          <a:stretch/>
        </p:blipFill>
        <p:spPr>
          <a:xfrm>
            <a:off x="863624" y="1027907"/>
            <a:ext cx="7314462" cy="480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0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608" y="2302144"/>
            <a:ext cx="8345509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Поскольку </a:t>
            </a:r>
            <a:r>
              <a:rPr lang="ru-RU" dirty="0" err="1"/>
              <a:t>flexbox</a:t>
            </a:r>
            <a:r>
              <a:rPr lang="ru-RU" dirty="0"/>
              <a:t> — это целый модуль, а не одно свойство, он включает в себя множество элементов с набором свойств. Некоторые из них предназначены для установки в контейнере (родительский элемент принято называть «</a:t>
            </a:r>
            <a:r>
              <a:rPr lang="ru-RU" dirty="0" err="1"/>
              <a:t>flex</a:t>
            </a:r>
            <a:r>
              <a:rPr lang="ru-RU" dirty="0"/>
              <a:t> контейнер»), в то время как другие предназначены для установки в дочерних элементах (так называемые «</a:t>
            </a:r>
            <a:r>
              <a:rPr lang="ru-RU" dirty="0" err="1"/>
              <a:t>flex</a:t>
            </a:r>
            <a:r>
              <a:rPr lang="ru-RU" dirty="0"/>
              <a:t> элементы»).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Если «обычная» компоновка основана как на блочном, так и на </a:t>
            </a:r>
            <a:r>
              <a:rPr lang="ru-RU" dirty="0" err="1"/>
              <a:t>inline</a:t>
            </a:r>
            <a:r>
              <a:rPr lang="ru-RU" dirty="0"/>
              <a:t> направлениях, </a:t>
            </a:r>
            <a:r>
              <a:rPr lang="ru-RU" dirty="0" err="1"/>
              <a:t>flex</a:t>
            </a:r>
            <a:r>
              <a:rPr lang="ru-RU" dirty="0"/>
              <a:t> </a:t>
            </a:r>
            <a:r>
              <a:rPr lang="ru-RU" dirty="0" err="1"/>
              <a:t>layout</a:t>
            </a:r>
            <a:r>
              <a:rPr lang="ru-RU" dirty="0"/>
              <a:t> основана на «направлениях </a:t>
            </a:r>
            <a:r>
              <a:rPr lang="ru-RU" dirty="0" err="1"/>
              <a:t>flex-flow</a:t>
            </a:r>
            <a:r>
              <a:rPr lang="ru-RU" dirty="0"/>
              <a:t>». Пожалуйста, посмотрите на этот рисунок из спецификации, объясняющий основную идею гибкого макета.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u-RU" dirty="0"/>
              <a:t>Немного о том как это работает </a:t>
            </a:r>
          </a:p>
        </p:txBody>
      </p:sp>
    </p:spTree>
    <p:extLst>
      <p:ext uri="{BB962C8B-B14F-4D97-AF65-F5344CB8AC3E}">
        <p14:creationId xmlns:p14="http://schemas.microsoft.com/office/powerpoint/2010/main" val="38210222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39229"/>
            <a:ext cx="8183146" cy="483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211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2427" y="502276"/>
            <a:ext cx="8358389" cy="5924282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Элементы будут расположены либо в направлении главной оси (</a:t>
            </a:r>
            <a:r>
              <a:rPr lang="ru-RU" dirty="0" err="1"/>
              <a:t>main</a:t>
            </a:r>
            <a:r>
              <a:rPr lang="ru-RU" dirty="0"/>
              <a:t> </a:t>
            </a:r>
            <a:r>
              <a:rPr lang="ru-RU" dirty="0" err="1"/>
              <a:t>axis</a:t>
            </a:r>
            <a:r>
              <a:rPr lang="ru-RU" dirty="0"/>
              <a:t> от </a:t>
            </a:r>
            <a:r>
              <a:rPr lang="ru-RU" dirty="0" err="1"/>
              <a:t>main-start</a:t>
            </a:r>
            <a:r>
              <a:rPr lang="ru-RU" dirty="0"/>
              <a:t> до </a:t>
            </a:r>
            <a:r>
              <a:rPr lang="ru-RU" dirty="0" err="1"/>
              <a:t>main-end</a:t>
            </a:r>
            <a:r>
              <a:rPr lang="ru-RU" dirty="0"/>
              <a:t>) или в направлении поперечной оси (</a:t>
            </a:r>
            <a:r>
              <a:rPr lang="ru-RU" dirty="0" err="1"/>
              <a:t>cross</a:t>
            </a:r>
            <a:r>
              <a:rPr lang="ru-RU" dirty="0"/>
              <a:t> </a:t>
            </a:r>
            <a:r>
              <a:rPr lang="ru-RU" dirty="0" err="1"/>
              <a:t>axis</a:t>
            </a:r>
            <a:r>
              <a:rPr lang="ru-RU" dirty="0"/>
              <a:t> от </a:t>
            </a:r>
            <a:r>
              <a:rPr lang="ru-RU" dirty="0" err="1"/>
              <a:t>cross-start</a:t>
            </a:r>
            <a:r>
              <a:rPr lang="ru-RU" dirty="0"/>
              <a:t> до </a:t>
            </a:r>
            <a:r>
              <a:rPr lang="ru-RU" dirty="0" err="1"/>
              <a:t>cross-end</a:t>
            </a:r>
            <a:r>
              <a:rPr lang="ru-RU" dirty="0"/>
              <a:t>).</a:t>
            </a:r>
          </a:p>
          <a:p>
            <a:endParaRPr lang="ru-RU" dirty="0"/>
          </a:p>
          <a:p>
            <a:r>
              <a:rPr lang="ru-RU" dirty="0" err="1"/>
              <a:t>main</a:t>
            </a:r>
            <a:r>
              <a:rPr lang="ru-RU" dirty="0"/>
              <a:t> </a:t>
            </a:r>
            <a:r>
              <a:rPr lang="ru-RU" dirty="0" err="1"/>
              <a:t>axis</a:t>
            </a:r>
            <a:r>
              <a:rPr lang="ru-RU" dirty="0"/>
              <a:t> — главная ось </a:t>
            </a:r>
            <a:r>
              <a:rPr lang="ru-RU" dirty="0" err="1"/>
              <a:t>flex</a:t>
            </a:r>
            <a:r>
              <a:rPr lang="ru-RU" dirty="0"/>
              <a:t> контейнера — это основная ось, вдоль которой располагаются </a:t>
            </a:r>
            <a:r>
              <a:rPr lang="ru-RU" dirty="0" err="1"/>
              <a:t>flex</a:t>
            </a:r>
            <a:r>
              <a:rPr lang="ru-RU" dirty="0"/>
              <a:t> элементы. Будьте внимательны, эта ось не обязательна горизонтальная; это зависит от </a:t>
            </a:r>
            <a:r>
              <a:rPr lang="ru-RU" dirty="0" err="1"/>
              <a:t>flex-direction</a:t>
            </a:r>
            <a:r>
              <a:rPr lang="ru-RU" dirty="0"/>
              <a:t> свойства (см. ниже).</a:t>
            </a:r>
          </a:p>
          <a:p>
            <a:r>
              <a:rPr lang="ru-RU" dirty="0" err="1"/>
              <a:t>main-start</a:t>
            </a:r>
            <a:r>
              <a:rPr lang="ru-RU" dirty="0"/>
              <a:t> | </a:t>
            </a:r>
            <a:r>
              <a:rPr lang="ru-RU" dirty="0" err="1"/>
              <a:t>main-end</a:t>
            </a:r>
            <a:r>
              <a:rPr lang="ru-RU" dirty="0"/>
              <a:t> — </a:t>
            </a:r>
            <a:r>
              <a:rPr lang="ru-RU" dirty="0" err="1"/>
              <a:t>flex</a:t>
            </a:r>
            <a:r>
              <a:rPr lang="ru-RU" dirty="0"/>
              <a:t> элементы помещаются в контейнер, начиная с </a:t>
            </a:r>
            <a:r>
              <a:rPr lang="ru-RU" dirty="0" err="1"/>
              <a:t>main-start</a:t>
            </a:r>
            <a:r>
              <a:rPr lang="ru-RU" dirty="0"/>
              <a:t> и заканчивая </a:t>
            </a:r>
            <a:r>
              <a:rPr lang="ru-RU" dirty="0" err="1"/>
              <a:t>main-end</a:t>
            </a:r>
            <a:r>
              <a:rPr lang="ru-RU" dirty="0"/>
              <a:t>.</a:t>
            </a:r>
          </a:p>
          <a:p>
            <a:r>
              <a:rPr lang="ru-RU" dirty="0" err="1"/>
              <a:t>main</a:t>
            </a:r>
            <a:r>
              <a:rPr lang="ru-RU" dirty="0"/>
              <a:t> </a:t>
            </a:r>
            <a:r>
              <a:rPr lang="ru-RU" dirty="0" err="1"/>
              <a:t>size</a:t>
            </a:r>
            <a:r>
              <a:rPr lang="ru-RU" dirty="0"/>
              <a:t> — ширина или высота </a:t>
            </a:r>
            <a:r>
              <a:rPr lang="ru-RU" dirty="0" err="1"/>
              <a:t>flex</a:t>
            </a:r>
            <a:r>
              <a:rPr lang="ru-RU" dirty="0"/>
              <a:t> элемента, в зависимости от того, что находится в основном измерении. Определяется основным размером </a:t>
            </a:r>
            <a:r>
              <a:rPr lang="ru-RU" dirty="0" err="1"/>
              <a:t>flex</a:t>
            </a:r>
            <a:r>
              <a:rPr lang="ru-RU" dirty="0"/>
              <a:t> элементов т.е. свойством '</a:t>
            </a:r>
            <a:r>
              <a:rPr lang="ru-RU" dirty="0" err="1"/>
              <a:t>width</a:t>
            </a:r>
            <a:r>
              <a:rPr lang="ru-RU" dirty="0"/>
              <a:t>' или '</a:t>
            </a:r>
            <a:r>
              <a:rPr lang="ru-RU" dirty="0" err="1"/>
              <a:t>height</a:t>
            </a:r>
            <a:r>
              <a:rPr lang="ru-RU" dirty="0"/>
              <a:t>', в зависимости от того, что находится в основном измерении.</a:t>
            </a:r>
          </a:p>
          <a:p>
            <a:r>
              <a:rPr lang="ru-RU" dirty="0" err="1"/>
              <a:t>cross</a:t>
            </a:r>
            <a:r>
              <a:rPr lang="ru-RU" dirty="0"/>
              <a:t> </a:t>
            </a:r>
            <a:r>
              <a:rPr lang="ru-RU" dirty="0" err="1"/>
              <a:t>axis</a:t>
            </a:r>
            <a:r>
              <a:rPr lang="ru-RU" dirty="0"/>
              <a:t> — ось перпендикулярная главной оси, называется поперечной осью. Её направление зависит от направления главной оси.</a:t>
            </a:r>
          </a:p>
          <a:p>
            <a:r>
              <a:rPr lang="ru-RU" dirty="0" err="1"/>
              <a:t>cross-start</a:t>
            </a:r>
            <a:r>
              <a:rPr lang="ru-RU" dirty="0"/>
              <a:t> | </a:t>
            </a:r>
            <a:r>
              <a:rPr lang="ru-RU" dirty="0" err="1"/>
              <a:t>cross-end</a:t>
            </a:r>
            <a:r>
              <a:rPr lang="ru-RU" dirty="0"/>
              <a:t> — </a:t>
            </a:r>
            <a:r>
              <a:rPr lang="ru-RU" dirty="0" err="1"/>
              <a:t>flex</a:t>
            </a:r>
            <a:r>
              <a:rPr lang="ru-RU" dirty="0"/>
              <a:t> строки заполняются элементами и помещаются в контейнер, начиная от </a:t>
            </a:r>
            <a:r>
              <a:rPr lang="ru-RU" dirty="0" err="1"/>
              <a:t>cross-start</a:t>
            </a:r>
            <a:r>
              <a:rPr lang="ru-RU" dirty="0"/>
              <a:t> </a:t>
            </a:r>
            <a:r>
              <a:rPr lang="ru-RU" dirty="0" err="1"/>
              <a:t>flex</a:t>
            </a:r>
            <a:r>
              <a:rPr lang="ru-RU" dirty="0"/>
              <a:t> контейнера по направлению к </a:t>
            </a:r>
            <a:r>
              <a:rPr lang="ru-RU" dirty="0" err="1"/>
              <a:t>cross-end</a:t>
            </a:r>
            <a:r>
              <a:rPr lang="ru-RU" dirty="0"/>
              <a:t>.</a:t>
            </a:r>
          </a:p>
          <a:p>
            <a:r>
              <a:rPr lang="ru-RU" dirty="0" err="1"/>
              <a:t>cross</a:t>
            </a:r>
            <a:r>
              <a:rPr lang="ru-RU" dirty="0"/>
              <a:t> </a:t>
            </a:r>
            <a:r>
              <a:rPr lang="ru-RU" dirty="0" err="1"/>
              <a:t>size</a:t>
            </a:r>
            <a:r>
              <a:rPr lang="ru-RU" dirty="0"/>
              <a:t> — ширина или высота </a:t>
            </a:r>
            <a:r>
              <a:rPr lang="ru-RU" dirty="0" err="1"/>
              <a:t>flex</a:t>
            </a:r>
            <a:r>
              <a:rPr lang="ru-RU" dirty="0"/>
              <a:t> элемента. В зависимости от </a:t>
            </a:r>
            <a:r>
              <a:rPr lang="ru-RU" dirty="0" err="1"/>
              <a:t>css</a:t>
            </a:r>
            <a:r>
              <a:rPr lang="ru-RU" dirty="0"/>
              <a:t> свойства </a:t>
            </a:r>
            <a:r>
              <a:rPr lang="ru-RU" dirty="0" err="1"/>
              <a:t>flex-direction</a:t>
            </a:r>
            <a:r>
              <a:rPr lang="ru-RU" dirty="0"/>
              <a:t>, это ширина или высота элемента. Это всегда поперечный размер </a:t>
            </a:r>
            <a:r>
              <a:rPr lang="ru-RU" dirty="0" err="1"/>
              <a:t>flex</a:t>
            </a:r>
            <a:r>
              <a:rPr lang="ru-RU" dirty="0"/>
              <a:t> элементов.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86760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flex </a:t>
            </a:r>
            <a:r>
              <a:rPr lang="ru-RU" sz="5400" b="1" dirty="0"/>
              <a:t>контейнер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</a:t>
            </a:r>
          </a:p>
          <a:p>
            <a:pPr marL="0" indent="0">
              <a:buNone/>
            </a:pPr>
            <a:r>
              <a:rPr lang="ru-RU" dirty="0"/>
              <a:t>Определяет </a:t>
            </a:r>
            <a:r>
              <a:rPr lang="ru-RU" dirty="0" err="1"/>
              <a:t>flex</a:t>
            </a:r>
            <a:r>
              <a:rPr lang="ru-RU" dirty="0"/>
              <a:t> контейнер; </a:t>
            </a:r>
            <a:r>
              <a:rPr lang="ru-RU" dirty="0" err="1"/>
              <a:t>inline</a:t>
            </a:r>
            <a:r>
              <a:rPr lang="ru-RU" dirty="0"/>
              <a:t> или </a:t>
            </a:r>
            <a:r>
              <a:rPr lang="ru-RU" dirty="0" err="1"/>
              <a:t>block</a:t>
            </a:r>
            <a:r>
              <a:rPr lang="ru-RU" dirty="0"/>
              <a:t> в зависимости от заданного значения. Включает </a:t>
            </a:r>
            <a:r>
              <a:rPr lang="ru-RU" dirty="0" err="1"/>
              <a:t>flex</a:t>
            </a:r>
            <a:r>
              <a:rPr lang="ru-RU" dirty="0"/>
              <a:t> контекст для всех потомков первого уровня.</a:t>
            </a:r>
          </a:p>
          <a:p>
            <a:pPr marL="0" indent="0">
              <a:buNone/>
            </a:pPr>
            <a:r>
              <a:rPr lang="en-US" i="1" dirty="0"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  <a:r>
              <a:rPr lang="en-US" i="1" dirty="0" err="1">
                <a:latin typeface="Andalus" panose="02020603050405020304" pitchFamily="18" charset="-78"/>
                <a:cs typeface="Andalus" panose="02020603050405020304" pitchFamily="18" charset="-78"/>
              </a:rPr>
              <a:t>containnner</a:t>
            </a:r>
            <a:r>
              <a:rPr lang="en-US" i="1" dirty="0">
                <a:latin typeface="Andalus" panose="02020603050405020304" pitchFamily="18" charset="-78"/>
                <a:cs typeface="Andalus" panose="02020603050405020304" pitchFamily="18" charset="-78"/>
              </a:rPr>
              <a:t> { display: flex; /* or inline-flex */ }</a:t>
            </a:r>
            <a:endParaRPr lang="ru-RU" i="1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>
              <a:buNone/>
            </a:pPr>
            <a:r>
              <a:rPr lang="ru-RU" dirty="0"/>
              <a:t>CSS-столбцы </a:t>
            </a:r>
            <a:r>
              <a:rPr lang="ru-RU" dirty="0" err="1"/>
              <a:t>columns</a:t>
            </a:r>
            <a:r>
              <a:rPr lang="ru-RU" dirty="0"/>
              <a:t> не влияют на </a:t>
            </a:r>
            <a:r>
              <a:rPr lang="ru-RU" dirty="0" err="1"/>
              <a:t>flex</a:t>
            </a:r>
            <a:r>
              <a:rPr lang="ru-RU" dirty="0"/>
              <a:t> контейнер.</a:t>
            </a:r>
            <a:endParaRPr lang="ru-RU" dirty="0"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550994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flex-direction</a:t>
            </a:r>
            <a:br>
              <a:rPr lang="en-US" b="1" dirty="0"/>
            </a:b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9618" y="4404575"/>
            <a:ext cx="6982764" cy="2081481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Устанавливает основную ось, таким образом определяя направление </a:t>
            </a:r>
            <a:r>
              <a:rPr lang="ru-RU" dirty="0" err="1"/>
              <a:t>flex</a:t>
            </a:r>
            <a:r>
              <a:rPr lang="ru-RU" dirty="0"/>
              <a:t> элементов, помещаемых в </a:t>
            </a:r>
            <a:r>
              <a:rPr lang="ru-RU" dirty="0" err="1"/>
              <a:t>flex</a:t>
            </a:r>
            <a:r>
              <a:rPr lang="ru-RU" dirty="0"/>
              <a:t> контейнер. </a:t>
            </a:r>
            <a:r>
              <a:rPr lang="ru-RU" dirty="0" err="1"/>
              <a:t>Flexbox</a:t>
            </a:r>
            <a:r>
              <a:rPr lang="ru-RU" dirty="0"/>
              <a:t> — это (помимо дополнительной упаковки) концепция однонаправленного макета. Думайте о </a:t>
            </a:r>
            <a:r>
              <a:rPr lang="ru-RU" dirty="0" err="1"/>
              <a:t>flex</a:t>
            </a:r>
            <a:r>
              <a:rPr lang="ru-RU" dirty="0"/>
              <a:t> элементах, как о первичных раскладках в горизонтальных рядах или вертикальных столбцах.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17043"/>
            <a:ext cx="71247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004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i="1" dirty="0">
                <a:latin typeface="AngsanaUPC" panose="02020603050405020304" pitchFamily="18" charset="-34"/>
                <a:cs typeface="AngsanaUPC" panose="02020603050405020304" pitchFamily="18" charset="-34"/>
              </a:rPr>
              <a:t>.container { flex-direction: row | row-reverse | column | column-reverse; }</a:t>
            </a:r>
            <a:endParaRPr lang="ru-RU" sz="3200" i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r>
              <a:rPr lang="ru-RU" sz="3200" b="1" dirty="0" err="1"/>
              <a:t>row</a:t>
            </a:r>
            <a:r>
              <a:rPr lang="ru-RU" sz="3200" dirty="0"/>
              <a:t> (по умолчанию): слева направо в </a:t>
            </a:r>
            <a:r>
              <a:rPr lang="ru-RU" sz="3200" b="1" dirty="0" err="1"/>
              <a:t>ltr</a:t>
            </a:r>
            <a:r>
              <a:rPr lang="ru-RU" sz="3200" dirty="0"/>
              <a:t>; справа налево в </a:t>
            </a:r>
            <a:r>
              <a:rPr lang="ru-RU" sz="3200" b="1" dirty="0" err="1"/>
              <a:t>rtl</a:t>
            </a:r>
            <a:endParaRPr lang="ru-RU" sz="3200" dirty="0"/>
          </a:p>
          <a:p>
            <a:r>
              <a:rPr lang="ru-RU" sz="3200" b="1" dirty="0" err="1"/>
              <a:t>row-reverse</a:t>
            </a:r>
            <a:r>
              <a:rPr lang="ru-RU" sz="3200" dirty="0"/>
              <a:t> справа налево </a:t>
            </a:r>
            <a:r>
              <a:rPr lang="ru-RU" sz="3200" b="1" dirty="0" err="1"/>
              <a:t>ltr</a:t>
            </a:r>
            <a:r>
              <a:rPr lang="ru-RU" sz="3200" dirty="0"/>
              <a:t>; слева направо в </a:t>
            </a:r>
            <a:r>
              <a:rPr lang="ru-RU" sz="3200" b="1" dirty="0" err="1"/>
              <a:t>rtl</a:t>
            </a:r>
            <a:endParaRPr lang="ru-RU" sz="3200" dirty="0"/>
          </a:p>
          <a:p>
            <a:r>
              <a:rPr lang="ru-RU" sz="3200" b="1" dirty="0" err="1"/>
              <a:t>column</a:t>
            </a:r>
            <a:r>
              <a:rPr lang="ru-RU" sz="3200" dirty="0"/>
              <a:t>: так же, как и </a:t>
            </a:r>
            <a:r>
              <a:rPr lang="ru-RU" sz="3200" b="1" dirty="0" err="1"/>
              <a:t>row</a:t>
            </a:r>
            <a:r>
              <a:rPr lang="ru-RU" sz="3200" dirty="0"/>
              <a:t> но сверху вниз</a:t>
            </a:r>
          </a:p>
          <a:p>
            <a:r>
              <a:rPr lang="ru-RU" sz="3200" b="1" dirty="0" err="1"/>
              <a:t>column-reverse</a:t>
            </a:r>
            <a:r>
              <a:rPr lang="ru-RU" sz="3200" dirty="0"/>
              <a:t>: то же самое, </a:t>
            </a:r>
            <a:r>
              <a:rPr lang="ru-RU" sz="3200" b="1" dirty="0" err="1"/>
              <a:t>row-reverse</a:t>
            </a:r>
            <a:r>
              <a:rPr lang="ru-RU" sz="3200" dirty="0"/>
              <a:t> но снизу вверх</a:t>
            </a:r>
          </a:p>
          <a:p>
            <a:endParaRPr lang="ru-RU" sz="3200" i="1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56734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3892005-6676-42A5-B1C2-8DC50192A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63208"/>
            <a:ext cx="7886698" cy="998742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1.Внешняя таблица </a:t>
            </a:r>
            <a:endParaRPr lang="ru-BY" sz="3600" b="1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CF08FC-8321-478D-8F44-D37FA4A73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1287254"/>
            <a:ext cx="7869890" cy="533036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ru-RU" dirty="0"/>
              <a:t>Это наша страница стилей. Давайте подключим стили (style.css) к html-странице. В html существует тег </a:t>
            </a:r>
            <a:r>
              <a:rPr lang="ru-RU" b="1" dirty="0"/>
              <a:t>&lt;link&gt;</a:t>
            </a:r>
            <a:r>
              <a:rPr lang="ru-RU" dirty="0"/>
              <a:t>, который отвечает за подключение внешних файлов. Добавляем </a:t>
            </a:r>
            <a:r>
              <a:rPr lang="ru-RU" b="1" dirty="0"/>
              <a:t>&lt;link&gt;</a:t>
            </a:r>
            <a:r>
              <a:rPr lang="ru-RU" dirty="0"/>
              <a:t> в html-страницу:</a:t>
            </a:r>
          </a:p>
          <a:p>
            <a:pPr marL="0" indent="0">
              <a:buNone/>
            </a:pPr>
            <a:r>
              <a:rPr lang="ru-RU" b="1" dirty="0"/>
              <a:t>&lt;html&gt;</a:t>
            </a:r>
            <a:br>
              <a:rPr lang="ru-RU" dirty="0"/>
            </a:br>
            <a:r>
              <a:rPr lang="ru-RU" b="1" dirty="0"/>
              <a:t>  &lt;head&gt;</a:t>
            </a:r>
            <a:br>
              <a:rPr lang="ru-RU" dirty="0"/>
            </a:br>
            <a:r>
              <a:rPr lang="ru-RU" b="1" dirty="0"/>
              <a:t>    &lt;title&gt;Подключение CSS к HTML&lt;/title&gt;</a:t>
            </a:r>
            <a:br>
              <a:rPr lang="ru-RU" dirty="0"/>
            </a:br>
            <a:r>
              <a:rPr lang="ru-RU" b="1" dirty="0"/>
              <a:t>    &lt;link rel="stylesheet" type="text/css" href="/style.css"&gt;</a:t>
            </a:r>
            <a:br>
              <a:rPr lang="ru-RU" dirty="0"/>
            </a:br>
            <a:r>
              <a:rPr lang="ru-RU" b="1" dirty="0"/>
              <a:t>  &lt;/head&gt;</a:t>
            </a:r>
            <a:br>
              <a:rPr lang="ru-RU" dirty="0"/>
            </a:br>
            <a:r>
              <a:rPr lang="ru-RU" b="1" dirty="0"/>
              <a:t>  &lt;body&gt;</a:t>
            </a:r>
            <a:br>
              <a:rPr lang="ru-RU" dirty="0"/>
            </a:br>
            <a:r>
              <a:rPr lang="ru-RU" b="1" dirty="0"/>
              <a:t>    &lt;h1&gt;Заголовок первого уровня&lt;/h1&gt;</a:t>
            </a:r>
            <a:br>
              <a:rPr lang="ru-RU" dirty="0"/>
            </a:br>
            <a:r>
              <a:rPr lang="ru-RU" b="1" dirty="0"/>
              <a:t>    Здесь просто текст</a:t>
            </a:r>
            <a:br>
              <a:rPr lang="ru-RU" dirty="0"/>
            </a:br>
            <a:r>
              <a:rPr lang="ru-RU" b="1" dirty="0"/>
              <a:t>    &lt;h2&gt;Заголовок второго уровня&lt;/h2&gt;</a:t>
            </a:r>
            <a:br>
              <a:rPr lang="ru-RU" dirty="0"/>
            </a:br>
            <a:r>
              <a:rPr lang="ru-RU" b="1" dirty="0"/>
              <a:t>    Здесь просто текст</a:t>
            </a:r>
            <a:br>
              <a:rPr lang="ru-RU" dirty="0"/>
            </a:br>
            <a:r>
              <a:rPr lang="ru-RU" b="1" dirty="0"/>
              <a:t>  &lt;/body&gt;</a:t>
            </a:r>
            <a:br>
              <a:rPr lang="ru-RU" dirty="0"/>
            </a:br>
            <a:r>
              <a:rPr lang="ru-RU" b="1" dirty="0"/>
              <a:t>&lt;/html&gt;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Далее мы будем подключения css именно этим способом так, как он самый удобный. Есть и другие способы, сейчас давайте их рассмотрим.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93393421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flex-shrink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свойство определяет способность гибкого элемента сжиматься при необходимости.</a:t>
            </a:r>
          </a:p>
          <a:p>
            <a:r>
              <a:rPr lang="en-US" sz="3600" i="1" dirty="0">
                <a:latin typeface="AngsanaUPC" panose="02020603050405020304" pitchFamily="18" charset="-34"/>
                <a:cs typeface="AngsanaUPC" panose="02020603050405020304" pitchFamily="18" charset="-34"/>
              </a:rPr>
              <a:t>.item { flex-shrink: &lt;number&gt;; /* default 1 */ }</a:t>
            </a:r>
            <a:endParaRPr lang="ru-RU" sz="3600" i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r>
              <a:rPr lang="ru-RU" sz="3600" b="1" dirty="0"/>
              <a:t>Отрицательные числа не поддерживаются.</a:t>
            </a:r>
            <a:endParaRPr lang="ru-RU" sz="3600" b="1" i="1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834617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Так же существует много различных свойств </a:t>
            </a:r>
            <a:r>
              <a:rPr lang="en-US" dirty="0" err="1"/>
              <a:t>Flexbox</a:t>
            </a:r>
            <a:r>
              <a:rPr lang="en-US" dirty="0"/>
              <a:t>.</a:t>
            </a:r>
            <a:r>
              <a:rPr lang="ru-RU" dirty="0"/>
              <a:t> Все они доступны в открытом доступе в интернете.</a:t>
            </a:r>
          </a:p>
        </p:txBody>
      </p:sp>
    </p:spTree>
    <p:extLst>
      <p:ext uri="{BB962C8B-B14F-4D97-AF65-F5344CB8AC3E}">
        <p14:creationId xmlns:p14="http://schemas.microsoft.com/office/powerpoint/2010/main" val="11892603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Grid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создаем</a:t>
            </a:r>
            <a:r>
              <a:rPr lang="ru-RU" i="1" dirty="0"/>
              <a:t> </a:t>
            </a:r>
            <a:r>
              <a:rPr lang="ru-RU" i="1" dirty="0" err="1"/>
              <a:t>grid</a:t>
            </a:r>
            <a:r>
              <a:rPr lang="ru-RU" i="1" dirty="0"/>
              <a:t> контейнер</a:t>
            </a:r>
            <a:r>
              <a:rPr lang="ru-RU" dirty="0"/>
              <a:t>, объявляя</a:t>
            </a:r>
            <a:r>
              <a:rPr lang="ru-RU" b="1" dirty="0"/>
              <a:t> </a:t>
            </a:r>
            <a:r>
              <a:rPr lang="ru-RU" b="1" dirty="0" err="1"/>
              <a:t>display</a:t>
            </a:r>
            <a:r>
              <a:rPr lang="ru-RU" b="1" dirty="0"/>
              <a:t>: </a:t>
            </a:r>
            <a:r>
              <a:rPr lang="ru-RU" b="1" dirty="0" err="1"/>
              <a:t>grid</a:t>
            </a:r>
            <a:r>
              <a:rPr lang="ru-RU" b="1" dirty="0"/>
              <a:t> </a:t>
            </a:r>
            <a:r>
              <a:rPr lang="ru-RU" dirty="0"/>
              <a:t>или </a:t>
            </a:r>
            <a:r>
              <a:rPr lang="ru-RU" b="1" dirty="0" err="1"/>
              <a:t>display</a:t>
            </a:r>
            <a:r>
              <a:rPr lang="ru-RU" b="1" dirty="0"/>
              <a:t>: </a:t>
            </a:r>
            <a:r>
              <a:rPr lang="ru-RU" b="1" dirty="0" err="1"/>
              <a:t>inline-grid</a:t>
            </a:r>
            <a:r>
              <a:rPr lang="ru-RU" b="1" dirty="0"/>
              <a:t> </a:t>
            </a:r>
            <a:r>
              <a:rPr lang="ru-RU" dirty="0"/>
              <a:t>на элементе. Как только мы это сделаем, </a:t>
            </a:r>
            <a:r>
              <a:rPr lang="ru-RU" i="1" dirty="0"/>
              <a:t>все прямые дети</a:t>
            </a:r>
            <a:r>
              <a:rPr lang="ru-RU" dirty="0"/>
              <a:t> этого элемента станут </a:t>
            </a:r>
            <a:r>
              <a:rPr lang="ru-RU" i="1" dirty="0"/>
              <a:t>элементами сетки</a:t>
            </a:r>
            <a:r>
              <a:rPr lang="ru-RU" dirty="0"/>
              <a:t>.</a:t>
            </a:r>
          </a:p>
          <a:p>
            <a:r>
              <a:rPr lang="ru-RU" dirty="0"/>
              <a:t>В этом примере есть </a:t>
            </a:r>
            <a:r>
              <a:rPr lang="ru-RU" dirty="0" err="1"/>
              <a:t>div</a:t>
            </a:r>
            <a:r>
              <a:rPr lang="ru-RU" dirty="0"/>
              <a:t>, содержащий класс </a:t>
            </a:r>
            <a:r>
              <a:rPr lang="ru-RU" dirty="0" err="1"/>
              <a:t>wrapper</a:t>
            </a:r>
            <a:r>
              <a:rPr lang="ru-RU" dirty="0"/>
              <a:t> с пятью потомками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7026" t="55922" r="36781" b="20389"/>
          <a:stretch/>
        </p:blipFill>
        <p:spPr>
          <a:xfrm>
            <a:off x="1365160" y="4605739"/>
            <a:ext cx="3966693" cy="157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5017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Фиксированные и гибкие размеры полос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 можете создать сетку с фиксированными размерами полос — например, используя пиксели. Вы также можете создать сетку с гибкими размерами, используя проценты или новую единицу измерения - </a:t>
            </a:r>
            <a:r>
              <a:rPr lang="ru-RU" dirty="0" err="1"/>
              <a:t>fr</a:t>
            </a:r>
            <a:r>
              <a:rPr lang="ru-RU" dirty="0"/>
              <a:t>, предназначенную для этой цели.</a:t>
            </a:r>
          </a:p>
        </p:txBody>
      </p:sp>
    </p:spTree>
    <p:extLst>
      <p:ext uri="{BB962C8B-B14F-4D97-AF65-F5344CB8AC3E}">
        <p14:creationId xmlns:p14="http://schemas.microsoft.com/office/powerpoint/2010/main" val="198565643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Расположение элемента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 можете размещать элементы в заданном месте </a:t>
            </a:r>
            <a:r>
              <a:rPr lang="ru-RU" dirty="0" err="1"/>
              <a:t>Grid</a:t>
            </a:r>
            <a:r>
              <a:rPr lang="ru-RU" dirty="0"/>
              <a:t>, используя номера строк, имена или путем привязки к области </a:t>
            </a:r>
            <a:r>
              <a:rPr lang="ru-RU" dirty="0" err="1"/>
              <a:t>Grid</a:t>
            </a:r>
            <a:r>
              <a:rPr lang="ru-RU" dirty="0"/>
              <a:t>. </a:t>
            </a:r>
            <a:r>
              <a:rPr lang="ru-RU" dirty="0" err="1"/>
              <a:t>Grid</a:t>
            </a:r>
            <a:r>
              <a:rPr lang="ru-RU" dirty="0"/>
              <a:t> также содержит алгоритм управления размещением элементов, не имеющих явной позиции в </a:t>
            </a:r>
            <a:r>
              <a:rPr lang="ru-RU" dirty="0" err="1"/>
              <a:t>Grid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815717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Управление выравниванием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Grid</a:t>
            </a:r>
            <a:r>
              <a:rPr lang="ru-RU" dirty="0"/>
              <a:t> содержит функции выравнивания, чтобы мы могли контролировать, как элементы выравниваются после размещения в области сетки, и как выравнивается весь </a:t>
            </a:r>
            <a:r>
              <a:rPr lang="ru-RU" dirty="0" err="1"/>
              <a:t>Grid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5636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Сейчас в современном мире больше используют </a:t>
            </a:r>
            <a:r>
              <a:rPr lang="en-US" dirty="0"/>
              <a:t>CSS Grid, </a:t>
            </a:r>
            <a:r>
              <a:rPr lang="ru-RU" dirty="0"/>
              <a:t>но </a:t>
            </a:r>
            <a:r>
              <a:rPr lang="en-US" dirty="0" err="1"/>
              <a:t>Flexbox</a:t>
            </a:r>
            <a:r>
              <a:rPr lang="en-US" dirty="0"/>
              <a:t> </a:t>
            </a:r>
            <a:r>
              <a:rPr lang="ru-RU" dirty="0"/>
              <a:t>не теряет своего лица.</a:t>
            </a:r>
          </a:p>
        </p:txBody>
      </p:sp>
    </p:spTree>
    <p:extLst>
      <p:ext uri="{BB962C8B-B14F-4D97-AF65-F5344CB8AC3E}">
        <p14:creationId xmlns:p14="http://schemas.microsoft.com/office/powerpoint/2010/main" val="365306816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Инструменты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4851" y="1442434"/>
            <a:ext cx="8615966" cy="4919729"/>
          </a:xfrm>
        </p:spPr>
        <p:txBody>
          <a:bodyPr>
            <a:normAutofit fontScale="47500" lnSpcReduction="20000"/>
          </a:bodyPr>
          <a:lstStyle/>
          <a:p>
            <a:pPr fontAlgn="base"/>
            <a:r>
              <a:rPr lang="en-US" sz="3600" i="1" dirty="0" err="1"/>
              <a:t>Fontsquirrel</a:t>
            </a:r>
            <a:r>
              <a:rPr lang="ru-RU" sz="3600" dirty="0"/>
              <a:t> — генератор веб-шрифтов. Загружаешь файл шрифта — получаешь несколько форматов и уже готовый файл со стилями, который можно подключить.</a:t>
            </a:r>
          </a:p>
          <a:p>
            <a:pPr fontAlgn="base"/>
            <a:r>
              <a:rPr lang="en-US" sz="3600" i="1" dirty="0" err="1"/>
              <a:t>Colorzilla</a:t>
            </a:r>
            <a:r>
              <a:rPr lang="ru-RU" sz="3600" i="1" dirty="0"/>
              <a:t> </a:t>
            </a:r>
            <a:r>
              <a:rPr lang="ru-RU" sz="3600" dirty="0"/>
              <a:t>— </a:t>
            </a:r>
            <a:r>
              <a:rPr lang="ru-RU" sz="3600" dirty="0" err="1"/>
              <a:t>колорпикер</a:t>
            </a:r>
            <a:r>
              <a:rPr lang="ru-RU" sz="3600" dirty="0"/>
              <a:t>. Аналог пипетки в </a:t>
            </a:r>
            <a:r>
              <a:rPr lang="ru-RU" sz="3600" dirty="0" err="1"/>
              <a:t>Photoshop</a:t>
            </a:r>
            <a:r>
              <a:rPr lang="ru-RU" sz="3600" dirty="0"/>
              <a:t>. Решает задачи с цветом. Позволяет получить образец цвета из любой точки браузера и скопировать в нужную программу. Анализирует страницу на палитру цветов и создает расширенные CSS градиенты.</a:t>
            </a:r>
          </a:p>
          <a:p>
            <a:pPr fontAlgn="base"/>
            <a:r>
              <a:rPr lang="ru-RU" sz="3600" i="1" dirty="0"/>
              <a:t>Препроцессор </a:t>
            </a:r>
            <a:r>
              <a:rPr lang="en-US" sz="3600" i="1" dirty="0"/>
              <a:t>Sass</a:t>
            </a:r>
            <a:r>
              <a:rPr lang="ru-RU" sz="3600" dirty="0"/>
              <a:t> — простой язык стилей и мощный препроцессор. Легкая читабельность кода. Благодаря подключенной библиотеке </a:t>
            </a:r>
            <a:r>
              <a:rPr lang="ru-RU" sz="3600" dirty="0" err="1"/>
              <a:t>Compass</a:t>
            </a:r>
            <a:r>
              <a:rPr lang="ru-RU" sz="3600" dirty="0"/>
              <a:t> можно выйти за рамки CSS и работать со спрайтами в автоматическом режиме.</a:t>
            </a:r>
          </a:p>
          <a:p>
            <a:pPr fontAlgn="base"/>
            <a:r>
              <a:rPr lang="en-US" sz="3600" i="1" dirty="0"/>
              <a:t>Sprite</a:t>
            </a:r>
            <a:r>
              <a:rPr lang="ru-RU" sz="3600" dirty="0"/>
              <a:t> — простой способ сделать из множества картинок одну. Предположим, у вас на сайте четыре картинки. Когда пользователь заходит на страницу, он подгружает эти изображения. </a:t>
            </a:r>
            <a:r>
              <a:rPr lang="ru-RU" sz="3600" dirty="0" err="1"/>
              <a:t>Sprite</a:t>
            </a:r>
            <a:r>
              <a:rPr lang="ru-RU" sz="3600" dirty="0"/>
              <a:t> создает контейнер и помещает изображения в него. Количество обращений к серверу сокращается и подгружаются даже те картинки, которые понадобятся позже.</a:t>
            </a:r>
          </a:p>
          <a:p>
            <a:pPr fontAlgn="base"/>
            <a:r>
              <a:rPr lang="en-US" sz="3600" i="1" dirty="0" err="1"/>
              <a:t>PhpStorm</a:t>
            </a:r>
            <a:r>
              <a:rPr lang="ru-RU" sz="3600" dirty="0"/>
              <a:t> — среда разработки. Содержит отличное </a:t>
            </a:r>
            <a:r>
              <a:rPr lang="ru-RU" sz="3600" dirty="0" err="1"/>
              <a:t>автодополнение</a:t>
            </a:r>
            <a:r>
              <a:rPr lang="ru-RU" sz="3600" dirty="0"/>
              <a:t> кода. Поддерживает смешивание языков. В него встроен </a:t>
            </a:r>
            <a:r>
              <a:rPr lang="ru-RU" sz="3600" dirty="0" err="1"/>
              <a:t>git</a:t>
            </a:r>
            <a:r>
              <a:rPr lang="ru-RU" sz="3600" dirty="0"/>
              <a:t>, который позволяет работать с сервером, минуя лишнее открытие консоли. Удобная установка плагинов. Включает в себя опознаватель языка </a:t>
            </a:r>
            <a:r>
              <a:rPr lang="ru-RU" sz="3600" dirty="0" err="1"/>
              <a:t>php</a:t>
            </a:r>
            <a:r>
              <a:rPr lang="ru-RU" sz="3600" dirty="0"/>
              <a:t> для </a:t>
            </a:r>
            <a:r>
              <a:rPr lang="ru-RU" sz="3600" dirty="0" err="1"/>
              <a:t>бэкенда</a:t>
            </a:r>
            <a:r>
              <a:rPr lang="ru-RU" sz="3600" dirty="0"/>
              <a:t>. Включает гибкую систему настроек для разработчика.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660544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6062" y="231820"/>
            <a:ext cx="8757634" cy="5945143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i="1" dirty="0" err="1"/>
              <a:t>Git</a:t>
            </a:r>
            <a:r>
              <a:rPr lang="en-US" dirty="0"/>
              <a:t> </a:t>
            </a:r>
            <a:r>
              <a:rPr lang="ru-RU" dirty="0"/>
              <a:t>— система контроля версий. Обладает высокой скоростью работы, интеграцией с другими системами, удобным интерфейсом. Иногда нужно изменить проект и сохранить работоспособный вариант. Создается папка с названием «Новая папка», в которую копируется рабочая версия. Со временем количество папок растет. Это создает трудности при откате на предыдущие версии. Такие проблемы решает система контроля версий.</a:t>
            </a:r>
          </a:p>
          <a:p>
            <a:pPr fontAlgn="base"/>
            <a:r>
              <a:rPr lang="en-US" i="1" dirty="0"/>
              <a:t>Gulp</a:t>
            </a:r>
            <a:r>
              <a:rPr lang="ru-RU" dirty="0"/>
              <a:t> — сборщик проектов. Перед сдачей сайта код необходимо сжать. Делается это для предотвращения кражи и уменьшения «веса». Автоматически сжимает </a:t>
            </a:r>
            <a:r>
              <a:rPr lang="ru-RU" dirty="0" err="1"/>
              <a:t>JavaScript</a:t>
            </a:r>
            <a:r>
              <a:rPr lang="ru-RU" dirty="0"/>
              <a:t> файлы, файлы стилей, преобразует SASS в CSS. Браузер читает только CSS. Ставится в проект.</a:t>
            </a:r>
          </a:p>
          <a:p>
            <a:pPr fontAlgn="base"/>
            <a:r>
              <a:rPr lang="en-US" i="1" dirty="0"/>
              <a:t>Prettier</a:t>
            </a:r>
            <a:r>
              <a:rPr lang="ru-RU" dirty="0"/>
              <a:t> — автоматически форматирует </a:t>
            </a:r>
            <a:r>
              <a:rPr lang="ru-RU" dirty="0" err="1"/>
              <a:t>JavaScript</a:t>
            </a:r>
            <a:r>
              <a:rPr lang="ru-RU" dirty="0"/>
              <a:t> код, при этом гарантирует, что код соответствует заданной максимальной длине строки. В отличие от </a:t>
            </a:r>
            <a:r>
              <a:rPr lang="ru-RU" dirty="0" err="1"/>
              <a:t>ESlint</a:t>
            </a:r>
            <a:r>
              <a:rPr lang="ru-RU" dirty="0"/>
              <a:t>, где требуется ручное исправление, </a:t>
            </a:r>
            <a:r>
              <a:rPr lang="ru-RU" dirty="0" err="1"/>
              <a:t>Prettir</a:t>
            </a:r>
            <a:r>
              <a:rPr lang="ru-RU" dirty="0"/>
              <a:t> делает все за вас. Интегрируется со средой разработки.</a:t>
            </a:r>
          </a:p>
          <a:p>
            <a:pPr marL="0" indent="0">
              <a:buNone/>
            </a:pPr>
            <a:r>
              <a:rPr lang="ru-RU" b="1" dirty="0"/>
              <a:t>И другие …</a:t>
            </a:r>
          </a:p>
        </p:txBody>
      </p:sp>
    </p:spTree>
    <p:extLst>
      <p:ext uri="{BB962C8B-B14F-4D97-AF65-F5344CB8AC3E}">
        <p14:creationId xmlns:p14="http://schemas.microsoft.com/office/powerpoint/2010/main" val="25021438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7286" y="2915142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001143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BAD36-B486-4F2A-8D31-A01A4581D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25501"/>
            <a:ext cx="7886698" cy="998742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</a:rPr>
              <a:t>2.Внутренняя таблица</a:t>
            </a:r>
            <a:endParaRPr lang="ru-BY" sz="3600" b="1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CE6867-77E2-4591-AC47-9F0444DA2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12" y="2088535"/>
            <a:ext cx="8270550" cy="899765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Эту таблицу стилей задают внутри элемента HTML, с помощью атрибута </a:t>
            </a:r>
            <a:r>
              <a:rPr lang="ru-RU" b="1" dirty="0"/>
              <a:t>style</a:t>
            </a:r>
            <a:r>
              <a:rPr lang="ru-RU" dirty="0"/>
              <a:t>. Вот пример: </a:t>
            </a:r>
            <a:endParaRPr lang="ru-B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EA187-06C0-470C-B65D-084D215941BD}"/>
              </a:ext>
            </a:extLst>
          </p:cNvPr>
          <p:cNvSpPr txBox="1"/>
          <p:nvPr/>
        </p:nvSpPr>
        <p:spPr>
          <a:xfrm>
            <a:off x="543514" y="3345350"/>
            <a:ext cx="8191893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&lt;h1 style="color:red"&gt;Это заголовок красного цвета&lt;/h1&gt;</a:t>
            </a:r>
            <a:endParaRPr lang="ru-BY" sz="2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DA597-B849-451A-9045-236471334882}"/>
              </a:ext>
            </a:extLst>
          </p:cNvPr>
          <p:cNvSpPr txBox="1"/>
          <p:nvPr/>
        </p:nvSpPr>
        <p:spPr>
          <a:xfrm>
            <a:off x="543514" y="4370419"/>
            <a:ext cx="8191893" cy="12003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/>
              <a:t>Минус этого способа очевиден: параметр style приходится задавать каждому заголовку и поэтому теряется преимущество CSS.</a:t>
            </a: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2396174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1013</TotalTime>
  <Words>2083</Words>
  <Application>Microsoft Office PowerPoint</Application>
  <PresentationFormat>Экран (4:3)</PresentationFormat>
  <Paragraphs>353</Paragraphs>
  <Slides>89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89</vt:i4>
      </vt:variant>
    </vt:vector>
  </HeadingPairs>
  <TitlesOfParts>
    <vt:vector size="95" baseType="lpstr">
      <vt:lpstr>Andalus</vt:lpstr>
      <vt:lpstr>AngsanaUPC</vt:lpstr>
      <vt:lpstr>Arial</vt:lpstr>
      <vt:lpstr>Calibri</vt:lpstr>
      <vt:lpstr>Calibri Light</vt:lpstr>
      <vt:lpstr>Office Theme</vt:lpstr>
      <vt:lpstr>Презентация PowerPoint</vt:lpstr>
      <vt:lpstr>В презентации вы узнаете…</vt:lpstr>
      <vt:lpstr>Что такое CSS и чем отличается от HTML?</vt:lpstr>
      <vt:lpstr>Давайте рассмотрим пример:</vt:lpstr>
      <vt:lpstr>Преимущества CSS</vt:lpstr>
      <vt:lpstr>Способы подключения CSS к HTML 1.Внешняя таблица</vt:lpstr>
      <vt:lpstr>1.Внешняя таблица </vt:lpstr>
      <vt:lpstr>1.Внешняя таблица </vt:lpstr>
      <vt:lpstr>2.Внутренняя таблица</vt:lpstr>
      <vt:lpstr>3. Встроенная таблица</vt:lpstr>
      <vt:lpstr>3. Встроенная таблица</vt:lpstr>
      <vt:lpstr>3. Встроенная таблица</vt:lpstr>
      <vt:lpstr>Синтаксис CSS</vt:lpstr>
      <vt:lpstr>Практика</vt:lpstr>
      <vt:lpstr>Практика</vt:lpstr>
      <vt:lpstr>Селекторы CSS: 1.Селекторы по ID (идентификатору)</vt:lpstr>
      <vt:lpstr>1.Селекторы по ID (идентификатору)</vt:lpstr>
      <vt:lpstr>1.Селекторы по ID (идентификатору)</vt:lpstr>
      <vt:lpstr>1.Селекторы по ID (идентификатору)</vt:lpstr>
      <vt:lpstr>2.Селекторы по классу</vt:lpstr>
      <vt:lpstr>2.Селкеторы по классу</vt:lpstr>
      <vt:lpstr>Селекторы</vt:lpstr>
      <vt:lpstr>Контекстный селектор</vt:lpstr>
      <vt:lpstr>Контекстный селектор</vt:lpstr>
      <vt:lpstr>Контекстный селектор</vt:lpstr>
      <vt:lpstr>Группировка селекторов</vt:lpstr>
      <vt:lpstr>Группировка селекторов</vt:lpstr>
      <vt:lpstr>Псевдоэлементы</vt:lpstr>
      <vt:lpstr>Псевдоэлементы</vt:lpstr>
      <vt:lpstr>Псевдоэлементы</vt:lpstr>
      <vt:lpstr>Псевдоклассы</vt:lpstr>
      <vt:lpstr>Псевдоклассы</vt:lpstr>
      <vt:lpstr>Псевдоклассы</vt:lpstr>
      <vt:lpstr>Color</vt:lpstr>
      <vt:lpstr>Color</vt:lpstr>
      <vt:lpstr>Color</vt:lpstr>
      <vt:lpstr>Color</vt:lpstr>
      <vt:lpstr>Фон - background</vt:lpstr>
      <vt:lpstr>Фон - background</vt:lpstr>
      <vt:lpstr>Фон - background</vt:lpstr>
      <vt:lpstr>Фон - background</vt:lpstr>
      <vt:lpstr>Фон - background</vt:lpstr>
      <vt:lpstr>Фон - background</vt:lpstr>
      <vt:lpstr>Фон - background</vt:lpstr>
      <vt:lpstr>Фон - background</vt:lpstr>
      <vt:lpstr>Фон - background</vt:lpstr>
      <vt:lpstr>Фон - background</vt:lpstr>
      <vt:lpstr>Шрифты</vt:lpstr>
      <vt:lpstr>Шрифты</vt:lpstr>
      <vt:lpstr>Шрифты</vt:lpstr>
      <vt:lpstr>Шрифты</vt:lpstr>
      <vt:lpstr>Шрифты</vt:lpstr>
      <vt:lpstr>Шрифты</vt:lpstr>
      <vt:lpstr>Шрифты</vt:lpstr>
      <vt:lpstr>Шрифты</vt:lpstr>
      <vt:lpstr>Шрифты</vt:lpstr>
      <vt:lpstr>Шрифты</vt:lpstr>
      <vt:lpstr>Текст</vt:lpstr>
      <vt:lpstr>Текст</vt:lpstr>
      <vt:lpstr>Текст</vt:lpstr>
      <vt:lpstr>Текст</vt:lpstr>
      <vt:lpstr>Текст</vt:lpstr>
      <vt:lpstr>Блок</vt:lpstr>
      <vt:lpstr>Блок</vt:lpstr>
      <vt:lpstr>Блок</vt:lpstr>
      <vt:lpstr>Презентация PowerPoint</vt:lpstr>
      <vt:lpstr>Презентация PowerPoint</vt:lpstr>
      <vt:lpstr>Презентация PowerPoint</vt:lpstr>
      <vt:lpstr>Flexbox</vt:lpstr>
      <vt:lpstr>Презентация PowerPoint</vt:lpstr>
      <vt:lpstr>Grid</vt:lpstr>
      <vt:lpstr>Презентация PowerPoint</vt:lpstr>
      <vt:lpstr>Презентация PowerPoint</vt:lpstr>
      <vt:lpstr>Немного о том как это работает </vt:lpstr>
      <vt:lpstr>Презентация PowerPoint</vt:lpstr>
      <vt:lpstr>Презентация PowerPoint</vt:lpstr>
      <vt:lpstr>flex контейнер </vt:lpstr>
      <vt:lpstr>flex-direction </vt:lpstr>
      <vt:lpstr>Презентация PowerPoint</vt:lpstr>
      <vt:lpstr>flex-shrink</vt:lpstr>
      <vt:lpstr>Презентация PowerPoint</vt:lpstr>
      <vt:lpstr>Grid</vt:lpstr>
      <vt:lpstr>Фиксированные и гибкие размеры полос</vt:lpstr>
      <vt:lpstr>Расположение элемента</vt:lpstr>
      <vt:lpstr>Управление выравниванием </vt:lpstr>
      <vt:lpstr>Презентация PowerPoint</vt:lpstr>
      <vt:lpstr>Инструменты </vt:lpstr>
      <vt:lpstr>Презентация PowerPoint</vt:lpstr>
      <vt:lpstr>Спасибо за внимание!</vt:lpstr>
    </vt:vector>
  </TitlesOfParts>
  <Company>PJSC "New Engineering Technologies"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37529</cp:lastModifiedBy>
  <cp:revision>176</cp:revision>
  <dcterms:created xsi:type="dcterms:W3CDTF">2016-11-18T14:12:19Z</dcterms:created>
  <dcterms:modified xsi:type="dcterms:W3CDTF">2021-03-17T09:07:34Z</dcterms:modified>
</cp:coreProperties>
</file>