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C98F-8C17-4C81-A74C-E349176E9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884F70-8434-4173-9A8A-2D8418BAD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B2998-33A6-4833-801B-673CD371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70753D-11A9-44F1-9CF8-BB22E078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28467-981D-4CB4-82CD-7E21385E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D7349-07A1-4A9A-B6BC-F18BD816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448D59-DDCC-4A22-A2D2-0AC0BC11B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2AB51-778E-4929-9777-C8109AD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CE3604-0532-41C6-87AD-5BA6B98F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60F87-0A75-46A4-8816-330B66B7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6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7B04CE-8500-40C8-A983-24E95FB0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5D5F80-DD47-41F8-9D99-3A0BB1D6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83F5AB-DC2D-4B92-AB75-40CE12DF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247165-2C1F-473F-B911-C7960D30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30083D-DB48-43AD-80C3-46A6CFF3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61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A6EF5-13D6-40DE-8AA5-5F5939C0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37543-B61F-4000-9491-0745F8C9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47F80-6A7C-47DE-ADCD-372E3FEA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627B5-96A0-40E5-997F-2D162641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51959-CC15-4FB8-8D7A-26FB3F88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76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811B2-23AA-4FB6-91EF-E8DDE238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C7904A-AF4E-4000-ADF1-7F7582ED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9A4DF-2607-4B6B-AD48-F60BC4E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34F4EC-2066-4A0D-8F39-48526E71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75AC4-7358-4A63-A6D2-EEA26CA0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5290E-3801-4E58-BB02-96D6809A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24A93-4C93-42E0-8723-D42DACA6B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D4B3D6-3844-45B1-8393-5A33FB604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9847E-9AB8-4744-9C53-9BB8B984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3BA47-85D9-40B9-9E70-2B00E0AA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6A5C2-651D-494B-A62C-4F325AB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7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0C546-D800-42A2-B9E2-19B56F10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41B1A-4BA4-4415-B7B8-065CC6DB4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331F35-288D-4FE6-999A-587672E6E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278F4A-0DB4-4924-A75F-0672A4F16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9472AA-7547-49D4-9A15-E6CC62D3A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D5C30-1290-47A3-A252-D05DE999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CB4A8-793F-4C80-857D-DBDBCAE2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5C0AD-41D6-4A75-87AA-C94B0B89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5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7AF0A-3241-40C4-930A-17783B66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704F4E-5D77-4AA7-BFA3-C2ED477A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05F61A-6A4E-41EA-A07C-BC06EC1C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ED3A95-90D0-4741-8AA7-45B2748E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9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F5C745-FD2F-4EDF-BAF2-F197253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000795-E9B0-471A-992A-632AFA62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9F35A1-12CC-4418-9B2D-61D4AA0F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2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5EB83-974A-43EF-A02D-D1255E50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2F007-C09F-40E7-8E3E-7B326096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26D89D-245D-48A6-A26D-B7EA6B0E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73857-50D2-4781-AD0F-3AC631A9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63F111-647B-490A-8AD2-5069EE43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4CDF0-C327-4F2A-B8D9-E5660670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3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864BF-70F5-428D-9BF1-39428F50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AC0D15-C628-4444-AEED-2B4AFBB3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894009-F582-4844-8C2F-566B6545B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78154-ABCA-42AC-AAEB-3C5EF627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7DC79B-106B-4437-BEEE-40E3541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D89E3E-4EFE-4B45-BE78-58B62C34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27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7759-D112-460C-A440-3AFB49DB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40ED4-5E6F-4230-93CB-17FA8D60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21200-818F-40ED-9D11-CA508AD6F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39AF-606E-46DF-97E1-EDF257A5D544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0848A-0A6D-43C8-9825-4A0251A0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19AD7-5E53-4FDC-86B8-19B86E36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3B3B-DD1F-491F-9CCD-B390BDDF2A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5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6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EDF8D-1C24-4DFC-9B77-6FB3F562C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Фильтрация в частотной области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D87159-0F17-4751-AC7F-B0DE9A7D2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0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54C64-9036-4267-805E-638D194A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127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Последовательность шагов частотной фильтрации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FC4B04-E9CE-46C3-A8BD-61B8E66F9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63624"/>
                <a:ext cx="10718800" cy="5305425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ru-RU" sz="1800" dirty="0"/>
                  <a:t>Для заданного изображения </a:t>
                </a:r>
                <a:r>
                  <a:rPr lang="ru-RU" sz="1800" i="1" dirty="0"/>
                  <a:t>f</a:t>
                </a:r>
                <a:r>
                  <a:rPr lang="ru-RU" sz="1800" dirty="0"/>
                  <a:t>(</a:t>
                </a:r>
                <a:r>
                  <a:rPr lang="ru-RU" sz="1800" i="1" dirty="0"/>
                  <a:t>x</a:t>
                </a:r>
                <a:r>
                  <a:rPr lang="ru-RU" sz="1800" dirty="0"/>
                  <a:t>, </a:t>
                </a:r>
                <a:r>
                  <a:rPr lang="ru-RU" sz="1800" i="1" dirty="0"/>
                  <a:t>y</a:t>
                </a:r>
                <a:r>
                  <a:rPr lang="ru-RU" sz="1800" dirty="0"/>
                  <a:t>) размерами </a:t>
                </a:r>
                <a:r>
                  <a:rPr lang="ru-RU" sz="1800" i="1" dirty="0"/>
                  <a:t>M</a:t>
                </a:r>
                <a:r>
                  <a:rPr lang="en-US" sz="1800" i="1" dirty="0"/>
                  <a:t>x</a:t>
                </a:r>
                <a:r>
                  <a:rPr lang="ru-RU" sz="1800" i="1" dirty="0"/>
                  <a:t>N </a:t>
                </a:r>
                <a:r>
                  <a:rPr lang="ru-RU" sz="1800" dirty="0"/>
                  <a:t>вычислить значения параметров расширения </a:t>
                </a:r>
                <a:r>
                  <a:rPr lang="ru-RU" sz="1800" i="1" dirty="0"/>
                  <a:t>P</a:t>
                </a:r>
                <a:r>
                  <a:rPr lang="en-US" sz="1800" i="1" dirty="0"/>
                  <a:t> </a:t>
                </a:r>
                <a:r>
                  <a:rPr lang="ru-RU" sz="1800" dirty="0"/>
                  <a:t>и </a:t>
                </a:r>
                <a:r>
                  <a:rPr lang="ru-RU" sz="1800" i="1" dirty="0"/>
                  <a:t>Q</a:t>
                </a:r>
                <a:r>
                  <a:rPr lang="ru-RU" sz="1800" dirty="0"/>
                  <a:t>. Как правило, мы выбираем </a:t>
                </a:r>
                <a:r>
                  <a:rPr lang="ru-RU" sz="1800" i="1" dirty="0"/>
                  <a:t>P </a:t>
                </a:r>
                <a:r>
                  <a:rPr lang="ru-RU" sz="1800" dirty="0"/>
                  <a:t>= 2</a:t>
                </a:r>
                <a:r>
                  <a:rPr lang="ru-RU" sz="1800" i="1" dirty="0"/>
                  <a:t>M </a:t>
                </a:r>
                <a:r>
                  <a:rPr lang="ru-RU" sz="1800" dirty="0"/>
                  <a:t>и </a:t>
                </a:r>
                <a:r>
                  <a:rPr lang="ru-RU" sz="1800" i="1" dirty="0"/>
                  <a:t>Q </a:t>
                </a:r>
                <a:r>
                  <a:rPr lang="ru-RU" sz="1800" dirty="0"/>
                  <a:t>= 2</a:t>
                </a:r>
                <a:r>
                  <a:rPr lang="ru-RU" sz="1800" i="1" dirty="0"/>
                  <a:t>N</a:t>
                </a:r>
                <a:r>
                  <a:rPr lang="ru-RU" sz="1800" dirty="0"/>
                  <a:t>.</a:t>
                </a:r>
                <a:endParaRPr lang="en-US" sz="18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ru-RU" sz="1800" dirty="0"/>
                  <a:t>Сформировать расширенное изображение </a:t>
                </a:r>
                <a:r>
                  <a:rPr lang="ru-RU" sz="1800" i="1" dirty="0" err="1"/>
                  <a:t>f</a:t>
                </a:r>
                <a:r>
                  <a:rPr lang="ru-RU" sz="1800" i="1" baseline="-25000" dirty="0" err="1"/>
                  <a:t>p</a:t>
                </a:r>
                <a:r>
                  <a:rPr lang="ru-RU" sz="1800" dirty="0"/>
                  <a:t>(</a:t>
                </a:r>
                <a:r>
                  <a:rPr lang="ru-RU" sz="1800" i="1" dirty="0"/>
                  <a:t>x</a:t>
                </a:r>
                <a:r>
                  <a:rPr lang="ru-RU" sz="1800" dirty="0"/>
                  <a:t>, </a:t>
                </a:r>
                <a:r>
                  <a:rPr lang="ru-RU" sz="1800" i="1" dirty="0"/>
                  <a:t>y</a:t>
                </a:r>
                <a:r>
                  <a:rPr lang="ru-RU" sz="1800" dirty="0"/>
                  <a:t>) размерами </a:t>
                </a:r>
                <a:r>
                  <a:rPr lang="ru-RU" sz="1800" i="1" dirty="0"/>
                  <a:t>P</a:t>
                </a:r>
                <a:r>
                  <a:rPr lang="en-US" sz="1800" dirty="0"/>
                  <a:t>x</a:t>
                </a:r>
                <a:r>
                  <a:rPr lang="ru-RU" sz="1800" i="1" dirty="0"/>
                  <a:t>Q </a:t>
                </a:r>
                <a:r>
                  <a:rPr lang="ru-RU" sz="1800" dirty="0"/>
                  <a:t>добавлением к </a:t>
                </a:r>
                <a:r>
                  <a:rPr lang="ru-RU" sz="1800" i="1" dirty="0"/>
                  <a:t>f</a:t>
                </a:r>
                <a:r>
                  <a:rPr lang="ru-RU" sz="1800" dirty="0"/>
                  <a:t>(</a:t>
                </a:r>
                <a:r>
                  <a:rPr lang="ru-RU" sz="1800" i="1" dirty="0"/>
                  <a:t>x</a:t>
                </a:r>
                <a:r>
                  <a:rPr lang="ru-RU" sz="1800" dirty="0"/>
                  <a:t>, </a:t>
                </a:r>
                <a:r>
                  <a:rPr lang="ru-RU" sz="1800" i="1" dirty="0"/>
                  <a:t>y</a:t>
                </a:r>
                <a:r>
                  <a:rPr lang="ru-RU" sz="1800" dirty="0"/>
                  <a:t>) необходимого числа нулей.</a:t>
                </a:r>
                <a:endParaRPr lang="en-US" sz="18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ru-RU" sz="1800" dirty="0"/>
                  <a:t>Умножить </a:t>
                </a:r>
                <a:r>
                  <a:rPr lang="ru-RU" sz="1800" i="1" dirty="0" err="1"/>
                  <a:t>f</a:t>
                </a:r>
                <a:r>
                  <a:rPr lang="ru-RU" sz="1800" i="1" baseline="-25000" dirty="0" err="1"/>
                  <a:t>p</a:t>
                </a:r>
                <a:r>
                  <a:rPr lang="ru-RU" sz="1800" dirty="0"/>
                  <a:t>(</a:t>
                </a:r>
                <a:r>
                  <a:rPr lang="ru-RU" sz="1800" i="1" dirty="0"/>
                  <a:t>x</a:t>
                </a:r>
                <a:r>
                  <a:rPr lang="ru-RU" sz="1800" dirty="0"/>
                  <a:t>, </a:t>
                </a:r>
                <a:r>
                  <a:rPr lang="ru-RU" sz="1800" i="1" dirty="0"/>
                  <a:t>y</a:t>
                </a:r>
                <a:r>
                  <a:rPr lang="ru-RU" sz="1800" dirty="0"/>
                  <a:t>) на (–1)</a:t>
                </a:r>
                <a14:m>
                  <m:oMath xmlns:m="http://schemas.openxmlformats.org/officeDocument/2006/math">
                    <m:r>
                      <a:rPr lang="en-US" sz="1800" i="1" baseline="30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i="1" baseline="30000" dirty="0" err="1"/>
                  <a:t>x</a:t>
                </a:r>
                <a:r>
                  <a:rPr lang="ru-RU" sz="1800" baseline="30000" dirty="0" err="1"/>
                  <a:t>+</a:t>
                </a:r>
                <a:r>
                  <a:rPr lang="ru-RU" sz="1800" i="1" baseline="30000" dirty="0" err="1"/>
                  <a:t>y</a:t>
                </a:r>
                <a:r>
                  <a:rPr lang="ru-RU" sz="1800" i="1" baseline="30000" dirty="0"/>
                  <a:t> </a:t>
                </a:r>
                <a:r>
                  <a:rPr lang="ru-RU" sz="1800" dirty="0"/>
                  <a:t>чтобы центрировать его Фурье-образ.</a:t>
                </a:r>
                <a:endParaRPr lang="en-US" sz="18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ru-RU" sz="1800" dirty="0"/>
                  <a:t>Вычислить</a:t>
                </a:r>
                <a:r>
                  <a:rPr lang="ru-RU" sz="1800" i="1" dirty="0"/>
                  <a:t> F(</a:t>
                </a:r>
                <a:r>
                  <a:rPr lang="ru-RU" sz="1800" i="1" dirty="0" err="1"/>
                  <a:t>u,v</a:t>
                </a:r>
                <a:r>
                  <a:rPr lang="ru-RU" sz="1800" i="1" dirty="0"/>
                  <a:t>) </a:t>
                </a:r>
                <a:r>
                  <a:rPr lang="ru-RU" sz="1800" dirty="0"/>
                  <a:t>— прямое ДПФ изображения, полученного на шаге 3.</a:t>
                </a:r>
                <a:endParaRPr lang="en-US" sz="18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ru-RU" sz="1800" dirty="0"/>
                  <a:t>Сформировать действительную симметричную фильтр-функцию H(u, v)</a:t>
                </a:r>
                <a:r>
                  <a:rPr lang="en-US" sz="1800" dirty="0"/>
                  <a:t> </a:t>
                </a:r>
                <a:r>
                  <a:rPr lang="ru-RU" sz="1800" dirty="0"/>
                  <a:t>размерами P×Q с центром в точке (P/2, Q/2). Вычислить произведение</a:t>
                </a:r>
                <a:r>
                  <a:rPr lang="en-US" sz="1800" dirty="0"/>
                  <a:t> </a:t>
                </a:r>
                <a:r>
                  <a:rPr lang="ru-RU" sz="1800" i="1" dirty="0"/>
                  <a:t>G(</a:t>
                </a:r>
                <a:r>
                  <a:rPr lang="ru-RU" sz="1800" i="1" dirty="0" err="1"/>
                  <a:t>u,v</a:t>
                </a:r>
                <a:r>
                  <a:rPr lang="ru-RU" sz="1800" i="1" dirty="0"/>
                  <a:t>) = H(</a:t>
                </a:r>
                <a:r>
                  <a:rPr lang="ru-RU" sz="1800" i="1" dirty="0" err="1"/>
                  <a:t>u,v</a:t>
                </a:r>
                <a:r>
                  <a:rPr lang="ru-RU" sz="1800" i="1" dirty="0"/>
                  <a:t>)F(</a:t>
                </a:r>
                <a:r>
                  <a:rPr lang="ru-RU" sz="1800" i="1" dirty="0" err="1"/>
                  <a:t>u,v</a:t>
                </a:r>
                <a:r>
                  <a:rPr lang="ru-RU" sz="1800" i="1" dirty="0"/>
                  <a:t>), </a:t>
                </a:r>
                <a:r>
                  <a:rPr lang="ru-RU" sz="1800" dirty="0"/>
                  <a:t>используя поэлементное произведение массивов,</a:t>
                </a:r>
                <a:r>
                  <a:rPr lang="en-US" sz="1800" dirty="0"/>
                  <a:t> </a:t>
                </a:r>
                <a:r>
                  <a:rPr lang="ru-RU" sz="1800" dirty="0"/>
                  <a:t>т. е. </a:t>
                </a:r>
                <a:r>
                  <a:rPr lang="ru-RU" sz="1800" i="1" dirty="0"/>
                  <a:t>G(i, k) = H(i, k)F(i, k).</a:t>
                </a:r>
                <a:endParaRPr lang="en-US" sz="1800" i="1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r>
                  <a:rPr lang="ru-RU" sz="1800" dirty="0"/>
                  <a:t>Получить обработанное изображение при помощи вычисления обратного ДПФ</a:t>
                </a:r>
                <a:endParaRPr lang="en-US" sz="18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AutoNum type="arabicPeriod"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54000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1800" dirty="0"/>
                  <a:t>в котором, чтобы убрать паразитную мнимую компоненту, возникающую из-за неточностей вычислений берется лишь действительная часть;</a:t>
                </a:r>
                <a:endParaRPr lang="en-US" sz="1800" dirty="0"/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 startAt="7"/>
                </a:pPr>
                <a:r>
                  <a:rPr lang="ru-RU" sz="1800" dirty="0"/>
                  <a:t>Получить окончательный результат обработки </a:t>
                </a:r>
                <a:r>
                  <a:rPr lang="ru-RU" sz="1800" i="1" dirty="0"/>
                  <a:t>g(x, y) </a:t>
                </a:r>
                <a:r>
                  <a:rPr lang="ru-RU" sz="1800" dirty="0"/>
                  <a:t>вырезанием области размерами M×N из левого верхнего угла </a:t>
                </a:r>
                <a:r>
                  <a:rPr lang="ru-RU" sz="1800" i="1" dirty="0" err="1"/>
                  <a:t>g</a:t>
                </a:r>
                <a:r>
                  <a:rPr lang="ru-RU" sz="1800" i="1" baseline="-25000" dirty="0" err="1"/>
                  <a:t>p</a:t>
                </a:r>
                <a:r>
                  <a:rPr lang="ru-RU" sz="1800" i="1" dirty="0"/>
                  <a:t>(x, y).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FC4B04-E9CE-46C3-A8BD-61B8E66F9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63624"/>
                <a:ext cx="10718800" cy="5305425"/>
              </a:xfrm>
              <a:blipFill>
                <a:blip r:embed="rId2"/>
                <a:stretch>
                  <a:fillRect l="-455" r="-739" b="-24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5EEF97-525D-4E59-B94A-E6A8695D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8" y="4563268"/>
            <a:ext cx="3187701" cy="3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49860-B50F-4287-84AA-36BBE692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шагов частотной фильтрации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787CDF-A6CC-4786-80CB-20C8FE70D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238" y="1690688"/>
            <a:ext cx="973123" cy="9479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827F67-ECB5-4F1B-8F6A-48DDF781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49" y="1690685"/>
            <a:ext cx="1912690" cy="18875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AEC277-A2EB-47E3-8A26-285724EA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438" y="1690685"/>
            <a:ext cx="1912690" cy="18875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510633-88A5-4952-B891-2ADBDB426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127" y="1690685"/>
            <a:ext cx="1912690" cy="18875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F33301-18B7-4586-96C5-A3F963997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400" y="4049493"/>
            <a:ext cx="1912690" cy="18875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777082-12BD-4E5A-92AA-FA5D2124F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438" y="4053688"/>
            <a:ext cx="1912690" cy="18875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D4273F-018D-4E65-9F04-7B7DD33602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0476" y="4053688"/>
            <a:ext cx="1912690" cy="18875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87A845-04B8-44CE-945D-4A4DA9D297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238" y="4049493"/>
            <a:ext cx="973123" cy="947956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635A6A6E-55C8-4A14-BDBF-1DBC2E4538D8}"/>
              </a:ext>
            </a:extLst>
          </p:cNvPr>
          <p:cNvSpPr/>
          <p:nvPr/>
        </p:nvSpPr>
        <p:spPr>
          <a:xfrm>
            <a:off x="2340169" y="2062948"/>
            <a:ext cx="72219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785A736-0E6E-4382-8DAD-FFA589C0DD36}"/>
              </a:ext>
            </a:extLst>
          </p:cNvPr>
          <p:cNvSpPr/>
          <p:nvPr/>
        </p:nvSpPr>
        <p:spPr>
          <a:xfrm>
            <a:off x="5195343" y="2062948"/>
            <a:ext cx="72219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BC657DF7-60D4-4C6A-982A-CB5CA1BA4B31}"/>
              </a:ext>
            </a:extLst>
          </p:cNvPr>
          <p:cNvSpPr/>
          <p:nvPr/>
        </p:nvSpPr>
        <p:spPr>
          <a:xfrm>
            <a:off x="7982032" y="2062948"/>
            <a:ext cx="72219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7F453C35-8607-4368-AEAD-7FAF0CBDD8B0}"/>
              </a:ext>
            </a:extLst>
          </p:cNvPr>
          <p:cNvSpPr/>
          <p:nvPr/>
        </p:nvSpPr>
        <p:spPr>
          <a:xfrm rot="5400000">
            <a:off x="9597797" y="3546248"/>
            <a:ext cx="269894" cy="53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21" name="Стрелка: влево 20">
            <a:extLst>
              <a:ext uri="{FF2B5EF4-FFF2-40B4-BE49-F238E27FC236}">
                <a16:creationId xmlns:a16="http://schemas.microsoft.com/office/drawing/2014/main" id="{F82728EA-13EE-4C8A-985C-9DE73D654289}"/>
              </a:ext>
            </a:extLst>
          </p:cNvPr>
          <p:cNvSpPr/>
          <p:nvPr/>
        </p:nvSpPr>
        <p:spPr>
          <a:xfrm>
            <a:off x="7938919" y="4332971"/>
            <a:ext cx="774887" cy="3802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22" name="Стрелка: влево 21">
            <a:extLst>
              <a:ext uri="{FF2B5EF4-FFF2-40B4-BE49-F238E27FC236}">
                <a16:creationId xmlns:a16="http://schemas.microsoft.com/office/drawing/2014/main" id="{BDCEE531-E19B-4285-8748-CEEC7B69019B}"/>
              </a:ext>
            </a:extLst>
          </p:cNvPr>
          <p:cNvSpPr/>
          <p:nvPr/>
        </p:nvSpPr>
        <p:spPr>
          <a:xfrm>
            <a:off x="5160680" y="4332970"/>
            <a:ext cx="774887" cy="3802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23" name="Стрелка: влево 22">
            <a:extLst>
              <a:ext uri="{FF2B5EF4-FFF2-40B4-BE49-F238E27FC236}">
                <a16:creationId xmlns:a16="http://schemas.microsoft.com/office/drawing/2014/main" id="{1687DB99-79F1-4094-B6AC-CEAB4E384672}"/>
              </a:ext>
            </a:extLst>
          </p:cNvPr>
          <p:cNvSpPr/>
          <p:nvPr/>
        </p:nvSpPr>
        <p:spPr>
          <a:xfrm>
            <a:off x="2311975" y="4309488"/>
            <a:ext cx="774887" cy="3802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92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286BD-5F7C-49A0-BC52-0F77E9D1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Идеальные фильтры низких частот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90094-75A7-4552-A803-B5E75255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1766"/>
            <a:ext cx="10515600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/>
              <a:t>Идеальный фильтр низких частот </a:t>
            </a:r>
            <a:r>
              <a:rPr lang="ru-RU" sz="2400" dirty="0"/>
              <a:t>(идеальный ФНЧ):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B3AE0E-35CE-4BFC-B5C8-A8026297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07" y="4097629"/>
            <a:ext cx="3430981" cy="79558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4F26013-6245-45E9-B3B2-7CDB35C8A27C}"/>
              </a:ext>
            </a:extLst>
          </p:cNvPr>
          <p:cNvSpPr/>
          <p:nvPr/>
        </p:nvSpPr>
        <p:spPr>
          <a:xfrm>
            <a:off x="838200" y="490863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где </a:t>
            </a:r>
            <a:r>
              <a:rPr lang="ru-RU" i="1" dirty="0">
                <a:latin typeface="Newton-Italic"/>
              </a:rPr>
              <a:t>D</a:t>
            </a:r>
            <a:r>
              <a:rPr lang="ru-RU" b="0" i="0" u="none" strike="noStrike" baseline="-25000" dirty="0">
                <a:latin typeface="Newton-Regular"/>
              </a:rPr>
              <a:t>0</a:t>
            </a:r>
            <a:r>
              <a:rPr lang="ru-RU" b="0" i="0" u="none" strike="noStrike" baseline="0" dirty="0">
                <a:latin typeface="Newton-Regular"/>
              </a:rPr>
              <a:t> </a:t>
            </a:r>
            <a:r>
              <a:rPr lang="ru-RU" dirty="0">
                <a:latin typeface="Newton-Regular"/>
              </a:rPr>
              <a:t>— заданная положительная константа, а </a:t>
            </a:r>
            <a:r>
              <a:rPr lang="ru-RU" i="1" dirty="0">
                <a:latin typeface="Newton-Italic"/>
              </a:rPr>
              <a:t>D</a:t>
            </a:r>
            <a:r>
              <a:rPr lang="ru-RU" dirty="0">
                <a:latin typeface="Newton-Regular"/>
              </a:rPr>
              <a:t>(</a:t>
            </a:r>
            <a:r>
              <a:rPr lang="ru-RU" i="1" dirty="0" err="1">
                <a:latin typeface="Newton-Italic"/>
              </a:rPr>
              <a:t>u</a:t>
            </a:r>
            <a:r>
              <a:rPr lang="ru-RU" dirty="0" err="1">
                <a:latin typeface="Newton-Regular"/>
              </a:rPr>
              <a:t>,</a:t>
            </a:r>
            <a:r>
              <a:rPr lang="ru-RU" i="1" dirty="0" err="1">
                <a:latin typeface="Newton-Italic"/>
              </a:rPr>
              <a:t>v</a:t>
            </a:r>
            <a:r>
              <a:rPr lang="ru-RU" dirty="0">
                <a:latin typeface="Newton-Regular"/>
              </a:rPr>
              <a:t>) — расстояние от точки (</a:t>
            </a:r>
            <a:r>
              <a:rPr lang="ru-RU" i="1" dirty="0" err="1">
                <a:latin typeface="Newton-Italic"/>
              </a:rPr>
              <a:t>u</a:t>
            </a:r>
            <a:r>
              <a:rPr lang="ru-RU" dirty="0" err="1">
                <a:latin typeface="Newton-Regular"/>
              </a:rPr>
              <a:t>,</a:t>
            </a:r>
            <a:r>
              <a:rPr lang="ru-RU" i="1" dirty="0" err="1">
                <a:latin typeface="Newton-Italic"/>
              </a:rPr>
              <a:t>v</a:t>
            </a:r>
            <a:r>
              <a:rPr lang="ru-RU" dirty="0">
                <a:latin typeface="Newton-Regular"/>
              </a:rPr>
              <a:t>) частотной области до начала координат (центра частотного прямоугольника)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4C07D5-6CD8-46FA-8B84-5B6D89DB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07" y="5591377"/>
            <a:ext cx="3851420" cy="5855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C830E7-DF86-470E-A5D4-5C4ECCA8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4" y="1435557"/>
            <a:ext cx="6107185" cy="18707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487DB7-DA61-452F-988B-227996F0A2A0}"/>
              </a:ext>
            </a:extLst>
          </p:cNvPr>
          <p:cNvSpPr/>
          <p:nvPr/>
        </p:nvSpPr>
        <p:spPr>
          <a:xfrm>
            <a:off x="6946718" y="1727104"/>
            <a:ext cx="481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Трехмерный график передаточной </a:t>
            </a:r>
          </a:p>
          <a:p>
            <a:r>
              <a:rPr lang="ru-RU" dirty="0">
                <a:latin typeface="Newton-Regular"/>
              </a:rPr>
              <a:t>функции идеального низкочастотного фильтра.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Представление фильтра в виде изображения.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в</a:t>
            </a:r>
            <a:r>
              <a:rPr lang="ru-RU" dirty="0">
                <a:latin typeface="Newton-Regular"/>
              </a:rPr>
              <a:t>) Радиальный профиль фильтра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56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85E0-6876-49DA-9568-4AEF280A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7625"/>
          </a:xfrm>
        </p:spPr>
        <p:txBody>
          <a:bodyPr/>
          <a:lstStyle/>
          <a:p>
            <a:r>
              <a:rPr lang="ru-RU" dirty="0"/>
              <a:t>Пример идеального ФНЧ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CA0D96-571E-48AD-9532-DB9CE0EB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6" y="4267312"/>
            <a:ext cx="1800000" cy="180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0192AC-EF5A-4A92-B1C6-2C69962A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42" y="4267312"/>
            <a:ext cx="1800000" cy="180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D25DEF-7ECD-492A-AAD9-AB3E3F96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238" y="4267312"/>
            <a:ext cx="1800000" cy="180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43536C-880C-45AD-AD44-B2A3DF8A6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534" y="4267312"/>
            <a:ext cx="1800000" cy="180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5583FB-BB46-479F-874D-14FA88AC7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8830" y="4267312"/>
            <a:ext cx="1800000" cy="180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B31FF9-9986-4B3D-990F-842C79549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25843"/>
            <a:ext cx="1800000" cy="180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8511840-E4D1-41E2-9401-012D40345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053" y="1625036"/>
            <a:ext cx="1800000" cy="18000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5F6DE56-BFB2-45B9-AE37-9BF5D4430668}"/>
              </a:ext>
            </a:extLst>
          </p:cNvPr>
          <p:cNvSpPr/>
          <p:nvPr/>
        </p:nvSpPr>
        <p:spPr>
          <a:xfrm>
            <a:off x="640890" y="1211287"/>
            <a:ext cx="820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Тестовое изображение размерами 688</a:t>
            </a:r>
            <a:r>
              <a:rPr lang="en-US" dirty="0">
                <a:latin typeface="Newton-Regular"/>
              </a:rPr>
              <a:t>x</a:t>
            </a:r>
            <a:r>
              <a:rPr lang="ru-RU" dirty="0">
                <a:latin typeface="Newton-Regular"/>
              </a:rPr>
              <a:t>688 пикселей и</a:t>
            </a:r>
            <a:r>
              <a:rPr lang="en-US" dirty="0">
                <a:latin typeface="Newton-Regular"/>
              </a:rPr>
              <a:t> </a:t>
            </a:r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его Фурье-спектр.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18C8A4A2-6295-4D83-952F-AD72B7F5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50513"/>
              </p:ext>
            </p:extLst>
          </p:nvPr>
        </p:nvGraphicFramePr>
        <p:xfrm>
          <a:off x="4935907" y="1625843"/>
          <a:ext cx="671148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5574">
                  <a:extLst>
                    <a:ext uri="{9D8B030D-6E8A-4147-A177-3AD203B41FA5}">
                      <a16:colId xmlns:a16="http://schemas.microsoft.com/office/drawing/2014/main" val="3588877442"/>
                    </a:ext>
                  </a:extLst>
                </a:gridCol>
                <a:gridCol w="335574">
                  <a:extLst>
                    <a:ext uri="{9D8B030D-6E8A-4147-A177-3AD203B41FA5}">
                      <a16:colId xmlns:a16="http://schemas.microsoft.com/office/drawing/2014/main" val="859914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55248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BBB36AF-CEAE-469A-B6A4-06A5B3B21F5E}"/>
              </a:ext>
            </a:extLst>
          </p:cNvPr>
          <p:cNvSpPr/>
          <p:nvPr/>
        </p:nvSpPr>
        <p:spPr>
          <a:xfrm>
            <a:off x="713646" y="3715435"/>
            <a:ext cx="808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Результаты фильтрации идеальными ФНЧ с частотой среза 10, 30, 60, 160 и 460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78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BB2D0-2FAD-4384-BFE2-D81C72E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Фильтры низких частот </a:t>
            </a:r>
            <a:r>
              <a:rPr lang="ru-RU" sz="3600" dirty="0" err="1"/>
              <a:t>Баттерворта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08B4-E088-41F1-91F3-743F4093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866"/>
            <a:ext cx="6006517" cy="187913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8ED992-8590-4C99-886D-311672050DFA}"/>
              </a:ext>
            </a:extLst>
          </p:cNvPr>
          <p:cNvSpPr/>
          <p:nvPr/>
        </p:nvSpPr>
        <p:spPr>
          <a:xfrm>
            <a:off x="6775450" y="1690688"/>
            <a:ext cx="4870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Трехмерный график передаточной функции низкочастотного фильтра </a:t>
            </a:r>
            <a:r>
              <a:rPr lang="ru-RU" dirty="0" err="1">
                <a:latin typeface="Newton-Regular"/>
              </a:rPr>
              <a:t>Баттерворта</a:t>
            </a:r>
            <a:r>
              <a:rPr lang="ru-RU" dirty="0">
                <a:latin typeface="Newton-Regular"/>
              </a:rPr>
              <a:t>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Полутоновое изображение фильтра.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в</a:t>
            </a:r>
            <a:r>
              <a:rPr lang="ru-RU" dirty="0">
                <a:latin typeface="Newton-Regular"/>
              </a:rPr>
              <a:t>) Радиальные профили фильтров с порядками от 1 до 4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E8F23B-422A-481E-AA33-106ED6A5B05E}"/>
              </a:ext>
            </a:extLst>
          </p:cNvPr>
          <p:cNvSpPr/>
          <p:nvPr/>
        </p:nvSpPr>
        <p:spPr>
          <a:xfrm>
            <a:off x="838200" y="3967410"/>
            <a:ext cx="10807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Передаточная функция низкочастотного фильтра </a:t>
            </a:r>
            <a:r>
              <a:rPr lang="ru-RU" dirty="0" err="1">
                <a:latin typeface="Newton-Regular"/>
              </a:rPr>
              <a:t>Баттерворта</a:t>
            </a:r>
            <a:r>
              <a:rPr lang="ru-RU" dirty="0">
                <a:latin typeface="Newton-Regular"/>
              </a:rPr>
              <a:t> (ФНЧ </a:t>
            </a:r>
            <a:r>
              <a:rPr lang="ru-RU" dirty="0" err="1">
                <a:latin typeface="Newton-Regular"/>
              </a:rPr>
              <a:t>Баттерворта</a:t>
            </a:r>
            <a:r>
              <a:rPr lang="ru-RU" dirty="0">
                <a:latin typeface="Newton-Regular"/>
              </a:rPr>
              <a:t>) порядка </a:t>
            </a:r>
            <a:r>
              <a:rPr lang="ru-RU" i="1" dirty="0">
                <a:latin typeface="Newton-Italic"/>
              </a:rPr>
              <a:t>n </a:t>
            </a:r>
            <a:r>
              <a:rPr lang="ru-RU" dirty="0">
                <a:latin typeface="Newton-Regular"/>
              </a:rPr>
              <a:t>с частотой среза на расстоянии </a:t>
            </a:r>
            <a:r>
              <a:rPr lang="ru-RU" i="1" dirty="0">
                <a:latin typeface="Newton-Italic"/>
              </a:rPr>
              <a:t>D</a:t>
            </a:r>
            <a:r>
              <a:rPr lang="ru-RU" sz="800" b="0" i="0" u="none" strike="noStrike" baseline="0" dirty="0">
                <a:latin typeface="Newton-Regular"/>
              </a:rPr>
              <a:t>0 </a:t>
            </a:r>
            <a:r>
              <a:rPr lang="ru-RU" dirty="0">
                <a:latin typeface="Newton-Regular"/>
              </a:rPr>
              <a:t>от начала координат задается формулой: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06FA5F-5D19-4EF6-AC4F-DDE0FF2D3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99" y="4754563"/>
            <a:ext cx="2728602" cy="8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D4E7-F02E-4F51-B359-5CFBD864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ФНЧ </a:t>
            </a:r>
            <a:r>
              <a:rPr lang="ru-RU" dirty="0" err="1"/>
              <a:t>Баттерворта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716043-40E2-40B9-AEA6-A2D85B6E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160000" cy="21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D806AC-9B1E-47A6-806A-87BFC533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51" y="1825625"/>
            <a:ext cx="2160000" cy="216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B75E5-22D2-4AC0-BC33-9D8B72E60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2" y="1825625"/>
            <a:ext cx="2160000" cy="216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5C5B10-C9B8-4E57-981B-70B6B47AC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20562"/>
            <a:ext cx="2160000" cy="216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4B5DC4-D3B3-4B58-94BD-A79A93861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351" y="4120562"/>
            <a:ext cx="2160000" cy="216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9B5D4E-6FDC-4134-92E1-1B4A924DD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2" y="4120562"/>
            <a:ext cx="2160000" cy="2160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FE8E82E-BF9F-4090-8EFC-BA27BE46335B}"/>
              </a:ext>
            </a:extLst>
          </p:cNvPr>
          <p:cNvSpPr/>
          <p:nvPr/>
        </p:nvSpPr>
        <p:spPr>
          <a:xfrm>
            <a:off x="8045450" y="4120562"/>
            <a:ext cx="375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Исходное изображение.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)—(</a:t>
            </a:r>
            <a:r>
              <a:rPr lang="ru-RU" i="1" dirty="0">
                <a:latin typeface="Newton-Italic"/>
              </a:rPr>
              <a:t>е</a:t>
            </a:r>
            <a:r>
              <a:rPr lang="ru-RU" dirty="0">
                <a:latin typeface="Newton-Regular"/>
              </a:rPr>
              <a:t>) Результаты фильтрации </a:t>
            </a:r>
          </a:p>
          <a:p>
            <a:r>
              <a:rPr lang="ru-RU" dirty="0">
                <a:latin typeface="Newton-Regular"/>
              </a:rPr>
              <a:t>с использованием ФНЧ </a:t>
            </a:r>
            <a:r>
              <a:rPr lang="ru-RU" dirty="0" err="1">
                <a:latin typeface="Newton-Regular"/>
              </a:rPr>
              <a:t>Баттерворта</a:t>
            </a:r>
            <a:r>
              <a:rPr lang="ru-RU" dirty="0">
                <a:latin typeface="Newton-Regular"/>
              </a:rPr>
              <a:t> </a:t>
            </a:r>
          </a:p>
          <a:p>
            <a:r>
              <a:rPr lang="ru-RU" dirty="0">
                <a:latin typeface="Newton-Regular"/>
              </a:rPr>
              <a:t>порядка 2 с частотами среза 10, 30, 60, 160 и 460</a:t>
            </a:r>
            <a:endParaRPr lang="ru-RU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C76E90EC-BCB4-4616-AC6B-3DBED7CDF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25334"/>
              </p:ext>
            </p:extLst>
          </p:nvPr>
        </p:nvGraphicFramePr>
        <p:xfrm>
          <a:off x="8045450" y="1825625"/>
          <a:ext cx="131445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959137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507108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7911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8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7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7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06D6D-F58E-46D7-A8C9-78BA286E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Гауссовы фильтры низких частот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ACF938-0F42-46BB-B25A-7F7E67862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047" y="4413766"/>
            <a:ext cx="2363905" cy="7284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D3945-F3C3-4EB2-9F96-FFA93FC6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143"/>
            <a:ext cx="6040073" cy="193785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34E342-C53F-4334-AC92-D0C538099C20}"/>
              </a:ext>
            </a:extLst>
          </p:cNvPr>
          <p:cNvSpPr/>
          <p:nvPr/>
        </p:nvSpPr>
        <p:spPr>
          <a:xfrm>
            <a:off x="6959600" y="1721407"/>
            <a:ext cx="4718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Трехмерный график передаточной функции ФНЧ Гаусса.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Полутоновое изображение фильтра.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в</a:t>
            </a:r>
            <a:r>
              <a:rPr lang="ru-RU" dirty="0">
                <a:latin typeface="Newton-Regular"/>
              </a:rPr>
              <a:t>) Радиальные профили фильтров</a:t>
            </a:r>
          </a:p>
          <a:p>
            <a:r>
              <a:rPr lang="ru-RU" dirty="0">
                <a:latin typeface="Newton-Regular"/>
              </a:rPr>
              <a:t>для различных значений </a:t>
            </a:r>
            <a:r>
              <a:rPr lang="en-US" i="1" dirty="0">
                <a:latin typeface="Newton-Italic"/>
              </a:rPr>
              <a:t>D</a:t>
            </a:r>
            <a:r>
              <a:rPr lang="en-US" sz="800" b="0" i="0" u="none" strike="noStrike" baseline="0" dirty="0">
                <a:latin typeface="Newton-Regular"/>
              </a:rPr>
              <a:t>0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64FE0F-E548-43DD-8597-68CC281F559B}"/>
              </a:ext>
            </a:extLst>
          </p:cNvPr>
          <p:cNvSpPr/>
          <p:nvPr/>
        </p:nvSpPr>
        <p:spPr>
          <a:xfrm>
            <a:off x="838200" y="376743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Передаточная функция низкочастотного фильтра Гаусса с частотой среза на расстоянии </a:t>
            </a:r>
            <a:r>
              <a:rPr lang="ru-RU" i="1" dirty="0">
                <a:latin typeface="Newton-Italic"/>
              </a:rPr>
              <a:t>D</a:t>
            </a:r>
            <a:r>
              <a:rPr lang="ru-RU" sz="800" b="0" i="0" u="none" strike="noStrike" baseline="0" dirty="0">
                <a:latin typeface="Newton-Regular"/>
              </a:rPr>
              <a:t>0 </a:t>
            </a:r>
            <a:r>
              <a:rPr lang="ru-RU" dirty="0">
                <a:latin typeface="Newton-Regular"/>
              </a:rPr>
              <a:t>от начала координат задается формулой: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42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D4E7-F02E-4F51-B359-5CFBD864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ФНЧ Гаусса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716043-40E2-40B9-AEA6-A2D85B6E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160000" cy="216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5C5B10-C9B8-4E57-981B-70B6B47A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0562"/>
            <a:ext cx="2160000" cy="216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4B5DC4-D3B3-4B58-94BD-A79A9386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351" y="4120562"/>
            <a:ext cx="2160000" cy="216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9B5D4E-6FDC-4134-92E1-1B4A924DD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2" y="4120562"/>
            <a:ext cx="2160000" cy="21600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FE8E82E-BF9F-4090-8EFC-BA27BE46335B}"/>
              </a:ext>
            </a:extLst>
          </p:cNvPr>
          <p:cNvSpPr/>
          <p:nvPr/>
        </p:nvSpPr>
        <p:spPr>
          <a:xfrm>
            <a:off x="8045450" y="4120562"/>
            <a:ext cx="375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Исходное изображение.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)—(</a:t>
            </a:r>
            <a:r>
              <a:rPr lang="ru-RU" i="1" dirty="0">
                <a:latin typeface="Newton-Italic"/>
              </a:rPr>
              <a:t>е</a:t>
            </a:r>
            <a:r>
              <a:rPr lang="ru-RU" dirty="0">
                <a:latin typeface="Newton-Regular"/>
              </a:rPr>
              <a:t>) Результаты фильтрации </a:t>
            </a:r>
          </a:p>
          <a:p>
            <a:r>
              <a:rPr lang="ru-RU" dirty="0">
                <a:latin typeface="Newton-Regular"/>
              </a:rPr>
              <a:t>с использованием ФНЧ </a:t>
            </a:r>
            <a:r>
              <a:rPr lang="ru-RU" dirty="0" err="1"/>
              <a:t>Гаус</a:t>
            </a:r>
            <a:r>
              <a:rPr lang="ru-RU" dirty="0"/>
              <a:t>-</a:t>
            </a:r>
          </a:p>
          <a:p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>
                <a:latin typeface="Newton-Regular"/>
              </a:rPr>
              <a:t>с частотами среза 10, 30, 60, 160 и 460</a:t>
            </a:r>
            <a:endParaRPr lang="ru-RU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C76E90EC-BCB4-4616-AC6B-3DBED7CDF948}"/>
              </a:ext>
            </a:extLst>
          </p:cNvPr>
          <p:cNvGraphicFramePr>
            <a:graphicFrameLocks noGrp="1"/>
          </p:cNvGraphicFramePr>
          <p:nvPr/>
        </p:nvGraphicFramePr>
        <p:xfrm>
          <a:off x="8045450" y="1825625"/>
          <a:ext cx="131445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9591377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8507108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7911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8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74917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F0A998-2365-4DE7-987E-7E8E5AFE0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451" y="1825625"/>
            <a:ext cx="2160000" cy="2160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BD1521-2357-45C7-B258-5A2D3444C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2" y="182562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6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C9161-34A3-4D41-8CDE-5EAEFCAF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Дополнительные примеры низкочастотной фильтрации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6D8C4C-8E59-4202-99FB-D9F2257C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1747838"/>
            <a:ext cx="6946899" cy="327195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F7ED52-8737-43C0-ADF3-02004EC2B045}"/>
              </a:ext>
            </a:extLst>
          </p:cNvPr>
          <p:cNvSpPr/>
          <p:nvPr/>
        </p:nvSpPr>
        <p:spPr>
          <a:xfrm>
            <a:off x="3251200" y="5076939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Образец текста низкого разрешения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Результат фильтрации с применением ФНЧ Гаусса </a:t>
            </a:r>
          </a:p>
          <a:p>
            <a:r>
              <a:rPr lang="ru-RU" dirty="0">
                <a:latin typeface="Newton-Regular"/>
              </a:rPr>
              <a:t>(произошло соединение разорванных сегментов)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77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16681-3505-42D8-A64A-A3F27597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Дополнительные примеры низкочастотной фильтрации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4B91DF9-2732-4CC3-AE70-E81BA9A9D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560" y="1568450"/>
            <a:ext cx="8008650" cy="31559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D5EED5-8C92-4653-9BB5-2304D32C8AF0}"/>
              </a:ext>
            </a:extLst>
          </p:cNvPr>
          <p:cNvSpPr/>
          <p:nvPr/>
        </p:nvSpPr>
        <p:spPr>
          <a:xfrm>
            <a:off x="3048000" y="4900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Изображение с заметными горизонтальными линиями сканирования.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Результат, полученный при помощи ФНЧ Гаусса с </a:t>
            </a:r>
            <a:r>
              <a:rPr lang="ru-RU" i="1" dirty="0">
                <a:latin typeface="Newton-Italic"/>
              </a:rPr>
              <a:t>D</a:t>
            </a:r>
            <a:r>
              <a:rPr lang="ru-RU" sz="800" b="0" i="0" u="none" strike="noStrike" baseline="0" dirty="0">
                <a:latin typeface="Newton-Regular"/>
              </a:rPr>
              <a:t>0 </a:t>
            </a:r>
            <a:r>
              <a:rPr lang="ru-RU" dirty="0">
                <a:latin typeface="Newton-Regular"/>
              </a:rPr>
              <a:t>= 50.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в</a:t>
            </a:r>
            <a:r>
              <a:rPr lang="ru-RU" dirty="0">
                <a:latin typeface="Newton-Regular"/>
              </a:rPr>
              <a:t>) Результат, полученный при помощи ФНЧ Гаусса с </a:t>
            </a:r>
            <a:r>
              <a:rPr lang="ru-RU" i="1" dirty="0">
                <a:latin typeface="Newton-Italic"/>
              </a:rPr>
              <a:t>D</a:t>
            </a:r>
            <a:r>
              <a:rPr lang="ru-RU" sz="800" b="0" i="0" u="none" strike="noStrike" baseline="0" dirty="0">
                <a:latin typeface="Newton-Regular"/>
              </a:rPr>
              <a:t>0 </a:t>
            </a:r>
            <a:r>
              <a:rPr lang="ru-RU" dirty="0">
                <a:latin typeface="Newton-Regular"/>
              </a:rPr>
              <a:t>= 20.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53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B24C9-49DD-4638-952E-664F3D32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Двумерное дискретное преобразование Фурье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E72490-A589-48D5-96C8-A14CBA9AC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949" y="2222335"/>
            <a:ext cx="4511634" cy="93052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2901A2-C0DE-4F8E-AA08-51F0D737F9D3}"/>
              </a:ext>
            </a:extLst>
          </p:cNvPr>
          <p:cNvSpPr/>
          <p:nvPr/>
        </p:nvSpPr>
        <p:spPr>
          <a:xfrm>
            <a:off x="838200" y="1514449"/>
            <a:ext cx="6230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Newton-Regular"/>
              </a:rPr>
              <a:t>Двумерное </a:t>
            </a:r>
            <a:r>
              <a:rPr lang="ru-RU" sz="2000" i="1" dirty="0">
                <a:latin typeface="Newton-Italic"/>
              </a:rPr>
              <a:t>дискретное преобразование Фурье </a:t>
            </a:r>
            <a:r>
              <a:rPr lang="ru-RU" sz="2000" dirty="0">
                <a:latin typeface="Newton-Regular"/>
              </a:rPr>
              <a:t>(ДПФ)</a:t>
            </a:r>
            <a:r>
              <a:rPr lang="ru-RU" dirty="0"/>
              <a:t>,</a:t>
            </a:r>
          </a:p>
          <a:p>
            <a:r>
              <a:rPr lang="ru-RU" dirty="0"/>
              <a:t>где </a:t>
            </a:r>
            <a:r>
              <a:rPr lang="ru-RU" i="1" dirty="0"/>
              <a:t>f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, </a:t>
            </a:r>
            <a:r>
              <a:rPr lang="ru-RU" i="1" dirty="0"/>
              <a:t>y</a:t>
            </a:r>
            <a:r>
              <a:rPr lang="ru-RU" dirty="0"/>
              <a:t>) — цифровое изображение размерами </a:t>
            </a:r>
            <a:r>
              <a:rPr lang="ru-RU" i="1" dirty="0"/>
              <a:t>M</a:t>
            </a:r>
            <a:r>
              <a:rPr lang="ru-RU" dirty="0"/>
              <a:t>.</a:t>
            </a:r>
            <a:r>
              <a:rPr lang="ru-RU" i="1" dirty="0"/>
              <a:t>N</a:t>
            </a:r>
            <a:r>
              <a:rPr lang="ru-RU" dirty="0"/>
              <a:t>.</a:t>
            </a:r>
            <a:r>
              <a:rPr lang="ru-RU" sz="2000" dirty="0">
                <a:latin typeface="Newton-Regular"/>
              </a:rPr>
              <a:t>:</a:t>
            </a: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65FC1D-92C2-4A04-ADA1-29A0175FC4C8}"/>
              </a:ext>
            </a:extLst>
          </p:cNvPr>
          <p:cNvSpPr/>
          <p:nvPr/>
        </p:nvSpPr>
        <p:spPr>
          <a:xfrm>
            <a:off x="766948" y="3210022"/>
            <a:ext cx="6523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Newton-Italic"/>
              </a:rPr>
              <a:t>Обратное дискретное преобразование Фурье </a:t>
            </a:r>
            <a:r>
              <a:rPr lang="ru-RU" dirty="0">
                <a:latin typeface="Newton-Regular"/>
              </a:rPr>
              <a:t>(обратное ДПФ)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BDEBF6-0E98-47DD-A39B-113CA23E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8" y="4140546"/>
            <a:ext cx="4079658" cy="7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4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7F79C-66B5-4B41-9BF9-6F6DD2C5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Повышения резкости изображений частотными фильтрами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C8F93-E7D6-4AC5-9AC3-3FC26B519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4629150" cy="150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Передаточная функция высокочастотного фильтра может быть получена из заданного низкочастотного фильтра при помощи соотношения: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9947A-C66D-4DF6-9CEA-676DFD91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2" y="2889250"/>
            <a:ext cx="3143246" cy="68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C2F2E3-33C4-452D-BD26-B6D3751E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397938"/>
            <a:ext cx="5323479" cy="507812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8BE653-3BE9-4E83-9CC7-C7D88E2F75FB}"/>
              </a:ext>
            </a:extLst>
          </p:cNvPr>
          <p:cNvSpPr/>
          <p:nvPr/>
        </p:nvSpPr>
        <p:spPr>
          <a:xfrm>
            <a:off x="838200" y="3930651"/>
            <a:ext cx="4781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Верхний ряд (а, б, в): трехмерный график, полутоновое изображение и профиль типичного идеального высокочастотного фильтра. </a:t>
            </a:r>
          </a:p>
          <a:p>
            <a:r>
              <a:rPr lang="ru-RU" dirty="0">
                <a:latin typeface="Newton-Regular"/>
              </a:rPr>
              <a:t>Средний (г, д, е) и нижний ряды (ж, з, и) : </a:t>
            </a:r>
          </a:p>
          <a:p>
            <a:r>
              <a:rPr lang="ru-RU" dirty="0">
                <a:latin typeface="Newton-Regular"/>
              </a:rPr>
              <a:t>та же последовательность для типичных высокочастотных фильтров </a:t>
            </a:r>
            <a:r>
              <a:rPr lang="ru-RU" dirty="0" err="1">
                <a:latin typeface="Newton-Regular"/>
              </a:rPr>
              <a:t>Баттерворта</a:t>
            </a:r>
            <a:r>
              <a:rPr lang="ru-RU" dirty="0">
                <a:latin typeface="Newton-Regular"/>
              </a:rPr>
              <a:t> и Гаусса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0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9F1F3-0CA8-4DF3-B77C-BBA73CAF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664494"/>
            <a:ext cx="10515600" cy="625475"/>
          </a:xfrm>
        </p:spPr>
        <p:txBody>
          <a:bodyPr>
            <a:noAutofit/>
          </a:bodyPr>
          <a:lstStyle/>
          <a:p>
            <a:r>
              <a:rPr lang="ru-RU" dirty="0"/>
              <a:t>Пример ФВЧ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95F069-EF10-41A0-B524-D78A253E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71"/>
          <a:stretch/>
        </p:blipFill>
        <p:spPr>
          <a:xfrm>
            <a:off x="5447950" y="370893"/>
            <a:ext cx="5905850" cy="19647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F522FA-77A6-4CD9-853E-CFE9CD14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50" y="2447488"/>
            <a:ext cx="5872294" cy="19630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CC8EB-3F38-4643-89F1-D275DC84F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50" y="4522320"/>
            <a:ext cx="5872294" cy="1954635"/>
          </a:xfrm>
          <a:prstGeom prst="rect">
            <a:avLst/>
          </a:prstGeom>
        </p:spPr>
      </p:pic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7B13C9C-1562-4C43-A170-2F17F04DA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03359"/>
              </p:ext>
            </p:extLst>
          </p:nvPr>
        </p:nvGraphicFramePr>
        <p:xfrm>
          <a:off x="4127500" y="428591"/>
          <a:ext cx="1130301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1702816978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3055747001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1681344274"/>
                    </a:ext>
                  </a:extLst>
                </a:gridCol>
              </a:tblGrid>
              <a:tr h="300745">
                <a:tc>
                  <a:txBody>
                    <a:bodyPr/>
                    <a:lstStyle/>
                    <a:p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5365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52805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r>
                        <a:rPr lang="ru-RU" b="1" dirty="0"/>
                        <a:t>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00886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C8EA2EE-B464-4523-94E7-5FD59BEE7A7B}"/>
              </a:ext>
            </a:extLst>
          </p:cNvPr>
          <p:cNvSpPr/>
          <p:nvPr/>
        </p:nvSpPr>
        <p:spPr>
          <a:xfrm>
            <a:off x="603250" y="1874015"/>
            <a:ext cx="3770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Результаты высокочастотной фильтрации изображения(а, б, в)</a:t>
            </a:r>
          </a:p>
          <a:p>
            <a:r>
              <a:rPr lang="ru-RU" dirty="0">
                <a:latin typeface="Newton-Regular"/>
              </a:rPr>
              <a:t>использовался идеальный ФВЧ с </a:t>
            </a:r>
            <a:r>
              <a:rPr lang="ru-RU" i="1" dirty="0">
                <a:latin typeface="Newton-Italic"/>
              </a:rPr>
              <a:t>D</a:t>
            </a:r>
            <a:r>
              <a:rPr lang="ru-RU" sz="800" b="0" i="0" u="none" strike="noStrike" baseline="0" dirty="0">
                <a:latin typeface="Newton-Regular"/>
              </a:rPr>
              <a:t>0 </a:t>
            </a:r>
            <a:r>
              <a:rPr lang="ru-RU" dirty="0">
                <a:latin typeface="Newton-Regular"/>
              </a:rPr>
              <a:t>= 30, 60 и 160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227423B-381B-4445-BBE1-48CA31FC5F42}"/>
              </a:ext>
            </a:extLst>
          </p:cNvPr>
          <p:cNvSpPr/>
          <p:nvPr/>
        </p:nvSpPr>
        <p:spPr>
          <a:xfrm>
            <a:off x="603250" y="3137665"/>
            <a:ext cx="3770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Результаты высокочастотной фильтрации изображения(а, б, в)</a:t>
            </a:r>
          </a:p>
          <a:p>
            <a:r>
              <a:rPr lang="ru-RU" dirty="0">
                <a:latin typeface="Newton-Regular"/>
              </a:rPr>
              <a:t>использовался </a:t>
            </a:r>
            <a:r>
              <a:rPr lang="ru-RU" dirty="0"/>
              <a:t>ФВЧ </a:t>
            </a:r>
            <a:r>
              <a:rPr lang="ru-RU" dirty="0" err="1"/>
              <a:t>Баттерворта</a:t>
            </a:r>
            <a:r>
              <a:rPr lang="ru-RU" dirty="0"/>
              <a:t> порядка 2 </a:t>
            </a:r>
            <a:r>
              <a:rPr lang="ru-RU" i="1" dirty="0">
                <a:latin typeface="Newton-Italic"/>
              </a:rPr>
              <a:t>D</a:t>
            </a:r>
            <a:r>
              <a:rPr lang="ru-RU" sz="800" b="0" i="0" u="none" strike="noStrike" baseline="0" dirty="0">
                <a:latin typeface="Newton-Regular"/>
              </a:rPr>
              <a:t>0 </a:t>
            </a:r>
            <a:r>
              <a:rPr lang="ru-RU" dirty="0">
                <a:latin typeface="Newton-Regular"/>
              </a:rPr>
              <a:t>= 30, 60 и 160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AFB02B-FAFC-449A-B8C3-26D2FC5A4018}"/>
              </a:ext>
            </a:extLst>
          </p:cNvPr>
          <p:cNvSpPr/>
          <p:nvPr/>
        </p:nvSpPr>
        <p:spPr>
          <a:xfrm>
            <a:off x="603250" y="4522320"/>
            <a:ext cx="3770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Результаты высокочастотной фильтрации изображения(а, б, в)</a:t>
            </a:r>
          </a:p>
          <a:p>
            <a:r>
              <a:rPr lang="ru-RU" dirty="0">
                <a:latin typeface="Newton-Regular"/>
              </a:rPr>
              <a:t>использовался </a:t>
            </a:r>
            <a:r>
              <a:rPr lang="ru-RU" dirty="0"/>
              <a:t>ФВЧ Гаусса </a:t>
            </a:r>
            <a:r>
              <a:rPr lang="ru-RU" i="1" dirty="0">
                <a:latin typeface="Newton-Italic"/>
              </a:rPr>
              <a:t>D</a:t>
            </a:r>
            <a:r>
              <a:rPr lang="ru-RU" sz="800" b="0" i="0" u="none" strike="noStrike" baseline="0" dirty="0">
                <a:latin typeface="Newton-Regular"/>
              </a:rPr>
              <a:t>0 </a:t>
            </a:r>
            <a:r>
              <a:rPr lang="ru-RU" dirty="0">
                <a:latin typeface="Newton-Regular"/>
              </a:rPr>
              <a:t>= 30, 60 и 160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92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25E9C-C9B1-46DE-A8C1-807CB0DB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Дополнительные примеры высокочастотной фильтрации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F5C649-112A-4F56-AFB2-25357D9A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27" y="1690688"/>
            <a:ext cx="8403745" cy="238262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789FFC-3462-4DD0-B77D-6BB3442B2413}"/>
              </a:ext>
            </a:extLst>
          </p:cNvPr>
          <p:cNvSpPr/>
          <p:nvPr/>
        </p:nvSpPr>
        <p:spPr>
          <a:xfrm>
            <a:off x="3047999" y="44755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Изображение отпечатка большого пальца.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Результат высокочастотной фильтрации 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в</a:t>
            </a:r>
            <a:r>
              <a:rPr lang="ru-RU" dirty="0">
                <a:latin typeface="Newton-Regular"/>
              </a:rPr>
              <a:t>) Результат порогового разделения 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54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DC283-39FF-44E2-A7AD-0D3643D8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Лапласиан в частотной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B28E7-C533-49E6-9FC7-044033E0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72"/>
            <a:ext cx="10515600" cy="91122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Лапласиан может быть реализован в частотной области при помощи фильтра: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994F24-7EB7-4CDA-B7E4-D25C40B0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29" y="2026484"/>
            <a:ext cx="5896342" cy="6142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DA06C6-74EF-4395-8B0D-A071A22A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7893"/>
            <a:ext cx="5972961" cy="303681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BD07F2-8718-478E-A40F-6141249994AA}"/>
              </a:ext>
            </a:extLst>
          </p:cNvPr>
          <p:cNvSpPr/>
          <p:nvPr/>
        </p:nvSpPr>
        <p:spPr>
          <a:xfrm>
            <a:off x="6502400" y="4931378"/>
            <a:ext cx="462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а</a:t>
            </a:r>
            <a:r>
              <a:rPr lang="ru-RU" dirty="0">
                <a:latin typeface="Newton-Regular"/>
              </a:rPr>
              <a:t>) Исходное размытое изображение. </a:t>
            </a:r>
          </a:p>
          <a:p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б</a:t>
            </a:r>
            <a:r>
              <a:rPr lang="ru-RU" dirty="0">
                <a:latin typeface="Newton-Regular"/>
              </a:rPr>
              <a:t>) Улучшение изображения использованием лапласиана в частотной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94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FE4AE-28F8-4447-B59A-67AE222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Свойства двумерного дискретного преобразования Фурье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6DF2258-A8EA-4880-8FD2-8A9B98C1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40510"/>
              </p:ext>
            </p:extLst>
          </p:nvPr>
        </p:nvGraphicFramePr>
        <p:xfrm>
          <a:off x="838200" y="1600160"/>
          <a:ext cx="10137140" cy="46252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88920">
                  <a:extLst>
                    <a:ext uri="{9D8B030D-6E8A-4147-A177-3AD203B41FA5}">
                      <a16:colId xmlns:a16="http://schemas.microsoft.com/office/drawing/2014/main" val="1051887025"/>
                    </a:ext>
                  </a:extLst>
                </a:gridCol>
                <a:gridCol w="7348220">
                  <a:extLst>
                    <a:ext uri="{9D8B030D-6E8A-4147-A177-3AD203B41FA5}">
                      <a16:colId xmlns:a16="http://schemas.microsoft.com/office/drawing/2014/main" val="3808288514"/>
                    </a:ext>
                  </a:extLst>
                </a:gridCol>
              </a:tblGrid>
              <a:tr h="1165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u="sng" dirty="0"/>
                        <a:t>Сдвиг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92598"/>
                  </a:ext>
                </a:extLst>
              </a:tr>
              <a:tr h="1242060">
                <a:tc>
                  <a:txBody>
                    <a:bodyPr/>
                    <a:lstStyle/>
                    <a:p>
                      <a:r>
                        <a:rPr lang="ru-RU" b="0" i="0" u="sng" dirty="0"/>
                        <a:t>Поворот (переход к полярным координатам)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2164"/>
                  </a:ext>
                </a:extLst>
              </a:tr>
              <a:tr h="1028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u="sng" dirty="0"/>
                        <a:t>Периодичность</a:t>
                      </a:r>
                    </a:p>
                    <a:p>
                      <a:endParaRPr lang="ru-RU" b="0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7820"/>
                  </a:ext>
                </a:extLst>
              </a:tr>
              <a:tr h="595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1" u="sng" dirty="0"/>
                        <a:t>Сдвиг данных так,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1" u="sng" dirty="0"/>
                        <a:t>чтобы F(0, 0) оказалась в точке (M/2, N/2).</a:t>
                      </a:r>
                    </a:p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78974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740BF4-CF52-4445-B74B-6E9BCDF0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34" y="1736746"/>
            <a:ext cx="4223546" cy="993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A0F62A-86D8-448D-A7E0-35D708CB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27" y="2776579"/>
            <a:ext cx="4867817" cy="5884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7E8999-1A67-4584-BB76-04D1960B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05" y="3329583"/>
            <a:ext cx="3179862" cy="6359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C2F1D-7C72-4080-8D27-7A349A66F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720" y="4065380"/>
            <a:ext cx="5311830" cy="9109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FA922A6-922E-47C7-A71C-DC7A0140A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840" y="5324070"/>
            <a:ext cx="4153590" cy="5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4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54D5B-D130-49C8-8F72-4062BDA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Свойства симметрии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0BCCF-E215-4DFD-BC61-9A96DE6E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Важный результат из функционального анализа состоит в том, что любая действительная </a:t>
            </a:r>
            <a:r>
              <a:rPr lang="ru-RU" sz="2000" i="1" dirty="0"/>
              <a:t>или </a:t>
            </a:r>
            <a:r>
              <a:rPr lang="ru-RU" sz="2000" dirty="0"/>
              <a:t>комплексная функция </a:t>
            </a:r>
            <a:r>
              <a:rPr lang="ru-RU" sz="2000" i="1" dirty="0"/>
              <a:t>w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, </a:t>
            </a:r>
            <a:r>
              <a:rPr lang="ru-RU" sz="2000" i="1" dirty="0"/>
              <a:t>y</a:t>
            </a:r>
            <a:r>
              <a:rPr lang="ru-RU" sz="2000" dirty="0"/>
              <a:t>) может быть выражена суммой четных и нечетных частей: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28E7F2-C726-4312-B020-6225C6C9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228" y="2662884"/>
            <a:ext cx="3571543" cy="6311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10EA09-D4A3-45DB-9608-4B3915C8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661" y="3294063"/>
            <a:ext cx="4102676" cy="1362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FE9F26-3D80-4F0E-A777-79C1C515BA48}"/>
              </a:ext>
            </a:extLst>
          </p:cNvPr>
          <p:cNvSpPr txBox="1"/>
          <p:nvPr/>
        </p:nvSpPr>
        <p:spPr>
          <a:xfrm>
            <a:off x="2471768" y="3370352"/>
            <a:ext cx="170130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ru-RU" sz="2800" dirty="0"/>
              <a:t>Чётная:</a:t>
            </a:r>
          </a:p>
          <a:p>
            <a:r>
              <a:rPr lang="ru-RU" sz="2800" dirty="0"/>
              <a:t>Нечётная: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8267D1-6D33-4645-B8A1-180CBF885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166" y="4923408"/>
            <a:ext cx="3601171" cy="9623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FE0804-A8F6-41C9-9286-A133911D52A2}"/>
              </a:ext>
            </a:extLst>
          </p:cNvPr>
          <p:cNvSpPr txBox="1"/>
          <p:nvPr/>
        </p:nvSpPr>
        <p:spPr>
          <a:xfrm>
            <a:off x="1384042" y="5134858"/>
            <a:ext cx="2926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Главное свойство:</a:t>
            </a:r>
          </a:p>
        </p:txBody>
      </p:sp>
    </p:spTree>
    <p:extLst>
      <p:ext uri="{BB962C8B-B14F-4D97-AF65-F5344CB8AC3E}">
        <p14:creationId xmlns:p14="http://schemas.microsoft.com/office/powerpoint/2010/main" val="370328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B2DB1FD-0622-471E-A50A-A5971AD65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848485"/>
              </p:ext>
            </p:extLst>
          </p:nvPr>
        </p:nvGraphicFramePr>
        <p:xfrm>
          <a:off x="774700" y="1280477"/>
          <a:ext cx="10515600" cy="5211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464131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336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Пространственная область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Частотная область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5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1)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действительная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 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*(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=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1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2)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мнимая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 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*(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= 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3)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действительная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R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I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4)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мнимая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R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I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6711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5)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действительная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 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*(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6)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66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7)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 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*(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 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*(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–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0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8)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действительная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действительная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9)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действительная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мнимая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9495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10)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мнимая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мнимая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11)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мнимая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действительная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8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12)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1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13)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x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y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F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(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u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, </a:t>
                      </a:r>
                      <a:r>
                        <a:rPr lang="ru-RU" sz="1800" i="1" dirty="0">
                          <a:effectLst/>
                          <a:latin typeface="Newton-Italic"/>
                          <a:ea typeface="Calibri" panose="020F0502020204030204" pitchFamily="34" charset="0"/>
                          <a:cs typeface="Newton-Italic"/>
                        </a:rPr>
                        <a:t>v</a:t>
                      </a:r>
                      <a:r>
                        <a:rPr lang="ru-RU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комплексная</a:t>
                      </a:r>
                      <a:r>
                        <a:rPr lang="en-US" sz="1800" dirty="0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 и </a:t>
                      </a:r>
                      <a:r>
                        <a:rPr lang="en-US" sz="1800" dirty="0" err="1">
                          <a:effectLst/>
                          <a:latin typeface="Newton-Regular"/>
                          <a:ea typeface="Calibri" panose="020F0502020204030204" pitchFamily="34" charset="0"/>
                          <a:cs typeface="Newton-Regular"/>
                        </a:rPr>
                        <a:t>нечетная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5926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0685DAF-F2AB-4DD8-AAE0-06EE2DAB5431}"/>
              </a:ext>
            </a:extLst>
          </p:cNvPr>
          <p:cNvSpPr/>
          <p:nvPr/>
        </p:nvSpPr>
        <p:spPr>
          <a:xfrm>
            <a:off x="774700" y="518636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Newton-Regular"/>
              </a:rPr>
              <a:t>Некоторые свойства симметрии прямого и обратного ДПФ. </a:t>
            </a:r>
            <a:r>
              <a:rPr lang="ru-RU" sz="2000" i="1" dirty="0">
                <a:latin typeface="Newton-Italic"/>
              </a:rPr>
              <a:t>R</a:t>
            </a:r>
            <a:r>
              <a:rPr lang="ru-RU" sz="2000" dirty="0">
                <a:latin typeface="Newton-Regular"/>
              </a:rPr>
              <a:t>(</a:t>
            </a:r>
            <a:r>
              <a:rPr lang="ru-RU" sz="2000" i="1" dirty="0">
                <a:latin typeface="Newton-Italic"/>
              </a:rPr>
              <a:t>u</a:t>
            </a:r>
            <a:r>
              <a:rPr lang="ru-RU" sz="2000" dirty="0">
                <a:latin typeface="Newton-Regular"/>
              </a:rPr>
              <a:t>, </a:t>
            </a:r>
            <a:r>
              <a:rPr lang="ru-RU" sz="2000" i="1" dirty="0">
                <a:latin typeface="Newton-Italic"/>
              </a:rPr>
              <a:t>v</a:t>
            </a:r>
            <a:r>
              <a:rPr lang="ru-RU" sz="2000" dirty="0">
                <a:latin typeface="Newton-Regular"/>
              </a:rPr>
              <a:t>)</a:t>
            </a:r>
            <a:r>
              <a:rPr lang="en-US" sz="2000" dirty="0">
                <a:latin typeface="Newton-Regular"/>
              </a:rPr>
              <a:t> </a:t>
            </a:r>
            <a:r>
              <a:rPr lang="ru-RU" sz="2000" dirty="0">
                <a:latin typeface="Newton-Regular"/>
              </a:rPr>
              <a:t>и </a:t>
            </a:r>
            <a:r>
              <a:rPr lang="ru-RU" sz="2000" i="1" dirty="0">
                <a:latin typeface="Newton-Italic"/>
              </a:rPr>
              <a:t>I</a:t>
            </a:r>
            <a:r>
              <a:rPr lang="ru-RU" sz="2000" dirty="0">
                <a:latin typeface="Newton-Regular"/>
              </a:rPr>
              <a:t>(</a:t>
            </a:r>
            <a:r>
              <a:rPr lang="ru-RU" sz="2000" i="1" dirty="0">
                <a:latin typeface="Newton-Italic"/>
              </a:rPr>
              <a:t>u</a:t>
            </a:r>
            <a:r>
              <a:rPr lang="ru-RU" sz="2000" dirty="0">
                <a:latin typeface="Newton-Regular"/>
              </a:rPr>
              <a:t>, </a:t>
            </a:r>
            <a:r>
              <a:rPr lang="ru-RU" sz="2000" i="1" dirty="0">
                <a:latin typeface="Newton-Italic"/>
              </a:rPr>
              <a:t>v</a:t>
            </a:r>
            <a:r>
              <a:rPr lang="ru-RU" sz="2000" dirty="0">
                <a:latin typeface="Newton-Regular"/>
              </a:rPr>
              <a:t>) являются действительной и мнимой частями </a:t>
            </a:r>
            <a:r>
              <a:rPr lang="ru-RU" sz="2000" i="1" dirty="0">
                <a:latin typeface="Newton-Italic"/>
              </a:rPr>
              <a:t>F</a:t>
            </a:r>
            <a:r>
              <a:rPr lang="ru-RU" sz="2000" dirty="0">
                <a:latin typeface="Newton-Regular"/>
              </a:rPr>
              <a:t>(</a:t>
            </a:r>
            <a:r>
              <a:rPr lang="ru-RU" sz="2000" i="1" dirty="0">
                <a:latin typeface="Newton-Italic"/>
              </a:rPr>
              <a:t>u</a:t>
            </a:r>
            <a:r>
              <a:rPr lang="ru-RU" sz="2000" dirty="0">
                <a:latin typeface="Newton-Regular"/>
              </a:rPr>
              <a:t>, </a:t>
            </a:r>
            <a:r>
              <a:rPr lang="ru-RU" sz="2000" i="1" dirty="0">
                <a:latin typeface="Newton-Italic"/>
              </a:rPr>
              <a:t>v</a:t>
            </a:r>
            <a:r>
              <a:rPr lang="ru-RU" sz="2000" dirty="0">
                <a:latin typeface="Newton-Regular"/>
              </a:rPr>
              <a:t>) соответственно.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48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ADBAD-ECB0-4D34-9035-5F80966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Одномерная иллюстрация свойств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E5B4D1E-E663-4D1B-BB8B-FCE505DCF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007734"/>
              </p:ext>
            </p:extLst>
          </p:nvPr>
        </p:nvGraphicFramePr>
        <p:xfrm>
          <a:off x="1619250" y="1690688"/>
          <a:ext cx="9251950" cy="438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604">
                  <a:extLst>
                    <a:ext uri="{9D8B030D-6E8A-4147-A177-3AD203B41FA5}">
                      <a16:colId xmlns:a16="http://schemas.microsoft.com/office/drawing/2014/main" val="401304961"/>
                    </a:ext>
                  </a:extLst>
                </a:gridCol>
                <a:gridCol w="3500200">
                  <a:extLst>
                    <a:ext uri="{9D8B030D-6E8A-4147-A177-3AD203B41FA5}">
                      <a16:colId xmlns:a16="http://schemas.microsoft.com/office/drawing/2014/main" val="945488470"/>
                    </a:ext>
                  </a:extLst>
                </a:gridCol>
                <a:gridCol w="4669146">
                  <a:extLst>
                    <a:ext uri="{9D8B030D-6E8A-4147-A177-3AD203B41FA5}">
                      <a16:colId xmlns:a16="http://schemas.microsoft.com/office/drawing/2014/main" val="2586711438"/>
                    </a:ext>
                  </a:extLst>
                </a:gridCol>
              </a:tblGrid>
              <a:tr h="577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Номер свойства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f(x)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387997"/>
                  </a:ext>
                </a:extLst>
              </a:tr>
              <a:tr h="375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{1 2 3 4}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{(10)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2 + 2i)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2)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2 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 2i)}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462536"/>
                  </a:ext>
                </a:extLst>
              </a:tr>
              <a:tr h="375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i{1 2 3 4}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{(2,5i) (0,5 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 0,5i)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0,5i)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0,5 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 0,5i)}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65564"/>
                  </a:ext>
                </a:extLst>
              </a:tr>
              <a:tr h="3797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{2 1 1 1}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{(5) (1) (1) (1)}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706475"/>
                  </a:ext>
                </a:extLst>
              </a:tr>
              <a:tr h="375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{0 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1 0 1}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{(0) (2i) (0)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2i)}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29217"/>
                  </a:ext>
                </a:extLst>
              </a:tr>
              <a:tr h="375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i{2 1 1 1}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{(5i) (i) (i) (i)}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254382"/>
                  </a:ext>
                </a:extLst>
              </a:tr>
              <a:tr h="375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i{0 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1 0 1}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{(0)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2) (0) (2)}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416900"/>
                  </a:ext>
                </a:extLst>
              </a:tr>
              <a:tr h="772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{(4 + 4i) (3 + 2i) (0 + 2i) (3 + 2i)}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{(10 + 10i) (4 + 2i)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2 + 2i) (4 + 2i)}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2430184"/>
                  </a:ext>
                </a:extLst>
              </a:tr>
              <a:tr h="772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{(0 + 0i) (1 + 1i) (0 + 0i)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1 </a:t>
                      </a:r>
                      <a:r>
                        <a:rPr lang="en-US" sz="1800" dirty="0">
                          <a:effectLst/>
                        </a:rPr>
                        <a:t>– </a:t>
                      </a:r>
                      <a:r>
                        <a:rPr lang="ru-RU" sz="1800" dirty="0">
                          <a:effectLst/>
                        </a:rPr>
                        <a:t>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{(0 + 0i) (2 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 2i) (0 + 0i) (</a:t>
                      </a:r>
                      <a:r>
                        <a:rPr lang="en-US" sz="1800" dirty="0">
                          <a:effectLst/>
                        </a:rPr>
                        <a:t>–</a:t>
                      </a:r>
                      <a:r>
                        <a:rPr lang="ru-RU" sz="1800" dirty="0">
                          <a:effectLst/>
                        </a:rPr>
                        <a:t>2 + 1i)}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65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4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5A8CA-BEB5-430A-949C-D2C7E5B4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Фурье-спектр и фаза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AA81188-4D55-4B5A-9C4B-4519D52A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1639" y="2149209"/>
            <a:ext cx="2828721" cy="63502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6A19DF2-0021-4010-8F40-B5966E0D3478}"/>
              </a:ext>
            </a:extLst>
          </p:cNvPr>
          <p:cNvSpPr/>
          <p:nvPr/>
        </p:nvSpPr>
        <p:spPr>
          <a:xfrm>
            <a:off x="838200" y="1573105"/>
            <a:ext cx="242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Newton-Regular"/>
              </a:rPr>
              <a:t>Двумерное ДПФ: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2001D-1F69-4A20-A1A0-4EF6B881C5A4}"/>
              </a:ext>
            </a:extLst>
          </p:cNvPr>
          <p:cNvSpPr/>
          <p:nvPr/>
        </p:nvSpPr>
        <p:spPr>
          <a:xfrm>
            <a:off x="838200" y="2898668"/>
            <a:ext cx="5612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latin typeface="Newton-Italic"/>
              </a:rPr>
              <a:t>Фурье</a:t>
            </a:r>
            <a:r>
              <a:rPr lang="ru-RU" sz="2400" dirty="0">
                <a:latin typeface="Newton-Regular"/>
              </a:rPr>
              <a:t>-</a:t>
            </a:r>
            <a:r>
              <a:rPr lang="ru-RU" sz="2400" i="1" dirty="0">
                <a:latin typeface="Newton-Italic"/>
              </a:rPr>
              <a:t>спектр </a:t>
            </a:r>
            <a:r>
              <a:rPr lang="ru-RU" sz="2400" dirty="0">
                <a:latin typeface="Newton-Regular"/>
              </a:rPr>
              <a:t>(или </a:t>
            </a:r>
            <a:r>
              <a:rPr lang="ru-RU" sz="2400" i="1" dirty="0">
                <a:latin typeface="Newton-Italic"/>
              </a:rPr>
              <a:t>частотный спектр</a:t>
            </a:r>
            <a:r>
              <a:rPr lang="ru-RU" sz="2400" dirty="0">
                <a:latin typeface="Newton-Regular"/>
              </a:rPr>
              <a:t>):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302C72-868F-4C11-BA79-27A4F7E2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25" y="3525057"/>
            <a:ext cx="3206750" cy="49628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10A137B-0E9A-4F26-9C57-CC59857731AA}"/>
              </a:ext>
            </a:extLst>
          </p:cNvPr>
          <p:cNvSpPr/>
          <p:nvPr/>
        </p:nvSpPr>
        <p:spPr>
          <a:xfrm>
            <a:off x="838200" y="4076248"/>
            <a:ext cx="4414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latin typeface="Newton-Italic"/>
              </a:rPr>
              <a:t>Фазовый угол </a:t>
            </a:r>
            <a:r>
              <a:rPr lang="ru-RU" sz="2400" dirty="0">
                <a:latin typeface="Newton-Regular"/>
              </a:rPr>
              <a:t>или просто </a:t>
            </a:r>
            <a:r>
              <a:rPr lang="ru-RU" sz="2400" i="1" dirty="0">
                <a:latin typeface="Newton-Italic"/>
              </a:rPr>
              <a:t>фаза: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1AB3A8-1B89-421B-9BF5-7851E1E1C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30" y="4605923"/>
            <a:ext cx="2517140" cy="8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0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E9052-E09B-44E6-B02F-DEDA0792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Фурье-спектр и фаза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B21A1F1-A34D-4FE3-B254-BA5B75A87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997" y="1644650"/>
            <a:ext cx="1440000" cy="144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7FE533-C2EF-433B-8470-D15BBC04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97" y="3233234"/>
            <a:ext cx="1440000" cy="144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CC14C8-E965-4D1E-97C1-0725132C2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02" y="1644650"/>
            <a:ext cx="1440000" cy="144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E56EEB-A62F-46B8-8741-46C92C559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097" y="3233234"/>
            <a:ext cx="1440000" cy="144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B15018-5A70-4F74-9836-9489EFAD7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2197" y="1644650"/>
            <a:ext cx="1440000" cy="144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DAFA27-63BF-4F5B-AAD6-DD24D6E7E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2197" y="3233234"/>
            <a:ext cx="1440000" cy="14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1949E4-0519-4DC3-BEAE-6B5D78347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5997" y="4821818"/>
            <a:ext cx="1452743" cy="14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AB9D4B-4253-4D5E-BA48-E88149DAF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1354" y="4843036"/>
            <a:ext cx="1452743" cy="144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843D99-3E98-412D-8EF1-CA0296BFFC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1544" y="4843036"/>
            <a:ext cx="1452743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F3324D-ED5D-4550-8056-D78821C65D25}"/>
              </a:ext>
            </a:extLst>
          </p:cNvPr>
          <p:cNvSpPr txBox="1"/>
          <p:nvPr/>
        </p:nvSpPr>
        <p:spPr>
          <a:xfrm>
            <a:off x="838200" y="2007790"/>
            <a:ext cx="394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Исходные изображения: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04897-A9D2-4AE0-BA8E-C47A958D8ADB}"/>
              </a:ext>
            </a:extLst>
          </p:cNvPr>
          <p:cNvSpPr txBox="1"/>
          <p:nvPr/>
        </p:nvSpPr>
        <p:spPr>
          <a:xfrm>
            <a:off x="838200" y="3596374"/>
            <a:ext cx="452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Фурье-спектр изображений: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45FD44D-8276-48DF-9D8F-FBBB72064B4F}"/>
              </a:ext>
            </a:extLst>
          </p:cNvPr>
          <p:cNvSpPr/>
          <p:nvPr/>
        </p:nvSpPr>
        <p:spPr>
          <a:xfrm>
            <a:off x="865611" y="5206176"/>
            <a:ext cx="4465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Newton-Regular"/>
              </a:rPr>
              <a:t>Массивы фаз изображений: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016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D98A1-AB73-4374-8556-B2010F65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Важность фазы для восстановления изображения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F4F322-034F-48B9-8B9D-20B7BDD24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3238"/>
            <a:ext cx="1912690" cy="18959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9B349D-A26A-4AFD-92F5-1307EBC2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83" y="1773238"/>
            <a:ext cx="1912690" cy="1895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7F170E-3A5A-491A-8764-C4D71E060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7207"/>
            <a:ext cx="1912690" cy="18959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EB5DCD-8A3A-4B9F-83AB-C4BA4196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383" y="3837207"/>
            <a:ext cx="1912690" cy="189591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F16D02-ED26-40ED-92F6-80FEBAA310F4}"/>
              </a:ext>
            </a:extLst>
          </p:cNvPr>
          <p:cNvSpPr/>
          <p:nvPr/>
        </p:nvSpPr>
        <p:spPr>
          <a:xfrm>
            <a:off x="6731000" y="2721194"/>
            <a:ext cx="4140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Newton-Regular"/>
              </a:rPr>
              <a:t>(</a:t>
            </a:r>
            <a:r>
              <a:rPr lang="ru-RU" sz="2400" i="1" dirty="0">
                <a:latin typeface="Newton-Italic"/>
              </a:rPr>
              <a:t>а</a:t>
            </a:r>
            <a:r>
              <a:rPr lang="ru-RU" sz="2400" dirty="0">
                <a:latin typeface="Newton-Regular"/>
              </a:rPr>
              <a:t>) Портрет женщины. </a:t>
            </a:r>
          </a:p>
          <a:p>
            <a:r>
              <a:rPr lang="ru-RU" sz="2400" dirty="0">
                <a:latin typeface="Newton-Regular"/>
              </a:rPr>
              <a:t>(</a:t>
            </a:r>
            <a:r>
              <a:rPr lang="ru-RU" sz="2400" i="1" dirty="0">
                <a:latin typeface="Newton-Italic"/>
              </a:rPr>
              <a:t>б</a:t>
            </a:r>
            <a:r>
              <a:rPr lang="ru-RU" sz="2400" dirty="0">
                <a:latin typeface="Newton-Regular"/>
              </a:rPr>
              <a:t>) Фаза. </a:t>
            </a:r>
          </a:p>
          <a:p>
            <a:r>
              <a:rPr lang="ru-RU" sz="2400" dirty="0">
                <a:latin typeface="Newton-Regular"/>
              </a:rPr>
              <a:t>(</a:t>
            </a:r>
            <a:r>
              <a:rPr lang="ru-RU" sz="2400" i="1" dirty="0">
                <a:latin typeface="Newton-Italic"/>
              </a:rPr>
              <a:t>в</a:t>
            </a:r>
            <a:r>
              <a:rPr lang="ru-RU" sz="2400" dirty="0">
                <a:latin typeface="Newton-Regular"/>
              </a:rPr>
              <a:t>) Портрет, восстановленный при использовании только фазы. </a:t>
            </a:r>
          </a:p>
          <a:p>
            <a:r>
              <a:rPr lang="ru-RU" sz="2400" dirty="0">
                <a:latin typeface="Newton-Regular"/>
              </a:rPr>
              <a:t>(</a:t>
            </a:r>
            <a:r>
              <a:rPr lang="ru-RU" sz="2400" i="1" dirty="0">
                <a:latin typeface="Newton-Italic"/>
              </a:rPr>
              <a:t>г</a:t>
            </a:r>
            <a:r>
              <a:rPr lang="ru-RU" sz="2400" dirty="0">
                <a:latin typeface="Newton-Regular"/>
              </a:rPr>
              <a:t>) Портрет, восстановленный при использовании только Фурье-спектра.</a:t>
            </a:r>
            <a:endParaRPr lang="ru-RU" sz="2400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15B562F2-8C1A-4115-A3C7-7B12E3EFA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51112"/>
              </p:ext>
            </p:extLst>
          </p:nvPr>
        </p:nvGraphicFramePr>
        <p:xfrm>
          <a:off x="5136567" y="1797477"/>
          <a:ext cx="7747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359248894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258155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0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5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516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1409</Words>
  <Application>Microsoft Office PowerPoint</Application>
  <PresentationFormat>Широкоэкранный</PresentationFormat>
  <Paragraphs>191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Newton-Italic</vt:lpstr>
      <vt:lpstr>Newton-Regular</vt:lpstr>
      <vt:lpstr>Times New Roman</vt:lpstr>
      <vt:lpstr>Тема Office</vt:lpstr>
      <vt:lpstr>Фильтрация в частотной области</vt:lpstr>
      <vt:lpstr>Двумерное дискретное преобразование Фурье</vt:lpstr>
      <vt:lpstr>Свойства двумерного дискретного преобразования Фурье</vt:lpstr>
      <vt:lpstr>Свойства симметрии</vt:lpstr>
      <vt:lpstr>Презентация PowerPoint</vt:lpstr>
      <vt:lpstr>Одномерная иллюстрация свойств</vt:lpstr>
      <vt:lpstr>Фурье-спектр и фаза</vt:lpstr>
      <vt:lpstr>Фурье-спектр и фаза</vt:lpstr>
      <vt:lpstr>Важность фазы для восстановления изображения</vt:lpstr>
      <vt:lpstr>Последовательность шагов частотной фильтрации</vt:lpstr>
      <vt:lpstr>Последовательность шагов частотной фильтрации</vt:lpstr>
      <vt:lpstr>Идеальные фильтры низких частот</vt:lpstr>
      <vt:lpstr>Пример идеального ФНЧ </vt:lpstr>
      <vt:lpstr>Фильтры низких частот Баттерворта</vt:lpstr>
      <vt:lpstr>Пример ФНЧ Баттерворта</vt:lpstr>
      <vt:lpstr>Гауссовы фильтры низких частот</vt:lpstr>
      <vt:lpstr>Пример ФНЧ Гаусса</vt:lpstr>
      <vt:lpstr>Дополнительные примеры низкочастотной фильтрации</vt:lpstr>
      <vt:lpstr>Дополнительные примеры низкочастотной фильтрации</vt:lpstr>
      <vt:lpstr>Повышения резкости изображений частотными фильтрами</vt:lpstr>
      <vt:lpstr>Пример ФВЧ</vt:lpstr>
      <vt:lpstr>Дополнительные примеры высокочастотной фильтрации</vt:lpstr>
      <vt:lpstr>Лапласиан в частотной области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Фильтрация в частотной области</dc:title>
  <dc:creator>Andrey</dc:creator>
  <cp:lastModifiedBy>3286</cp:lastModifiedBy>
  <cp:revision>6</cp:revision>
  <dcterms:created xsi:type="dcterms:W3CDTF">2023-02-21T21:10:17Z</dcterms:created>
  <dcterms:modified xsi:type="dcterms:W3CDTF">2023-09-27T09:41:14Z</dcterms:modified>
</cp:coreProperties>
</file>