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57"/>
  </p:notesMasterIdLst>
  <p:handoutMasterIdLst>
    <p:handoutMasterId r:id="rId58"/>
  </p:handoutMasterIdLst>
  <p:sldIdLst>
    <p:sldId id="256" r:id="rId2"/>
    <p:sldId id="310" r:id="rId3"/>
    <p:sldId id="312" r:id="rId4"/>
    <p:sldId id="370" r:id="rId5"/>
    <p:sldId id="358" r:id="rId6"/>
    <p:sldId id="328" r:id="rId7"/>
    <p:sldId id="329" r:id="rId8"/>
    <p:sldId id="359" r:id="rId9"/>
    <p:sldId id="384" r:id="rId10"/>
    <p:sldId id="318" r:id="rId11"/>
    <p:sldId id="304" r:id="rId12"/>
    <p:sldId id="319" r:id="rId13"/>
    <p:sldId id="330" r:id="rId14"/>
    <p:sldId id="332" r:id="rId15"/>
    <p:sldId id="333" r:id="rId16"/>
    <p:sldId id="373" r:id="rId17"/>
    <p:sldId id="374" r:id="rId18"/>
    <p:sldId id="372" r:id="rId19"/>
    <p:sldId id="352" r:id="rId20"/>
    <p:sldId id="361" r:id="rId21"/>
    <p:sldId id="363" r:id="rId22"/>
    <p:sldId id="362" r:id="rId23"/>
    <p:sldId id="364" r:id="rId24"/>
    <p:sldId id="385" r:id="rId25"/>
    <p:sldId id="365" r:id="rId26"/>
    <p:sldId id="367" r:id="rId27"/>
    <p:sldId id="369" r:id="rId28"/>
    <p:sldId id="379" r:id="rId29"/>
    <p:sldId id="378" r:id="rId30"/>
    <p:sldId id="377" r:id="rId31"/>
    <p:sldId id="368" r:id="rId32"/>
    <p:sldId id="388" r:id="rId33"/>
    <p:sldId id="389" r:id="rId34"/>
    <p:sldId id="366" r:id="rId35"/>
    <p:sldId id="354" r:id="rId36"/>
    <p:sldId id="267" r:id="rId37"/>
    <p:sldId id="387" r:id="rId38"/>
    <p:sldId id="320" r:id="rId39"/>
    <p:sldId id="300" r:id="rId40"/>
    <p:sldId id="383" r:id="rId41"/>
    <p:sldId id="386" r:id="rId42"/>
    <p:sldId id="350" r:id="rId43"/>
    <p:sldId id="314" r:id="rId44"/>
    <p:sldId id="380" r:id="rId45"/>
    <p:sldId id="273" r:id="rId46"/>
    <p:sldId id="338" r:id="rId47"/>
    <p:sldId id="339" r:id="rId48"/>
    <p:sldId id="340" r:id="rId49"/>
    <p:sldId id="341" r:id="rId50"/>
    <p:sldId id="342" r:id="rId51"/>
    <p:sldId id="343" r:id="rId52"/>
    <p:sldId id="344" r:id="rId53"/>
    <p:sldId id="345" r:id="rId54"/>
    <p:sldId id="346" r:id="rId55"/>
    <p:sldId id="347" r:id="rId5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432FF"/>
    <a:srgbClr val="FB4378"/>
    <a:srgbClr val="FFA3DA"/>
    <a:srgbClr val="4171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383" autoAdjust="0"/>
    <p:restoredTop sz="46849" autoAdjust="0"/>
  </p:normalViewPr>
  <p:slideViewPr>
    <p:cSldViewPr snapToGrid="0">
      <p:cViewPr>
        <p:scale>
          <a:sx n="75" d="100"/>
          <a:sy n="75" d="100"/>
        </p:scale>
        <p:origin x="144" y="-1072"/>
      </p:cViewPr>
      <p:guideLst>
        <p:guide orient="horz" pos="2160"/>
        <p:guide pos="2880"/>
      </p:guideLst>
    </p:cSldViewPr>
  </p:slideViewPr>
  <p:notesTextViewPr>
    <p:cViewPr>
      <p:scale>
        <a:sx n="1" d="1"/>
        <a:sy n="1" d="1"/>
      </p:scale>
      <p:origin x="0" y="0"/>
    </p:cViewPr>
  </p:notesTextViewPr>
  <p:sorterViewPr>
    <p:cViewPr>
      <p:scale>
        <a:sx n="133" d="100"/>
        <a:sy n="133" d="100"/>
      </p:scale>
      <p:origin x="0" y="-75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handoutMaster" Target="handoutMasters/handoutMaster1.xml"/><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ABD4316-7647-504A-9AC0-92021D4251E5}" type="datetimeFigureOut">
              <a:rPr kumimoji="1" lang="ja-JP" altLang="en-US" smtClean="0"/>
              <a:t>2018/2/19</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23F4E7-9743-B447-9934-92A6C25E234C}" type="slidenum">
              <a:rPr kumimoji="1" lang="ja-JP" altLang="en-US" smtClean="0"/>
              <a:t>‹#›</a:t>
            </a:fld>
            <a:endParaRPr kumimoji="1" lang="ja-JP" altLang="en-US"/>
          </a:p>
        </p:txBody>
      </p:sp>
    </p:spTree>
    <p:extLst>
      <p:ext uri="{BB962C8B-B14F-4D97-AF65-F5344CB8AC3E}">
        <p14:creationId xmlns:p14="http://schemas.microsoft.com/office/powerpoint/2010/main" val="150339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D684A2-895A-4711-A092-9553D07E1759}" type="datetimeFigureOut">
              <a:rPr kumimoji="1" lang="ja-JP" altLang="en-US" smtClean="0"/>
              <a:t>2018/2/19</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478476-91BA-431B-9989-67D9D9820056}" type="slidenum">
              <a:rPr kumimoji="1" lang="ja-JP" altLang="en-US" smtClean="0"/>
              <a:t>‹#›</a:t>
            </a:fld>
            <a:endParaRPr kumimoji="1" lang="ja-JP" altLang="en-US"/>
          </a:p>
        </p:txBody>
      </p:sp>
    </p:spTree>
    <p:extLst>
      <p:ext uri="{BB962C8B-B14F-4D97-AF65-F5344CB8AC3E}">
        <p14:creationId xmlns:p14="http://schemas.microsoft.com/office/powerpoint/2010/main" val="248813428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ナノフォトニックデバイスを用いた配列アラインメント用レースロジック回路の提案というタイトルで　井上研究室修士２年，浅井里奈が発表</a:t>
            </a:r>
            <a:r>
              <a:rPr kumimoji="1" lang="ja-JP" altLang="en-US" sz="1200" kern="1200" dirty="0" smtClean="0">
                <a:solidFill>
                  <a:schemeClr val="tx1"/>
                </a:solidFill>
                <a:effectLst/>
                <a:latin typeface="+mn-lt"/>
                <a:ea typeface="+mn-ea"/>
                <a:cs typeface="+mn-cs"/>
              </a:rPr>
              <a:t>いたします．</a:t>
            </a:r>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0</a:t>
            </a:fld>
            <a:endParaRPr kumimoji="1" lang="ja-JP" altLang="en-US"/>
          </a:p>
        </p:txBody>
      </p:sp>
    </p:spTree>
    <p:extLst>
      <p:ext uri="{BB962C8B-B14F-4D97-AF65-F5344CB8AC3E}">
        <p14:creationId xmlns:p14="http://schemas.microsoft.com/office/powerpoint/2010/main" val="1366274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レースロジックは信号を積極的に伝搬させることによってとある計算を行います．一方，光デバイスとは光伝搬信号を取り扱う素子を差し，光伝搬信号が信号の伝搬速度が速いという特徴があります．光デバイスの高速での信号処理という特徴に注目し， </a:t>
            </a:r>
            <a:r>
              <a:rPr kumimoji="1" lang="en-US" altLang="ja-JP" sz="1200" kern="1200" dirty="0" smtClean="0">
                <a:solidFill>
                  <a:schemeClr val="tx1"/>
                </a:solidFill>
                <a:effectLst/>
                <a:latin typeface="+mn-lt"/>
                <a:ea typeface="+mn-ea"/>
                <a:cs typeface="+mn-cs"/>
              </a:rPr>
              <a:t>CMOS</a:t>
            </a:r>
            <a:r>
              <a:rPr kumimoji="1" lang="ja-JP" altLang="ja-JP" sz="1200" kern="1200" dirty="0" smtClean="0">
                <a:solidFill>
                  <a:schemeClr val="tx1"/>
                </a:solidFill>
                <a:effectLst/>
                <a:latin typeface="+mn-lt"/>
                <a:ea typeface="+mn-ea"/>
                <a:cs typeface="+mn-cs"/>
              </a:rPr>
              <a:t>デバイスを用いたレースロジック回路よりも性能において優位になると考えました．</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ja-JP" sz="1200" kern="1200" dirty="0" smtClean="0">
              <a:solidFill>
                <a:schemeClr val="tx1"/>
              </a:solidFill>
              <a:effectLst/>
              <a:latin typeface="+mn-lt"/>
              <a:ea typeface="+mn-ea"/>
              <a:cs typeface="+mn-cs"/>
            </a:endParaRPr>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9</a:t>
            </a:fld>
            <a:endParaRPr kumimoji="1" lang="ja-JP" altLang="en-US"/>
          </a:p>
        </p:txBody>
      </p:sp>
    </p:spTree>
    <p:extLst>
      <p:ext uri="{BB962C8B-B14F-4D97-AF65-F5344CB8AC3E}">
        <p14:creationId xmlns:p14="http://schemas.microsoft.com/office/powerpoint/2010/main" val="952329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本研究の狙いです．</a:t>
            </a:r>
          </a:p>
          <a:p>
            <a:r>
              <a:rPr kumimoji="1" lang="ja-JP" altLang="ja-JP" sz="1200" kern="1200" dirty="0" smtClean="0">
                <a:solidFill>
                  <a:schemeClr val="tx1"/>
                </a:solidFill>
                <a:effectLst/>
                <a:latin typeface="+mn-lt"/>
                <a:ea typeface="+mn-ea"/>
                <a:cs typeface="+mn-cs"/>
              </a:rPr>
              <a:t>課題として，配列アラインメント処理の高速化を挙げ，目的をナノフォトニック・デバイスを用いた配列アラインメント用レースロジック回路の提案としました．シミュレータを用いた提案回路の機能検証や，遅延時間・面積・消費電力に対するモデル式を構築，その式を使った評価を行い，実装に向けての課題の考察をします．今回の発表は時間の都合上，機能検証と実装に向けての課題について述べ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10</a:t>
            </a:fld>
            <a:endParaRPr kumimoji="1" lang="ja-JP" altLang="en-US"/>
          </a:p>
        </p:txBody>
      </p:sp>
    </p:spTree>
    <p:extLst>
      <p:ext uri="{BB962C8B-B14F-4D97-AF65-F5344CB8AC3E}">
        <p14:creationId xmlns:p14="http://schemas.microsoft.com/office/powerpoint/2010/main" val="1843362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まずは</a:t>
            </a:r>
            <a:r>
              <a:rPr kumimoji="1" lang="en-US" altLang="ja-JP" sz="1200" kern="1200" dirty="0" smtClean="0">
                <a:solidFill>
                  <a:schemeClr val="tx1"/>
                </a:solidFill>
                <a:effectLst/>
                <a:latin typeface="+mn-lt"/>
                <a:ea typeface="+mn-ea"/>
                <a:cs typeface="+mn-cs"/>
              </a:rPr>
              <a:t>CMOS</a:t>
            </a:r>
            <a:r>
              <a:rPr kumimoji="1" lang="ja-JP" altLang="ja-JP" sz="1200" kern="1200" dirty="0" smtClean="0">
                <a:solidFill>
                  <a:schemeClr val="tx1"/>
                </a:solidFill>
                <a:effectLst/>
                <a:latin typeface="+mn-lt"/>
                <a:ea typeface="+mn-ea"/>
                <a:cs typeface="+mn-cs"/>
              </a:rPr>
              <a:t>を用いたレースロジックの実装例を見ていきます．回路は大きく分けて，レースロジックアレイと呼ばれる部分と制御と遅延時間の検出を行うカウンタで構成される部分があります．アレイの中は，セルと呼ばれるユニットが並べられた構造を取ります．</a:t>
            </a:r>
            <a:r>
              <a:rPr lang="ja-JP" altLang="ja-JP" dirty="0" smtClean="0">
                <a:effectLst/>
              </a:rPr>
              <a:t> </a:t>
            </a:r>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11</a:t>
            </a:fld>
            <a:endParaRPr kumimoji="1" lang="ja-JP" altLang="en-US"/>
          </a:p>
        </p:txBody>
      </p:sp>
    </p:spTree>
    <p:extLst>
      <p:ext uri="{BB962C8B-B14F-4D97-AF65-F5344CB8AC3E}">
        <p14:creationId xmlns:p14="http://schemas.microsoft.com/office/powerpoint/2010/main" val="1228256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このアレイの出力の回路遅延時間を計測します．一番最初に出力される信号が最短経路，つまり配列アラインメントを示す経路を通ってきた信号であり，その信号の回路遅延時間が配列アラインメントスコアとなりま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12</a:t>
            </a:fld>
            <a:endParaRPr kumimoji="1" lang="ja-JP" altLang="en-US"/>
          </a:p>
        </p:txBody>
      </p:sp>
    </p:spTree>
    <p:extLst>
      <p:ext uri="{BB962C8B-B14F-4D97-AF65-F5344CB8AC3E}">
        <p14:creationId xmlns:p14="http://schemas.microsoft.com/office/powerpoint/2010/main" val="1696852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セルは先ほどの編集グラフのノードに対応しています．セルに必要な機能は，上・斜め上・左のセルからの入力受付と右・斜め下・下のセルへの信号出力，各経路ごとにスコアマトリクスに基づく遅延時間を重み付けすることです．</a:t>
            </a:r>
            <a:r>
              <a:rPr lang="ja-JP" altLang="ja-JP" dirty="0" smtClean="0">
                <a:effectLst/>
              </a:rPr>
              <a:t> </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13</a:t>
            </a:fld>
            <a:endParaRPr kumimoji="1" lang="ja-JP" altLang="en-US"/>
          </a:p>
        </p:txBody>
      </p:sp>
    </p:spTree>
    <p:extLst>
      <p:ext uri="{BB962C8B-B14F-4D97-AF65-F5344CB8AC3E}">
        <p14:creationId xmlns:p14="http://schemas.microsoft.com/office/powerpoint/2010/main" val="868888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具体的な回路を見ていきます．ここに示した回路はこのスコアマトリクスの重み付けを実現できる回路です．スコアマトリクスは一致スコアはアルファ，不一致スコアがベータ，ギャップスコアがガンマです．３方向からの入力はオアゲートを通過し，リセットのためのアンドゲートを通過します．</a:t>
            </a:r>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つに分岐された信号は，右・下への経路では，この遅延素子を用いてガンマに基づく遅延時間が付与されます</a:t>
            </a:r>
            <a:r>
              <a:rPr kumimoji="1" lang="ja-JP" altLang="ja-JP" sz="1200" kern="1200" dirty="0" smtClean="0">
                <a:solidFill>
                  <a:schemeClr val="tx1"/>
                </a:solidFill>
                <a:effectLst/>
                <a:latin typeface="+mn-lt"/>
                <a:ea typeface="+mn-ea"/>
                <a:cs typeface="+mn-cs"/>
              </a:rPr>
              <a:t>．斜め</a:t>
            </a:r>
            <a:r>
              <a:rPr kumimoji="1" lang="ja-JP" altLang="ja-JP" sz="1200" kern="1200" dirty="0" smtClean="0">
                <a:solidFill>
                  <a:schemeClr val="tx1"/>
                </a:solidFill>
                <a:effectLst/>
                <a:latin typeface="+mn-lt"/>
                <a:ea typeface="+mn-ea"/>
                <a:cs typeface="+mn-cs"/>
              </a:rPr>
              <a:t>下の経路では二つの遅延素子へとさらに分岐し，片方がアルファ，片方がベータに基づく遅延時間を付与します．この判定回路で文字の一致不一致が判定され，マルチプレクサにて一致不一致の重み付けがされた伝搬信号を選択することができます．</a:t>
            </a:r>
          </a:p>
          <a:p>
            <a:endParaRPr kumimoji="1" lang="en-US" altLang="ja-JP" dirty="0" smtClean="0"/>
          </a:p>
          <a:p>
            <a:r>
              <a:rPr kumimoji="1" lang="ja-JP" altLang="en-US" dirty="0" smtClean="0"/>
              <a:t>図を書き直す．アルファベータガンマも書き込む</a:t>
            </a:r>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14</a:t>
            </a:fld>
            <a:endParaRPr kumimoji="1" lang="ja-JP" altLang="en-US"/>
          </a:p>
        </p:txBody>
      </p:sp>
    </p:spTree>
    <p:extLst>
      <p:ext uri="{BB962C8B-B14F-4D97-AF65-F5344CB8AC3E}">
        <p14:creationId xmlns:p14="http://schemas.microsoft.com/office/powerpoint/2010/main" val="319381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光デバイスを用いる場合の設計選択肢は３つあると考えました．遅延時間を用いる場合，</a:t>
            </a:r>
            <a:r>
              <a:rPr lang="ja-JP" altLang="en-US" dirty="0" smtClean="0"/>
              <a:t>セルで遅延時間を付与し，出力信号の回路遅延時間を計測します．位相を用いる場合，セルで位相をシフトし，出力信号の位相を計測します．信号強度を用いた場合，セルで強度減衰や増幅を行い，出力信号の強度を計測</a:t>
            </a:r>
            <a:r>
              <a:rPr lang="ja-JP" altLang="en-US" sz="1200" dirty="0" smtClean="0"/>
              <a:t>します．今回は遅延時間での実装を試みました．</a:t>
            </a:r>
            <a:endParaRPr lang="en-US" altLang="ja-JP" dirty="0" smtClean="0"/>
          </a:p>
          <a:p>
            <a:r>
              <a:rPr kumimoji="1" lang="ja-JP" altLang="en-US" dirty="0" smtClean="0"/>
              <a:t>光レースロジックの設計選択肢</a:t>
            </a:r>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15</a:t>
            </a:fld>
            <a:endParaRPr kumimoji="1" lang="ja-JP" altLang="en-US"/>
          </a:p>
        </p:txBody>
      </p:sp>
    </p:spTree>
    <p:extLst>
      <p:ext uri="{BB962C8B-B14F-4D97-AF65-F5344CB8AC3E}">
        <p14:creationId xmlns:p14="http://schemas.microsoft.com/office/powerpoint/2010/main" val="251502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光デバイスを用いる場合の設計選択肢は３つあると考えました．遅延時間を用いる場合，</a:t>
            </a:r>
            <a:r>
              <a:rPr lang="ja-JP" altLang="en-US" dirty="0" smtClean="0"/>
              <a:t>セルで遅延時間を付与し，出力信号の回路遅延時間を計測します．位相を用いる場合，セルで位相をシフトし，出力信号の位相を計測します．信号強度を用いた場合，セルで強度減衰や増幅を行い，出力信号の強度を計測</a:t>
            </a:r>
            <a:r>
              <a:rPr lang="ja-JP" altLang="en-US" sz="1200" dirty="0" smtClean="0"/>
              <a:t>します．今回は遅延時間での実装を試みました．</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16</a:t>
            </a:fld>
            <a:endParaRPr kumimoji="1" lang="ja-JP" altLang="en-US"/>
          </a:p>
        </p:txBody>
      </p:sp>
    </p:spTree>
    <p:extLst>
      <p:ext uri="{BB962C8B-B14F-4D97-AF65-F5344CB8AC3E}">
        <p14:creationId xmlns:p14="http://schemas.microsoft.com/office/powerpoint/2010/main" val="1307400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本研究で提案する回路を示します．先ほどのスコアマトリクスに具体的な数値，一致スコアが１，不一致スコアが無限大，ギャップスコアが１と当てはめ，このスコアマトリクスの重み付けを実現できる回路を提案します．</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光レースロジック（提案回路）</a:t>
            </a:r>
            <a:r>
              <a:rPr lang="ja-JP" altLang="ja-JP" dirty="0" smtClean="0">
                <a:effectLst/>
              </a:rPr>
              <a:t> </a:t>
            </a:r>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17</a:t>
            </a:fld>
            <a:endParaRPr kumimoji="1" lang="ja-JP" altLang="en-US"/>
          </a:p>
        </p:txBody>
      </p:sp>
    </p:spTree>
    <p:extLst>
      <p:ext uri="{BB962C8B-B14F-4D97-AF65-F5344CB8AC3E}">
        <p14:creationId xmlns:p14="http://schemas.microsoft.com/office/powerpoint/2010/main" val="1705710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CMOS</a:t>
            </a:r>
            <a:r>
              <a:rPr kumimoji="1" lang="ja-JP" altLang="ja-JP" sz="1200" kern="1200" dirty="0" smtClean="0">
                <a:solidFill>
                  <a:schemeClr val="tx1"/>
                </a:solidFill>
                <a:effectLst/>
                <a:latin typeface="+mn-lt"/>
                <a:ea typeface="+mn-ea"/>
                <a:cs typeface="+mn-cs"/>
              </a:rPr>
              <a:t>で実装された回路と比較すると，</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18</a:t>
            </a:fld>
            <a:endParaRPr kumimoji="1" lang="ja-JP" altLang="en-US"/>
          </a:p>
        </p:txBody>
      </p:sp>
    </p:spTree>
    <p:extLst>
      <p:ext uri="{BB962C8B-B14F-4D97-AF65-F5344CB8AC3E}">
        <p14:creationId xmlns:p14="http://schemas.microsoft.com/office/powerpoint/2010/main" val="1073513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目次はこのようになっております．</a:t>
            </a:r>
          </a:p>
          <a:p>
            <a:r>
              <a:rPr kumimoji="1" lang="ja-JP" altLang="ja-JP" sz="1200" kern="1200" dirty="0" smtClean="0">
                <a:solidFill>
                  <a:schemeClr val="tx1"/>
                </a:solidFill>
                <a:effectLst/>
                <a:latin typeface="+mn-lt"/>
                <a:ea typeface="+mn-ea"/>
                <a:cs typeface="+mn-cs"/>
              </a:rPr>
              <a:t>まず配列アラインメントとレースロジックについて説明し，本研究の狙いを話します．その後，</a:t>
            </a:r>
            <a:r>
              <a:rPr kumimoji="1" lang="en-US" altLang="ja-JP" sz="1200" kern="1200" dirty="0" smtClean="0">
                <a:solidFill>
                  <a:schemeClr val="tx1"/>
                </a:solidFill>
                <a:effectLst/>
                <a:latin typeface="+mn-lt"/>
                <a:ea typeface="+mn-ea"/>
                <a:cs typeface="+mn-cs"/>
              </a:rPr>
              <a:t>CMOS</a:t>
            </a:r>
            <a:r>
              <a:rPr kumimoji="1" lang="ja-JP" altLang="ja-JP" sz="1200" kern="1200" dirty="0" smtClean="0">
                <a:solidFill>
                  <a:schemeClr val="tx1"/>
                </a:solidFill>
                <a:effectLst/>
                <a:latin typeface="+mn-lt"/>
                <a:ea typeface="+mn-ea"/>
                <a:cs typeface="+mn-cs"/>
              </a:rPr>
              <a:t>を用いたレースロジック回路</a:t>
            </a:r>
            <a:r>
              <a:rPr kumimoji="1" lang="ja-JP" altLang="en-US" sz="1200" kern="1200" dirty="0" smtClean="0">
                <a:solidFill>
                  <a:schemeClr val="tx1"/>
                </a:solidFill>
                <a:effectLst/>
                <a:latin typeface="+mn-lt"/>
                <a:ea typeface="+mn-ea"/>
                <a:cs typeface="+mn-cs"/>
              </a:rPr>
              <a:t>紹介を行い，</a:t>
            </a:r>
            <a:r>
              <a:rPr kumimoji="1" lang="ja-JP" altLang="ja-JP" sz="1200" kern="1200" dirty="0" smtClean="0">
                <a:solidFill>
                  <a:schemeClr val="tx1"/>
                </a:solidFill>
                <a:effectLst/>
                <a:latin typeface="+mn-lt"/>
                <a:ea typeface="+mn-ea"/>
                <a:cs typeface="+mn-cs"/>
              </a:rPr>
              <a:t>提案</a:t>
            </a:r>
            <a:r>
              <a:rPr kumimoji="1" lang="ja-JP" altLang="en-US" sz="1200" kern="1200" dirty="0" smtClean="0">
                <a:solidFill>
                  <a:schemeClr val="tx1"/>
                </a:solidFill>
                <a:effectLst/>
                <a:latin typeface="+mn-lt"/>
                <a:ea typeface="+mn-ea"/>
                <a:cs typeface="+mn-cs"/>
              </a:rPr>
              <a:t>回路</a:t>
            </a:r>
            <a:r>
              <a:rPr kumimoji="1" lang="ja-JP" altLang="ja-JP" sz="1200" kern="1200" dirty="0" smtClean="0">
                <a:solidFill>
                  <a:schemeClr val="tx1"/>
                </a:solidFill>
                <a:effectLst/>
                <a:latin typeface="+mn-lt"/>
                <a:ea typeface="+mn-ea"/>
                <a:cs typeface="+mn-cs"/>
              </a:rPr>
              <a:t>と機能検証について述べ，最後に</a:t>
            </a:r>
            <a:r>
              <a:rPr kumimoji="1" lang="ja-JP" altLang="en-US" sz="1200" kern="1200" dirty="0" smtClean="0">
                <a:solidFill>
                  <a:schemeClr val="tx1"/>
                </a:solidFill>
                <a:effectLst/>
                <a:latin typeface="+mn-lt"/>
                <a:ea typeface="+mn-ea"/>
                <a:cs typeface="+mn-cs"/>
              </a:rPr>
              <a:t>実装に向けての課題と</a:t>
            </a:r>
            <a:r>
              <a:rPr kumimoji="1" lang="ja-JP" altLang="ja-JP" sz="1200" kern="1200" dirty="0" smtClean="0">
                <a:solidFill>
                  <a:schemeClr val="tx1"/>
                </a:solidFill>
                <a:effectLst/>
                <a:latin typeface="+mn-lt"/>
                <a:ea typeface="+mn-ea"/>
                <a:cs typeface="+mn-cs"/>
              </a:rPr>
              <a:t>まとめ</a:t>
            </a:r>
            <a:r>
              <a:rPr kumimoji="1" lang="ja-JP" altLang="en-US" sz="1200" kern="1200" dirty="0" smtClean="0">
                <a:solidFill>
                  <a:schemeClr val="tx1"/>
                </a:solidFill>
                <a:effectLst/>
                <a:latin typeface="+mn-lt"/>
                <a:ea typeface="+mn-ea"/>
                <a:cs typeface="+mn-cs"/>
              </a:rPr>
              <a:t>を</a:t>
            </a:r>
            <a:r>
              <a:rPr kumimoji="1" lang="ja-JP" altLang="ja-JP" sz="1200" kern="1200" dirty="0" smtClean="0">
                <a:solidFill>
                  <a:schemeClr val="tx1"/>
                </a:solidFill>
                <a:effectLst/>
                <a:latin typeface="+mn-lt"/>
                <a:ea typeface="+mn-ea"/>
                <a:cs typeface="+mn-cs"/>
              </a:rPr>
              <a:t>話します．</a:t>
            </a:r>
            <a:r>
              <a:rPr lang="ja-JP" altLang="ja-JP" dirty="0" smtClean="0">
                <a:effectLst/>
              </a:rPr>
              <a:t> </a:t>
            </a:r>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1</a:t>
            </a:fld>
            <a:endParaRPr kumimoji="1" lang="ja-JP" altLang="en-US"/>
          </a:p>
        </p:txBody>
      </p:sp>
    </p:spTree>
    <p:extLst>
      <p:ext uri="{BB962C8B-B14F-4D97-AF65-F5344CB8AC3E}">
        <p14:creationId xmlns:p14="http://schemas.microsoft.com/office/powerpoint/2010/main" val="1779376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光合波器がオアゲートに</a:t>
            </a:r>
          </a:p>
          <a:p>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19</a:t>
            </a:fld>
            <a:endParaRPr kumimoji="1" lang="ja-JP" altLang="en-US"/>
          </a:p>
        </p:txBody>
      </p:sp>
    </p:spTree>
    <p:extLst>
      <p:ext uri="{BB962C8B-B14F-4D97-AF65-F5344CB8AC3E}">
        <p14:creationId xmlns:p14="http://schemas.microsoft.com/office/powerpoint/2010/main" val="4422481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光分配器が３方向への分岐に</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20</a:t>
            </a:fld>
            <a:endParaRPr kumimoji="1" lang="ja-JP" altLang="en-US"/>
          </a:p>
        </p:txBody>
      </p:sp>
    </p:spTree>
    <p:extLst>
      <p:ext uri="{BB962C8B-B14F-4D97-AF65-F5344CB8AC3E}">
        <p14:creationId xmlns:p14="http://schemas.microsoft.com/office/powerpoint/2010/main" val="18961148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光遅延素子が遅延素子に</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21</a:t>
            </a:fld>
            <a:endParaRPr kumimoji="1" lang="ja-JP" altLang="en-US"/>
          </a:p>
        </p:txBody>
      </p:sp>
    </p:spTree>
    <p:extLst>
      <p:ext uri="{BB962C8B-B14F-4D97-AF65-F5344CB8AC3E}">
        <p14:creationId xmlns:p14="http://schemas.microsoft.com/office/powerpoint/2010/main" val="11882354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光スイッチがこの二つの遅延素子と対応しています</a:t>
            </a:r>
            <a:r>
              <a:rPr kumimoji="1" lang="ja-JP" altLang="ja-JP" sz="1200" kern="1200" dirty="0" smtClean="0">
                <a:solidFill>
                  <a:schemeClr val="tx1"/>
                </a:solidFill>
                <a:effectLst/>
                <a:latin typeface="+mn-lt"/>
                <a:ea typeface="+mn-ea"/>
                <a:cs typeface="+mn-cs"/>
              </a:rPr>
              <a:t>．</a:t>
            </a:r>
            <a:endParaRPr kumimoji="1" lang="en-US"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22</a:t>
            </a:fld>
            <a:endParaRPr kumimoji="1" lang="ja-JP" altLang="en-US"/>
          </a:p>
        </p:txBody>
      </p:sp>
    </p:spTree>
    <p:extLst>
      <p:ext uri="{BB962C8B-B14F-4D97-AF65-F5344CB8AC3E}">
        <p14:creationId xmlns:p14="http://schemas.microsoft.com/office/powerpoint/2010/main" val="3134611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光スイッチの実現方法は様々ありますが，今回はリング共振器型の動作を説明します．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リング共振器型のスイッチは上下の導波路とリング型の導波路，電極から構成されます．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電極に電圧をかけることでリングの屈折率を変化させ，光伝搬信号と共鳴するか否かを決めます．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リングが共鳴しないとき，上の導波路を伝搬する信号はそのまま通過し，スイッチは</a:t>
            </a:r>
            <a:r>
              <a:rPr kumimoji="1" lang="en-US" altLang="ja-JP" sz="1200" kern="1200" dirty="0" smtClean="0">
                <a:solidFill>
                  <a:schemeClr val="tx1"/>
                </a:solidFill>
                <a:effectLst/>
                <a:latin typeface="+mn-lt"/>
                <a:ea typeface="+mn-ea"/>
                <a:cs typeface="+mn-cs"/>
              </a:rPr>
              <a:t>ON</a:t>
            </a:r>
            <a:r>
              <a:rPr kumimoji="1" lang="ja-JP" altLang="en-US" sz="1200" kern="1200" dirty="0" smtClean="0">
                <a:solidFill>
                  <a:schemeClr val="tx1"/>
                </a:solidFill>
                <a:effectLst/>
                <a:latin typeface="+mn-lt"/>
                <a:ea typeface="+mn-ea"/>
                <a:cs typeface="+mn-cs"/>
              </a:rPr>
              <a:t>動作をします．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リングが共鳴するとき，上の導波路を伝搬する信号は共鳴するリングへと移り，さらにリングから下の経路へと移ります．．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下の経路へと移った光信号は回路のとへと放出され，伝送経路には戻らず，スイッチは</a:t>
            </a:r>
            <a:r>
              <a:rPr kumimoji="1" lang="en-US" altLang="ja-JP" sz="1200" kern="1200" dirty="0" smtClean="0">
                <a:solidFill>
                  <a:schemeClr val="tx1"/>
                </a:solidFill>
                <a:effectLst/>
                <a:latin typeface="+mn-lt"/>
                <a:ea typeface="+mn-ea"/>
                <a:cs typeface="+mn-cs"/>
              </a:rPr>
              <a:t>OFF</a:t>
            </a:r>
            <a:r>
              <a:rPr kumimoji="1" lang="ja-JP" altLang="en-US" sz="1200" kern="1200" dirty="0" smtClean="0">
                <a:solidFill>
                  <a:schemeClr val="tx1"/>
                </a:solidFill>
                <a:effectLst/>
                <a:latin typeface="+mn-lt"/>
                <a:ea typeface="+mn-ea"/>
                <a:cs typeface="+mn-cs"/>
              </a:rPr>
              <a:t>動作をします．</a:t>
            </a:r>
            <a:endParaRPr kumimoji="1" lang="en-US"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23</a:t>
            </a:fld>
            <a:endParaRPr kumimoji="1" lang="ja-JP" altLang="en-US"/>
          </a:p>
        </p:txBody>
      </p:sp>
    </p:spTree>
    <p:extLst>
      <p:ext uri="{BB962C8B-B14F-4D97-AF65-F5344CB8AC3E}">
        <p14:creationId xmlns:p14="http://schemas.microsoft.com/office/powerpoint/2010/main" val="2326836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提案回路の挙動を見ます．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比較</a:t>
            </a:r>
            <a:r>
              <a:rPr kumimoji="1" lang="ja-JP" altLang="ja-JP" sz="1200" kern="1200" dirty="0" smtClean="0">
                <a:solidFill>
                  <a:schemeClr val="tx1"/>
                </a:solidFill>
                <a:effectLst/>
                <a:latin typeface="+mn-lt"/>
                <a:ea typeface="+mn-ea"/>
                <a:cs typeface="+mn-cs"/>
              </a:rPr>
              <a:t>する文字列が一致する場合，</a:t>
            </a:r>
          </a:p>
          <a:p>
            <a:r>
              <a:rPr kumimoji="1" lang="ja-JP" altLang="en-US" sz="1200" kern="1200" dirty="0" smtClean="0">
                <a:solidFill>
                  <a:schemeClr val="tx1"/>
                </a:solidFill>
                <a:effectLst/>
                <a:latin typeface="+mn-lt"/>
                <a:ea typeface="+mn-ea"/>
                <a:cs typeface="+mn-cs"/>
              </a:rPr>
              <a:t>入力された伝搬信号は合波されアンプを通過し，</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３つに分波されます．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斜め下への伝搬経路では信号は光スイッチを通過します．</a:t>
            </a:r>
          </a:p>
          <a:p>
            <a:r>
              <a:rPr kumimoji="1" lang="ja-JP" altLang="ja-JP" sz="1200" kern="1200" dirty="0" smtClean="0">
                <a:solidFill>
                  <a:schemeClr val="tx1"/>
                </a:solidFill>
                <a:effectLst/>
                <a:latin typeface="+mn-lt"/>
                <a:ea typeface="+mn-ea"/>
                <a:cs typeface="+mn-cs"/>
              </a:rPr>
              <a:t>この伝搬遅延時間をスコア１の重み付けと考えます．</a:t>
            </a:r>
          </a:p>
          <a:p>
            <a:r>
              <a:rPr kumimoji="1" lang="ja-JP" altLang="ja-JP" sz="1200" kern="1200" dirty="0" smtClean="0">
                <a:solidFill>
                  <a:schemeClr val="tx1"/>
                </a:solidFill>
                <a:effectLst/>
                <a:latin typeface="+mn-lt"/>
                <a:ea typeface="+mn-ea"/>
                <a:cs typeface="+mn-cs"/>
              </a:rPr>
              <a:t>右・下への伝搬経路では，ギャップスコアに相当する遅延時間が付与されます．今回はギャップスコアが１なので，斜め下への伝搬遅延と同じになるようにします．</a:t>
            </a:r>
          </a:p>
          <a:p>
            <a:r>
              <a:rPr kumimoji="1" lang="ja-JP" altLang="ja-JP" sz="1200" kern="1200" dirty="0" smtClean="0">
                <a:solidFill>
                  <a:schemeClr val="tx1"/>
                </a:solidFill>
                <a:effectLst/>
                <a:latin typeface="+mn-lt"/>
                <a:ea typeface="+mn-ea"/>
                <a:cs typeface="+mn-cs"/>
              </a:rPr>
              <a:t>比較する文字列が不一致の場合，</a:t>
            </a:r>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右・下への伝搬経路の動作は一致した場合と変わりません．</a:t>
            </a:r>
          </a:p>
          <a:p>
            <a:r>
              <a:rPr kumimoji="1" lang="ja-JP" altLang="ja-JP" sz="1200" kern="1200" dirty="0" smtClean="0">
                <a:solidFill>
                  <a:schemeClr val="tx1"/>
                </a:solidFill>
                <a:effectLst/>
                <a:latin typeface="+mn-lt"/>
                <a:ea typeface="+mn-ea"/>
                <a:cs typeface="+mn-cs"/>
              </a:rPr>
              <a:t>斜め下への伝搬経路では信号は光スイッチで遮断され，これが不一致</a:t>
            </a:r>
          </a:p>
          <a:p>
            <a:r>
              <a:rPr kumimoji="1" lang="ja-JP" altLang="ja-JP" sz="1200" kern="1200" dirty="0" smtClean="0">
                <a:solidFill>
                  <a:schemeClr val="tx1"/>
                </a:solidFill>
                <a:effectLst/>
                <a:latin typeface="+mn-lt"/>
                <a:ea typeface="+mn-ea"/>
                <a:cs typeface="+mn-cs"/>
              </a:rPr>
              <a:t>スコアの無限大に相当する遅延時間と考えることができます．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24</a:t>
            </a:fld>
            <a:endParaRPr kumimoji="1" lang="ja-JP" altLang="en-US"/>
          </a:p>
        </p:txBody>
      </p:sp>
    </p:spTree>
    <p:extLst>
      <p:ext uri="{BB962C8B-B14F-4D97-AF65-F5344CB8AC3E}">
        <p14:creationId xmlns:p14="http://schemas.microsoft.com/office/powerpoint/2010/main" val="17683392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提案回路の機能を検証するために</a:t>
            </a:r>
            <a:r>
              <a:rPr kumimoji="1" lang="ja-JP" altLang="ja-JP" sz="1200" kern="1200" dirty="0" smtClean="0">
                <a:solidFill>
                  <a:schemeClr val="tx1"/>
                </a:solidFill>
                <a:effectLst/>
                <a:latin typeface="+mn-lt"/>
                <a:ea typeface="+mn-ea"/>
                <a:cs typeface="+mn-cs"/>
              </a:rPr>
              <a:t>，光学</a:t>
            </a:r>
            <a:r>
              <a:rPr kumimoji="1" lang="ja-JP" altLang="ja-JP" sz="1200" kern="1200" dirty="0" smtClean="0">
                <a:solidFill>
                  <a:schemeClr val="tx1"/>
                </a:solidFill>
                <a:effectLst/>
                <a:latin typeface="+mn-lt"/>
                <a:ea typeface="+mn-ea"/>
                <a:cs typeface="+mn-cs"/>
              </a:rPr>
              <a:t>シミュレータ　オプティシステムを用いました．今回は</a:t>
            </a:r>
            <a:r>
              <a:rPr kumimoji="1" lang="ja-JP" altLang="en-US" sz="1200" kern="1200" dirty="0" smtClean="0">
                <a:solidFill>
                  <a:schemeClr val="tx1"/>
                </a:solidFill>
                <a:effectLst/>
                <a:latin typeface="+mn-lt"/>
                <a:ea typeface="+mn-ea"/>
                <a:cs typeface="+mn-cs"/>
              </a:rPr>
              <a:t>こちらの図に示すような</a:t>
            </a:r>
            <a:r>
              <a:rPr kumimoji="1" lang="ja-JP" altLang="ja-JP" sz="1200" kern="1200" dirty="0" smtClean="0">
                <a:solidFill>
                  <a:schemeClr val="tx1"/>
                </a:solidFill>
                <a:effectLst/>
                <a:latin typeface="+mn-lt"/>
                <a:ea typeface="+mn-ea"/>
                <a:cs typeface="+mn-cs"/>
              </a:rPr>
              <a:t>配列長</a:t>
            </a:r>
            <a:r>
              <a:rPr kumimoji="1" lang="en-US" altLang="ja-JP" sz="1200" kern="1200" dirty="0" smtClean="0">
                <a:solidFill>
                  <a:schemeClr val="tx1"/>
                </a:solidFill>
                <a:effectLst/>
                <a:latin typeface="+mn-lt"/>
                <a:ea typeface="+mn-ea"/>
                <a:cs typeface="+mn-cs"/>
              </a:rPr>
              <a:t>N</a:t>
            </a:r>
            <a:r>
              <a:rPr kumimoji="1" lang="ja-JP" altLang="ja-JP" sz="1200" kern="1200" dirty="0" smtClean="0">
                <a:solidFill>
                  <a:schemeClr val="tx1"/>
                </a:solidFill>
                <a:effectLst/>
                <a:latin typeface="+mn-lt"/>
                <a:ea typeface="+mn-ea"/>
                <a:cs typeface="+mn-cs"/>
              </a:rPr>
              <a:t>＝２のアレイを設計し，</a:t>
            </a:r>
            <a:r>
              <a:rPr kumimoji="1" lang="ja-JP" altLang="en-US" sz="1200" kern="1200" dirty="0" smtClean="0">
                <a:solidFill>
                  <a:schemeClr val="tx1"/>
                </a:solidFill>
                <a:effectLst/>
                <a:latin typeface="+mn-lt"/>
                <a:ea typeface="+mn-ea"/>
                <a:cs typeface="+mn-cs"/>
              </a:rPr>
              <a:t>比較した文字列が</a:t>
            </a:r>
            <a:r>
              <a:rPr kumimoji="1" lang="ja-JP" altLang="ja-JP" sz="1200" kern="1200" dirty="0" smtClean="0">
                <a:solidFill>
                  <a:schemeClr val="tx1"/>
                </a:solidFill>
                <a:effectLst/>
                <a:latin typeface="+mn-lt"/>
                <a:ea typeface="+mn-ea"/>
                <a:cs typeface="+mn-cs"/>
              </a:rPr>
              <a:t>一致</a:t>
            </a:r>
            <a:r>
              <a:rPr kumimoji="1" lang="ja-JP" altLang="en-US" sz="1200" kern="1200" dirty="0" smtClean="0">
                <a:solidFill>
                  <a:schemeClr val="tx1"/>
                </a:solidFill>
                <a:effectLst/>
                <a:latin typeface="+mn-lt"/>
                <a:ea typeface="+mn-ea"/>
                <a:cs typeface="+mn-cs"/>
              </a:rPr>
              <a:t>した場合の</a:t>
            </a:r>
            <a:r>
              <a:rPr kumimoji="1" lang="ja-JP" altLang="ja-JP" sz="1200" kern="1200" dirty="0" smtClean="0">
                <a:solidFill>
                  <a:schemeClr val="tx1"/>
                </a:solidFill>
                <a:effectLst/>
                <a:latin typeface="+mn-lt"/>
                <a:ea typeface="+mn-ea"/>
                <a:cs typeface="+mn-cs"/>
              </a:rPr>
              <a:t>セル</a:t>
            </a:r>
            <a:r>
              <a:rPr kumimoji="1" lang="ja-JP" altLang="en-US" sz="1200" kern="1200" dirty="0" smtClean="0">
                <a:solidFill>
                  <a:schemeClr val="tx1"/>
                </a:solidFill>
                <a:effectLst/>
                <a:latin typeface="+mn-lt"/>
                <a:ea typeface="+mn-ea"/>
                <a:cs typeface="+mn-cs"/>
              </a:rPr>
              <a:t>の</a:t>
            </a:r>
            <a:r>
              <a:rPr kumimoji="1" lang="ja-JP" altLang="ja-JP" sz="1200" kern="1200" dirty="0" smtClean="0">
                <a:solidFill>
                  <a:schemeClr val="tx1"/>
                </a:solidFill>
                <a:effectLst/>
                <a:latin typeface="+mn-lt"/>
                <a:ea typeface="+mn-ea"/>
                <a:cs typeface="+mn-cs"/>
              </a:rPr>
              <a:t>通過時間を１</a:t>
            </a:r>
            <a:r>
              <a:rPr kumimoji="1" lang="en-US" altLang="ja-JP" sz="1200" kern="1200" dirty="0" smtClean="0">
                <a:solidFill>
                  <a:schemeClr val="tx1"/>
                </a:solidFill>
                <a:effectLst/>
                <a:latin typeface="+mn-lt"/>
                <a:ea typeface="+mn-ea"/>
                <a:cs typeface="+mn-cs"/>
              </a:rPr>
              <a:t>ns</a:t>
            </a:r>
            <a:r>
              <a:rPr kumimoji="1" lang="ja-JP" altLang="ja-JP" sz="1200" kern="1200" dirty="0" smtClean="0">
                <a:solidFill>
                  <a:schemeClr val="tx1"/>
                </a:solidFill>
                <a:effectLst/>
                <a:latin typeface="+mn-lt"/>
                <a:ea typeface="+mn-ea"/>
                <a:cs typeface="+mn-cs"/>
              </a:rPr>
              <a:t>としました．この回路に置いて，出力の回路遅延時間を観測します．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25</a:t>
            </a:fld>
            <a:endParaRPr kumimoji="1" lang="ja-JP" altLang="en-US"/>
          </a:p>
        </p:txBody>
      </p:sp>
    </p:spTree>
    <p:extLst>
      <p:ext uri="{BB962C8B-B14F-4D97-AF65-F5344CB8AC3E}">
        <p14:creationId xmlns:p14="http://schemas.microsoft.com/office/powerpoint/2010/main" val="14102497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回路のスイッチの状態は配列の一致不一致によって決定し，大きく分けて</a:t>
            </a:r>
          </a:p>
          <a:p>
            <a:r>
              <a:rPr kumimoji="1" lang="ja-JP" altLang="ja-JP" sz="1200" kern="1200" dirty="0" smtClean="0">
                <a:solidFill>
                  <a:schemeClr val="tx1"/>
                </a:solidFill>
                <a:effectLst/>
                <a:latin typeface="+mn-lt"/>
                <a:ea typeface="+mn-ea"/>
                <a:cs typeface="+mn-cs"/>
              </a:rPr>
              <a:t>配列が完全に一致する場合，配列の一部が一致する場合，配列が完全に不一致の場合の</a:t>
            </a:r>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つに分けられます．それぞれの状態で，想定される回路遅延時間は２</a:t>
            </a:r>
            <a:r>
              <a:rPr kumimoji="1" lang="en-US" altLang="ja-JP" sz="1200" kern="1200" dirty="0" smtClean="0">
                <a:solidFill>
                  <a:schemeClr val="tx1"/>
                </a:solidFill>
                <a:effectLst/>
                <a:latin typeface="+mn-lt"/>
                <a:ea typeface="+mn-ea"/>
                <a:cs typeface="+mn-cs"/>
              </a:rPr>
              <a:t>ns</a:t>
            </a:r>
            <a:r>
              <a:rPr kumimoji="1" lang="ja-JP" altLang="ja-JP" sz="1200" kern="1200" dirty="0" smtClean="0">
                <a:solidFill>
                  <a:schemeClr val="tx1"/>
                </a:solidFill>
                <a:effectLst/>
                <a:latin typeface="+mn-lt"/>
                <a:ea typeface="+mn-ea"/>
                <a:cs typeface="+mn-cs"/>
              </a:rPr>
              <a:t>，３</a:t>
            </a:r>
            <a:r>
              <a:rPr kumimoji="1" lang="en-US" altLang="ja-JP" sz="1200" kern="1200" dirty="0" smtClean="0">
                <a:solidFill>
                  <a:schemeClr val="tx1"/>
                </a:solidFill>
                <a:effectLst/>
                <a:latin typeface="+mn-lt"/>
                <a:ea typeface="+mn-ea"/>
                <a:cs typeface="+mn-cs"/>
              </a:rPr>
              <a:t>ns</a:t>
            </a:r>
            <a:r>
              <a:rPr kumimoji="1" lang="ja-JP" altLang="ja-JP" sz="1200" kern="1200" dirty="0" smtClean="0">
                <a:solidFill>
                  <a:schemeClr val="tx1"/>
                </a:solidFill>
                <a:effectLst/>
                <a:latin typeface="+mn-lt"/>
                <a:ea typeface="+mn-ea"/>
                <a:cs typeface="+mn-cs"/>
              </a:rPr>
              <a:t>，４</a:t>
            </a:r>
            <a:r>
              <a:rPr kumimoji="1" lang="en-US" altLang="ja-JP" sz="1200" kern="1200" dirty="0" smtClean="0">
                <a:solidFill>
                  <a:schemeClr val="tx1"/>
                </a:solidFill>
                <a:effectLst/>
                <a:latin typeface="+mn-lt"/>
                <a:ea typeface="+mn-ea"/>
                <a:cs typeface="+mn-cs"/>
              </a:rPr>
              <a:t>ns</a:t>
            </a:r>
            <a:r>
              <a:rPr kumimoji="1" lang="ja-JP" altLang="ja-JP" sz="1200" kern="1200" dirty="0" smtClean="0">
                <a:solidFill>
                  <a:schemeClr val="tx1"/>
                </a:solidFill>
                <a:effectLst/>
                <a:latin typeface="+mn-lt"/>
                <a:ea typeface="+mn-ea"/>
                <a:cs typeface="+mn-cs"/>
              </a:rPr>
              <a:t>です．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26</a:t>
            </a:fld>
            <a:endParaRPr kumimoji="1" lang="ja-JP" altLang="en-US"/>
          </a:p>
        </p:txBody>
      </p:sp>
    </p:spTree>
    <p:extLst>
      <p:ext uri="{BB962C8B-B14F-4D97-AF65-F5344CB8AC3E}">
        <p14:creationId xmlns:p14="http://schemas.microsoft.com/office/powerpoint/2010/main" val="7522599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回路のスイッチの状態は配列の一致不一致によって決定し，大きく分けて</a:t>
            </a:r>
          </a:p>
          <a:p>
            <a:r>
              <a:rPr kumimoji="1" lang="ja-JP" altLang="ja-JP" sz="1200" kern="1200" dirty="0" smtClean="0">
                <a:solidFill>
                  <a:schemeClr val="tx1"/>
                </a:solidFill>
                <a:effectLst/>
                <a:latin typeface="+mn-lt"/>
                <a:ea typeface="+mn-ea"/>
                <a:cs typeface="+mn-cs"/>
              </a:rPr>
              <a:t>配列が完全に一致する場合，配列の一部が一致する場合，配列が完全に不一致の場合の</a:t>
            </a:r>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つに分けられます．それぞれの状態で，想定される回路遅延時間は２</a:t>
            </a:r>
            <a:r>
              <a:rPr kumimoji="1" lang="en-US" altLang="ja-JP" sz="1200" kern="1200" dirty="0" smtClean="0">
                <a:solidFill>
                  <a:schemeClr val="tx1"/>
                </a:solidFill>
                <a:effectLst/>
                <a:latin typeface="+mn-lt"/>
                <a:ea typeface="+mn-ea"/>
                <a:cs typeface="+mn-cs"/>
              </a:rPr>
              <a:t>ns</a:t>
            </a:r>
            <a:r>
              <a:rPr kumimoji="1" lang="ja-JP" altLang="ja-JP" sz="1200" kern="1200" dirty="0" smtClean="0">
                <a:solidFill>
                  <a:schemeClr val="tx1"/>
                </a:solidFill>
                <a:effectLst/>
                <a:latin typeface="+mn-lt"/>
                <a:ea typeface="+mn-ea"/>
                <a:cs typeface="+mn-cs"/>
              </a:rPr>
              <a:t>，３</a:t>
            </a:r>
            <a:r>
              <a:rPr kumimoji="1" lang="en-US" altLang="ja-JP" sz="1200" kern="1200" dirty="0" smtClean="0">
                <a:solidFill>
                  <a:schemeClr val="tx1"/>
                </a:solidFill>
                <a:effectLst/>
                <a:latin typeface="+mn-lt"/>
                <a:ea typeface="+mn-ea"/>
                <a:cs typeface="+mn-cs"/>
              </a:rPr>
              <a:t>ns</a:t>
            </a:r>
            <a:r>
              <a:rPr kumimoji="1" lang="ja-JP" altLang="ja-JP" sz="1200" kern="1200" dirty="0" smtClean="0">
                <a:solidFill>
                  <a:schemeClr val="tx1"/>
                </a:solidFill>
                <a:effectLst/>
                <a:latin typeface="+mn-lt"/>
                <a:ea typeface="+mn-ea"/>
                <a:cs typeface="+mn-cs"/>
              </a:rPr>
              <a:t>，４</a:t>
            </a:r>
            <a:r>
              <a:rPr kumimoji="1" lang="en-US" altLang="ja-JP" sz="1200" kern="1200" dirty="0" smtClean="0">
                <a:solidFill>
                  <a:schemeClr val="tx1"/>
                </a:solidFill>
                <a:effectLst/>
                <a:latin typeface="+mn-lt"/>
                <a:ea typeface="+mn-ea"/>
                <a:cs typeface="+mn-cs"/>
              </a:rPr>
              <a:t>ns</a:t>
            </a:r>
            <a:r>
              <a:rPr kumimoji="1" lang="ja-JP" altLang="ja-JP" sz="1200" kern="1200" dirty="0" smtClean="0">
                <a:solidFill>
                  <a:schemeClr val="tx1"/>
                </a:solidFill>
                <a:effectLst/>
                <a:latin typeface="+mn-lt"/>
                <a:ea typeface="+mn-ea"/>
                <a:cs typeface="+mn-cs"/>
              </a:rPr>
              <a:t>です．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27</a:t>
            </a:fld>
            <a:endParaRPr kumimoji="1" lang="ja-JP" altLang="en-US"/>
          </a:p>
        </p:txBody>
      </p:sp>
    </p:spTree>
    <p:extLst>
      <p:ext uri="{BB962C8B-B14F-4D97-AF65-F5344CB8AC3E}">
        <p14:creationId xmlns:p14="http://schemas.microsoft.com/office/powerpoint/2010/main" val="5603227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回路のスイッチの状態は配列の一致不一致によって決定し，大きく分けて</a:t>
            </a:r>
          </a:p>
          <a:p>
            <a:r>
              <a:rPr kumimoji="1" lang="ja-JP" altLang="ja-JP" sz="1200" kern="1200" dirty="0" smtClean="0">
                <a:solidFill>
                  <a:schemeClr val="tx1"/>
                </a:solidFill>
                <a:effectLst/>
                <a:latin typeface="+mn-lt"/>
                <a:ea typeface="+mn-ea"/>
                <a:cs typeface="+mn-cs"/>
              </a:rPr>
              <a:t>配列が完全に一致する場合，配列の一部が一致する場合，配列が完全に不一致の場合の</a:t>
            </a:r>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つに分けられます．それぞれの状態で，想定される回路遅延時間は２</a:t>
            </a:r>
            <a:r>
              <a:rPr kumimoji="1" lang="en-US" altLang="ja-JP" sz="1200" kern="1200" dirty="0" smtClean="0">
                <a:solidFill>
                  <a:schemeClr val="tx1"/>
                </a:solidFill>
                <a:effectLst/>
                <a:latin typeface="+mn-lt"/>
                <a:ea typeface="+mn-ea"/>
                <a:cs typeface="+mn-cs"/>
              </a:rPr>
              <a:t>ns</a:t>
            </a:r>
            <a:r>
              <a:rPr kumimoji="1" lang="ja-JP" altLang="ja-JP" sz="1200" kern="1200" dirty="0" smtClean="0">
                <a:solidFill>
                  <a:schemeClr val="tx1"/>
                </a:solidFill>
                <a:effectLst/>
                <a:latin typeface="+mn-lt"/>
                <a:ea typeface="+mn-ea"/>
                <a:cs typeface="+mn-cs"/>
              </a:rPr>
              <a:t>，３</a:t>
            </a:r>
            <a:r>
              <a:rPr kumimoji="1" lang="en-US" altLang="ja-JP" sz="1200" kern="1200" dirty="0" smtClean="0">
                <a:solidFill>
                  <a:schemeClr val="tx1"/>
                </a:solidFill>
                <a:effectLst/>
                <a:latin typeface="+mn-lt"/>
                <a:ea typeface="+mn-ea"/>
                <a:cs typeface="+mn-cs"/>
              </a:rPr>
              <a:t>ns</a:t>
            </a:r>
            <a:r>
              <a:rPr kumimoji="1" lang="ja-JP" altLang="ja-JP" sz="1200" kern="1200" dirty="0" smtClean="0">
                <a:solidFill>
                  <a:schemeClr val="tx1"/>
                </a:solidFill>
                <a:effectLst/>
                <a:latin typeface="+mn-lt"/>
                <a:ea typeface="+mn-ea"/>
                <a:cs typeface="+mn-cs"/>
              </a:rPr>
              <a:t>，４</a:t>
            </a:r>
            <a:r>
              <a:rPr kumimoji="1" lang="en-US" altLang="ja-JP" sz="1200" kern="1200" dirty="0" smtClean="0">
                <a:solidFill>
                  <a:schemeClr val="tx1"/>
                </a:solidFill>
                <a:effectLst/>
                <a:latin typeface="+mn-lt"/>
                <a:ea typeface="+mn-ea"/>
                <a:cs typeface="+mn-cs"/>
              </a:rPr>
              <a:t>ns</a:t>
            </a:r>
            <a:r>
              <a:rPr kumimoji="1" lang="ja-JP" altLang="ja-JP" sz="1200" kern="1200" dirty="0" smtClean="0">
                <a:solidFill>
                  <a:schemeClr val="tx1"/>
                </a:solidFill>
                <a:effectLst/>
                <a:latin typeface="+mn-lt"/>
                <a:ea typeface="+mn-ea"/>
                <a:cs typeface="+mn-cs"/>
              </a:rPr>
              <a:t>です．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28</a:t>
            </a:fld>
            <a:endParaRPr kumimoji="1" lang="ja-JP" altLang="en-US"/>
          </a:p>
        </p:txBody>
      </p:sp>
    </p:spTree>
    <p:extLst>
      <p:ext uri="{BB962C8B-B14F-4D97-AF65-F5344CB8AC3E}">
        <p14:creationId xmlns:p14="http://schemas.microsoft.com/office/powerpoint/2010/main" val="1895308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まずは配列アラインメントについてです．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生物学の分野において</a:t>
            </a:r>
            <a:r>
              <a:rPr kumimoji="1" lang="en-US" altLang="ja-JP" sz="1200" kern="1200" dirty="0" smtClean="0">
                <a:solidFill>
                  <a:schemeClr val="tx1"/>
                </a:solidFill>
                <a:effectLst/>
                <a:latin typeface="+mn-lt"/>
                <a:ea typeface="+mn-ea"/>
                <a:cs typeface="+mn-cs"/>
              </a:rPr>
              <a:t>DNA</a:t>
            </a:r>
            <a:r>
              <a:rPr kumimoji="1" lang="ja-JP" altLang="ja-JP" sz="1200" kern="1200" dirty="0" smtClean="0">
                <a:solidFill>
                  <a:schemeClr val="tx1"/>
                </a:solidFill>
                <a:effectLst/>
                <a:latin typeface="+mn-lt"/>
                <a:ea typeface="+mn-ea"/>
                <a:cs typeface="+mn-cs"/>
              </a:rPr>
              <a:t>の塩基配列とタンパク質のアミノ酸配列の文字列処理は注目されており，中でも複数の配列を入力として配列要素の間に最適な対応関係が特定できるように並べる配列アラインメントという手法は重要視されている</a:t>
            </a:r>
            <a:r>
              <a:rPr kumimoji="1" lang="ja-JP" altLang="ja-JP" sz="1200" kern="1200" dirty="0" smtClean="0">
                <a:solidFill>
                  <a:schemeClr val="tx1"/>
                </a:solidFill>
                <a:effectLst/>
                <a:latin typeface="+mn-lt"/>
                <a:ea typeface="+mn-ea"/>
                <a:cs typeface="+mn-cs"/>
              </a:rPr>
              <a:t>．</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配列アラインメントを求めると得られる配列同士の類似度をしめす指標を配列アラインメントスコアと言います．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配列</a:t>
            </a:r>
            <a:r>
              <a:rPr kumimoji="1" lang="ja-JP" altLang="ja-JP" sz="1200" kern="1200" dirty="0" smtClean="0">
                <a:solidFill>
                  <a:schemeClr val="tx1"/>
                </a:solidFill>
                <a:effectLst/>
                <a:latin typeface="+mn-lt"/>
                <a:ea typeface="+mn-ea"/>
                <a:cs typeface="+mn-cs"/>
              </a:rPr>
              <a:t>アラインメントの計算機を用いた処理の高速化は従来から多くの研究がなされており，その高速化手法の一つとしてレースロジックが提案されました</a:t>
            </a:r>
            <a:r>
              <a:rPr kumimoji="1" lang="ja-JP" altLang="ja-JP" sz="1200" kern="1200" dirty="0" smtClean="0">
                <a:solidFill>
                  <a:schemeClr val="tx1"/>
                </a:solidFill>
                <a:effectLst/>
                <a:latin typeface="+mn-lt"/>
                <a:ea typeface="+mn-ea"/>
                <a:cs typeface="+mn-cs"/>
              </a:rPr>
              <a:t>．</a:t>
            </a:r>
            <a:endParaRPr kumimoji="1" lang="ja-JP"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2</a:t>
            </a:fld>
            <a:endParaRPr kumimoji="1" lang="ja-JP" altLang="en-US"/>
          </a:p>
        </p:txBody>
      </p:sp>
    </p:spTree>
    <p:extLst>
      <p:ext uri="{BB962C8B-B14F-4D97-AF65-F5344CB8AC3E}">
        <p14:creationId xmlns:p14="http://schemas.microsoft.com/office/powerpoint/2010/main" val="332592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回路のスイッチの状態は配列の一致不一致によって決定し，大きく分けて</a:t>
            </a:r>
          </a:p>
          <a:p>
            <a:r>
              <a:rPr kumimoji="1" lang="ja-JP" altLang="ja-JP" sz="1200" kern="1200" dirty="0" smtClean="0">
                <a:solidFill>
                  <a:schemeClr val="tx1"/>
                </a:solidFill>
                <a:effectLst/>
                <a:latin typeface="+mn-lt"/>
                <a:ea typeface="+mn-ea"/>
                <a:cs typeface="+mn-cs"/>
              </a:rPr>
              <a:t>配列が完全に一致する場合，配列の一部が一致する場合，配列が完全に不一致の場合の</a:t>
            </a:r>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つに分けられます．それぞれの状態で，想定される回路遅延時間は２</a:t>
            </a:r>
            <a:r>
              <a:rPr kumimoji="1" lang="en-US" altLang="ja-JP" sz="1200" kern="1200" dirty="0" smtClean="0">
                <a:solidFill>
                  <a:schemeClr val="tx1"/>
                </a:solidFill>
                <a:effectLst/>
                <a:latin typeface="+mn-lt"/>
                <a:ea typeface="+mn-ea"/>
                <a:cs typeface="+mn-cs"/>
              </a:rPr>
              <a:t>ns</a:t>
            </a:r>
            <a:r>
              <a:rPr kumimoji="1" lang="ja-JP" altLang="ja-JP" sz="1200" kern="1200" dirty="0" smtClean="0">
                <a:solidFill>
                  <a:schemeClr val="tx1"/>
                </a:solidFill>
                <a:effectLst/>
                <a:latin typeface="+mn-lt"/>
                <a:ea typeface="+mn-ea"/>
                <a:cs typeface="+mn-cs"/>
              </a:rPr>
              <a:t>，３</a:t>
            </a:r>
            <a:r>
              <a:rPr kumimoji="1" lang="en-US" altLang="ja-JP" sz="1200" kern="1200" dirty="0" smtClean="0">
                <a:solidFill>
                  <a:schemeClr val="tx1"/>
                </a:solidFill>
                <a:effectLst/>
                <a:latin typeface="+mn-lt"/>
                <a:ea typeface="+mn-ea"/>
                <a:cs typeface="+mn-cs"/>
              </a:rPr>
              <a:t>ns</a:t>
            </a:r>
            <a:r>
              <a:rPr kumimoji="1" lang="ja-JP" altLang="ja-JP" sz="1200" kern="1200" dirty="0" smtClean="0">
                <a:solidFill>
                  <a:schemeClr val="tx1"/>
                </a:solidFill>
                <a:effectLst/>
                <a:latin typeface="+mn-lt"/>
                <a:ea typeface="+mn-ea"/>
                <a:cs typeface="+mn-cs"/>
              </a:rPr>
              <a:t>，４</a:t>
            </a:r>
            <a:r>
              <a:rPr kumimoji="1" lang="en-US" altLang="ja-JP" sz="1200" kern="1200" dirty="0" smtClean="0">
                <a:solidFill>
                  <a:schemeClr val="tx1"/>
                </a:solidFill>
                <a:effectLst/>
                <a:latin typeface="+mn-lt"/>
                <a:ea typeface="+mn-ea"/>
                <a:cs typeface="+mn-cs"/>
              </a:rPr>
              <a:t>ns</a:t>
            </a:r>
            <a:r>
              <a:rPr kumimoji="1" lang="ja-JP" altLang="ja-JP" sz="1200" kern="1200" dirty="0" smtClean="0">
                <a:solidFill>
                  <a:schemeClr val="tx1"/>
                </a:solidFill>
                <a:effectLst/>
                <a:latin typeface="+mn-lt"/>
                <a:ea typeface="+mn-ea"/>
                <a:cs typeface="+mn-cs"/>
              </a:rPr>
              <a:t>です．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29</a:t>
            </a:fld>
            <a:endParaRPr kumimoji="1" lang="ja-JP" altLang="en-US"/>
          </a:p>
        </p:txBody>
      </p:sp>
    </p:spTree>
    <p:extLst>
      <p:ext uri="{BB962C8B-B14F-4D97-AF65-F5344CB8AC3E}">
        <p14:creationId xmlns:p14="http://schemas.microsoft.com/office/powerpoint/2010/main" val="21470646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今回は雑音の影響を考慮しない場合でのシミュレーションを行いました．</a:t>
            </a:r>
          </a:p>
          <a:p>
            <a:r>
              <a:rPr kumimoji="1" lang="ja-JP" altLang="ja-JP" sz="1200" kern="1200" dirty="0" smtClean="0">
                <a:solidFill>
                  <a:schemeClr val="tx1"/>
                </a:solidFill>
                <a:effectLst/>
                <a:latin typeface="+mn-lt"/>
                <a:ea typeface="+mn-ea"/>
                <a:cs typeface="+mn-cs"/>
              </a:rPr>
              <a:t>図の矢印の区間で，回路はそれぞれ状態１〜３をとり，状態１では入力から２</a:t>
            </a:r>
            <a:r>
              <a:rPr kumimoji="1" lang="en-US" altLang="ja-JP" sz="1200" kern="1200" dirty="0" smtClean="0">
                <a:solidFill>
                  <a:schemeClr val="tx1"/>
                </a:solidFill>
                <a:effectLst/>
                <a:latin typeface="+mn-lt"/>
                <a:ea typeface="+mn-ea"/>
                <a:cs typeface="+mn-cs"/>
              </a:rPr>
              <a:t>ns</a:t>
            </a:r>
            <a:r>
              <a:rPr kumimoji="1" lang="ja-JP" altLang="ja-JP" sz="1200" kern="1200" dirty="0" smtClean="0">
                <a:solidFill>
                  <a:schemeClr val="tx1"/>
                </a:solidFill>
                <a:effectLst/>
                <a:latin typeface="+mn-lt"/>
                <a:ea typeface="+mn-ea"/>
                <a:cs typeface="+mn-cs"/>
              </a:rPr>
              <a:t>後に最初の出力信号が得られます．同様に，状態２では３</a:t>
            </a:r>
            <a:r>
              <a:rPr kumimoji="1" lang="en-US" altLang="ja-JP" sz="1200" kern="1200" dirty="0" smtClean="0">
                <a:solidFill>
                  <a:schemeClr val="tx1"/>
                </a:solidFill>
                <a:effectLst/>
                <a:latin typeface="+mn-lt"/>
                <a:ea typeface="+mn-ea"/>
                <a:cs typeface="+mn-cs"/>
              </a:rPr>
              <a:t>ns</a:t>
            </a:r>
            <a:r>
              <a:rPr kumimoji="1" lang="ja-JP" altLang="ja-JP" sz="1200" kern="1200" dirty="0" smtClean="0">
                <a:solidFill>
                  <a:schemeClr val="tx1"/>
                </a:solidFill>
                <a:effectLst/>
                <a:latin typeface="+mn-lt"/>
                <a:ea typeface="+mn-ea"/>
                <a:cs typeface="+mn-cs"/>
              </a:rPr>
              <a:t>後，状態３では４</a:t>
            </a:r>
            <a:r>
              <a:rPr kumimoji="1" lang="en-US" altLang="ja-JP" sz="1200" kern="1200" dirty="0" smtClean="0">
                <a:solidFill>
                  <a:schemeClr val="tx1"/>
                </a:solidFill>
                <a:effectLst/>
                <a:latin typeface="+mn-lt"/>
                <a:ea typeface="+mn-ea"/>
                <a:cs typeface="+mn-cs"/>
              </a:rPr>
              <a:t>ns</a:t>
            </a:r>
            <a:r>
              <a:rPr kumimoji="1" lang="ja-JP" altLang="ja-JP" sz="1200" kern="1200" dirty="0" smtClean="0">
                <a:solidFill>
                  <a:schemeClr val="tx1"/>
                </a:solidFill>
                <a:effectLst/>
                <a:latin typeface="+mn-lt"/>
                <a:ea typeface="+mn-ea"/>
                <a:cs typeface="+mn-cs"/>
              </a:rPr>
              <a:t>後に最初の出力信号が得られ，提案回路が想定した挙動をしていることを確認しました．</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30</a:t>
            </a:fld>
            <a:endParaRPr kumimoji="1" lang="ja-JP" altLang="en-US"/>
          </a:p>
        </p:txBody>
      </p:sp>
    </p:spTree>
    <p:extLst>
      <p:ext uri="{BB962C8B-B14F-4D97-AF65-F5344CB8AC3E}">
        <p14:creationId xmlns:p14="http://schemas.microsoft.com/office/powerpoint/2010/main" val="2910741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実装に向けての課題は大きく分けて３つです．</a:t>
            </a:r>
          </a:p>
          <a:p>
            <a:r>
              <a:rPr kumimoji="1" lang="ja-JP" altLang="ja-JP" sz="1200" kern="1200" dirty="0" smtClean="0">
                <a:solidFill>
                  <a:schemeClr val="tx1"/>
                </a:solidFill>
                <a:effectLst/>
                <a:latin typeface="+mn-lt"/>
                <a:ea typeface="+mn-ea"/>
                <a:cs typeface="+mn-cs"/>
              </a:rPr>
              <a:t>１つ目は遅延時間差の検出に関してです</a:t>
            </a:r>
            <a:r>
              <a:rPr kumimoji="1" lang="ja-JP"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スコア差に用いられる遅延時間の</a:t>
            </a:r>
            <a:r>
              <a:rPr kumimoji="1" lang="ja-JP" altLang="ja-JP" sz="1200" kern="1200" dirty="0" smtClean="0">
                <a:solidFill>
                  <a:schemeClr val="tx1"/>
                </a:solidFill>
                <a:effectLst/>
                <a:latin typeface="+mn-lt"/>
                <a:ea typeface="+mn-ea"/>
                <a:cs typeface="+mn-cs"/>
              </a:rPr>
              <a:t>最</a:t>
            </a:r>
            <a:r>
              <a:rPr kumimoji="1" lang="ja-JP" altLang="ja-JP" sz="1200" kern="1200" dirty="0" smtClean="0">
                <a:solidFill>
                  <a:schemeClr val="tx1"/>
                </a:solidFill>
                <a:effectLst/>
                <a:latin typeface="+mn-lt"/>
                <a:ea typeface="+mn-ea"/>
                <a:cs typeface="+mn-cs"/>
              </a:rPr>
              <a:t>小単位は，将来的に</a:t>
            </a:r>
            <a:r>
              <a:rPr kumimoji="1" lang="en-US" altLang="ja-JP" sz="1200" kern="1200" dirty="0" smtClean="0">
                <a:solidFill>
                  <a:schemeClr val="tx1"/>
                </a:solidFill>
                <a:effectLst/>
                <a:latin typeface="+mn-lt"/>
                <a:ea typeface="+mn-ea"/>
                <a:cs typeface="+mn-cs"/>
              </a:rPr>
              <a:t>10fs</a:t>
            </a:r>
            <a:r>
              <a:rPr kumimoji="1" lang="ja-JP" altLang="ja-JP" sz="1200" kern="1200" dirty="0" smtClean="0">
                <a:solidFill>
                  <a:schemeClr val="tx1"/>
                </a:solidFill>
                <a:effectLst/>
                <a:latin typeface="+mn-lt"/>
                <a:ea typeface="+mn-ea"/>
                <a:cs typeface="+mn-cs"/>
              </a:rPr>
              <a:t>のスケールになると言われています．遅延時間差の検出にデジタルカウンタを用いたと仮定すると１００</a:t>
            </a:r>
            <a:r>
              <a:rPr kumimoji="1" lang="en-US" altLang="ja-JP" sz="1200" kern="1200" dirty="0" smtClean="0">
                <a:solidFill>
                  <a:schemeClr val="tx1"/>
                </a:solidFill>
                <a:effectLst/>
                <a:latin typeface="+mn-lt"/>
                <a:ea typeface="+mn-ea"/>
                <a:cs typeface="+mn-cs"/>
              </a:rPr>
              <a:t>THz</a:t>
            </a:r>
            <a:r>
              <a:rPr kumimoji="1" lang="ja-JP" altLang="ja-JP" sz="1200" kern="1200" dirty="0" smtClean="0">
                <a:solidFill>
                  <a:schemeClr val="tx1"/>
                </a:solidFill>
                <a:effectLst/>
                <a:latin typeface="+mn-lt"/>
                <a:ea typeface="+mn-ea"/>
                <a:cs typeface="+mn-cs"/>
              </a:rPr>
              <a:t>で動作させなければならず，これは不可能です．ナノフォトニック・デバイスの光速での計算能力を活かす検出を考えることが必要です</a:t>
            </a:r>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kumimoji="1" lang="ja-JP" altLang="en-US" dirty="0" smtClean="0"/>
              <a:t>遅延時間の検出　目処が立ってない</a:t>
            </a:r>
            <a:endParaRPr kumimoji="1" lang="en-US" altLang="ja-JP" dirty="0" smtClean="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kumimoji="1" lang="ja-JP" altLang="en-US" dirty="0" smtClean="0"/>
              <a:t>位相を用いる場合，出力信号の位相観測に関しては目処．位相に関しては詳しい回路構成を考える必要がある．</a:t>
            </a: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31</a:t>
            </a:fld>
            <a:endParaRPr kumimoji="1" lang="ja-JP" altLang="en-US"/>
          </a:p>
        </p:txBody>
      </p:sp>
    </p:spTree>
    <p:extLst>
      <p:ext uri="{BB962C8B-B14F-4D97-AF65-F5344CB8AC3E}">
        <p14:creationId xmlns:p14="http://schemas.microsoft.com/office/powerpoint/2010/main" val="21360984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２つ目</a:t>
            </a:r>
            <a:r>
              <a:rPr kumimoji="1" lang="ja-JP" altLang="ja-JP" sz="1200" kern="1200" dirty="0" smtClean="0">
                <a:solidFill>
                  <a:schemeClr val="tx1"/>
                </a:solidFill>
                <a:effectLst/>
                <a:latin typeface="+mn-lt"/>
                <a:ea typeface="+mn-ea"/>
                <a:cs typeface="+mn-cs"/>
              </a:rPr>
              <a:t>は誤差についてです．伝搬信号強度や遅延時間に影響する誤差</a:t>
            </a:r>
          </a:p>
          <a:p>
            <a:r>
              <a:rPr kumimoji="1" lang="ja-JP" altLang="ja-JP" sz="1200" kern="1200" dirty="0" smtClean="0">
                <a:solidFill>
                  <a:schemeClr val="tx1"/>
                </a:solidFill>
                <a:effectLst/>
                <a:latin typeface="+mn-lt"/>
                <a:ea typeface="+mn-ea"/>
                <a:cs typeface="+mn-cs"/>
              </a:rPr>
              <a:t>が存在し，それらは信号が伝搬するごとに蓄積するという特徴があります．</a:t>
            </a:r>
          </a:p>
          <a:p>
            <a:r>
              <a:rPr kumimoji="1" lang="ja-JP" altLang="ja-JP" sz="1200" kern="1200" dirty="0" smtClean="0">
                <a:solidFill>
                  <a:schemeClr val="tx1"/>
                </a:solidFill>
                <a:effectLst/>
                <a:latin typeface="+mn-lt"/>
                <a:ea typeface="+mn-ea"/>
                <a:cs typeface="+mn-cs"/>
              </a:rPr>
              <a:t>これらの雑音は回路</a:t>
            </a:r>
            <a:r>
              <a:rPr kumimoji="1" lang="ja-JP" altLang="ja-JP" sz="1200" kern="1200" dirty="0" smtClean="0">
                <a:solidFill>
                  <a:schemeClr val="tx1"/>
                </a:solidFill>
                <a:effectLst/>
                <a:latin typeface="+mn-lt"/>
                <a:ea typeface="+mn-ea"/>
                <a:cs typeface="+mn-cs"/>
              </a:rPr>
              <a:t>規模</a:t>
            </a:r>
            <a:r>
              <a:rPr kumimoji="1" lang="ja-JP" altLang="en-US" sz="1200" kern="1200" dirty="0" smtClean="0">
                <a:solidFill>
                  <a:schemeClr val="tx1"/>
                </a:solidFill>
                <a:effectLst/>
                <a:latin typeface="+mn-lt"/>
                <a:ea typeface="+mn-ea"/>
                <a:cs typeface="+mn-cs"/>
              </a:rPr>
              <a:t>を</a:t>
            </a:r>
            <a:r>
              <a:rPr kumimoji="1" lang="ja-JP" altLang="ja-JP" sz="1200" kern="1200" dirty="0" smtClean="0">
                <a:solidFill>
                  <a:schemeClr val="tx1"/>
                </a:solidFill>
                <a:effectLst/>
                <a:latin typeface="+mn-lt"/>
                <a:ea typeface="+mn-ea"/>
                <a:cs typeface="+mn-cs"/>
              </a:rPr>
              <a:t>スケーリング</a:t>
            </a:r>
            <a:r>
              <a:rPr kumimoji="1" lang="ja-JP" altLang="ja-JP" sz="1200" kern="1200" dirty="0" smtClean="0">
                <a:solidFill>
                  <a:schemeClr val="tx1"/>
                </a:solidFill>
                <a:effectLst/>
                <a:latin typeface="+mn-lt"/>
                <a:ea typeface="+mn-ea"/>
                <a:cs typeface="+mn-cs"/>
              </a:rPr>
              <a:t>する要素だと考えられるので，その影響を明らかにする必要が</a:t>
            </a:r>
            <a:r>
              <a:rPr kumimoji="1" lang="ja-JP" altLang="ja-JP" sz="1200" kern="1200" dirty="0" smtClean="0">
                <a:solidFill>
                  <a:schemeClr val="tx1"/>
                </a:solidFill>
                <a:effectLst/>
                <a:latin typeface="+mn-lt"/>
                <a:ea typeface="+mn-ea"/>
                <a:cs typeface="+mn-cs"/>
              </a:rPr>
              <a:t>あります</a:t>
            </a:r>
            <a:r>
              <a:rPr kumimoji="1" lang="ja-JP" altLang="en-US" sz="1200" kern="1200" dirty="0" smtClean="0">
                <a:solidFill>
                  <a:schemeClr val="tx1"/>
                </a:solidFill>
                <a:effectLst/>
                <a:latin typeface="+mn-lt"/>
                <a:ea typeface="+mn-ea"/>
                <a:cs typeface="+mn-cs"/>
              </a:rPr>
              <a:t>．</a:t>
            </a:r>
            <a:endParaRPr kumimoji="1" lang="ja-JP"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32</a:t>
            </a:fld>
            <a:endParaRPr kumimoji="1" lang="ja-JP" altLang="en-US"/>
          </a:p>
        </p:txBody>
      </p:sp>
    </p:spTree>
    <p:extLst>
      <p:ext uri="{BB962C8B-B14F-4D97-AF65-F5344CB8AC3E}">
        <p14:creationId xmlns:p14="http://schemas.microsoft.com/office/powerpoint/2010/main" val="5134033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３つ目は遅延時間以外の設計選択肢についてです．先ほども述べたように遅延時間以外にも，位相や信号強度が設計選択肢としてあげられます．これらを選択した場合の回路実現可能性を検討する必要があります．</a:t>
            </a: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33</a:t>
            </a:fld>
            <a:endParaRPr kumimoji="1" lang="ja-JP" altLang="en-US"/>
          </a:p>
        </p:txBody>
      </p:sp>
    </p:spTree>
    <p:extLst>
      <p:ext uri="{BB962C8B-B14F-4D97-AF65-F5344CB8AC3E}">
        <p14:creationId xmlns:p14="http://schemas.microsoft.com/office/powerpoint/2010/main" val="5570578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まとめます．</a:t>
            </a:r>
            <a:endParaRPr kumimoji="1" lang="en-US" altLang="ja-JP" dirty="0" smtClean="0"/>
          </a:p>
          <a:p>
            <a:r>
              <a:rPr kumimoji="1" lang="ja-JP" altLang="en-US" dirty="0" smtClean="0"/>
              <a:t>ナノフォトニックデバイスを用いた配列アラインメント用レースロジック回路を提案し，</a:t>
            </a:r>
            <a:endParaRPr kumimoji="1" lang="en-US" altLang="ja-JP" dirty="0" smtClean="0"/>
          </a:p>
          <a:p>
            <a:r>
              <a:rPr kumimoji="1" lang="ja-JP" altLang="en-US" dirty="0" smtClean="0"/>
              <a:t>雑音を考慮しない状態での機能を検証しました．</a:t>
            </a:r>
            <a:endParaRPr kumimoji="1" lang="en-US" altLang="ja-JP" dirty="0" smtClean="0"/>
          </a:p>
          <a:p>
            <a:r>
              <a:rPr kumimoji="1" lang="ja-JP" altLang="en-US" dirty="0" smtClean="0"/>
              <a:t>遅延時間・面積・消費電力に関してモデル式を構築し，それを用いて評価を行いました．</a:t>
            </a:r>
            <a:endParaRPr kumimoji="1" lang="en-US" altLang="ja-JP" dirty="0" smtClean="0"/>
          </a:p>
          <a:p>
            <a:r>
              <a:rPr kumimoji="1" lang="ja-JP" altLang="en-US" dirty="0" smtClean="0"/>
              <a:t>また，実装に向けての課題を明らかにしています．</a:t>
            </a:r>
            <a:endParaRPr kumimoji="1" lang="en-US" altLang="ja-JP" dirty="0" smtClean="0"/>
          </a:p>
          <a:p>
            <a:r>
              <a:rPr kumimoji="1" lang="ja-JP" altLang="en-US" dirty="0" smtClean="0"/>
              <a:t>以上で発表を終わります．ご静聴ありがとうございました．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34</a:t>
            </a:fld>
            <a:endParaRPr kumimoji="1" lang="ja-JP" altLang="en-US"/>
          </a:p>
        </p:txBody>
      </p:sp>
    </p:spTree>
    <p:extLst>
      <p:ext uri="{BB962C8B-B14F-4D97-AF65-F5344CB8AC3E}">
        <p14:creationId xmlns:p14="http://schemas.microsoft.com/office/powerpoint/2010/main" val="1152390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37</a:t>
            </a:fld>
            <a:endParaRPr kumimoji="1" lang="ja-JP" altLang="en-US"/>
          </a:p>
        </p:txBody>
      </p:sp>
    </p:spTree>
    <p:extLst>
      <p:ext uri="{BB962C8B-B14F-4D97-AF65-F5344CB8AC3E}">
        <p14:creationId xmlns:p14="http://schemas.microsoft.com/office/powerpoint/2010/main" val="4254769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光レースロジック回路は図 </a:t>
            </a:r>
            <a:r>
              <a:rPr kumimoji="1" lang="en-US" altLang="ja-JP" sz="1200" kern="1200" dirty="0" smtClean="0">
                <a:solidFill>
                  <a:schemeClr val="tx1"/>
                </a:solidFill>
                <a:effectLst/>
                <a:latin typeface="+mn-lt"/>
                <a:ea typeface="+mn-ea"/>
                <a:cs typeface="+mn-cs"/>
              </a:rPr>
              <a:t>2.6(a) </a:t>
            </a:r>
            <a:r>
              <a:rPr kumimoji="1" lang="ja-JP" altLang="en-US" sz="1200" kern="1200" dirty="0" smtClean="0">
                <a:solidFill>
                  <a:schemeClr val="tx1"/>
                </a:solidFill>
                <a:effectLst/>
                <a:latin typeface="+mn-lt"/>
                <a:ea typeface="+mn-ea"/>
                <a:cs typeface="+mn-cs"/>
              </a:rPr>
              <a:t>に示すようにコントロールと光伝搬出力信号のアレイ伝 搬遅延時間を計測する部分とアレイからなるものを想定し，本論文にて光レースロジックア レイを提案した</a:t>
            </a:r>
            <a:r>
              <a:rPr kumimoji="1" lang="en-US"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光伝搬出力信号のアレイ伝搬遅延時間を計測する部分を検知部分と呼称し， 本節ではこの検知部分について考察する</a:t>
            </a:r>
            <a:r>
              <a:rPr kumimoji="1" lang="en-US" altLang="ja-JP" sz="1200" kern="1200" dirty="0" smtClean="0">
                <a:solidFill>
                  <a:schemeClr val="tx1"/>
                </a:solidFill>
                <a:effectLst/>
                <a:latin typeface="+mn-lt"/>
                <a:ea typeface="+mn-ea"/>
                <a:cs typeface="+mn-cs"/>
              </a:rPr>
              <a:t>. </a:t>
            </a:r>
            <a:endParaRPr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38</a:t>
            </a:fld>
            <a:endParaRPr kumimoji="1" lang="ja-JP" altLang="en-US"/>
          </a:p>
        </p:txBody>
      </p:sp>
    </p:spTree>
    <p:extLst>
      <p:ext uri="{BB962C8B-B14F-4D97-AF65-F5344CB8AC3E}">
        <p14:creationId xmlns:p14="http://schemas.microsoft.com/office/powerpoint/2010/main" val="4432507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39</a:t>
            </a:fld>
            <a:endParaRPr kumimoji="1" lang="ja-JP" altLang="en-US"/>
          </a:p>
        </p:txBody>
      </p:sp>
    </p:spTree>
    <p:extLst>
      <p:ext uri="{BB962C8B-B14F-4D97-AF65-F5344CB8AC3E}">
        <p14:creationId xmlns:p14="http://schemas.microsoft.com/office/powerpoint/2010/main" val="6077971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40</a:t>
            </a:fld>
            <a:endParaRPr kumimoji="1" lang="ja-JP" altLang="en-US"/>
          </a:p>
        </p:txBody>
      </p:sp>
    </p:spTree>
    <p:extLst>
      <p:ext uri="{BB962C8B-B14F-4D97-AF65-F5344CB8AC3E}">
        <p14:creationId xmlns:p14="http://schemas.microsoft.com/office/powerpoint/2010/main" val="1483583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レースロジックとは，伝搬信号が回路に入力されてから出力されるまでの伝搬遅延時間が計算結果を示すというアプローチで，動的計画法で解ける最適化問題の高速化が期待できます．このアプローチの配列アラインメント処理への応用が先行研究として存在しています．</a:t>
            </a:r>
          </a:p>
          <a:p>
            <a:r>
              <a:rPr kumimoji="1" lang="ja-JP" altLang="ja-JP" sz="1200" kern="1200" dirty="0" smtClean="0">
                <a:solidFill>
                  <a:schemeClr val="tx1"/>
                </a:solidFill>
                <a:effectLst/>
                <a:latin typeface="+mn-lt"/>
                <a:ea typeface="+mn-ea"/>
                <a:cs typeface="+mn-cs"/>
              </a:rPr>
              <a:t>それでは配列アラインメント処理の応用を用いてレースロジックをより詳しく見ていきます．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3</a:t>
            </a:fld>
            <a:endParaRPr kumimoji="1" lang="ja-JP" altLang="en-US"/>
          </a:p>
        </p:txBody>
      </p:sp>
    </p:spTree>
    <p:extLst>
      <p:ext uri="{BB962C8B-B14F-4D97-AF65-F5344CB8AC3E}">
        <p14:creationId xmlns:p14="http://schemas.microsoft.com/office/powerpoint/2010/main" val="12051050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kumimoji="1" lang="ja-JP" altLang="en-US" dirty="0" smtClean="0"/>
              <a:t>配列数で出力の変化量のレンジがある程度決まる．（使用するスコアマトリクスにも依存）　ワーストケースは完全不一致．そのスコアを計測することが可能かどうか</a:t>
            </a:r>
            <a:endParaRPr kumimoji="1" lang="en-US" altLang="ja-JP" dirty="0" smtClean="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kumimoji="1" lang="en-US" altLang="ja-JP" dirty="0" smtClean="0"/>
          </a:p>
        </p:txBody>
      </p:sp>
      <p:sp>
        <p:nvSpPr>
          <p:cNvPr id="4" name="スライド番号プレースホルダー 3"/>
          <p:cNvSpPr>
            <a:spLocks noGrp="1"/>
          </p:cNvSpPr>
          <p:nvPr>
            <p:ph type="sldNum" sz="quarter" idx="10"/>
          </p:nvPr>
        </p:nvSpPr>
        <p:spPr/>
        <p:txBody>
          <a:bodyPr/>
          <a:lstStyle/>
          <a:p>
            <a:fld id="{8369A72E-44F2-694E-BAB1-175BA6BDD024}" type="slidenum">
              <a:rPr kumimoji="1" lang="ja-JP" altLang="en-US" smtClean="0"/>
              <a:t>41</a:t>
            </a:fld>
            <a:endParaRPr kumimoji="1" lang="ja-JP" altLang="en-US"/>
          </a:p>
        </p:txBody>
      </p:sp>
    </p:spTree>
    <p:extLst>
      <p:ext uri="{BB962C8B-B14F-4D97-AF65-F5344CB8AC3E}">
        <p14:creationId xmlns:p14="http://schemas.microsoft.com/office/powerpoint/2010/main" val="8272276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１１</a:t>
            </a:r>
            <a:endParaRPr kumimoji="1" lang="en-US" altLang="ja-JP" dirty="0" smtClean="0"/>
          </a:p>
          <a:p>
            <a:r>
              <a:rPr kumimoji="1" lang="ja-JP" altLang="en-US" dirty="0" smtClean="0"/>
              <a:t>配線遅延は考慮してない．</a:t>
            </a:r>
            <a:endParaRPr kumimoji="1" lang="en-US" altLang="ja-JP" dirty="0" smtClean="0"/>
          </a:p>
          <a:p>
            <a:r>
              <a:rPr kumimoji="1" lang="ja-JP" altLang="en-US" dirty="0" smtClean="0"/>
              <a:t>光遅延</a:t>
            </a:r>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42</a:t>
            </a:fld>
            <a:endParaRPr kumimoji="1" lang="ja-JP" altLang="en-US"/>
          </a:p>
        </p:txBody>
      </p:sp>
    </p:spTree>
    <p:extLst>
      <p:ext uri="{BB962C8B-B14F-4D97-AF65-F5344CB8AC3E}">
        <p14:creationId xmlns:p14="http://schemas.microsoft.com/office/powerpoint/2010/main" val="5787498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43</a:t>
            </a:fld>
            <a:endParaRPr kumimoji="1" lang="ja-JP" altLang="en-US"/>
          </a:p>
        </p:txBody>
      </p:sp>
    </p:spTree>
    <p:extLst>
      <p:ext uri="{BB962C8B-B14F-4D97-AF65-F5344CB8AC3E}">
        <p14:creationId xmlns:p14="http://schemas.microsoft.com/office/powerpoint/2010/main" val="6092231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例えば、図 </a:t>
            </a:r>
            <a:r>
              <a:rPr kumimoji="1" lang="en-US" altLang="ja-JP" sz="1200" kern="1200" dirty="0" smtClean="0">
                <a:solidFill>
                  <a:schemeClr val="tx1"/>
                </a:solidFill>
                <a:effectLst/>
                <a:latin typeface="+mn-lt"/>
                <a:ea typeface="+mn-ea"/>
                <a:cs typeface="+mn-cs"/>
              </a:rPr>
              <a:t>2.1(e) </a:t>
            </a:r>
            <a:r>
              <a:rPr kumimoji="1" lang="ja-JP" altLang="en-US" sz="1200" kern="1200" dirty="0" smtClean="0">
                <a:solidFill>
                  <a:schemeClr val="tx1"/>
                </a:solidFill>
                <a:effectLst/>
                <a:latin typeface="+mn-lt"/>
                <a:ea typeface="+mn-ea"/>
                <a:cs typeface="+mn-cs"/>
              </a:rPr>
              <a:t>の青と赤の矢印 は，それぞれ図 </a:t>
            </a:r>
            <a:r>
              <a:rPr kumimoji="1" lang="en-US" altLang="ja-JP" sz="1200" kern="1200" dirty="0" smtClean="0">
                <a:solidFill>
                  <a:schemeClr val="tx1"/>
                </a:solidFill>
                <a:effectLst/>
                <a:latin typeface="+mn-lt"/>
                <a:ea typeface="+mn-ea"/>
                <a:cs typeface="+mn-cs"/>
              </a:rPr>
              <a:t>2.1(a) </a:t>
            </a:r>
            <a:r>
              <a:rPr kumimoji="1" lang="ja-JP" altLang="en-US" sz="1200" kern="1200" dirty="0" smtClean="0">
                <a:solidFill>
                  <a:schemeClr val="tx1"/>
                </a:solidFill>
                <a:effectLst/>
                <a:latin typeface="+mn-lt"/>
                <a:ea typeface="+mn-ea"/>
                <a:cs typeface="+mn-cs"/>
              </a:rPr>
              <a:t>および図 </a:t>
            </a:r>
            <a:r>
              <a:rPr kumimoji="1" lang="en-US" altLang="ja-JP" sz="1200" kern="1200" dirty="0" smtClean="0">
                <a:solidFill>
                  <a:schemeClr val="tx1"/>
                </a:solidFill>
                <a:effectLst/>
                <a:latin typeface="+mn-lt"/>
                <a:ea typeface="+mn-ea"/>
                <a:cs typeface="+mn-cs"/>
              </a:rPr>
              <a:t>2.1(c) </a:t>
            </a:r>
            <a:r>
              <a:rPr kumimoji="1" lang="ja-JP" altLang="en-US" sz="1200" kern="1200" dirty="0" smtClean="0">
                <a:solidFill>
                  <a:schemeClr val="tx1"/>
                </a:solidFill>
                <a:effectLst/>
                <a:latin typeface="+mn-lt"/>
                <a:ea typeface="+mn-ea"/>
                <a:cs typeface="+mn-cs"/>
              </a:rPr>
              <a:t>に示す </a:t>
            </a:r>
            <a:r>
              <a:rPr kumimoji="1" lang="en-US" altLang="ja-JP" sz="1200" kern="1200" dirty="0" smtClean="0">
                <a:solidFill>
                  <a:schemeClr val="tx1"/>
                </a:solidFill>
                <a:effectLst/>
                <a:latin typeface="+mn-lt"/>
                <a:ea typeface="+mn-ea"/>
                <a:cs typeface="+mn-cs"/>
              </a:rPr>
              <a:t>2 </a:t>
            </a:r>
            <a:r>
              <a:rPr kumimoji="1" lang="ja-JP" altLang="en-US" sz="1200" kern="1200" dirty="0" smtClean="0">
                <a:solidFill>
                  <a:schemeClr val="tx1"/>
                </a:solidFill>
                <a:effectLst/>
                <a:latin typeface="+mn-lt"/>
                <a:ea typeface="+mn-ea"/>
                <a:cs typeface="+mn-cs"/>
              </a:rPr>
              <a:t>つの特定のアライメントに対応している</a:t>
            </a:r>
            <a:r>
              <a:rPr kumimoji="1" lang="en-US" altLang="ja-JP" sz="1200" kern="1200" dirty="0" smtClean="0">
                <a:solidFill>
                  <a:schemeClr val="tx1"/>
                </a:solidFill>
                <a:effectLst/>
                <a:latin typeface="+mn-lt"/>
                <a:ea typeface="+mn-ea"/>
                <a:cs typeface="+mn-cs"/>
              </a:rPr>
              <a:t>. </a:t>
            </a:r>
            <a:endParaRPr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369A72E-44F2-694E-BAB1-175BA6BDD024}" type="slidenum">
              <a:rPr kumimoji="1" lang="ja-JP" altLang="en-US" smtClean="0"/>
              <a:t>45</a:t>
            </a:fld>
            <a:endParaRPr kumimoji="1" lang="ja-JP" altLang="en-US"/>
          </a:p>
        </p:txBody>
      </p:sp>
    </p:spTree>
    <p:extLst>
      <p:ext uri="{BB962C8B-B14F-4D97-AF65-F5344CB8AC3E}">
        <p14:creationId xmlns:p14="http://schemas.microsoft.com/office/powerpoint/2010/main" val="17435671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動的計画法は小さな部分 問題から始めて次第に大きな問題を漸進的に解決し，各ステップはそれ以前の計算の結果に 依存している</a:t>
            </a:r>
            <a:r>
              <a:rPr kumimoji="1" lang="en-US" altLang="ja-JP" sz="1200" kern="1200" dirty="0" smtClean="0">
                <a:solidFill>
                  <a:schemeClr val="tx1"/>
                </a:solidFill>
                <a:effectLst/>
                <a:latin typeface="+mn-lt"/>
                <a:ea typeface="+mn-ea"/>
                <a:cs typeface="+mn-cs"/>
              </a:rPr>
              <a:t>. </a:t>
            </a:r>
            <a:endParaRPr lang="ja-JP" altLang="en-US" dirty="0"/>
          </a:p>
        </p:txBody>
      </p:sp>
      <p:sp>
        <p:nvSpPr>
          <p:cNvPr id="4" name="スライド番号プレースホルダー 3"/>
          <p:cNvSpPr>
            <a:spLocks noGrp="1"/>
          </p:cNvSpPr>
          <p:nvPr>
            <p:ph type="sldNum" sz="quarter" idx="10"/>
          </p:nvPr>
        </p:nvSpPr>
        <p:spPr/>
        <p:txBody>
          <a:bodyPr/>
          <a:lstStyle/>
          <a:p>
            <a:fld id="{8369A72E-44F2-694E-BAB1-175BA6BDD024}" type="slidenum">
              <a:rPr kumimoji="1" lang="ja-JP" altLang="en-US" smtClean="0"/>
              <a:t>46</a:t>
            </a:fld>
            <a:endParaRPr kumimoji="1" lang="ja-JP" altLang="en-US"/>
          </a:p>
        </p:txBody>
      </p:sp>
    </p:spTree>
    <p:extLst>
      <p:ext uri="{BB962C8B-B14F-4D97-AF65-F5344CB8AC3E}">
        <p14:creationId xmlns:p14="http://schemas.microsoft.com/office/powerpoint/2010/main" val="10704561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さらに，アラインメントの相対的なメリットを決定するためにスコアマトリックスというものを導入します．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アラインメントスコアと呼ばれる各エッジのスコア</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一致・不一致のペナルティは比較するもじに依存．</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369A72E-44F2-694E-BAB1-175BA6BDD024}" type="slidenum">
              <a:rPr kumimoji="1" lang="ja-JP" altLang="en-US" smtClean="0"/>
              <a:t>47</a:t>
            </a:fld>
            <a:endParaRPr kumimoji="1" lang="ja-JP" altLang="en-US"/>
          </a:p>
        </p:txBody>
      </p:sp>
    </p:spTree>
    <p:extLst>
      <p:ext uri="{BB962C8B-B14F-4D97-AF65-F5344CB8AC3E}">
        <p14:creationId xmlns:p14="http://schemas.microsoft.com/office/powerpoint/2010/main" val="12948353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一致・不一致のペナルティは比較するもじに依存．</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369A72E-44F2-694E-BAB1-175BA6BDD024}" type="slidenum">
              <a:rPr kumimoji="1" lang="ja-JP" altLang="en-US" smtClean="0"/>
              <a:t>48</a:t>
            </a:fld>
            <a:endParaRPr kumimoji="1" lang="ja-JP" altLang="en-US"/>
          </a:p>
        </p:txBody>
      </p:sp>
    </p:spTree>
    <p:extLst>
      <p:ext uri="{BB962C8B-B14F-4D97-AF65-F5344CB8AC3E}">
        <p14:creationId xmlns:p14="http://schemas.microsoft.com/office/powerpoint/2010/main" val="6717725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5</a:t>
            </a:r>
            <a:r>
              <a:rPr lang="ja-JP" altLang="en-US" dirty="0" smtClean="0"/>
              <a:t>一致・不一致のペナルティは比較するもじに依存．</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369A72E-44F2-694E-BAB1-175BA6BDD024}" type="slidenum">
              <a:rPr kumimoji="1" lang="ja-JP" altLang="en-US" smtClean="0"/>
              <a:t>49</a:t>
            </a:fld>
            <a:endParaRPr kumimoji="1" lang="ja-JP" altLang="en-US"/>
          </a:p>
        </p:txBody>
      </p:sp>
    </p:spTree>
    <p:extLst>
      <p:ext uri="{BB962C8B-B14F-4D97-AF65-F5344CB8AC3E}">
        <p14:creationId xmlns:p14="http://schemas.microsoft.com/office/powerpoint/2010/main" val="8026570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5</a:t>
            </a:r>
            <a:r>
              <a:rPr lang="ja-JP" altLang="en-US" dirty="0" smtClean="0"/>
              <a:t>一致・不一致のペナルティは比較するもじに依存．</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369A72E-44F2-694E-BAB1-175BA6BDD024}" type="slidenum">
              <a:rPr kumimoji="1" lang="ja-JP" altLang="en-US" smtClean="0"/>
              <a:t>50</a:t>
            </a:fld>
            <a:endParaRPr kumimoji="1" lang="ja-JP" altLang="en-US"/>
          </a:p>
        </p:txBody>
      </p:sp>
    </p:spTree>
    <p:extLst>
      <p:ext uri="{BB962C8B-B14F-4D97-AF65-F5344CB8AC3E}">
        <p14:creationId xmlns:p14="http://schemas.microsoft.com/office/powerpoint/2010/main" val="10270570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5</a:t>
            </a:r>
            <a:r>
              <a:rPr lang="ja-JP" altLang="en-US" dirty="0" smtClean="0"/>
              <a:t>一致・不一致のペナルティは比較するもじに依存．</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369A72E-44F2-694E-BAB1-175BA6BDD024}" type="slidenum">
              <a:rPr kumimoji="1" lang="ja-JP" altLang="en-US" smtClean="0"/>
              <a:t>51</a:t>
            </a:fld>
            <a:endParaRPr kumimoji="1" lang="ja-JP" altLang="en-US"/>
          </a:p>
        </p:txBody>
      </p:sp>
    </p:spTree>
    <p:extLst>
      <p:ext uri="{BB962C8B-B14F-4D97-AF65-F5344CB8AC3E}">
        <p14:creationId xmlns:p14="http://schemas.microsoft.com/office/powerpoint/2010/main" val="1094724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配列アラインメント処理に応用した場合，回路伝搬時間を観測する事で配列アラインメントを探索します．この配列</a:t>
            </a:r>
            <a:r>
              <a:rPr kumimoji="1" lang="en-US" altLang="ja-JP" sz="1200" kern="1200" dirty="0" smtClean="0">
                <a:solidFill>
                  <a:schemeClr val="tx1"/>
                </a:solidFill>
                <a:effectLst/>
                <a:latin typeface="+mn-lt"/>
                <a:ea typeface="+mn-ea"/>
                <a:cs typeface="+mn-cs"/>
              </a:rPr>
              <a:t>X</a:t>
            </a:r>
            <a:r>
              <a:rPr kumimoji="1" lang="ja-JP" altLang="ja-JP" sz="1200" kern="1200" dirty="0" smtClean="0">
                <a:solidFill>
                  <a:schemeClr val="tx1"/>
                </a:solidFill>
                <a:effectLst/>
                <a:latin typeface="+mn-lt"/>
                <a:ea typeface="+mn-ea"/>
                <a:cs typeface="+mn-cs"/>
              </a:rPr>
              <a:t>と配列</a:t>
            </a:r>
            <a:r>
              <a:rPr kumimoji="1" lang="en-US" altLang="ja-JP" sz="1200" kern="1200" dirty="0" smtClean="0">
                <a:solidFill>
                  <a:schemeClr val="tx1"/>
                </a:solidFill>
                <a:effectLst/>
                <a:latin typeface="+mn-lt"/>
                <a:ea typeface="+mn-ea"/>
                <a:cs typeface="+mn-cs"/>
              </a:rPr>
              <a:t>Y</a:t>
            </a:r>
            <a:r>
              <a:rPr kumimoji="1" lang="ja-JP" altLang="ja-JP" sz="1200" kern="1200" dirty="0" smtClean="0">
                <a:solidFill>
                  <a:schemeClr val="tx1"/>
                </a:solidFill>
                <a:effectLst/>
                <a:latin typeface="+mn-lt"/>
                <a:ea typeface="+mn-ea"/>
                <a:cs typeface="+mn-cs"/>
              </a:rPr>
              <a:t>において，二つの配列の対応付けは多数存在します．その例をこの表に示します．これは，上の行のスぺースは挿入を表し，下の行のスぺースは削除を表します．二つの配列における全ての対応付けをあらわすのには，こちらの編集グラフが用いられます．これは有向非巡回グラフとなっており，垂直の矢印は挿入を，水平の矢印は欠損を，斜めの矢印は一致を表しています．この編集グラフの始点から終点の各経路が二つの配列における全ての対応付けをあらわ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4</a:t>
            </a:fld>
            <a:endParaRPr kumimoji="1" lang="ja-JP" altLang="en-US"/>
          </a:p>
        </p:txBody>
      </p:sp>
    </p:spTree>
    <p:extLst>
      <p:ext uri="{BB962C8B-B14F-4D97-AF65-F5344CB8AC3E}">
        <p14:creationId xmlns:p14="http://schemas.microsoft.com/office/powerpoint/2010/main" val="2772831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5</a:t>
            </a:r>
            <a:r>
              <a:rPr lang="ja-JP" altLang="en-US" dirty="0" smtClean="0"/>
              <a:t>一致・不一致のペナルティは比較するもじに依存．どの入力を選択したかを記録しておければ経路を辿ってアラインメントも決定できる</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369A72E-44F2-694E-BAB1-175BA6BDD024}" type="slidenum">
              <a:rPr kumimoji="1" lang="ja-JP" altLang="en-US" smtClean="0"/>
              <a:t>52</a:t>
            </a:fld>
            <a:endParaRPr kumimoji="1" lang="ja-JP" altLang="en-US"/>
          </a:p>
        </p:txBody>
      </p:sp>
    </p:spTree>
    <p:extLst>
      <p:ext uri="{BB962C8B-B14F-4D97-AF65-F5344CB8AC3E}">
        <p14:creationId xmlns:p14="http://schemas.microsoft.com/office/powerpoint/2010/main" val="8842332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369A72E-44F2-694E-BAB1-175BA6BDD024}" type="slidenum">
              <a:rPr kumimoji="1" lang="ja-JP" altLang="en-US" smtClean="0"/>
              <a:t>53</a:t>
            </a:fld>
            <a:endParaRPr kumimoji="1" lang="ja-JP" altLang="en-US"/>
          </a:p>
        </p:txBody>
      </p:sp>
    </p:spTree>
    <p:extLst>
      <p:ext uri="{BB962C8B-B14F-4D97-AF65-F5344CB8AC3E}">
        <p14:creationId xmlns:p14="http://schemas.microsoft.com/office/powerpoint/2010/main" val="591119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この編集グラフの各エッジに，こちらに表すスコアマトリクスに基づいて遅延時間の重み付けを行います．スコママトリクスは配列要素の置換確率を行列にしたものです．信号が始点に入力された時刻を０とすると，</a:t>
            </a:r>
            <a:endParaRPr kumimoji="1" lang="ja-JP" altLang="en-US" dirty="0"/>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5</a:t>
            </a:fld>
            <a:endParaRPr kumimoji="1" lang="ja-JP" altLang="en-US"/>
          </a:p>
        </p:txBody>
      </p:sp>
    </p:spTree>
    <p:extLst>
      <p:ext uri="{BB962C8B-B14F-4D97-AF65-F5344CB8AC3E}">
        <p14:creationId xmlns:p14="http://schemas.microsoft.com/office/powerpoint/2010/main" val="1107550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出力に最も早く到達した信号が通ってきた経路が示す対応付けが，二つの配列のアラインメントとなります．</a:t>
            </a: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6</a:t>
            </a:fld>
            <a:endParaRPr kumimoji="1" lang="ja-JP" altLang="en-US"/>
          </a:p>
        </p:txBody>
      </p:sp>
    </p:spTree>
    <p:extLst>
      <p:ext uri="{BB962C8B-B14F-4D97-AF65-F5344CB8AC3E}">
        <p14:creationId xmlns:p14="http://schemas.microsoft.com/office/powerpoint/2010/main" val="1644269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この</a:t>
            </a:r>
            <a:r>
              <a:rPr kumimoji="1" lang="ja-JP" altLang="ja-JP" sz="1200" kern="1200" dirty="0" smtClean="0">
                <a:solidFill>
                  <a:schemeClr val="tx1"/>
                </a:solidFill>
                <a:effectLst/>
                <a:latin typeface="+mn-lt"/>
                <a:ea typeface="+mn-ea"/>
                <a:cs typeface="+mn-cs"/>
              </a:rPr>
              <a:t>例</a:t>
            </a:r>
            <a:r>
              <a:rPr kumimoji="1" lang="ja-JP" altLang="ja-JP" sz="1200" kern="1200" dirty="0" smtClean="0">
                <a:solidFill>
                  <a:schemeClr val="tx1"/>
                </a:solidFill>
                <a:effectLst/>
                <a:latin typeface="+mn-lt"/>
                <a:ea typeface="+mn-ea"/>
                <a:cs typeface="+mn-cs"/>
              </a:rPr>
              <a:t>の場合ですと，この対応付けです．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配列</a:t>
            </a:r>
            <a:r>
              <a:rPr kumimoji="1" lang="ja-JP" altLang="en-US" sz="1200" kern="1200" dirty="0" smtClean="0">
                <a:solidFill>
                  <a:schemeClr val="tx1"/>
                </a:solidFill>
                <a:effectLst/>
                <a:latin typeface="+mn-lt"/>
                <a:ea typeface="+mn-ea"/>
                <a:cs typeface="+mn-cs"/>
              </a:rPr>
              <a:t>アラインメントスコアは７となります．</a:t>
            </a:r>
            <a:endParaRPr kumimoji="1" lang="en-US" altLang="ja-JP" sz="1200" kern="1200" dirty="0" smtClean="0">
              <a:solidFill>
                <a:schemeClr val="tx1"/>
              </a:solidFill>
              <a:effectLst/>
              <a:latin typeface="+mn-lt"/>
              <a:ea typeface="+mn-ea"/>
              <a:cs typeface="+mn-cs"/>
            </a:endParaRPr>
          </a:p>
          <a:p>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7</a:t>
            </a:fld>
            <a:endParaRPr kumimoji="1" lang="ja-JP" altLang="en-US"/>
          </a:p>
        </p:txBody>
      </p:sp>
    </p:spTree>
    <p:extLst>
      <p:ext uri="{BB962C8B-B14F-4D97-AF65-F5344CB8AC3E}">
        <p14:creationId xmlns:p14="http://schemas.microsoft.com/office/powerpoint/2010/main" val="1438698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また，同じ配列長の別の配列同士だとアラインメントは異なります．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ここに示す</a:t>
            </a:r>
            <a:r>
              <a:rPr kumimoji="1" lang="ja-JP" altLang="ja-JP" sz="1200" kern="1200" dirty="0" smtClean="0">
                <a:solidFill>
                  <a:schemeClr val="tx1"/>
                </a:solidFill>
                <a:effectLst/>
                <a:latin typeface="+mn-lt"/>
                <a:ea typeface="+mn-ea"/>
                <a:cs typeface="+mn-cs"/>
              </a:rPr>
              <a:t>例</a:t>
            </a:r>
            <a:r>
              <a:rPr kumimoji="1" lang="ja-JP" altLang="ja-JP" sz="1200" kern="1200" dirty="0" smtClean="0">
                <a:solidFill>
                  <a:schemeClr val="tx1"/>
                </a:solidFill>
                <a:effectLst/>
                <a:latin typeface="+mn-lt"/>
                <a:ea typeface="+mn-ea"/>
                <a:cs typeface="+mn-cs"/>
              </a:rPr>
              <a:t>の場合ですと，この対応付け</a:t>
            </a:r>
            <a:r>
              <a:rPr kumimoji="1" lang="ja-JP" altLang="ja-JP" sz="1200" kern="1200" dirty="0" smtClean="0">
                <a:solidFill>
                  <a:schemeClr val="tx1"/>
                </a:solidFill>
                <a:effectLst/>
                <a:latin typeface="+mn-lt"/>
                <a:ea typeface="+mn-ea"/>
                <a:cs typeface="+mn-cs"/>
              </a:rPr>
              <a:t>で</a:t>
            </a:r>
            <a:r>
              <a:rPr kumimoji="1" lang="ja-JP" altLang="en-US" sz="1200" kern="1200" dirty="0" smtClean="0">
                <a:solidFill>
                  <a:schemeClr val="tx1"/>
                </a:solidFill>
                <a:effectLst/>
                <a:latin typeface="+mn-lt"/>
                <a:ea typeface="+mn-ea"/>
                <a:cs typeface="+mn-cs"/>
              </a:rPr>
              <a:t>，この配列</a:t>
            </a:r>
            <a:r>
              <a:rPr kumimoji="1" lang="ja-JP" altLang="en-US" sz="1200" kern="1200" dirty="0" smtClean="0">
                <a:solidFill>
                  <a:schemeClr val="tx1"/>
                </a:solidFill>
                <a:effectLst/>
                <a:latin typeface="+mn-lt"/>
                <a:ea typeface="+mn-ea"/>
                <a:cs typeface="+mn-cs"/>
              </a:rPr>
              <a:t>アラインメントスコア</a:t>
            </a:r>
            <a:r>
              <a:rPr kumimoji="1" lang="ja-JP" altLang="en-US" sz="1200" kern="1200" dirty="0" smtClean="0">
                <a:solidFill>
                  <a:schemeClr val="tx1"/>
                </a:solidFill>
                <a:effectLst/>
                <a:latin typeface="+mn-lt"/>
                <a:ea typeface="+mn-ea"/>
                <a:cs typeface="+mn-cs"/>
              </a:rPr>
              <a:t>は６と</a:t>
            </a:r>
            <a:r>
              <a:rPr kumimoji="1" lang="ja-JP" altLang="en-US" sz="1200" kern="1200" dirty="0" smtClean="0">
                <a:solidFill>
                  <a:schemeClr val="tx1"/>
                </a:solidFill>
                <a:effectLst/>
                <a:latin typeface="+mn-lt"/>
                <a:ea typeface="+mn-ea"/>
                <a:cs typeface="+mn-cs"/>
              </a:rPr>
              <a:t>なります．</a:t>
            </a:r>
            <a:endParaRPr kumimoji="1" lang="en-US" altLang="ja-JP" sz="1200" kern="1200" dirty="0" smtClean="0">
              <a:solidFill>
                <a:schemeClr val="tx1"/>
              </a:solidFill>
              <a:effectLst/>
              <a:latin typeface="+mn-lt"/>
              <a:ea typeface="+mn-ea"/>
              <a:cs typeface="+mn-cs"/>
            </a:endParaRPr>
          </a:p>
          <a:p>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2478476-91BA-431B-9989-67D9D9820056}" type="slidenum">
              <a:rPr kumimoji="1" lang="ja-JP" altLang="en-US" smtClean="0"/>
              <a:t>8</a:t>
            </a:fld>
            <a:endParaRPr kumimoji="1" lang="ja-JP" altLang="en-US"/>
          </a:p>
        </p:txBody>
      </p:sp>
    </p:spTree>
    <p:extLst>
      <p:ext uri="{BB962C8B-B14F-4D97-AF65-F5344CB8AC3E}">
        <p14:creationId xmlns:p14="http://schemas.microsoft.com/office/powerpoint/2010/main" val="1908080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1BD9583A-093E-4E77-AE9D-656938884AEB}" type="datetime1">
              <a:rPr kumimoji="1" lang="ja-JP" altLang="en-US" smtClean="0"/>
              <a:t>2018/2/19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5BCD6C-E46B-4929-8DC7-4F603058D6BB}" type="slidenum">
              <a:rPr kumimoji="1" lang="ja-JP" altLang="en-US" smtClean="0"/>
              <a:t>‹#›</a:t>
            </a:fld>
            <a:endParaRPr kumimoji="1" lang="ja-JP" altLang="en-US"/>
          </a:p>
        </p:txBody>
      </p:sp>
    </p:spTree>
    <p:extLst>
      <p:ext uri="{BB962C8B-B14F-4D97-AF65-F5344CB8AC3E}">
        <p14:creationId xmlns:p14="http://schemas.microsoft.com/office/powerpoint/2010/main" val="2038531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A5777-4420-4064-929C-4EB4C5C20AB8}" type="datetime1">
              <a:rPr kumimoji="1" lang="ja-JP" altLang="en-US" smtClean="0"/>
              <a:t>2018/2/19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5BCD6C-E46B-4929-8DC7-4F603058D6BB}" type="slidenum">
              <a:rPr kumimoji="1" lang="ja-JP" altLang="en-US" smtClean="0"/>
              <a:t>‹#›</a:t>
            </a:fld>
            <a:endParaRPr kumimoji="1" lang="ja-JP" altLang="en-US"/>
          </a:p>
        </p:txBody>
      </p:sp>
    </p:spTree>
    <p:extLst>
      <p:ext uri="{BB962C8B-B14F-4D97-AF65-F5344CB8AC3E}">
        <p14:creationId xmlns:p14="http://schemas.microsoft.com/office/powerpoint/2010/main" val="3225635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604434E-382F-4F59-A693-5BBF63CA1013}" type="datetime1">
              <a:rPr kumimoji="1" lang="ja-JP" altLang="en-US" smtClean="0"/>
              <a:t>2018/2/19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5BCD6C-E46B-4929-8DC7-4F603058D6BB}" type="slidenum">
              <a:rPr kumimoji="1" lang="ja-JP" altLang="en-US" smtClean="0"/>
              <a:t>‹#›</a:t>
            </a:fld>
            <a:endParaRPr kumimoji="1" lang="ja-JP" altLang="en-US"/>
          </a:p>
        </p:txBody>
      </p:sp>
    </p:spTree>
    <p:extLst>
      <p:ext uri="{BB962C8B-B14F-4D97-AF65-F5344CB8AC3E}">
        <p14:creationId xmlns:p14="http://schemas.microsoft.com/office/powerpoint/2010/main" val="4104628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5578EF6-5907-444F-8C87-B3D7A557085E}" type="datetime1">
              <a:rPr kumimoji="1" lang="ja-JP" altLang="en-US" smtClean="0"/>
              <a:t>2018/2/19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115BCD6C-E46B-4929-8DC7-4F603058D6BB}" type="slidenum">
              <a:rPr lang="ja-JP" altLang="en-US" smtClean="0"/>
              <a:pPr/>
              <a:t>‹#›</a:t>
            </a:fld>
            <a:endParaRPr lang="ja-JP" altLang="en-US" dirty="0"/>
          </a:p>
        </p:txBody>
      </p:sp>
    </p:spTree>
    <p:extLst>
      <p:ext uri="{BB962C8B-B14F-4D97-AF65-F5344CB8AC3E}">
        <p14:creationId xmlns:p14="http://schemas.microsoft.com/office/powerpoint/2010/main" val="427089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A0504C3-4B81-44EF-9A5B-E60F57FEFFE1}" type="datetime1">
              <a:rPr kumimoji="1" lang="ja-JP" altLang="en-US" smtClean="0"/>
              <a:t>2018/2/19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5BCD6C-E46B-4929-8DC7-4F603058D6BB}" type="slidenum">
              <a:rPr kumimoji="1" lang="ja-JP" altLang="en-US" smtClean="0"/>
              <a:t>‹#›</a:t>
            </a:fld>
            <a:endParaRPr kumimoji="1" lang="ja-JP" altLang="en-US"/>
          </a:p>
        </p:txBody>
      </p:sp>
    </p:spTree>
    <p:extLst>
      <p:ext uri="{BB962C8B-B14F-4D97-AF65-F5344CB8AC3E}">
        <p14:creationId xmlns:p14="http://schemas.microsoft.com/office/powerpoint/2010/main" val="1015354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990B6C2E-AFE8-4649-9242-DC71AC3A47E3}" type="datetime1">
              <a:rPr kumimoji="1" lang="ja-JP" altLang="en-US" smtClean="0"/>
              <a:t>2018/2/19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15BCD6C-E46B-4929-8DC7-4F603058D6BB}" type="slidenum">
              <a:rPr kumimoji="1" lang="ja-JP" altLang="en-US" smtClean="0"/>
              <a:t>‹#›</a:t>
            </a:fld>
            <a:endParaRPr kumimoji="1" lang="ja-JP" altLang="en-US"/>
          </a:p>
        </p:txBody>
      </p:sp>
    </p:spTree>
    <p:extLst>
      <p:ext uri="{BB962C8B-B14F-4D97-AF65-F5344CB8AC3E}">
        <p14:creationId xmlns:p14="http://schemas.microsoft.com/office/powerpoint/2010/main" val="261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523E1A3-7D4A-4E09-8F3A-1E594E2DEB03}" type="datetime1">
              <a:rPr kumimoji="1" lang="ja-JP" altLang="en-US" smtClean="0"/>
              <a:t>2018/2/19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15BCD6C-E46B-4929-8DC7-4F603058D6BB}" type="slidenum">
              <a:rPr kumimoji="1" lang="ja-JP" altLang="en-US" smtClean="0"/>
              <a:t>‹#›</a:t>
            </a:fld>
            <a:endParaRPr kumimoji="1" lang="ja-JP" altLang="en-US"/>
          </a:p>
        </p:txBody>
      </p:sp>
    </p:spTree>
    <p:extLst>
      <p:ext uri="{BB962C8B-B14F-4D97-AF65-F5344CB8AC3E}">
        <p14:creationId xmlns:p14="http://schemas.microsoft.com/office/powerpoint/2010/main" val="3434867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93B4AB5-F4FC-46A7-A268-E09FD7842BC7}" type="datetime1">
              <a:rPr kumimoji="1" lang="ja-JP" altLang="en-US" smtClean="0"/>
              <a:t>2018/2/19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15BCD6C-E46B-4929-8DC7-4F603058D6BB}" type="slidenum">
              <a:rPr kumimoji="1" lang="ja-JP" altLang="en-US" smtClean="0"/>
              <a:t>‹#›</a:t>
            </a:fld>
            <a:endParaRPr kumimoji="1" lang="ja-JP" altLang="en-US"/>
          </a:p>
        </p:txBody>
      </p:sp>
    </p:spTree>
    <p:extLst>
      <p:ext uri="{BB962C8B-B14F-4D97-AF65-F5344CB8AC3E}">
        <p14:creationId xmlns:p14="http://schemas.microsoft.com/office/powerpoint/2010/main" val="2157632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9A8584-65FA-4739-9408-F75618919D98}" type="datetime1">
              <a:rPr kumimoji="1" lang="ja-JP" altLang="en-US" smtClean="0"/>
              <a:t>2018/2/19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15BCD6C-E46B-4929-8DC7-4F603058D6BB}" type="slidenum">
              <a:rPr kumimoji="1" lang="ja-JP" altLang="en-US" smtClean="0"/>
              <a:t>‹#›</a:t>
            </a:fld>
            <a:endParaRPr kumimoji="1" lang="ja-JP" altLang="en-US"/>
          </a:p>
        </p:txBody>
      </p:sp>
    </p:spTree>
    <p:extLst>
      <p:ext uri="{BB962C8B-B14F-4D97-AF65-F5344CB8AC3E}">
        <p14:creationId xmlns:p14="http://schemas.microsoft.com/office/powerpoint/2010/main" val="2355106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317B259-292E-4915-AE85-259171FAD2C3}" type="datetime1">
              <a:rPr kumimoji="1" lang="ja-JP" altLang="en-US" smtClean="0"/>
              <a:t>2018/2/19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15BCD6C-E46B-4929-8DC7-4F603058D6BB}" type="slidenum">
              <a:rPr kumimoji="1" lang="ja-JP" altLang="en-US" smtClean="0"/>
              <a:t>‹#›</a:t>
            </a:fld>
            <a:endParaRPr kumimoji="1" lang="ja-JP" altLang="en-US"/>
          </a:p>
        </p:txBody>
      </p:sp>
    </p:spTree>
    <p:extLst>
      <p:ext uri="{BB962C8B-B14F-4D97-AF65-F5344CB8AC3E}">
        <p14:creationId xmlns:p14="http://schemas.microsoft.com/office/powerpoint/2010/main" val="1498736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A5ED732-CF27-495F-BE1B-1F09F1580EA4}" type="datetime1">
              <a:rPr kumimoji="1" lang="ja-JP" altLang="en-US" smtClean="0"/>
              <a:t>2018/2/19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15BCD6C-E46B-4929-8DC7-4F603058D6BB}" type="slidenum">
              <a:rPr kumimoji="1" lang="ja-JP" altLang="en-US" smtClean="0"/>
              <a:t>‹#›</a:t>
            </a:fld>
            <a:endParaRPr kumimoji="1" lang="ja-JP" altLang="en-US"/>
          </a:p>
        </p:txBody>
      </p:sp>
    </p:spTree>
    <p:extLst>
      <p:ext uri="{BB962C8B-B14F-4D97-AF65-F5344CB8AC3E}">
        <p14:creationId xmlns:p14="http://schemas.microsoft.com/office/powerpoint/2010/main" val="38867455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872649-BC8E-46F9-B47D-DA96DB28E164}" type="datetime1">
              <a:rPr kumimoji="1" lang="ja-JP" altLang="en-US" smtClean="0"/>
              <a:t>2018/2/19</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5BCD6C-E46B-4929-8DC7-4F603058D6BB}" type="slidenum">
              <a:rPr kumimoji="1" lang="ja-JP" altLang="en-US" smtClean="0"/>
              <a:t>‹#›</a:t>
            </a:fld>
            <a:endParaRPr kumimoji="1" lang="ja-JP" altLang="en-US"/>
          </a:p>
        </p:txBody>
      </p:sp>
    </p:spTree>
    <p:extLst>
      <p:ext uri="{BB962C8B-B14F-4D97-AF65-F5344CB8AC3E}">
        <p14:creationId xmlns:p14="http://schemas.microsoft.com/office/powerpoint/2010/main" val="4091269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5.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5.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5.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4" Type="http://schemas.openxmlformats.org/officeDocument/2006/relationships/image" Target="../media/image17.emf"/><Relationship Id="rId5" Type="http://schemas.openxmlformats.org/officeDocument/2006/relationships/image" Target="../media/image18.emf"/><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28336" y="1214438"/>
            <a:ext cx="8903369" cy="2387600"/>
          </a:xfrm>
        </p:spPr>
        <p:txBody>
          <a:bodyPr>
            <a:normAutofit/>
          </a:bodyPr>
          <a:lstStyle/>
          <a:p>
            <a:r>
              <a:rPr kumimoji="1" lang="ja-JP" altLang="en-US" sz="3400" dirty="0" smtClean="0"/>
              <a:t>ナノフォトニック･デバイスを用いた</a:t>
            </a:r>
            <a:r>
              <a:rPr kumimoji="1" lang="en-US" altLang="ja-JP" sz="3400" dirty="0" smtClean="0"/>
              <a:t/>
            </a:r>
            <a:br>
              <a:rPr kumimoji="1" lang="en-US" altLang="ja-JP" sz="3400" dirty="0" smtClean="0"/>
            </a:br>
            <a:r>
              <a:rPr lang="ja-JP" altLang="en-US" sz="3400" dirty="0" smtClean="0"/>
              <a:t>配列アラインメント用レースロジック回路の提案</a:t>
            </a:r>
            <a:endParaRPr kumimoji="1" lang="ja-JP" altLang="en-US" sz="3400" dirty="0"/>
          </a:p>
        </p:txBody>
      </p:sp>
      <p:sp>
        <p:nvSpPr>
          <p:cNvPr id="3" name="サブタイトル 2"/>
          <p:cNvSpPr>
            <a:spLocks noGrp="1"/>
          </p:cNvSpPr>
          <p:nvPr>
            <p:ph type="subTitle" idx="1"/>
          </p:nvPr>
        </p:nvSpPr>
        <p:spPr/>
        <p:txBody>
          <a:bodyPr/>
          <a:lstStyle/>
          <a:p>
            <a:r>
              <a:rPr kumimoji="1" lang="ja-JP" altLang="en-US" dirty="0" smtClean="0"/>
              <a:t>井上研究室　修士２年</a:t>
            </a:r>
            <a:endParaRPr kumimoji="1" lang="en-US" altLang="ja-JP" dirty="0" smtClean="0"/>
          </a:p>
          <a:p>
            <a:r>
              <a:rPr lang="ja-JP" altLang="en-US" dirty="0" smtClean="0"/>
              <a:t>浅井　里奈</a:t>
            </a:r>
            <a:endParaRPr kumimoji="1" lang="en-US" altLang="ja-JP" dirty="0" smtClean="0"/>
          </a:p>
        </p:txBody>
      </p:sp>
    </p:spTree>
    <p:extLst>
      <p:ext uri="{BB962C8B-B14F-4D97-AF65-F5344CB8AC3E}">
        <p14:creationId xmlns:p14="http://schemas.microsoft.com/office/powerpoint/2010/main" val="1977438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光デバイスとレースロジック</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レースロジック</a:t>
            </a:r>
            <a:endParaRPr lang="en-US" altLang="ja-JP" dirty="0" smtClean="0"/>
          </a:p>
          <a:p>
            <a:pPr marL="457200" lvl="1" indent="0">
              <a:buNone/>
            </a:pPr>
            <a:r>
              <a:rPr lang="ja-JP" altLang="en-US" dirty="0" smtClean="0"/>
              <a:t>信号の伝搬によって計算</a:t>
            </a:r>
            <a:endParaRPr lang="en-US" altLang="ja-JP" dirty="0" smtClean="0"/>
          </a:p>
          <a:p>
            <a:r>
              <a:rPr lang="ja-JP" altLang="en-US" dirty="0" smtClean="0"/>
              <a:t>光デバイス</a:t>
            </a:r>
            <a:endParaRPr lang="en-US" altLang="ja-JP" dirty="0" smtClean="0"/>
          </a:p>
          <a:p>
            <a:pPr marL="457200" lvl="1" indent="0">
              <a:buNone/>
            </a:pPr>
            <a:r>
              <a:rPr lang="ja-JP" altLang="en-US" dirty="0" smtClean="0"/>
              <a:t>光伝搬</a:t>
            </a:r>
            <a:r>
              <a:rPr lang="ja-JP" altLang="en-US" dirty="0"/>
              <a:t>信号を取り扱う</a:t>
            </a:r>
            <a:r>
              <a:rPr lang="ja-JP" altLang="en-US" dirty="0" smtClean="0"/>
              <a:t>素子</a:t>
            </a:r>
            <a:endParaRPr lang="en-US" altLang="ja-JP" dirty="0"/>
          </a:p>
          <a:p>
            <a:pPr marL="457200" lvl="1" indent="0">
              <a:buNone/>
            </a:pPr>
            <a:r>
              <a:rPr lang="ja-JP" altLang="en-US" dirty="0" smtClean="0"/>
              <a:t>光伝搬</a:t>
            </a:r>
            <a:r>
              <a:rPr lang="ja-JP" altLang="en-US" dirty="0"/>
              <a:t>信号は信号の</a:t>
            </a:r>
            <a:r>
              <a:rPr lang="ja-JP" altLang="en-US" dirty="0" smtClean="0"/>
              <a:t>伝搬速度が速い</a:t>
            </a:r>
            <a:endParaRPr lang="en-US" altLang="ja-JP" dirty="0"/>
          </a:p>
          <a:p>
            <a:pPr marL="457200" lvl="1" indent="0">
              <a:buNone/>
            </a:pPr>
            <a:r>
              <a:rPr lang="en-US" altLang="ja-JP" dirty="0" smtClean="0"/>
              <a:t> </a:t>
            </a:r>
            <a:endParaRPr lang="ja-JP" altLang="en-US" dirty="0" smtClean="0"/>
          </a:p>
          <a:p>
            <a:pPr marL="0" indent="0">
              <a:buNone/>
            </a:pPr>
            <a:r>
              <a:rPr lang="ja-JP" altLang="en-US" dirty="0" smtClean="0"/>
              <a:t>光デバイスの光速での信号処理という特徴</a:t>
            </a:r>
            <a:endParaRPr lang="en-US" altLang="ja-JP" dirty="0" smtClean="0"/>
          </a:p>
          <a:p>
            <a:pPr marL="0" indent="0">
              <a:buNone/>
            </a:pPr>
            <a:r>
              <a:rPr lang="en-US" altLang="ja-JP" dirty="0" smtClean="0"/>
              <a:t>CMOS </a:t>
            </a:r>
            <a:r>
              <a:rPr lang="ja-JP" altLang="en-US" dirty="0" smtClean="0"/>
              <a:t>デバイスを用いたレースロジック回路よりも性能において優位になると考察</a:t>
            </a:r>
            <a:endParaRPr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9</a:t>
            </a:fld>
            <a:endParaRPr lang="ja-JP" altLang="en-US" dirty="0"/>
          </a:p>
        </p:txBody>
      </p:sp>
    </p:spTree>
    <p:extLst>
      <p:ext uri="{BB962C8B-B14F-4D97-AF65-F5344CB8AC3E}">
        <p14:creationId xmlns:p14="http://schemas.microsoft.com/office/powerpoint/2010/main" val="9981143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本研究のねらい</a:t>
            </a:r>
            <a:endParaRPr kumimoji="1" lang="ja-JP" altLang="en-US" dirty="0"/>
          </a:p>
        </p:txBody>
      </p:sp>
      <p:sp>
        <p:nvSpPr>
          <p:cNvPr id="3" name="コンテンツ プレースホルダー 2"/>
          <p:cNvSpPr>
            <a:spLocks noGrp="1"/>
          </p:cNvSpPr>
          <p:nvPr>
            <p:ph idx="1"/>
          </p:nvPr>
        </p:nvSpPr>
        <p:spPr/>
        <p:txBody>
          <a:bodyPr anchor="ctr"/>
          <a:lstStyle/>
          <a:p>
            <a:r>
              <a:rPr lang="ja-JP" altLang="en-US" dirty="0" smtClean="0"/>
              <a:t>課題</a:t>
            </a:r>
            <a:endParaRPr lang="en-US" altLang="ja-JP" dirty="0" smtClean="0"/>
          </a:p>
          <a:p>
            <a:pPr marL="457200" lvl="1" indent="0">
              <a:buNone/>
            </a:pPr>
            <a:r>
              <a:rPr lang="ja-JP" altLang="en-US" dirty="0" smtClean="0"/>
              <a:t>配列アラインメント探索の高速化</a:t>
            </a:r>
            <a:endParaRPr lang="en-US" altLang="ja-JP" dirty="0" smtClean="0"/>
          </a:p>
          <a:p>
            <a:endParaRPr lang="en-US" altLang="ja-JP" dirty="0" smtClean="0"/>
          </a:p>
          <a:p>
            <a:r>
              <a:rPr kumimoji="1" lang="ja-JP" altLang="en-US" dirty="0" smtClean="0"/>
              <a:t>目的</a:t>
            </a:r>
            <a:endParaRPr kumimoji="1" lang="en-US" altLang="ja-JP" dirty="0" smtClean="0"/>
          </a:p>
          <a:p>
            <a:pPr marL="457200" lvl="1" indent="0">
              <a:buNone/>
            </a:pPr>
            <a:r>
              <a:rPr lang="ja-JP" altLang="en-US" dirty="0"/>
              <a:t>ナノフォトニック</a:t>
            </a:r>
            <a:r>
              <a:rPr lang="ja-JP" altLang="en-US" dirty="0" smtClean="0"/>
              <a:t>・デバイスを用いた配列アラインメント用レースロジック回路の提案</a:t>
            </a:r>
            <a:endParaRPr lang="en-US" altLang="ja-JP" dirty="0" smtClean="0"/>
          </a:p>
          <a:p>
            <a:pPr marL="457200" lvl="1" indent="0">
              <a:buNone/>
            </a:pPr>
            <a:endParaRPr lang="en-US" altLang="ja-JP" dirty="0"/>
          </a:p>
          <a:p>
            <a:pPr marL="457200" lvl="1" indent="0">
              <a:buNone/>
            </a:pPr>
            <a:r>
              <a:rPr lang="ja-JP" altLang="en-US" dirty="0" smtClean="0"/>
              <a:t>シミュレーションによる機能検証</a:t>
            </a:r>
            <a:endParaRPr lang="en-US" altLang="ja-JP" dirty="0" smtClean="0"/>
          </a:p>
          <a:p>
            <a:pPr marL="457200" lvl="1" indent="0">
              <a:buNone/>
            </a:pPr>
            <a:r>
              <a:rPr lang="ja-JP" altLang="en-US" dirty="0" smtClean="0"/>
              <a:t>モデリングによる評価</a:t>
            </a:r>
            <a:endParaRPr lang="en-US" altLang="ja-JP" dirty="0" smtClean="0"/>
          </a:p>
          <a:p>
            <a:pPr marL="457200" lvl="1" indent="0">
              <a:buNone/>
            </a:pPr>
            <a:r>
              <a:rPr lang="ja-JP" altLang="en-US" dirty="0" smtClean="0"/>
              <a:t>実装に向けての課題の考察</a:t>
            </a:r>
            <a:endParaRPr lang="en-US" altLang="ja-JP" dirty="0"/>
          </a:p>
        </p:txBody>
      </p:sp>
      <p:sp>
        <p:nvSpPr>
          <p:cNvPr id="4" name="スライド番号プレースホルダー 3"/>
          <p:cNvSpPr>
            <a:spLocks noGrp="1"/>
          </p:cNvSpPr>
          <p:nvPr>
            <p:ph type="sldNum" sz="quarter" idx="12"/>
          </p:nvPr>
        </p:nvSpPr>
        <p:spPr/>
        <p:txBody>
          <a:bodyPr/>
          <a:lstStyle/>
          <a:p>
            <a:fld id="{115BCD6C-E46B-4929-8DC7-4F603058D6BB}" type="slidenum">
              <a:rPr kumimoji="1" lang="ja-JP" altLang="en-US" smtClean="0"/>
              <a:t>10</a:t>
            </a:fld>
            <a:endParaRPr kumimoji="1" lang="ja-JP" altLang="en-US"/>
          </a:p>
        </p:txBody>
      </p:sp>
    </p:spTree>
    <p:extLst>
      <p:ext uri="{BB962C8B-B14F-4D97-AF65-F5344CB8AC3E}">
        <p14:creationId xmlns:p14="http://schemas.microsoft.com/office/powerpoint/2010/main" val="38315537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68279" y="358230"/>
            <a:ext cx="7407441" cy="1325563"/>
          </a:xfrm>
        </p:spPr>
        <p:txBody>
          <a:bodyPr/>
          <a:lstStyle/>
          <a:p>
            <a:r>
              <a:rPr kumimoji="1" lang="en-US" altLang="ja-JP" dirty="0" smtClean="0"/>
              <a:t>CM</a:t>
            </a:r>
            <a:r>
              <a:rPr lang="en-US" altLang="ja-JP" dirty="0" smtClean="0"/>
              <a:t>O</a:t>
            </a:r>
            <a:r>
              <a:rPr kumimoji="1" lang="en-US" altLang="ja-JP" dirty="0" smtClean="0"/>
              <a:t>S</a:t>
            </a:r>
            <a:r>
              <a:rPr kumimoji="1" lang="ja-JP" altLang="en-US" dirty="0" smtClean="0"/>
              <a:t>を用いたレースロジック実装例</a:t>
            </a:r>
            <a:endParaRPr kumimoji="1"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11</a:t>
            </a:fld>
            <a:endParaRPr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148" y="1701466"/>
            <a:ext cx="3974432" cy="3974432"/>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948113"/>
            <a:ext cx="3481137" cy="3481137"/>
          </a:xfrm>
          <a:prstGeom prst="rect">
            <a:avLst/>
          </a:prstGeom>
        </p:spPr>
      </p:pic>
      <p:cxnSp>
        <p:nvCxnSpPr>
          <p:cNvPr id="7" name="直線コネクタ 6"/>
          <p:cNvCxnSpPr/>
          <p:nvPr/>
        </p:nvCxnSpPr>
        <p:spPr>
          <a:xfrm flipV="1">
            <a:off x="3898232" y="1948113"/>
            <a:ext cx="673768" cy="10517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3898232" y="5261811"/>
            <a:ext cx="673768" cy="1674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6110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12</a:t>
            </a:fld>
            <a:endParaRPr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948113"/>
            <a:ext cx="3481137" cy="3481137"/>
          </a:xfrm>
          <a:prstGeom prst="rect">
            <a:avLst/>
          </a:prstGeom>
        </p:spPr>
      </p:pic>
      <p:sp>
        <p:nvSpPr>
          <p:cNvPr id="7" name="コンテンツ プレースホルダー 2"/>
          <p:cNvSpPr>
            <a:spLocks noGrp="1"/>
          </p:cNvSpPr>
          <p:nvPr>
            <p:ph idx="1"/>
          </p:nvPr>
        </p:nvSpPr>
        <p:spPr>
          <a:xfrm>
            <a:off x="249382" y="1709239"/>
            <a:ext cx="4322618" cy="4351338"/>
          </a:xfrm>
        </p:spPr>
        <p:txBody>
          <a:bodyPr>
            <a:normAutofit/>
          </a:bodyPr>
          <a:lstStyle/>
          <a:p>
            <a:pPr marL="0" indent="0">
              <a:buNone/>
            </a:pPr>
            <a:r>
              <a:rPr lang="en-US" altLang="ja-JP" sz="2400" dirty="0" smtClean="0"/>
              <a:t>Output</a:t>
            </a:r>
            <a:r>
              <a:rPr lang="ja-JP" altLang="en-US" sz="2400" dirty="0" smtClean="0"/>
              <a:t>の回路遅延時間を計測</a:t>
            </a:r>
            <a:endParaRPr lang="en-US" altLang="ja-JP" sz="2400" dirty="0" smtClean="0"/>
          </a:p>
          <a:p>
            <a:pPr marL="0" indent="0">
              <a:buNone/>
            </a:pPr>
            <a:endParaRPr lang="en-US" altLang="ja-JP" sz="2400" dirty="0"/>
          </a:p>
          <a:p>
            <a:r>
              <a:rPr lang="ja-JP" altLang="en-US" sz="2400" dirty="0"/>
              <a:t>一番最初に出力される</a:t>
            </a:r>
            <a:r>
              <a:rPr lang="ja-JP" altLang="en-US" sz="2400" dirty="0" smtClean="0"/>
              <a:t>信号</a:t>
            </a:r>
            <a:endParaRPr lang="en-US" altLang="ja-JP" sz="2400" dirty="0" smtClean="0"/>
          </a:p>
          <a:p>
            <a:pPr marL="0" indent="0">
              <a:buNone/>
            </a:pPr>
            <a:r>
              <a:rPr lang="en-US" altLang="ja-JP" sz="2400" dirty="0"/>
              <a:t> </a:t>
            </a:r>
            <a:r>
              <a:rPr lang="en-US" altLang="ja-JP" sz="2400" dirty="0" smtClean="0"/>
              <a:t>  </a:t>
            </a:r>
            <a:r>
              <a:rPr lang="ja-JP" altLang="en-US" sz="2400" dirty="0" smtClean="0"/>
              <a:t>＝最短経路を通ってきた信号</a:t>
            </a:r>
            <a:endParaRPr lang="en-US" altLang="ja-JP" sz="2400" dirty="0" smtClean="0"/>
          </a:p>
          <a:p>
            <a:pPr marL="0" indent="0">
              <a:buNone/>
            </a:pPr>
            <a:endParaRPr lang="en-US" altLang="ja-JP" sz="2400" dirty="0" smtClean="0"/>
          </a:p>
          <a:p>
            <a:r>
              <a:rPr lang="ja-JP" altLang="en-US" sz="2400" dirty="0" smtClean="0"/>
              <a:t>回路遅延時間</a:t>
            </a:r>
            <a:endParaRPr lang="en-US" altLang="ja-JP" sz="2400" dirty="0" smtClean="0"/>
          </a:p>
          <a:p>
            <a:pPr marL="0" indent="0">
              <a:buNone/>
            </a:pPr>
            <a:r>
              <a:rPr lang="en-US" altLang="ja-JP" sz="2400" dirty="0"/>
              <a:t> </a:t>
            </a:r>
            <a:r>
              <a:rPr lang="en-US" altLang="ja-JP" sz="2400" dirty="0" smtClean="0"/>
              <a:t>  </a:t>
            </a:r>
            <a:r>
              <a:rPr lang="ja-JP" altLang="en-US" sz="2400" dirty="0" smtClean="0"/>
              <a:t>＝配列</a:t>
            </a:r>
            <a:r>
              <a:rPr lang="ja-JP" altLang="en-US" sz="2400" dirty="0" smtClean="0"/>
              <a:t>アラインメントスコア</a:t>
            </a:r>
          </a:p>
          <a:p>
            <a:pPr marL="0" indent="0">
              <a:buNone/>
            </a:pPr>
            <a:endParaRPr lang="en-US" altLang="ja-JP" sz="2400" dirty="0"/>
          </a:p>
          <a:p>
            <a:pPr marL="0" indent="0">
              <a:buNone/>
            </a:pPr>
            <a:endParaRPr lang="ja-JP" altLang="en-US" sz="2400" dirty="0"/>
          </a:p>
        </p:txBody>
      </p:sp>
      <p:sp>
        <p:nvSpPr>
          <p:cNvPr id="8" name="テキスト ボックス 7"/>
          <p:cNvSpPr txBox="1"/>
          <p:nvPr/>
        </p:nvSpPr>
        <p:spPr>
          <a:xfrm>
            <a:off x="4267409" y="1319477"/>
            <a:ext cx="684803" cy="369332"/>
          </a:xfrm>
          <a:prstGeom prst="rect">
            <a:avLst/>
          </a:prstGeom>
          <a:noFill/>
        </p:spPr>
        <p:txBody>
          <a:bodyPr wrap="none" rtlCol="0">
            <a:spAutoFit/>
          </a:bodyPr>
          <a:lstStyle/>
          <a:p>
            <a:r>
              <a:rPr kumimoji="1" lang="en-US" altLang="ja-JP" dirty="0" smtClean="0"/>
              <a:t>Input</a:t>
            </a:r>
            <a:endParaRPr kumimoji="1" lang="ja-JP" altLang="en-US" dirty="0"/>
          </a:p>
        </p:txBody>
      </p:sp>
      <p:cxnSp>
        <p:nvCxnSpPr>
          <p:cNvPr id="9" name="直線矢印コネクタ 8"/>
          <p:cNvCxnSpPr/>
          <p:nvPr/>
        </p:nvCxnSpPr>
        <p:spPr>
          <a:xfrm>
            <a:off x="4251367" y="1585288"/>
            <a:ext cx="320633" cy="3650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8053137" y="5436639"/>
            <a:ext cx="320633" cy="3650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7357128" y="5548827"/>
            <a:ext cx="856325" cy="369332"/>
          </a:xfrm>
          <a:prstGeom prst="rect">
            <a:avLst/>
          </a:prstGeom>
          <a:noFill/>
        </p:spPr>
        <p:txBody>
          <a:bodyPr wrap="none" rtlCol="0">
            <a:spAutoFit/>
          </a:bodyPr>
          <a:lstStyle/>
          <a:p>
            <a:r>
              <a:rPr lang="en-US" altLang="ja-JP" smtClean="0"/>
              <a:t>Out</a:t>
            </a:r>
            <a:r>
              <a:rPr kumimoji="1" lang="en-US" altLang="ja-JP" smtClean="0"/>
              <a:t>put</a:t>
            </a:r>
            <a:endParaRPr kumimoji="1" lang="ja-JP" altLang="en-US" dirty="0"/>
          </a:p>
        </p:txBody>
      </p:sp>
      <p:sp>
        <p:nvSpPr>
          <p:cNvPr id="12" name="タイトル 1"/>
          <p:cNvSpPr txBox="1">
            <a:spLocks/>
          </p:cNvSpPr>
          <p:nvPr/>
        </p:nvSpPr>
        <p:spPr>
          <a:xfrm>
            <a:off x="868279" y="358230"/>
            <a:ext cx="740744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mtClean="0"/>
              <a:t>CMOS</a:t>
            </a:r>
            <a:r>
              <a:rPr lang="ja-JP" altLang="en-US" dirty="0" smtClean="0"/>
              <a:t>を用いたレースロジック実装例</a:t>
            </a:r>
            <a:endParaRPr lang="ja-JP" altLang="en-US" dirty="0"/>
          </a:p>
        </p:txBody>
      </p:sp>
    </p:spTree>
    <p:extLst>
      <p:ext uri="{BB962C8B-B14F-4D97-AF65-F5344CB8AC3E}">
        <p14:creationId xmlns:p14="http://schemas.microsoft.com/office/powerpoint/2010/main" val="21277167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13</a:t>
            </a:fld>
            <a:endParaRPr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948113"/>
            <a:ext cx="3481137" cy="3481137"/>
          </a:xfrm>
          <a:prstGeom prst="rect">
            <a:avLst/>
          </a:prstGeom>
        </p:spPr>
      </p:pic>
      <p:sp>
        <p:nvSpPr>
          <p:cNvPr id="7" name="コンテンツ プレースホルダー 2"/>
          <p:cNvSpPr>
            <a:spLocks noGrp="1"/>
          </p:cNvSpPr>
          <p:nvPr>
            <p:ph idx="1"/>
          </p:nvPr>
        </p:nvSpPr>
        <p:spPr>
          <a:xfrm>
            <a:off x="628650" y="1690689"/>
            <a:ext cx="3693968" cy="4351338"/>
          </a:xfrm>
        </p:spPr>
        <p:txBody>
          <a:bodyPr>
            <a:normAutofit lnSpcReduction="10000"/>
          </a:bodyPr>
          <a:lstStyle/>
          <a:p>
            <a:pPr marL="0" indent="0">
              <a:lnSpc>
                <a:spcPct val="120000"/>
              </a:lnSpc>
              <a:buNone/>
            </a:pPr>
            <a:r>
              <a:rPr lang="ja-JP" altLang="en-US" sz="2400" dirty="0"/>
              <a:t>セルは編集グラフの</a:t>
            </a:r>
            <a:r>
              <a:rPr lang="ja-JP" altLang="en-US" sz="2400" dirty="0" smtClean="0"/>
              <a:t>ノードに対応</a:t>
            </a:r>
            <a:endParaRPr lang="en-US" altLang="ja-JP" sz="2400" dirty="0"/>
          </a:p>
          <a:p>
            <a:pPr>
              <a:lnSpc>
                <a:spcPct val="120000"/>
              </a:lnSpc>
            </a:pPr>
            <a:r>
              <a:rPr lang="ja-JP" altLang="en-US" sz="2400" dirty="0" smtClean="0"/>
              <a:t>上</a:t>
            </a:r>
            <a:r>
              <a:rPr lang="ja-JP" altLang="en-US" sz="2400" dirty="0"/>
              <a:t>・斜上・左のセルから信号の入力</a:t>
            </a:r>
            <a:endParaRPr lang="en-US" altLang="ja-JP" sz="2400" dirty="0"/>
          </a:p>
          <a:p>
            <a:pPr>
              <a:lnSpc>
                <a:spcPct val="120000"/>
              </a:lnSpc>
            </a:pPr>
            <a:r>
              <a:rPr lang="ja-JP" altLang="en-US" sz="2400" dirty="0" smtClean="0"/>
              <a:t>右・斜下・下の</a:t>
            </a:r>
            <a:r>
              <a:rPr lang="ja-JP" altLang="en-US" sz="2400" dirty="0"/>
              <a:t>セルへ と信号</a:t>
            </a:r>
            <a:r>
              <a:rPr lang="ja-JP" altLang="en-US" sz="2400" dirty="0" smtClean="0"/>
              <a:t>を出力</a:t>
            </a:r>
            <a:endParaRPr lang="en-US" altLang="ja-JP" sz="2400" dirty="0" smtClean="0"/>
          </a:p>
          <a:p>
            <a:pPr>
              <a:lnSpc>
                <a:spcPct val="120000"/>
              </a:lnSpc>
            </a:pPr>
            <a:r>
              <a:rPr lang="ja-JP" altLang="en-US" sz="2400" dirty="0" smtClean="0"/>
              <a:t>各経路ごとにスコアマトリクスに基づく遅延時間を付与</a:t>
            </a:r>
            <a:endParaRPr lang="en-US" altLang="ja-JP" sz="2400" dirty="0"/>
          </a:p>
        </p:txBody>
      </p:sp>
      <p:sp>
        <p:nvSpPr>
          <p:cNvPr id="8" name="タイトル 1"/>
          <p:cNvSpPr txBox="1">
            <a:spLocks/>
          </p:cNvSpPr>
          <p:nvPr/>
        </p:nvSpPr>
        <p:spPr>
          <a:xfrm>
            <a:off x="868279" y="358230"/>
            <a:ext cx="740744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mtClean="0"/>
              <a:t>CMOS</a:t>
            </a:r>
            <a:r>
              <a:rPr lang="ja-JP" altLang="en-US" dirty="0" smtClean="0"/>
              <a:t>を用いたレースロジック実装例</a:t>
            </a:r>
            <a:endParaRPr lang="ja-JP" altLang="en-US" dirty="0"/>
          </a:p>
        </p:txBody>
      </p:sp>
    </p:spTree>
    <p:extLst>
      <p:ext uri="{BB962C8B-B14F-4D97-AF65-F5344CB8AC3E}">
        <p14:creationId xmlns:p14="http://schemas.microsoft.com/office/powerpoint/2010/main" val="9217816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8400" y="1623600"/>
            <a:ext cx="3960000" cy="3960000"/>
          </a:xfrm>
          <a:prstGeom prst="rect">
            <a:avLst/>
          </a:prstGeom>
        </p:spPr>
      </p:pic>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14</a:t>
            </a:fld>
            <a:endParaRPr lang="ja-JP" altLang="en-US" dirty="0"/>
          </a:p>
        </p:txBody>
      </p:sp>
      <p:sp>
        <p:nvSpPr>
          <p:cNvPr id="7" name="テキスト ボックス 6"/>
          <p:cNvSpPr txBox="1"/>
          <p:nvPr/>
        </p:nvSpPr>
        <p:spPr>
          <a:xfrm>
            <a:off x="4483678" y="5525354"/>
            <a:ext cx="4660322" cy="830997"/>
          </a:xfrm>
          <a:prstGeom prst="rect">
            <a:avLst/>
          </a:prstGeom>
          <a:noFill/>
        </p:spPr>
        <p:txBody>
          <a:bodyPr wrap="square" rtlCol="0">
            <a:spAutoFit/>
          </a:bodyPr>
          <a:lstStyle/>
          <a:p>
            <a:r>
              <a:rPr lang="en-US" altLang="ja-JP" sz="1200" dirty="0" err="1"/>
              <a:t>Madhavan</a:t>
            </a:r>
            <a:r>
              <a:rPr lang="en-US" altLang="ja-JP" sz="1200" dirty="0"/>
              <a:t>, </a:t>
            </a:r>
            <a:r>
              <a:rPr lang="en-US" altLang="ja-JP" sz="1200" dirty="0" err="1"/>
              <a:t>Advait</a:t>
            </a:r>
            <a:r>
              <a:rPr lang="en-US" altLang="ja-JP" sz="1200" dirty="0"/>
              <a:t>, Timothy Sherwood, and Dmitri </a:t>
            </a:r>
            <a:r>
              <a:rPr lang="en-US" altLang="ja-JP" sz="1200" dirty="0" err="1"/>
              <a:t>Strukov</a:t>
            </a:r>
            <a:r>
              <a:rPr lang="en-US" altLang="ja-JP" sz="1200" dirty="0"/>
              <a:t>. "A 4-mm 2 180-nm-CMOS 15-Giga-cell-updates-per-second DNA sequence alignment engine based on asynchronous race conditions." </a:t>
            </a:r>
            <a:r>
              <a:rPr lang="en-US" altLang="ja-JP" sz="1200" i="1" dirty="0"/>
              <a:t>Custom Integrated Circuits Conference (CICC), 2017 IEEE</a:t>
            </a:r>
            <a:r>
              <a:rPr lang="en-US" altLang="ja-JP" sz="1200" dirty="0"/>
              <a:t>. IEEE, 2017.</a:t>
            </a:r>
            <a:r>
              <a:rPr lang="ja-JP" altLang="en-US" sz="1200" dirty="0" smtClean="0"/>
              <a:t>より引用</a:t>
            </a:r>
            <a:endParaRPr kumimoji="1" lang="ja-JP" altLang="en-US" sz="1200" dirty="0"/>
          </a:p>
        </p:txBody>
      </p:sp>
      <p:sp>
        <p:nvSpPr>
          <p:cNvPr id="10" name="タイトル 1"/>
          <p:cNvSpPr txBox="1">
            <a:spLocks/>
          </p:cNvSpPr>
          <p:nvPr/>
        </p:nvSpPr>
        <p:spPr>
          <a:xfrm>
            <a:off x="868279" y="358230"/>
            <a:ext cx="740744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mtClean="0"/>
              <a:t>CMOS</a:t>
            </a:r>
            <a:r>
              <a:rPr lang="ja-JP" altLang="en-US" dirty="0" smtClean="0"/>
              <a:t>を用いたレースロジック実装例</a:t>
            </a:r>
            <a:endParaRPr lang="ja-JP" altLang="en-US" dirty="0"/>
          </a:p>
        </p:txBody>
      </p:sp>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714" y="2045475"/>
            <a:ext cx="3509120" cy="3658444"/>
          </a:xfrm>
          <a:prstGeom prst="rect">
            <a:avLst/>
          </a:prstGeom>
        </p:spPr>
      </p:pic>
      <p:sp>
        <p:nvSpPr>
          <p:cNvPr id="5" name="テキスト ボックス 4"/>
          <p:cNvSpPr txBox="1"/>
          <p:nvPr/>
        </p:nvSpPr>
        <p:spPr>
          <a:xfrm>
            <a:off x="5691416" y="1993540"/>
            <a:ext cx="965329" cy="400110"/>
          </a:xfrm>
          <a:prstGeom prst="rect">
            <a:avLst/>
          </a:prstGeom>
          <a:noFill/>
        </p:spPr>
        <p:txBody>
          <a:bodyPr wrap="none" rtlCol="0">
            <a:spAutoFit/>
          </a:bodyPr>
          <a:lstStyle/>
          <a:p>
            <a:r>
              <a:rPr kumimoji="1" lang="ja-JP" altLang="en-US" sz="2000" dirty="0" smtClean="0"/>
              <a:t>リセット</a:t>
            </a:r>
            <a:endParaRPr kumimoji="1" lang="ja-JP" altLang="en-US" sz="2000" dirty="0"/>
          </a:p>
        </p:txBody>
      </p:sp>
      <p:sp>
        <p:nvSpPr>
          <p:cNvPr id="8" name="テキスト ボックス 7"/>
          <p:cNvSpPr txBox="1"/>
          <p:nvPr/>
        </p:nvSpPr>
        <p:spPr>
          <a:xfrm>
            <a:off x="6393426" y="3113116"/>
            <a:ext cx="1210588" cy="400110"/>
          </a:xfrm>
          <a:prstGeom prst="rect">
            <a:avLst/>
          </a:prstGeom>
          <a:noFill/>
        </p:spPr>
        <p:txBody>
          <a:bodyPr wrap="none" rtlCol="0">
            <a:spAutoFit/>
          </a:bodyPr>
          <a:lstStyle/>
          <a:p>
            <a:r>
              <a:rPr kumimoji="1" lang="ja-JP" altLang="en-US" sz="2000" dirty="0" smtClean="0"/>
              <a:t>遅延素子</a:t>
            </a:r>
            <a:endParaRPr kumimoji="1" lang="ja-JP" altLang="en-US" sz="2000" dirty="0"/>
          </a:p>
        </p:txBody>
      </p:sp>
      <mc:AlternateContent xmlns:mc="http://schemas.openxmlformats.org/markup-compatibility/2006">
        <mc:Choice xmlns:a14="http://schemas.microsoft.com/office/drawing/2010/main" Requires="a14">
          <p:sp>
            <p:nvSpPr>
              <p:cNvPr id="9" name="テキスト ボックス 8"/>
              <p:cNvSpPr txBox="1"/>
              <p:nvPr/>
            </p:nvSpPr>
            <p:spPr>
              <a:xfrm>
                <a:off x="6813839" y="2528341"/>
                <a:ext cx="505074"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ja-JP" altLang="en-US" sz="3200" i="1" smtClean="0">
                          <a:latin typeface="Cambria Math" charset="0"/>
                          <a:ea typeface="Cambria Math" charset="0"/>
                          <a:cs typeface="Cambria Math" charset="0"/>
                        </a:rPr>
                        <m:t>𝛾</m:t>
                      </m:r>
                    </m:oMath>
                  </m:oMathPara>
                </a14:m>
                <a:endParaRPr kumimoji="1" lang="ja-JP" altLang="en-US" sz="3200" dirty="0"/>
              </a:p>
            </p:txBody>
          </p:sp>
        </mc:Choice>
        <mc:Fallback>
          <p:sp>
            <p:nvSpPr>
              <p:cNvPr id="9" name="テキスト ボックス 8"/>
              <p:cNvSpPr txBox="1">
                <a:spLocks noRot="1" noChangeAspect="1" noMove="1" noResize="1" noEditPoints="1" noAdjustHandles="1" noChangeArrowheads="1" noChangeShapeType="1" noTextEdit="1"/>
              </p:cNvSpPr>
              <p:nvPr/>
            </p:nvSpPr>
            <p:spPr>
              <a:xfrm>
                <a:off x="6813839" y="2528341"/>
                <a:ext cx="505074" cy="584775"/>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テキスト ボックス 10"/>
              <p:cNvSpPr txBox="1"/>
              <p:nvPr/>
            </p:nvSpPr>
            <p:spPr>
              <a:xfrm>
                <a:off x="5546037" y="3885317"/>
                <a:ext cx="505074"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ja-JP" altLang="en-US" sz="3200" i="1" smtClean="0">
                          <a:latin typeface="Cambria Math" charset="0"/>
                          <a:ea typeface="Cambria Math" charset="0"/>
                          <a:cs typeface="Cambria Math" charset="0"/>
                        </a:rPr>
                        <m:t>𝛾</m:t>
                      </m:r>
                    </m:oMath>
                  </m:oMathPara>
                </a14:m>
                <a:endParaRPr kumimoji="1" lang="ja-JP" altLang="en-US" sz="3200" dirty="0"/>
              </a:p>
            </p:txBody>
          </p:sp>
        </mc:Choice>
        <mc:Fallback>
          <p:sp>
            <p:nvSpPr>
              <p:cNvPr id="11" name="テキスト ボックス 10"/>
              <p:cNvSpPr txBox="1">
                <a:spLocks noRot="1" noChangeAspect="1" noMove="1" noResize="1" noEditPoints="1" noAdjustHandles="1" noChangeArrowheads="1" noChangeShapeType="1" noTextEdit="1"/>
              </p:cNvSpPr>
              <p:nvPr/>
            </p:nvSpPr>
            <p:spPr>
              <a:xfrm>
                <a:off x="5546037" y="3885317"/>
                <a:ext cx="505074" cy="584775"/>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テキスト ボックス 11"/>
              <p:cNvSpPr txBox="1"/>
              <p:nvPr/>
            </p:nvSpPr>
            <p:spPr>
              <a:xfrm>
                <a:off x="7200198" y="3697891"/>
                <a:ext cx="536942"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ja-JP" altLang="en-US" sz="3200" i="1" smtClean="0">
                          <a:latin typeface="Cambria Math" charset="0"/>
                          <a:ea typeface="Cambria Math" charset="0"/>
                          <a:cs typeface="Cambria Math" charset="0"/>
                        </a:rPr>
                        <m:t>𝛼</m:t>
                      </m:r>
                    </m:oMath>
                  </m:oMathPara>
                </a14:m>
                <a:endParaRPr kumimoji="1" lang="ja-JP" altLang="en-US" sz="3200" dirty="0"/>
              </a:p>
            </p:txBody>
          </p:sp>
        </mc:Choice>
        <mc:Fallback>
          <p:sp>
            <p:nvSpPr>
              <p:cNvPr id="12" name="テキスト ボックス 11"/>
              <p:cNvSpPr txBox="1">
                <a:spLocks noRot="1" noChangeAspect="1" noMove="1" noResize="1" noEditPoints="1" noAdjustHandles="1" noChangeArrowheads="1" noChangeShapeType="1" noTextEdit="1"/>
              </p:cNvSpPr>
              <p:nvPr/>
            </p:nvSpPr>
            <p:spPr>
              <a:xfrm>
                <a:off x="7200198" y="3697891"/>
                <a:ext cx="536942" cy="584775"/>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p:cNvSpPr txBox="1"/>
              <p:nvPr/>
            </p:nvSpPr>
            <p:spPr>
              <a:xfrm>
                <a:off x="6648195" y="4232692"/>
                <a:ext cx="538544"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ja-JP" altLang="en-US" sz="3200" i="1" smtClean="0">
                          <a:latin typeface="Cambria Math" charset="0"/>
                          <a:ea typeface="Cambria Math" charset="0"/>
                          <a:cs typeface="Cambria Math" charset="0"/>
                        </a:rPr>
                        <m:t>𝛽</m:t>
                      </m:r>
                    </m:oMath>
                  </m:oMathPara>
                </a14:m>
                <a:endParaRPr kumimoji="1" lang="ja-JP" altLang="en-US" sz="3200" dirty="0"/>
              </a:p>
            </p:txBody>
          </p:sp>
        </mc:Choice>
        <mc:Fallback>
          <p:sp>
            <p:nvSpPr>
              <p:cNvPr id="13" name="テキスト ボックス 12"/>
              <p:cNvSpPr txBox="1">
                <a:spLocks noRot="1" noChangeAspect="1" noMove="1" noResize="1" noEditPoints="1" noAdjustHandles="1" noChangeArrowheads="1" noChangeShapeType="1" noTextEdit="1"/>
              </p:cNvSpPr>
              <p:nvPr/>
            </p:nvSpPr>
            <p:spPr>
              <a:xfrm>
                <a:off x="6648195" y="4232692"/>
                <a:ext cx="538544" cy="584775"/>
              </a:xfrm>
              <a:prstGeom prst="rect">
                <a:avLst/>
              </a:prstGeom>
              <a:blipFill rotWithShape="0">
                <a:blip r:embed="rId8"/>
                <a:stretch>
                  <a:fillRect/>
                </a:stretch>
              </a:blipFill>
            </p:spPr>
            <p:txBody>
              <a:bodyPr/>
              <a:lstStyle/>
              <a:p>
                <a:r>
                  <a:rPr lang="ja-JP" altLang="en-US">
                    <a:noFill/>
                  </a:rPr>
                  <a:t> </a:t>
                </a:r>
              </a:p>
            </p:txBody>
          </p:sp>
        </mc:Fallback>
      </mc:AlternateContent>
      <p:sp>
        <p:nvSpPr>
          <p:cNvPr id="16" name="テキスト ボックス 15"/>
          <p:cNvSpPr txBox="1"/>
          <p:nvPr/>
        </p:nvSpPr>
        <p:spPr>
          <a:xfrm>
            <a:off x="5749764" y="4725134"/>
            <a:ext cx="1159292" cy="384721"/>
          </a:xfrm>
          <a:prstGeom prst="rect">
            <a:avLst/>
          </a:prstGeom>
          <a:noFill/>
        </p:spPr>
        <p:txBody>
          <a:bodyPr wrap="none" rtlCol="0">
            <a:spAutoFit/>
          </a:bodyPr>
          <a:lstStyle/>
          <a:p>
            <a:r>
              <a:rPr lang="ja-JP" altLang="en-US" sz="1900" dirty="0" smtClean="0"/>
              <a:t>判定回路</a:t>
            </a:r>
            <a:endParaRPr kumimoji="1" lang="ja-JP" altLang="en-US" sz="1900" dirty="0"/>
          </a:p>
        </p:txBody>
      </p:sp>
    </p:spTree>
    <p:extLst>
      <p:ext uri="{BB962C8B-B14F-4D97-AF65-F5344CB8AC3E}">
        <p14:creationId xmlns:p14="http://schemas.microsoft.com/office/powerpoint/2010/main" val="16290083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設計</a:t>
            </a:r>
            <a:r>
              <a:rPr lang="ja-JP" altLang="en-US" dirty="0" smtClean="0"/>
              <a:t>選択肢</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smtClean="0"/>
              <a:t>遅延</a:t>
            </a:r>
            <a:r>
              <a:rPr lang="ja-JP" altLang="en-US" dirty="0"/>
              <a:t>時間　</a:t>
            </a:r>
            <a:endParaRPr lang="en-US" altLang="ja-JP" dirty="0" smtClean="0"/>
          </a:p>
          <a:p>
            <a:pPr marL="457200" lvl="1" indent="0">
              <a:buNone/>
            </a:pPr>
            <a:r>
              <a:rPr lang="ja-JP" altLang="en-US" dirty="0" smtClean="0"/>
              <a:t>セルで遅延時間を付与</a:t>
            </a:r>
            <a:endParaRPr lang="en-US" altLang="ja-JP" dirty="0" smtClean="0"/>
          </a:p>
          <a:p>
            <a:pPr marL="457200" lvl="1" indent="0">
              <a:buNone/>
            </a:pPr>
            <a:r>
              <a:rPr lang="ja-JP" altLang="en-US" dirty="0" smtClean="0"/>
              <a:t>出力信号の回路遅延時間を計測</a:t>
            </a:r>
            <a:endParaRPr lang="en-US" altLang="ja-JP" dirty="0"/>
          </a:p>
          <a:p>
            <a:pPr marL="457200" lvl="1" indent="0">
              <a:buNone/>
            </a:pPr>
            <a:endParaRPr lang="en-US" altLang="ja-JP" sz="2200" dirty="0"/>
          </a:p>
          <a:p>
            <a:r>
              <a:rPr lang="ja-JP" altLang="en-US" dirty="0"/>
              <a:t>位相</a:t>
            </a:r>
            <a:endParaRPr lang="en-US" altLang="ja-JP" dirty="0"/>
          </a:p>
          <a:p>
            <a:pPr marL="457200" lvl="1" indent="0">
              <a:buNone/>
            </a:pPr>
            <a:r>
              <a:rPr lang="ja-JP" altLang="en-US" dirty="0" smtClean="0"/>
              <a:t>セルで位相をシフト</a:t>
            </a:r>
            <a:endParaRPr lang="en-US" altLang="ja-JP" dirty="0" smtClean="0"/>
          </a:p>
          <a:p>
            <a:pPr marL="457200" lvl="1" indent="0">
              <a:buNone/>
            </a:pPr>
            <a:r>
              <a:rPr lang="ja-JP" altLang="en-US" dirty="0" smtClean="0"/>
              <a:t>出力</a:t>
            </a:r>
            <a:r>
              <a:rPr lang="ja-JP" altLang="en-US" dirty="0"/>
              <a:t>信号の位相を</a:t>
            </a:r>
            <a:r>
              <a:rPr lang="ja-JP" altLang="en-US" dirty="0" smtClean="0"/>
              <a:t>計測</a:t>
            </a:r>
            <a:endParaRPr lang="en-US" altLang="ja-JP" dirty="0"/>
          </a:p>
          <a:p>
            <a:pPr marL="457200" lvl="1" indent="0">
              <a:buNone/>
            </a:pPr>
            <a:endParaRPr lang="en-US" altLang="ja-JP" dirty="0"/>
          </a:p>
          <a:p>
            <a:r>
              <a:rPr lang="ja-JP" altLang="en-US" dirty="0"/>
              <a:t>信号強度</a:t>
            </a:r>
            <a:endParaRPr lang="en-US" altLang="ja-JP" dirty="0"/>
          </a:p>
          <a:p>
            <a:pPr marL="457200" lvl="1" indent="0">
              <a:buNone/>
            </a:pPr>
            <a:r>
              <a:rPr lang="ja-JP" altLang="en-US" dirty="0" smtClean="0"/>
              <a:t>セルで強度減衰や増幅</a:t>
            </a:r>
            <a:endParaRPr lang="en-US" altLang="ja-JP" dirty="0" smtClean="0"/>
          </a:p>
          <a:p>
            <a:pPr marL="457200" lvl="1" indent="0">
              <a:buNone/>
            </a:pPr>
            <a:r>
              <a:rPr lang="ja-JP" altLang="en-US" dirty="0" smtClean="0"/>
              <a:t>出力</a:t>
            </a:r>
            <a:r>
              <a:rPr lang="ja-JP" altLang="en-US" dirty="0"/>
              <a:t>信号の強度を</a:t>
            </a:r>
            <a:r>
              <a:rPr lang="ja-JP" altLang="en-US" dirty="0" smtClean="0"/>
              <a:t>計測</a:t>
            </a:r>
            <a:endParaRPr lang="en-US" altLang="ja-JP" sz="2200" dirty="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15</a:t>
            </a:fld>
            <a:endParaRPr lang="ja-JP" altLang="en-US" dirty="0"/>
          </a:p>
        </p:txBody>
      </p:sp>
    </p:spTree>
    <p:extLst>
      <p:ext uri="{BB962C8B-B14F-4D97-AF65-F5344CB8AC3E}">
        <p14:creationId xmlns:p14="http://schemas.microsoft.com/office/powerpoint/2010/main" val="7028943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設計</a:t>
            </a:r>
            <a:r>
              <a:rPr lang="ja-JP" altLang="en-US" dirty="0"/>
              <a:t>選択肢</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smtClean="0">
                <a:solidFill>
                  <a:srgbClr val="FF0000"/>
                </a:solidFill>
              </a:rPr>
              <a:t>遅延</a:t>
            </a:r>
            <a:r>
              <a:rPr lang="ja-JP" altLang="en-US" dirty="0">
                <a:solidFill>
                  <a:srgbClr val="FF0000"/>
                </a:solidFill>
              </a:rPr>
              <a:t>時間</a:t>
            </a:r>
            <a:r>
              <a:rPr lang="ja-JP" altLang="en-US" dirty="0"/>
              <a:t>　</a:t>
            </a:r>
            <a:endParaRPr lang="en-US" altLang="ja-JP" dirty="0" smtClean="0"/>
          </a:p>
          <a:p>
            <a:pPr marL="457200" lvl="1" indent="0">
              <a:buNone/>
            </a:pPr>
            <a:r>
              <a:rPr lang="ja-JP" altLang="en-US" dirty="0" smtClean="0">
                <a:solidFill>
                  <a:srgbClr val="FF0000"/>
                </a:solidFill>
              </a:rPr>
              <a:t>セルで遅延時間を付与</a:t>
            </a:r>
            <a:endParaRPr lang="en-US" altLang="ja-JP" dirty="0" smtClean="0">
              <a:solidFill>
                <a:srgbClr val="FF0000"/>
              </a:solidFill>
            </a:endParaRPr>
          </a:p>
          <a:p>
            <a:pPr marL="457200" lvl="1" indent="0">
              <a:buNone/>
            </a:pPr>
            <a:r>
              <a:rPr lang="ja-JP" altLang="en-US" dirty="0" smtClean="0">
                <a:solidFill>
                  <a:srgbClr val="FF0000"/>
                </a:solidFill>
              </a:rPr>
              <a:t>出力信号の回路遅延時間を計測</a:t>
            </a:r>
            <a:endParaRPr lang="en-US" altLang="ja-JP" dirty="0">
              <a:solidFill>
                <a:srgbClr val="FF0000"/>
              </a:solidFill>
            </a:endParaRPr>
          </a:p>
          <a:p>
            <a:pPr marL="457200" lvl="1" indent="0">
              <a:buNone/>
            </a:pPr>
            <a:endParaRPr lang="en-US" altLang="ja-JP" sz="2200" dirty="0"/>
          </a:p>
          <a:p>
            <a:r>
              <a:rPr lang="ja-JP" altLang="en-US" dirty="0"/>
              <a:t>位相</a:t>
            </a:r>
            <a:endParaRPr lang="en-US" altLang="ja-JP" dirty="0"/>
          </a:p>
          <a:p>
            <a:pPr marL="457200" lvl="1" indent="0">
              <a:buNone/>
            </a:pPr>
            <a:r>
              <a:rPr lang="ja-JP" altLang="en-US" dirty="0" smtClean="0"/>
              <a:t>セルで位相をシフト</a:t>
            </a:r>
            <a:endParaRPr lang="en-US" altLang="ja-JP" dirty="0" smtClean="0"/>
          </a:p>
          <a:p>
            <a:pPr marL="457200" lvl="1" indent="0">
              <a:buNone/>
            </a:pPr>
            <a:r>
              <a:rPr lang="ja-JP" altLang="en-US" dirty="0" smtClean="0"/>
              <a:t>出力</a:t>
            </a:r>
            <a:r>
              <a:rPr lang="ja-JP" altLang="en-US" dirty="0"/>
              <a:t>信号の位相を</a:t>
            </a:r>
            <a:r>
              <a:rPr lang="ja-JP" altLang="en-US" dirty="0" smtClean="0"/>
              <a:t>計測</a:t>
            </a:r>
            <a:endParaRPr lang="en-US" altLang="ja-JP" dirty="0"/>
          </a:p>
          <a:p>
            <a:pPr marL="457200" lvl="1" indent="0">
              <a:buNone/>
            </a:pPr>
            <a:endParaRPr lang="en-US" altLang="ja-JP" dirty="0"/>
          </a:p>
          <a:p>
            <a:r>
              <a:rPr lang="ja-JP" altLang="en-US" dirty="0"/>
              <a:t>信号強度</a:t>
            </a:r>
            <a:endParaRPr lang="en-US" altLang="ja-JP" dirty="0"/>
          </a:p>
          <a:p>
            <a:pPr marL="457200" lvl="1" indent="0">
              <a:buNone/>
            </a:pPr>
            <a:r>
              <a:rPr lang="ja-JP" altLang="en-US" dirty="0" smtClean="0"/>
              <a:t>セルで強度減衰や増幅</a:t>
            </a:r>
            <a:endParaRPr lang="en-US" altLang="ja-JP" dirty="0" smtClean="0"/>
          </a:p>
          <a:p>
            <a:pPr marL="457200" lvl="1" indent="0">
              <a:buNone/>
            </a:pPr>
            <a:r>
              <a:rPr lang="ja-JP" altLang="en-US" dirty="0" smtClean="0"/>
              <a:t>出力</a:t>
            </a:r>
            <a:r>
              <a:rPr lang="ja-JP" altLang="en-US" dirty="0"/>
              <a:t>信号の強度を</a:t>
            </a:r>
            <a:r>
              <a:rPr lang="ja-JP" altLang="en-US" dirty="0" smtClean="0"/>
              <a:t>計測</a:t>
            </a:r>
            <a:endParaRPr lang="en-US" altLang="ja-JP" sz="2200" dirty="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16</a:t>
            </a:fld>
            <a:endParaRPr lang="ja-JP" altLang="en-US" dirty="0"/>
          </a:p>
        </p:txBody>
      </p:sp>
    </p:spTree>
    <p:extLst>
      <p:ext uri="{BB962C8B-B14F-4D97-AF65-F5344CB8AC3E}">
        <p14:creationId xmlns:p14="http://schemas.microsoft.com/office/powerpoint/2010/main" val="7580282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17</a:t>
            </a:fld>
            <a:endParaRPr lang="ja-JP" altLang="en-US" dirty="0"/>
          </a:p>
        </p:txBody>
      </p:sp>
      <p:sp>
        <p:nvSpPr>
          <p:cNvPr id="8" name="タイトル 1"/>
          <p:cNvSpPr txBox="1">
            <a:spLocks/>
          </p:cNvSpPr>
          <p:nvPr/>
        </p:nvSpPr>
        <p:spPr>
          <a:xfrm>
            <a:off x="868279" y="358230"/>
            <a:ext cx="740744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dirty="0" smtClean="0"/>
              <a:t>ナノフォトニック・デバイスを用いたレースロジック実装</a:t>
            </a:r>
            <a:endParaRPr lang="ja-JP" altLang="en-US" sz="3600" dirty="0"/>
          </a:p>
        </p:txBody>
      </p:sp>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2045475"/>
            <a:ext cx="3499184" cy="3648085"/>
          </a:xfrm>
          <a:prstGeom prst="rect">
            <a:avLst/>
          </a:prstGeom>
        </p:spPr>
      </p:pic>
      <p:pic>
        <p:nvPicPr>
          <p:cNvPr id="2" name="図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7834" y="1683793"/>
            <a:ext cx="3945835" cy="3945835"/>
          </a:xfrm>
          <a:prstGeom prst="rect">
            <a:avLst/>
          </a:prstGeom>
        </p:spPr>
      </p:pic>
    </p:spTree>
    <p:extLst>
      <p:ext uri="{BB962C8B-B14F-4D97-AF65-F5344CB8AC3E}">
        <p14:creationId xmlns:p14="http://schemas.microsoft.com/office/powerpoint/2010/main" val="3241342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355" y="1489954"/>
            <a:ext cx="3867204" cy="3867204"/>
          </a:xfrm>
          <a:prstGeom prst="rect">
            <a:avLst/>
          </a:prstGeom>
        </p:spPr>
      </p:pic>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18</a:t>
            </a:fld>
            <a:endParaRPr lang="ja-JP" altLang="en-US" dirty="0"/>
          </a:p>
        </p:txBody>
      </p:sp>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8400" y="1623600"/>
            <a:ext cx="3960000" cy="3960000"/>
          </a:xfrm>
          <a:prstGeom prst="rect">
            <a:avLst/>
          </a:prstGeom>
        </p:spPr>
      </p:pic>
      <p:sp>
        <p:nvSpPr>
          <p:cNvPr id="8" name="テキスト ボックス 7"/>
          <p:cNvSpPr txBox="1"/>
          <p:nvPr/>
        </p:nvSpPr>
        <p:spPr>
          <a:xfrm>
            <a:off x="5691416" y="1993540"/>
            <a:ext cx="965329" cy="400110"/>
          </a:xfrm>
          <a:prstGeom prst="rect">
            <a:avLst/>
          </a:prstGeom>
          <a:noFill/>
        </p:spPr>
        <p:txBody>
          <a:bodyPr wrap="none" rtlCol="0">
            <a:spAutoFit/>
          </a:bodyPr>
          <a:lstStyle/>
          <a:p>
            <a:r>
              <a:rPr kumimoji="1" lang="ja-JP" altLang="en-US" sz="2000" dirty="0" smtClean="0"/>
              <a:t>リセット</a:t>
            </a:r>
            <a:endParaRPr kumimoji="1" lang="ja-JP" altLang="en-US" sz="2000" dirty="0"/>
          </a:p>
        </p:txBody>
      </p:sp>
      <p:sp>
        <p:nvSpPr>
          <p:cNvPr id="9" name="テキスト ボックス 8"/>
          <p:cNvSpPr txBox="1"/>
          <p:nvPr/>
        </p:nvSpPr>
        <p:spPr>
          <a:xfrm>
            <a:off x="6393426" y="3113116"/>
            <a:ext cx="1210588" cy="400110"/>
          </a:xfrm>
          <a:prstGeom prst="rect">
            <a:avLst/>
          </a:prstGeom>
          <a:noFill/>
        </p:spPr>
        <p:txBody>
          <a:bodyPr wrap="none" rtlCol="0">
            <a:spAutoFit/>
          </a:bodyPr>
          <a:lstStyle/>
          <a:p>
            <a:r>
              <a:rPr kumimoji="1" lang="ja-JP" altLang="en-US" sz="2000" dirty="0" smtClean="0"/>
              <a:t>遅延素子</a:t>
            </a:r>
            <a:endParaRPr kumimoji="1" lang="ja-JP" altLang="en-US" sz="2000" dirty="0"/>
          </a:p>
        </p:txBody>
      </p:sp>
      <mc:AlternateContent xmlns:mc="http://schemas.openxmlformats.org/markup-compatibility/2006">
        <mc:Choice xmlns:a14="http://schemas.microsoft.com/office/drawing/2010/main" Requires="a14">
          <p:sp>
            <p:nvSpPr>
              <p:cNvPr id="10" name="テキスト ボックス 9"/>
              <p:cNvSpPr txBox="1"/>
              <p:nvPr/>
            </p:nvSpPr>
            <p:spPr>
              <a:xfrm>
                <a:off x="6813839" y="2528341"/>
                <a:ext cx="505074"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ja-JP" altLang="en-US" sz="3200" i="1" smtClean="0">
                          <a:latin typeface="Cambria Math" charset="0"/>
                          <a:ea typeface="Cambria Math" charset="0"/>
                          <a:cs typeface="Cambria Math" charset="0"/>
                        </a:rPr>
                        <m:t>𝛾</m:t>
                      </m:r>
                    </m:oMath>
                  </m:oMathPara>
                </a14:m>
                <a:endParaRPr kumimoji="1" lang="ja-JP" altLang="en-US" sz="3200" dirty="0"/>
              </a:p>
            </p:txBody>
          </p:sp>
        </mc:Choice>
        <mc:Fallback>
          <p:sp>
            <p:nvSpPr>
              <p:cNvPr id="10" name="テキスト ボックス 9"/>
              <p:cNvSpPr txBox="1">
                <a:spLocks noRot="1" noChangeAspect="1" noMove="1" noResize="1" noEditPoints="1" noAdjustHandles="1" noChangeArrowheads="1" noChangeShapeType="1" noTextEdit="1"/>
              </p:cNvSpPr>
              <p:nvPr/>
            </p:nvSpPr>
            <p:spPr>
              <a:xfrm>
                <a:off x="6813839" y="2528341"/>
                <a:ext cx="505074" cy="584775"/>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テキスト ボックス 10"/>
              <p:cNvSpPr txBox="1"/>
              <p:nvPr/>
            </p:nvSpPr>
            <p:spPr>
              <a:xfrm>
                <a:off x="5546037" y="3885317"/>
                <a:ext cx="505074"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ja-JP" altLang="en-US" sz="3200" i="1" smtClean="0">
                          <a:latin typeface="Cambria Math" charset="0"/>
                          <a:ea typeface="Cambria Math" charset="0"/>
                          <a:cs typeface="Cambria Math" charset="0"/>
                        </a:rPr>
                        <m:t>𝛾</m:t>
                      </m:r>
                    </m:oMath>
                  </m:oMathPara>
                </a14:m>
                <a:endParaRPr kumimoji="1" lang="ja-JP" altLang="en-US" sz="3200" dirty="0"/>
              </a:p>
            </p:txBody>
          </p:sp>
        </mc:Choice>
        <mc:Fallback>
          <p:sp>
            <p:nvSpPr>
              <p:cNvPr id="11" name="テキスト ボックス 10"/>
              <p:cNvSpPr txBox="1">
                <a:spLocks noRot="1" noChangeAspect="1" noMove="1" noResize="1" noEditPoints="1" noAdjustHandles="1" noChangeArrowheads="1" noChangeShapeType="1" noTextEdit="1"/>
              </p:cNvSpPr>
              <p:nvPr/>
            </p:nvSpPr>
            <p:spPr>
              <a:xfrm>
                <a:off x="5546037" y="3885317"/>
                <a:ext cx="505074" cy="584775"/>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テキスト ボックス 11"/>
              <p:cNvSpPr txBox="1"/>
              <p:nvPr/>
            </p:nvSpPr>
            <p:spPr>
              <a:xfrm>
                <a:off x="7200198" y="3697891"/>
                <a:ext cx="536942"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ja-JP" altLang="en-US" sz="3200" i="1" smtClean="0">
                          <a:latin typeface="Cambria Math" charset="0"/>
                          <a:ea typeface="Cambria Math" charset="0"/>
                          <a:cs typeface="Cambria Math" charset="0"/>
                        </a:rPr>
                        <m:t>𝛼</m:t>
                      </m:r>
                    </m:oMath>
                  </m:oMathPara>
                </a14:m>
                <a:endParaRPr kumimoji="1" lang="ja-JP" altLang="en-US" sz="3200" dirty="0"/>
              </a:p>
            </p:txBody>
          </p:sp>
        </mc:Choice>
        <mc:Fallback>
          <p:sp>
            <p:nvSpPr>
              <p:cNvPr id="12" name="テキスト ボックス 11"/>
              <p:cNvSpPr txBox="1">
                <a:spLocks noRot="1" noChangeAspect="1" noMove="1" noResize="1" noEditPoints="1" noAdjustHandles="1" noChangeArrowheads="1" noChangeShapeType="1" noTextEdit="1"/>
              </p:cNvSpPr>
              <p:nvPr/>
            </p:nvSpPr>
            <p:spPr>
              <a:xfrm>
                <a:off x="7200198" y="3697891"/>
                <a:ext cx="536942" cy="584775"/>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p:cNvSpPr txBox="1"/>
              <p:nvPr/>
            </p:nvSpPr>
            <p:spPr>
              <a:xfrm>
                <a:off x="6648195" y="4232692"/>
                <a:ext cx="538544"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ja-JP" altLang="en-US" sz="3200" i="1" smtClean="0">
                          <a:latin typeface="Cambria Math" charset="0"/>
                          <a:ea typeface="Cambria Math" charset="0"/>
                          <a:cs typeface="Cambria Math" charset="0"/>
                        </a:rPr>
                        <m:t>𝛽</m:t>
                      </m:r>
                    </m:oMath>
                  </m:oMathPara>
                </a14:m>
                <a:endParaRPr kumimoji="1" lang="ja-JP" altLang="en-US" sz="3200" dirty="0"/>
              </a:p>
            </p:txBody>
          </p:sp>
        </mc:Choice>
        <mc:Fallback>
          <p:sp>
            <p:nvSpPr>
              <p:cNvPr id="13" name="テキスト ボックス 12"/>
              <p:cNvSpPr txBox="1">
                <a:spLocks noRot="1" noChangeAspect="1" noMove="1" noResize="1" noEditPoints="1" noAdjustHandles="1" noChangeArrowheads="1" noChangeShapeType="1" noTextEdit="1"/>
              </p:cNvSpPr>
              <p:nvPr/>
            </p:nvSpPr>
            <p:spPr>
              <a:xfrm>
                <a:off x="6648195" y="4232692"/>
                <a:ext cx="538544" cy="584775"/>
              </a:xfrm>
              <a:prstGeom prst="rect">
                <a:avLst/>
              </a:prstGeom>
              <a:blipFill rotWithShape="0">
                <a:blip r:embed="rId8"/>
                <a:stretch>
                  <a:fillRect/>
                </a:stretch>
              </a:blipFill>
            </p:spPr>
            <p:txBody>
              <a:bodyPr/>
              <a:lstStyle/>
              <a:p>
                <a:r>
                  <a:rPr lang="ja-JP" altLang="en-US">
                    <a:noFill/>
                  </a:rPr>
                  <a:t> </a:t>
                </a:r>
              </a:p>
            </p:txBody>
          </p:sp>
        </mc:Fallback>
      </mc:AlternateContent>
      <p:sp>
        <p:nvSpPr>
          <p:cNvPr id="14" name="テキスト ボックス 13"/>
          <p:cNvSpPr txBox="1"/>
          <p:nvPr/>
        </p:nvSpPr>
        <p:spPr>
          <a:xfrm>
            <a:off x="5749764" y="4725134"/>
            <a:ext cx="1159292" cy="384721"/>
          </a:xfrm>
          <a:prstGeom prst="rect">
            <a:avLst/>
          </a:prstGeom>
          <a:noFill/>
        </p:spPr>
        <p:txBody>
          <a:bodyPr wrap="none" rtlCol="0">
            <a:spAutoFit/>
          </a:bodyPr>
          <a:lstStyle/>
          <a:p>
            <a:r>
              <a:rPr lang="ja-JP" altLang="en-US" sz="1900" dirty="0" smtClean="0"/>
              <a:t>判定回路</a:t>
            </a:r>
            <a:endParaRPr kumimoji="1" lang="ja-JP" altLang="en-US" sz="1900" dirty="0"/>
          </a:p>
        </p:txBody>
      </p:sp>
      <p:sp>
        <p:nvSpPr>
          <p:cNvPr id="15" name="タイトル 1"/>
          <p:cNvSpPr txBox="1">
            <a:spLocks/>
          </p:cNvSpPr>
          <p:nvPr/>
        </p:nvSpPr>
        <p:spPr>
          <a:xfrm>
            <a:off x="868279" y="358230"/>
            <a:ext cx="740744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dirty="0" smtClean="0"/>
              <a:t>ナノフォトニック・デバイスを用いたレースロジック実装</a:t>
            </a:r>
            <a:endParaRPr lang="ja-JP" altLang="en-US" sz="3600" dirty="0"/>
          </a:p>
        </p:txBody>
      </p:sp>
    </p:spTree>
    <p:extLst>
      <p:ext uri="{BB962C8B-B14F-4D97-AF65-F5344CB8AC3E}">
        <p14:creationId xmlns:p14="http://schemas.microsoft.com/office/powerpoint/2010/main" val="1645526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a:xfrm>
            <a:off x="360947" y="1825625"/>
            <a:ext cx="8446169" cy="4351338"/>
          </a:xfrm>
        </p:spPr>
        <p:txBody>
          <a:bodyPr anchor="ctr"/>
          <a:lstStyle/>
          <a:p>
            <a:r>
              <a:rPr lang="ja-JP" altLang="en-US" dirty="0" smtClean="0"/>
              <a:t>配列アラインメントとレースロジック</a:t>
            </a:r>
            <a:endParaRPr lang="en-US" altLang="ja-JP" dirty="0" smtClean="0"/>
          </a:p>
          <a:p>
            <a:r>
              <a:rPr kumimoji="1" lang="ja-JP" altLang="en-US" dirty="0" smtClean="0"/>
              <a:t>本研究のねらい</a:t>
            </a:r>
            <a:endParaRPr kumimoji="1" lang="en-US" altLang="ja-JP" dirty="0" smtClean="0"/>
          </a:p>
          <a:p>
            <a:r>
              <a:rPr kumimoji="1" lang="en-US" altLang="ja-JP" dirty="0" smtClean="0"/>
              <a:t>CMOS</a:t>
            </a:r>
            <a:r>
              <a:rPr kumimoji="1" lang="ja-JP" altLang="en-US" dirty="0" smtClean="0"/>
              <a:t>を用いた</a:t>
            </a:r>
            <a:r>
              <a:rPr lang="ja-JP" altLang="en-US" dirty="0" smtClean="0"/>
              <a:t>レースロジック回路</a:t>
            </a:r>
            <a:endParaRPr lang="en-US" altLang="ja-JP" dirty="0" smtClean="0"/>
          </a:p>
          <a:p>
            <a:r>
              <a:rPr lang="ja-JP" altLang="en-US" dirty="0" smtClean="0"/>
              <a:t>回路提案と機能検証</a:t>
            </a:r>
            <a:endParaRPr lang="en-US" altLang="ja-JP" dirty="0" smtClean="0"/>
          </a:p>
          <a:p>
            <a:r>
              <a:rPr kumimoji="1" lang="ja-JP" altLang="en-US" dirty="0" smtClean="0"/>
              <a:t>実装に向けての課題</a:t>
            </a:r>
            <a:endParaRPr kumimoji="1" lang="en-US" altLang="ja-JP" dirty="0" smtClean="0"/>
          </a:p>
          <a:p>
            <a:r>
              <a:rPr kumimoji="1" lang="ja-JP" altLang="en-US" dirty="0" smtClean="0"/>
              <a:t>まとめ</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115BCD6C-E46B-4929-8DC7-4F603058D6BB}" type="slidenum">
              <a:rPr kumimoji="1" lang="ja-JP" altLang="en-US" smtClean="0"/>
              <a:t>1</a:t>
            </a:fld>
            <a:endParaRPr kumimoji="1" lang="ja-JP" altLang="en-US"/>
          </a:p>
        </p:txBody>
      </p:sp>
    </p:spTree>
    <p:extLst>
      <p:ext uri="{BB962C8B-B14F-4D97-AF65-F5344CB8AC3E}">
        <p14:creationId xmlns:p14="http://schemas.microsoft.com/office/powerpoint/2010/main" val="41070505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8400" y="1623600"/>
            <a:ext cx="3960000" cy="3960000"/>
          </a:xfrm>
          <a:prstGeom prst="rect">
            <a:avLst/>
          </a:prstGeom>
        </p:spPr>
      </p:pic>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19</a:t>
            </a:fld>
            <a:endParaRPr lang="ja-JP" altLang="en-US" dirty="0"/>
          </a:p>
        </p:txBody>
      </p:sp>
      <p:sp>
        <p:nvSpPr>
          <p:cNvPr id="5" name="円/楕円 4"/>
          <p:cNvSpPr/>
          <p:nvPr/>
        </p:nvSpPr>
        <p:spPr>
          <a:xfrm>
            <a:off x="1155099" y="2125579"/>
            <a:ext cx="673768" cy="577516"/>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円/楕円 6"/>
          <p:cNvSpPr/>
          <p:nvPr/>
        </p:nvSpPr>
        <p:spPr>
          <a:xfrm>
            <a:off x="4572000" y="1721938"/>
            <a:ext cx="673768" cy="577516"/>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355" y="1489954"/>
            <a:ext cx="3867204" cy="3867204"/>
          </a:xfrm>
          <a:prstGeom prst="rect">
            <a:avLst/>
          </a:prstGeom>
        </p:spPr>
      </p:pic>
      <p:sp>
        <p:nvSpPr>
          <p:cNvPr id="10" name="テキスト ボックス 9"/>
          <p:cNvSpPr txBox="1"/>
          <p:nvPr/>
        </p:nvSpPr>
        <p:spPr>
          <a:xfrm>
            <a:off x="5691416" y="1993540"/>
            <a:ext cx="965329" cy="400110"/>
          </a:xfrm>
          <a:prstGeom prst="rect">
            <a:avLst/>
          </a:prstGeom>
          <a:noFill/>
        </p:spPr>
        <p:txBody>
          <a:bodyPr wrap="none" rtlCol="0">
            <a:spAutoFit/>
          </a:bodyPr>
          <a:lstStyle/>
          <a:p>
            <a:r>
              <a:rPr kumimoji="1" lang="ja-JP" altLang="en-US" sz="2000" dirty="0" smtClean="0"/>
              <a:t>リセット</a:t>
            </a:r>
            <a:endParaRPr kumimoji="1" lang="ja-JP" altLang="en-US" sz="2000" dirty="0"/>
          </a:p>
        </p:txBody>
      </p:sp>
      <p:sp>
        <p:nvSpPr>
          <p:cNvPr id="11" name="テキスト ボックス 10"/>
          <p:cNvSpPr txBox="1"/>
          <p:nvPr/>
        </p:nvSpPr>
        <p:spPr>
          <a:xfrm>
            <a:off x="6393426" y="3113116"/>
            <a:ext cx="1210588" cy="400110"/>
          </a:xfrm>
          <a:prstGeom prst="rect">
            <a:avLst/>
          </a:prstGeom>
          <a:noFill/>
        </p:spPr>
        <p:txBody>
          <a:bodyPr wrap="none" rtlCol="0">
            <a:spAutoFit/>
          </a:bodyPr>
          <a:lstStyle/>
          <a:p>
            <a:r>
              <a:rPr kumimoji="1" lang="ja-JP" altLang="en-US" sz="2000" dirty="0" smtClean="0"/>
              <a:t>遅延素子</a:t>
            </a:r>
            <a:endParaRPr kumimoji="1" lang="ja-JP" altLang="en-US" sz="2000" dirty="0"/>
          </a:p>
        </p:txBody>
      </p:sp>
      <mc:AlternateContent xmlns:mc="http://schemas.openxmlformats.org/markup-compatibility/2006">
        <mc:Choice xmlns:a14="http://schemas.microsoft.com/office/drawing/2010/main" Requires="a14">
          <p:sp>
            <p:nvSpPr>
              <p:cNvPr id="12" name="テキスト ボックス 11"/>
              <p:cNvSpPr txBox="1"/>
              <p:nvPr/>
            </p:nvSpPr>
            <p:spPr>
              <a:xfrm>
                <a:off x="6813839" y="2528341"/>
                <a:ext cx="505074"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ja-JP" altLang="en-US" sz="3200" i="1" smtClean="0">
                          <a:latin typeface="Cambria Math" charset="0"/>
                          <a:ea typeface="Cambria Math" charset="0"/>
                          <a:cs typeface="Cambria Math" charset="0"/>
                        </a:rPr>
                        <m:t>𝛾</m:t>
                      </m:r>
                    </m:oMath>
                  </m:oMathPara>
                </a14:m>
                <a:endParaRPr kumimoji="1" lang="ja-JP" altLang="en-US" sz="3200" dirty="0"/>
              </a:p>
            </p:txBody>
          </p:sp>
        </mc:Choice>
        <mc:Fallback>
          <p:sp>
            <p:nvSpPr>
              <p:cNvPr id="12" name="テキスト ボックス 11"/>
              <p:cNvSpPr txBox="1">
                <a:spLocks noRot="1" noChangeAspect="1" noMove="1" noResize="1" noEditPoints="1" noAdjustHandles="1" noChangeArrowheads="1" noChangeShapeType="1" noTextEdit="1"/>
              </p:cNvSpPr>
              <p:nvPr/>
            </p:nvSpPr>
            <p:spPr>
              <a:xfrm>
                <a:off x="6813839" y="2528341"/>
                <a:ext cx="505074" cy="584775"/>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p:cNvSpPr txBox="1"/>
              <p:nvPr/>
            </p:nvSpPr>
            <p:spPr>
              <a:xfrm>
                <a:off x="5546037" y="3885317"/>
                <a:ext cx="505074"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ja-JP" altLang="en-US" sz="3200" i="1" smtClean="0">
                          <a:latin typeface="Cambria Math" charset="0"/>
                          <a:ea typeface="Cambria Math" charset="0"/>
                          <a:cs typeface="Cambria Math" charset="0"/>
                        </a:rPr>
                        <m:t>𝛾</m:t>
                      </m:r>
                    </m:oMath>
                  </m:oMathPara>
                </a14:m>
                <a:endParaRPr kumimoji="1" lang="ja-JP" altLang="en-US" sz="3200" dirty="0"/>
              </a:p>
            </p:txBody>
          </p:sp>
        </mc:Choice>
        <mc:Fallback>
          <p:sp>
            <p:nvSpPr>
              <p:cNvPr id="13" name="テキスト ボックス 12"/>
              <p:cNvSpPr txBox="1">
                <a:spLocks noRot="1" noChangeAspect="1" noMove="1" noResize="1" noEditPoints="1" noAdjustHandles="1" noChangeArrowheads="1" noChangeShapeType="1" noTextEdit="1"/>
              </p:cNvSpPr>
              <p:nvPr/>
            </p:nvSpPr>
            <p:spPr>
              <a:xfrm>
                <a:off x="5546037" y="3885317"/>
                <a:ext cx="505074" cy="584775"/>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p:cNvSpPr txBox="1"/>
              <p:nvPr/>
            </p:nvSpPr>
            <p:spPr>
              <a:xfrm>
                <a:off x="7200198" y="3697891"/>
                <a:ext cx="536942"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ja-JP" altLang="en-US" sz="3200" i="1" smtClean="0">
                          <a:latin typeface="Cambria Math" charset="0"/>
                          <a:ea typeface="Cambria Math" charset="0"/>
                          <a:cs typeface="Cambria Math" charset="0"/>
                        </a:rPr>
                        <m:t>𝛼</m:t>
                      </m:r>
                    </m:oMath>
                  </m:oMathPara>
                </a14:m>
                <a:endParaRPr kumimoji="1" lang="ja-JP" altLang="en-US" sz="3200" dirty="0"/>
              </a:p>
            </p:txBody>
          </p:sp>
        </mc:Choice>
        <mc:Fallback>
          <p:sp>
            <p:nvSpPr>
              <p:cNvPr id="14" name="テキスト ボックス 13"/>
              <p:cNvSpPr txBox="1">
                <a:spLocks noRot="1" noChangeAspect="1" noMove="1" noResize="1" noEditPoints="1" noAdjustHandles="1" noChangeArrowheads="1" noChangeShapeType="1" noTextEdit="1"/>
              </p:cNvSpPr>
              <p:nvPr/>
            </p:nvSpPr>
            <p:spPr>
              <a:xfrm>
                <a:off x="7200198" y="3697891"/>
                <a:ext cx="536942" cy="584775"/>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p:cNvSpPr txBox="1"/>
              <p:nvPr/>
            </p:nvSpPr>
            <p:spPr>
              <a:xfrm>
                <a:off x="6648195" y="4232692"/>
                <a:ext cx="538544"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ja-JP" altLang="en-US" sz="3200" i="1" smtClean="0">
                          <a:latin typeface="Cambria Math" charset="0"/>
                          <a:ea typeface="Cambria Math" charset="0"/>
                          <a:cs typeface="Cambria Math" charset="0"/>
                        </a:rPr>
                        <m:t>𝛽</m:t>
                      </m:r>
                    </m:oMath>
                  </m:oMathPara>
                </a14:m>
                <a:endParaRPr kumimoji="1" lang="ja-JP" altLang="en-US" sz="3200" dirty="0"/>
              </a:p>
            </p:txBody>
          </p:sp>
        </mc:Choice>
        <mc:Fallback>
          <p:sp>
            <p:nvSpPr>
              <p:cNvPr id="15" name="テキスト ボックス 14"/>
              <p:cNvSpPr txBox="1">
                <a:spLocks noRot="1" noChangeAspect="1" noMove="1" noResize="1" noEditPoints="1" noAdjustHandles="1" noChangeArrowheads="1" noChangeShapeType="1" noTextEdit="1"/>
              </p:cNvSpPr>
              <p:nvPr/>
            </p:nvSpPr>
            <p:spPr>
              <a:xfrm>
                <a:off x="6648195" y="4232692"/>
                <a:ext cx="538544" cy="584775"/>
              </a:xfrm>
              <a:prstGeom prst="rect">
                <a:avLst/>
              </a:prstGeom>
              <a:blipFill rotWithShape="0">
                <a:blip r:embed="rId8"/>
                <a:stretch>
                  <a:fillRect/>
                </a:stretch>
              </a:blipFill>
            </p:spPr>
            <p:txBody>
              <a:bodyPr/>
              <a:lstStyle/>
              <a:p>
                <a:r>
                  <a:rPr lang="ja-JP" altLang="en-US">
                    <a:noFill/>
                  </a:rPr>
                  <a:t> </a:t>
                </a:r>
              </a:p>
            </p:txBody>
          </p:sp>
        </mc:Fallback>
      </mc:AlternateContent>
      <p:sp>
        <p:nvSpPr>
          <p:cNvPr id="16" name="テキスト ボックス 15"/>
          <p:cNvSpPr txBox="1"/>
          <p:nvPr/>
        </p:nvSpPr>
        <p:spPr>
          <a:xfrm>
            <a:off x="5749764" y="4725134"/>
            <a:ext cx="1159292" cy="384721"/>
          </a:xfrm>
          <a:prstGeom prst="rect">
            <a:avLst/>
          </a:prstGeom>
          <a:noFill/>
        </p:spPr>
        <p:txBody>
          <a:bodyPr wrap="none" rtlCol="0">
            <a:spAutoFit/>
          </a:bodyPr>
          <a:lstStyle/>
          <a:p>
            <a:r>
              <a:rPr lang="ja-JP" altLang="en-US" sz="1900" dirty="0" smtClean="0"/>
              <a:t>判定回路</a:t>
            </a:r>
            <a:endParaRPr kumimoji="1" lang="ja-JP" altLang="en-US" sz="1900" dirty="0"/>
          </a:p>
        </p:txBody>
      </p:sp>
      <p:sp>
        <p:nvSpPr>
          <p:cNvPr id="17" name="タイトル 1"/>
          <p:cNvSpPr txBox="1">
            <a:spLocks/>
          </p:cNvSpPr>
          <p:nvPr/>
        </p:nvSpPr>
        <p:spPr>
          <a:xfrm>
            <a:off x="868279" y="358230"/>
            <a:ext cx="740744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dirty="0" smtClean="0"/>
              <a:t>ナノフォトニック・デバイスを用いたレースロジック実装</a:t>
            </a:r>
            <a:endParaRPr lang="ja-JP" altLang="en-US" sz="3600" dirty="0"/>
          </a:p>
        </p:txBody>
      </p:sp>
    </p:spTree>
    <p:extLst>
      <p:ext uri="{BB962C8B-B14F-4D97-AF65-F5344CB8AC3E}">
        <p14:creationId xmlns:p14="http://schemas.microsoft.com/office/powerpoint/2010/main" val="9970403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8400" y="1623600"/>
            <a:ext cx="3960000" cy="3960000"/>
          </a:xfrm>
          <a:prstGeom prst="rect">
            <a:avLst/>
          </a:prstGeom>
        </p:spPr>
      </p:pic>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20</a:t>
            </a:fld>
            <a:endParaRPr lang="ja-JP" altLang="en-US" dirty="0"/>
          </a:p>
        </p:txBody>
      </p:sp>
      <p:sp>
        <p:nvSpPr>
          <p:cNvPr id="5" name="円/楕円 4"/>
          <p:cNvSpPr/>
          <p:nvPr/>
        </p:nvSpPr>
        <p:spPr>
          <a:xfrm>
            <a:off x="1967899" y="2839453"/>
            <a:ext cx="673768" cy="577516"/>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円/楕円 6"/>
          <p:cNvSpPr/>
          <p:nvPr/>
        </p:nvSpPr>
        <p:spPr>
          <a:xfrm>
            <a:off x="5640263" y="2725822"/>
            <a:ext cx="469454" cy="402389"/>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355" y="1489954"/>
            <a:ext cx="3867204" cy="3867204"/>
          </a:xfrm>
          <a:prstGeom prst="rect">
            <a:avLst/>
          </a:prstGeom>
        </p:spPr>
      </p:pic>
      <p:sp>
        <p:nvSpPr>
          <p:cNvPr id="10" name="テキスト ボックス 9"/>
          <p:cNvSpPr txBox="1"/>
          <p:nvPr/>
        </p:nvSpPr>
        <p:spPr>
          <a:xfrm>
            <a:off x="5691416" y="1993540"/>
            <a:ext cx="965329" cy="400110"/>
          </a:xfrm>
          <a:prstGeom prst="rect">
            <a:avLst/>
          </a:prstGeom>
          <a:noFill/>
        </p:spPr>
        <p:txBody>
          <a:bodyPr wrap="none" rtlCol="0">
            <a:spAutoFit/>
          </a:bodyPr>
          <a:lstStyle/>
          <a:p>
            <a:r>
              <a:rPr kumimoji="1" lang="ja-JP" altLang="en-US" sz="2000" dirty="0" smtClean="0"/>
              <a:t>リセット</a:t>
            </a:r>
            <a:endParaRPr kumimoji="1" lang="ja-JP" altLang="en-US" sz="2000" dirty="0"/>
          </a:p>
        </p:txBody>
      </p:sp>
      <p:sp>
        <p:nvSpPr>
          <p:cNvPr id="11" name="テキスト ボックス 10"/>
          <p:cNvSpPr txBox="1"/>
          <p:nvPr/>
        </p:nvSpPr>
        <p:spPr>
          <a:xfrm>
            <a:off x="6393426" y="3113116"/>
            <a:ext cx="1210588" cy="400110"/>
          </a:xfrm>
          <a:prstGeom prst="rect">
            <a:avLst/>
          </a:prstGeom>
          <a:noFill/>
        </p:spPr>
        <p:txBody>
          <a:bodyPr wrap="none" rtlCol="0">
            <a:spAutoFit/>
          </a:bodyPr>
          <a:lstStyle/>
          <a:p>
            <a:r>
              <a:rPr kumimoji="1" lang="ja-JP" altLang="en-US" sz="2000" dirty="0" smtClean="0"/>
              <a:t>遅延素子</a:t>
            </a:r>
            <a:endParaRPr kumimoji="1" lang="ja-JP" altLang="en-US" sz="2000" dirty="0"/>
          </a:p>
        </p:txBody>
      </p:sp>
      <mc:AlternateContent xmlns:mc="http://schemas.openxmlformats.org/markup-compatibility/2006">
        <mc:Choice xmlns:a14="http://schemas.microsoft.com/office/drawing/2010/main" Requires="a14">
          <p:sp>
            <p:nvSpPr>
              <p:cNvPr id="12" name="テキスト ボックス 11"/>
              <p:cNvSpPr txBox="1"/>
              <p:nvPr/>
            </p:nvSpPr>
            <p:spPr>
              <a:xfrm>
                <a:off x="6813839" y="2528341"/>
                <a:ext cx="505074"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ja-JP" altLang="en-US" sz="3200" i="1" smtClean="0">
                          <a:latin typeface="Cambria Math" charset="0"/>
                          <a:ea typeface="Cambria Math" charset="0"/>
                          <a:cs typeface="Cambria Math" charset="0"/>
                        </a:rPr>
                        <m:t>𝛾</m:t>
                      </m:r>
                    </m:oMath>
                  </m:oMathPara>
                </a14:m>
                <a:endParaRPr kumimoji="1" lang="ja-JP" altLang="en-US" sz="3200" dirty="0"/>
              </a:p>
            </p:txBody>
          </p:sp>
        </mc:Choice>
        <mc:Fallback>
          <p:sp>
            <p:nvSpPr>
              <p:cNvPr id="12" name="テキスト ボックス 11"/>
              <p:cNvSpPr txBox="1">
                <a:spLocks noRot="1" noChangeAspect="1" noMove="1" noResize="1" noEditPoints="1" noAdjustHandles="1" noChangeArrowheads="1" noChangeShapeType="1" noTextEdit="1"/>
              </p:cNvSpPr>
              <p:nvPr/>
            </p:nvSpPr>
            <p:spPr>
              <a:xfrm>
                <a:off x="6813839" y="2528341"/>
                <a:ext cx="505074" cy="584775"/>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p:cNvSpPr txBox="1"/>
              <p:nvPr/>
            </p:nvSpPr>
            <p:spPr>
              <a:xfrm>
                <a:off x="5546037" y="3885317"/>
                <a:ext cx="505074"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ja-JP" altLang="en-US" sz="3200" i="1" smtClean="0">
                          <a:latin typeface="Cambria Math" charset="0"/>
                          <a:ea typeface="Cambria Math" charset="0"/>
                          <a:cs typeface="Cambria Math" charset="0"/>
                        </a:rPr>
                        <m:t>𝛾</m:t>
                      </m:r>
                    </m:oMath>
                  </m:oMathPara>
                </a14:m>
                <a:endParaRPr kumimoji="1" lang="ja-JP" altLang="en-US" sz="3200" dirty="0"/>
              </a:p>
            </p:txBody>
          </p:sp>
        </mc:Choice>
        <mc:Fallback>
          <p:sp>
            <p:nvSpPr>
              <p:cNvPr id="13" name="テキスト ボックス 12"/>
              <p:cNvSpPr txBox="1">
                <a:spLocks noRot="1" noChangeAspect="1" noMove="1" noResize="1" noEditPoints="1" noAdjustHandles="1" noChangeArrowheads="1" noChangeShapeType="1" noTextEdit="1"/>
              </p:cNvSpPr>
              <p:nvPr/>
            </p:nvSpPr>
            <p:spPr>
              <a:xfrm>
                <a:off x="5546037" y="3885317"/>
                <a:ext cx="505074" cy="584775"/>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p:cNvSpPr txBox="1"/>
              <p:nvPr/>
            </p:nvSpPr>
            <p:spPr>
              <a:xfrm>
                <a:off x="7200198" y="3697891"/>
                <a:ext cx="536942"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ja-JP" altLang="en-US" sz="3200" i="1" smtClean="0">
                          <a:latin typeface="Cambria Math" charset="0"/>
                          <a:ea typeface="Cambria Math" charset="0"/>
                          <a:cs typeface="Cambria Math" charset="0"/>
                        </a:rPr>
                        <m:t>𝛼</m:t>
                      </m:r>
                    </m:oMath>
                  </m:oMathPara>
                </a14:m>
                <a:endParaRPr kumimoji="1" lang="ja-JP" altLang="en-US" sz="3200" dirty="0"/>
              </a:p>
            </p:txBody>
          </p:sp>
        </mc:Choice>
        <mc:Fallback>
          <p:sp>
            <p:nvSpPr>
              <p:cNvPr id="14" name="テキスト ボックス 13"/>
              <p:cNvSpPr txBox="1">
                <a:spLocks noRot="1" noChangeAspect="1" noMove="1" noResize="1" noEditPoints="1" noAdjustHandles="1" noChangeArrowheads="1" noChangeShapeType="1" noTextEdit="1"/>
              </p:cNvSpPr>
              <p:nvPr/>
            </p:nvSpPr>
            <p:spPr>
              <a:xfrm>
                <a:off x="7200198" y="3697891"/>
                <a:ext cx="536942" cy="584775"/>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p:cNvSpPr txBox="1"/>
              <p:nvPr/>
            </p:nvSpPr>
            <p:spPr>
              <a:xfrm>
                <a:off x="6648195" y="4232692"/>
                <a:ext cx="538544"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ja-JP" altLang="en-US" sz="3200" i="1" smtClean="0">
                          <a:latin typeface="Cambria Math" charset="0"/>
                          <a:ea typeface="Cambria Math" charset="0"/>
                          <a:cs typeface="Cambria Math" charset="0"/>
                        </a:rPr>
                        <m:t>𝛽</m:t>
                      </m:r>
                    </m:oMath>
                  </m:oMathPara>
                </a14:m>
                <a:endParaRPr kumimoji="1" lang="ja-JP" altLang="en-US" sz="3200" dirty="0"/>
              </a:p>
            </p:txBody>
          </p:sp>
        </mc:Choice>
        <mc:Fallback>
          <p:sp>
            <p:nvSpPr>
              <p:cNvPr id="15" name="テキスト ボックス 14"/>
              <p:cNvSpPr txBox="1">
                <a:spLocks noRot="1" noChangeAspect="1" noMove="1" noResize="1" noEditPoints="1" noAdjustHandles="1" noChangeArrowheads="1" noChangeShapeType="1" noTextEdit="1"/>
              </p:cNvSpPr>
              <p:nvPr/>
            </p:nvSpPr>
            <p:spPr>
              <a:xfrm>
                <a:off x="6648195" y="4232692"/>
                <a:ext cx="538544" cy="584775"/>
              </a:xfrm>
              <a:prstGeom prst="rect">
                <a:avLst/>
              </a:prstGeom>
              <a:blipFill rotWithShape="0">
                <a:blip r:embed="rId8"/>
                <a:stretch>
                  <a:fillRect/>
                </a:stretch>
              </a:blipFill>
            </p:spPr>
            <p:txBody>
              <a:bodyPr/>
              <a:lstStyle/>
              <a:p>
                <a:r>
                  <a:rPr lang="ja-JP" altLang="en-US">
                    <a:noFill/>
                  </a:rPr>
                  <a:t> </a:t>
                </a:r>
              </a:p>
            </p:txBody>
          </p:sp>
        </mc:Fallback>
      </mc:AlternateContent>
      <p:sp>
        <p:nvSpPr>
          <p:cNvPr id="16" name="テキスト ボックス 15"/>
          <p:cNvSpPr txBox="1"/>
          <p:nvPr/>
        </p:nvSpPr>
        <p:spPr>
          <a:xfrm>
            <a:off x="5749764" y="4725134"/>
            <a:ext cx="1159292" cy="384721"/>
          </a:xfrm>
          <a:prstGeom prst="rect">
            <a:avLst/>
          </a:prstGeom>
          <a:noFill/>
        </p:spPr>
        <p:txBody>
          <a:bodyPr wrap="none" rtlCol="0">
            <a:spAutoFit/>
          </a:bodyPr>
          <a:lstStyle/>
          <a:p>
            <a:r>
              <a:rPr lang="ja-JP" altLang="en-US" sz="1900" dirty="0" smtClean="0"/>
              <a:t>判定回路</a:t>
            </a:r>
            <a:endParaRPr kumimoji="1" lang="ja-JP" altLang="en-US" sz="1900" dirty="0"/>
          </a:p>
        </p:txBody>
      </p:sp>
      <p:sp>
        <p:nvSpPr>
          <p:cNvPr id="17" name="タイトル 1"/>
          <p:cNvSpPr txBox="1">
            <a:spLocks/>
          </p:cNvSpPr>
          <p:nvPr/>
        </p:nvSpPr>
        <p:spPr>
          <a:xfrm>
            <a:off x="868279" y="358230"/>
            <a:ext cx="740744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dirty="0" smtClean="0"/>
              <a:t>ナノフォトニック・デバイスを用いたレースロジック実装</a:t>
            </a:r>
            <a:endParaRPr lang="ja-JP" altLang="en-US" sz="3600" dirty="0"/>
          </a:p>
        </p:txBody>
      </p:sp>
    </p:spTree>
    <p:extLst>
      <p:ext uri="{BB962C8B-B14F-4D97-AF65-F5344CB8AC3E}">
        <p14:creationId xmlns:p14="http://schemas.microsoft.com/office/powerpoint/2010/main" val="3923764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8400" y="1623600"/>
            <a:ext cx="3960000" cy="3960000"/>
          </a:xfrm>
          <a:prstGeom prst="rect">
            <a:avLst/>
          </a:prstGeom>
        </p:spPr>
      </p:pic>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21</a:t>
            </a:fld>
            <a:endParaRPr lang="ja-JP" altLang="en-US" dirty="0"/>
          </a:p>
        </p:txBody>
      </p:sp>
      <p:sp>
        <p:nvSpPr>
          <p:cNvPr id="5" name="円/楕円 4"/>
          <p:cNvSpPr/>
          <p:nvPr/>
        </p:nvSpPr>
        <p:spPr>
          <a:xfrm>
            <a:off x="2737183" y="2763253"/>
            <a:ext cx="1641475" cy="577516"/>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円/楕円 6"/>
          <p:cNvSpPr/>
          <p:nvPr/>
        </p:nvSpPr>
        <p:spPr>
          <a:xfrm>
            <a:off x="5459859" y="3542237"/>
            <a:ext cx="673768" cy="1515080"/>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円/楕円 7"/>
          <p:cNvSpPr/>
          <p:nvPr/>
        </p:nvSpPr>
        <p:spPr>
          <a:xfrm>
            <a:off x="1874336" y="3842076"/>
            <a:ext cx="673768" cy="1515081"/>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円/楕円 8"/>
          <p:cNvSpPr/>
          <p:nvPr/>
        </p:nvSpPr>
        <p:spPr>
          <a:xfrm>
            <a:off x="6223487" y="2550532"/>
            <a:ext cx="1674443" cy="577516"/>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355" y="1489954"/>
            <a:ext cx="3867204" cy="3867204"/>
          </a:xfrm>
          <a:prstGeom prst="rect">
            <a:avLst/>
          </a:prstGeom>
        </p:spPr>
      </p:pic>
      <p:sp>
        <p:nvSpPr>
          <p:cNvPr id="12" name="テキスト ボックス 11"/>
          <p:cNvSpPr txBox="1"/>
          <p:nvPr/>
        </p:nvSpPr>
        <p:spPr>
          <a:xfrm>
            <a:off x="5691416" y="1993540"/>
            <a:ext cx="965329" cy="400110"/>
          </a:xfrm>
          <a:prstGeom prst="rect">
            <a:avLst/>
          </a:prstGeom>
          <a:noFill/>
        </p:spPr>
        <p:txBody>
          <a:bodyPr wrap="none" rtlCol="0">
            <a:spAutoFit/>
          </a:bodyPr>
          <a:lstStyle/>
          <a:p>
            <a:r>
              <a:rPr kumimoji="1" lang="ja-JP" altLang="en-US" sz="2000" dirty="0" smtClean="0"/>
              <a:t>リセット</a:t>
            </a:r>
            <a:endParaRPr kumimoji="1" lang="ja-JP" altLang="en-US" sz="2000" dirty="0"/>
          </a:p>
        </p:txBody>
      </p:sp>
      <p:sp>
        <p:nvSpPr>
          <p:cNvPr id="13" name="テキスト ボックス 12"/>
          <p:cNvSpPr txBox="1"/>
          <p:nvPr/>
        </p:nvSpPr>
        <p:spPr>
          <a:xfrm>
            <a:off x="6393426" y="3113116"/>
            <a:ext cx="1210588" cy="400110"/>
          </a:xfrm>
          <a:prstGeom prst="rect">
            <a:avLst/>
          </a:prstGeom>
          <a:noFill/>
        </p:spPr>
        <p:txBody>
          <a:bodyPr wrap="none" rtlCol="0">
            <a:spAutoFit/>
          </a:bodyPr>
          <a:lstStyle/>
          <a:p>
            <a:r>
              <a:rPr kumimoji="1" lang="ja-JP" altLang="en-US" sz="2000" dirty="0" smtClean="0"/>
              <a:t>遅延素子</a:t>
            </a:r>
            <a:endParaRPr kumimoji="1" lang="ja-JP" altLang="en-US" sz="2000" dirty="0"/>
          </a:p>
        </p:txBody>
      </p:sp>
      <mc:AlternateContent xmlns:mc="http://schemas.openxmlformats.org/markup-compatibility/2006">
        <mc:Choice xmlns:a14="http://schemas.microsoft.com/office/drawing/2010/main" Requires="a14">
          <p:sp>
            <p:nvSpPr>
              <p:cNvPr id="14" name="テキスト ボックス 13"/>
              <p:cNvSpPr txBox="1"/>
              <p:nvPr/>
            </p:nvSpPr>
            <p:spPr>
              <a:xfrm>
                <a:off x="6813839" y="2528341"/>
                <a:ext cx="505074"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ja-JP" altLang="en-US" sz="3200" i="1" smtClean="0">
                          <a:latin typeface="Cambria Math" charset="0"/>
                          <a:ea typeface="Cambria Math" charset="0"/>
                          <a:cs typeface="Cambria Math" charset="0"/>
                        </a:rPr>
                        <m:t>𝛾</m:t>
                      </m:r>
                    </m:oMath>
                  </m:oMathPara>
                </a14:m>
                <a:endParaRPr kumimoji="1" lang="ja-JP" altLang="en-US" sz="3200" dirty="0"/>
              </a:p>
            </p:txBody>
          </p:sp>
        </mc:Choice>
        <mc:Fallback>
          <p:sp>
            <p:nvSpPr>
              <p:cNvPr id="14" name="テキスト ボックス 13"/>
              <p:cNvSpPr txBox="1">
                <a:spLocks noRot="1" noChangeAspect="1" noMove="1" noResize="1" noEditPoints="1" noAdjustHandles="1" noChangeArrowheads="1" noChangeShapeType="1" noTextEdit="1"/>
              </p:cNvSpPr>
              <p:nvPr/>
            </p:nvSpPr>
            <p:spPr>
              <a:xfrm>
                <a:off x="6813839" y="2528341"/>
                <a:ext cx="505074" cy="584775"/>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p:cNvSpPr txBox="1"/>
              <p:nvPr/>
            </p:nvSpPr>
            <p:spPr>
              <a:xfrm>
                <a:off x="5546037" y="3885317"/>
                <a:ext cx="505074"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ja-JP" altLang="en-US" sz="3200" i="1" smtClean="0">
                          <a:latin typeface="Cambria Math" charset="0"/>
                          <a:ea typeface="Cambria Math" charset="0"/>
                          <a:cs typeface="Cambria Math" charset="0"/>
                        </a:rPr>
                        <m:t>𝛾</m:t>
                      </m:r>
                    </m:oMath>
                  </m:oMathPara>
                </a14:m>
                <a:endParaRPr kumimoji="1" lang="ja-JP" altLang="en-US" sz="3200" dirty="0"/>
              </a:p>
            </p:txBody>
          </p:sp>
        </mc:Choice>
        <mc:Fallback>
          <p:sp>
            <p:nvSpPr>
              <p:cNvPr id="15" name="テキスト ボックス 14"/>
              <p:cNvSpPr txBox="1">
                <a:spLocks noRot="1" noChangeAspect="1" noMove="1" noResize="1" noEditPoints="1" noAdjustHandles="1" noChangeArrowheads="1" noChangeShapeType="1" noTextEdit="1"/>
              </p:cNvSpPr>
              <p:nvPr/>
            </p:nvSpPr>
            <p:spPr>
              <a:xfrm>
                <a:off x="5546037" y="3885317"/>
                <a:ext cx="505074" cy="584775"/>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p:cNvSpPr txBox="1"/>
              <p:nvPr/>
            </p:nvSpPr>
            <p:spPr>
              <a:xfrm>
                <a:off x="7200198" y="3697891"/>
                <a:ext cx="536942"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ja-JP" altLang="en-US" sz="3200" i="1" smtClean="0">
                          <a:latin typeface="Cambria Math" charset="0"/>
                          <a:ea typeface="Cambria Math" charset="0"/>
                          <a:cs typeface="Cambria Math" charset="0"/>
                        </a:rPr>
                        <m:t>𝛼</m:t>
                      </m:r>
                    </m:oMath>
                  </m:oMathPara>
                </a14:m>
                <a:endParaRPr kumimoji="1" lang="ja-JP" altLang="en-US" sz="3200" dirty="0"/>
              </a:p>
            </p:txBody>
          </p:sp>
        </mc:Choice>
        <mc:Fallback>
          <p:sp>
            <p:nvSpPr>
              <p:cNvPr id="16" name="テキスト ボックス 15"/>
              <p:cNvSpPr txBox="1">
                <a:spLocks noRot="1" noChangeAspect="1" noMove="1" noResize="1" noEditPoints="1" noAdjustHandles="1" noChangeArrowheads="1" noChangeShapeType="1" noTextEdit="1"/>
              </p:cNvSpPr>
              <p:nvPr/>
            </p:nvSpPr>
            <p:spPr>
              <a:xfrm>
                <a:off x="7200198" y="3697891"/>
                <a:ext cx="536942" cy="584775"/>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テキスト ボックス 16"/>
              <p:cNvSpPr txBox="1"/>
              <p:nvPr/>
            </p:nvSpPr>
            <p:spPr>
              <a:xfrm>
                <a:off x="6648195" y="4232692"/>
                <a:ext cx="538544"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ja-JP" altLang="en-US" sz="3200" i="1" smtClean="0">
                          <a:latin typeface="Cambria Math" charset="0"/>
                          <a:ea typeface="Cambria Math" charset="0"/>
                          <a:cs typeface="Cambria Math" charset="0"/>
                        </a:rPr>
                        <m:t>𝛽</m:t>
                      </m:r>
                    </m:oMath>
                  </m:oMathPara>
                </a14:m>
                <a:endParaRPr kumimoji="1" lang="ja-JP" altLang="en-US" sz="3200" dirty="0"/>
              </a:p>
            </p:txBody>
          </p:sp>
        </mc:Choice>
        <mc:Fallback>
          <p:sp>
            <p:nvSpPr>
              <p:cNvPr id="17" name="テキスト ボックス 16"/>
              <p:cNvSpPr txBox="1">
                <a:spLocks noRot="1" noChangeAspect="1" noMove="1" noResize="1" noEditPoints="1" noAdjustHandles="1" noChangeArrowheads="1" noChangeShapeType="1" noTextEdit="1"/>
              </p:cNvSpPr>
              <p:nvPr/>
            </p:nvSpPr>
            <p:spPr>
              <a:xfrm>
                <a:off x="6648195" y="4232692"/>
                <a:ext cx="538544" cy="584775"/>
              </a:xfrm>
              <a:prstGeom prst="rect">
                <a:avLst/>
              </a:prstGeom>
              <a:blipFill rotWithShape="0">
                <a:blip r:embed="rId8"/>
                <a:stretch>
                  <a:fillRect/>
                </a:stretch>
              </a:blipFill>
            </p:spPr>
            <p:txBody>
              <a:bodyPr/>
              <a:lstStyle/>
              <a:p>
                <a:r>
                  <a:rPr lang="ja-JP" altLang="en-US">
                    <a:noFill/>
                  </a:rPr>
                  <a:t> </a:t>
                </a:r>
              </a:p>
            </p:txBody>
          </p:sp>
        </mc:Fallback>
      </mc:AlternateContent>
      <p:sp>
        <p:nvSpPr>
          <p:cNvPr id="18" name="テキスト ボックス 17"/>
          <p:cNvSpPr txBox="1"/>
          <p:nvPr/>
        </p:nvSpPr>
        <p:spPr>
          <a:xfrm>
            <a:off x="5749764" y="4725134"/>
            <a:ext cx="1159292" cy="384721"/>
          </a:xfrm>
          <a:prstGeom prst="rect">
            <a:avLst/>
          </a:prstGeom>
          <a:noFill/>
        </p:spPr>
        <p:txBody>
          <a:bodyPr wrap="none" rtlCol="0">
            <a:spAutoFit/>
          </a:bodyPr>
          <a:lstStyle/>
          <a:p>
            <a:r>
              <a:rPr lang="ja-JP" altLang="en-US" sz="1900" dirty="0" smtClean="0"/>
              <a:t>判定回路</a:t>
            </a:r>
            <a:endParaRPr kumimoji="1" lang="ja-JP" altLang="en-US" sz="1900" dirty="0"/>
          </a:p>
        </p:txBody>
      </p:sp>
      <p:sp>
        <p:nvSpPr>
          <p:cNvPr id="19" name="タイトル 1"/>
          <p:cNvSpPr txBox="1">
            <a:spLocks/>
          </p:cNvSpPr>
          <p:nvPr/>
        </p:nvSpPr>
        <p:spPr>
          <a:xfrm>
            <a:off x="868279" y="358230"/>
            <a:ext cx="740744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dirty="0" smtClean="0"/>
              <a:t>ナノフォトニック・デバイスを用いたレースロジック実装</a:t>
            </a:r>
            <a:endParaRPr lang="ja-JP" altLang="en-US" sz="3600" dirty="0"/>
          </a:p>
        </p:txBody>
      </p:sp>
    </p:spTree>
    <p:extLst>
      <p:ext uri="{BB962C8B-B14F-4D97-AF65-F5344CB8AC3E}">
        <p14:creationId xmlns:p14="http://schemas.microsoft.com/office/powerpoint/2010/main" val="6983510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22</a:t>
            </a:fld>
            <a:endParaRPr lang="ja-JP" altLang="en-US" dirty="0"/>
          </a:p>
        </p:txBody>
      </p:sp>
      <p:sp>
        <p:nvSpPr>
          <p:cNvPr id="5" name="円/楕円 4"/>
          <p:cNvSpPr/>
          <p:nvPr/>
        </p:nvSpPr>
        <p:spPr>
          <a:xfrm rot="18776954">
            <a:off x="2991940" y="3133437"/>
            <a:ext cx="1181702" cy="2676124"/>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円/楕円 7"/>
          <p:cNvSpPr/>
          <p:nvPr/>
        </p:nvSpPr>
        <p:spPr>
          <a:xfrm rot="18776954">
            <a:off x="6614283" y="3181994"/>
            <a:ext cx="1181702" cy="2676124"/>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355" y="1489954"/>
            <a:ext cx="3867204" cy="3867204"/>
          </a:xfrm>
          <a:prstGeom prst="rect">
            <a:avLst/>
          </a:prstGeom>
        </p:spPr>
      </p:pic>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8400" y="1623600"/>
            <a:ext cx="3960000" cy="3960000"/>
          </a:xfrm>
          <a:prstGeom prst="rect">
            <a:avLst/>
          </a:prstGeom>
        </p:spPr>
      </p:pic>
      <p:sp>
        <p:nvSpPr>
          <p:cNvPr id="11" name="テキスト ボックス 10"/>
          <p:cNvSpPr txBox="1"/>
          <p:nvPr/>
        </p:nvSpPr>
        <p:spPr>
          <a:xfrm>
            <a:off x="5691416" y="1993540"/>
            <a:ext cx="965329" cy="400110"/>
          </a:xfrm>
          <a:prstGeom prst="rect">
            <a:avLst/>
          </a:prstGeom>
          <a:noFill/>
        </p:spPr>
        <p:txBody>
          <a:bodyPr wrap="none" rtlCol="0">
            <a:spAutoFit/>
          </a:bodyPr>
          <a:lstStyle/>
          <a:p>
            <a:r>
              <a:rPr kumimoji="1" lang="ja-JP" altLang="en-US" sz="2000" dirty="0" smtClean="0"/>
              <a:t>リセット</a:t>
            </a:r>
            <a:endParaRPr kumimoji="1" lang="ja-JP" altLang="en-US" sz="2000" dirty="0"/>
          </a:p>
        </p:txBody>
      </p:sp>
      <p:sp>
        <p:nvSpPr>
          <p:cNvPr id="12" name="テキスト ボックス 11"/>
          <p:cNvSpPr txBox="1"/>
          <p:nvPr/>
        </p:nvSpPr>
        <p:spPr>
          <a:xfrm>
            <a:off x="6393426" y="3113116"/>
            <a:ext cx="1210588" cy="400110"/>
          </a:xfrm>
          <a:prstGeom prst="rect">
            <a:avLst/>
          </a:prstGeom>
          <a:noFill/>
        </p:spPr>
        <p:txBody>
          <a:bodyPr wrap="none" rtlCol="0">
            <a:spAutoFit/>
          </a:bodyPr>
          <a:lstStyle/>
          <a:p>
            <a:r>
              <a:rPr kumimoji="1" lang="ja-JP" altLang="en-US" sz="2000" dirty="0" smtClean="0"/>
              <a:t>遅延素子</a:t>
            </a:r>
            <a:endParaRPr kumimoji="1" lang="ja-JP" altLang="en-US" sz="2000" dirty="0"/>
          </a:p>
        </p:txBody>
      </p:sp>
      <mc:AlternateContent xmlns:mc="http://schemas.openxmlformats.org/markup-compatibility/2006">
        <mc:Choice xmlns:a14="http://schemas.microsoft.com/office/drawing/2010/main" Requires="a14">
          <p:sp>
            <p:nvSpPr>
              <p:cNvPr id="13" name="テキスト ボックス 12"/>
              <p:cNvSpPr txBox="1"/>
              <p:nvPr/>
            </p:nvSpPr>
            <p:spPr>
              <a:xfrm>
                <a:off x="6813839" y="2528341"/>
                <a:ext cx="505074"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ja-JP" altLang="en-US" sz="3200" i="1" smtClean="0">
                          <a:latin typeface="Cambria Math" charset="0"/>
                          <a:ea typeface="Cambria Math" charset="0"/>
                          <a:cs typeface="Cambria Math" charset="0"/>
                        </a:rPr>
                        <m:t>𝛾</m:t>
                      </m:r>
                    </m:oMath>
                  </m:oMathPara>
                </a14:m>
                <a:endParaRPr kumimoji="1" lang="ja-JP" altLang="en-US" sz="3200" dirty="0"/>
              </a:p>
            </p:txBody>
          </p:sp>
        </mc:Choice>
        <mc:Fallback>
          <p:sp>
            <p:nvSpPr>
              <p:cNvPr id="13" name="テキスト ボックス 12"/>
              <p:cNvSpPr txBox="1">
                <a:spLocks noRot="1" noChangeAspect="1" noMove="1" noResize="1" noEditPoints="1" noAdjustHandles="1" noChangeArrowheads="1" noChangeShapeType="1" noTextEdit="1"/>
              </p:cNvSpPr>
              <p:nvPr/>
            </p:nvSpPr>
            <p:spPr>
              <a:xfrm>
                <a:off x="6813839" y="2528341"/>
                <a:ext cx="505074" cy="584775"/>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p:cNvSpPr txBox="1"/>
              <p:nvPr/>
            </p:nvSpPr>
            <p:spPr>
              <a:xfrm>
                <a:off x="5546037" y="3885317"/>
                <a:ext cx="505074"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ja-JP" altLang="en-US" sz="3200" i="1" smtClean="0">
                          <a:latin typeface="Cambria Math" charset="0"/>
                          <a:ea typeface="Cambria Math" charset="0"/>
                          <a:cs typeface="Cambria Math" charset="0"/>
                        </a:rPr>
                        <m:t>𝛾</m:t>
                      </m:r>
                    </m:oMath>
                  </m:oMathPara>
                </a14:m>
                <a:endParaRPr kumimoji="1" lang="ja-JP" altLang="en-US" sz="3200" dirty="0"/>
              </a:p>
            </p:txBody>
          </p:sp>
        </mc:Choice>
        <mc:Fallback>
          <p:sp>
            <p:nvSpPr>
              <p:cNvPr id="14" name="テキスト ボックス 13"/>
              <p:cNvSpPr txBox="1">
                <a:spLocks noRot="1" noChangeAspect="1" noMove="1" noResize="1" noEditPoints="1" noAdjustHandles="1" noChangeArrowheads="1" noChangeShapeType="1" noTextEdit="1"/>
              </p:cNvSpPr>
              <p:nvPr/>
            </p:nvSpPr>
            <p:spPr>
              <a:xfrm>
                <a:off x="5546037" y="3885317"/>
                <a:ext cx="505074" cy="584775"/>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p:cNvSpPr txBox="1"/>
              <p:nvPr/>
            </p:nvSpPr>
            <p:spPr>
              <a:xfrm>
                <a:off x="7200198" y="3697891"/>
                <a:ext cx="536942"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ja-JP" altLang="en-US" sz="3200" i="1" smtClean="0">
                          <a:latin typeface="Cambria Math" charset="0"/>
                          <a:ea typeface="Cambria Math" charset="0"/>
                          <a:cs typeface="Cambria Math" charset="0"/>
                        </a:rPr>
                        <m:t>𝛼</m:t>
                      </m:r>
                    </m:oMath>
                  </m:oMathPara>
                </a14:m>
                <a:endParaRPr kumimoji="1" lang="ja-JP" altLang="en-US" sz="3200" dirty="0"/>
              </a:p>
            </p:txBody>
          </p:sp>
        </mc:Choice>
        <mc:Fallback>
          <p:sp>
            <p:nvSpPr>
              <p:cNvPr id="15" name="テキスト ボックス 14"/>
              <p:cNvSpPr txBox="1">
                <a:spLocks noRot="1" noChangeAspect="1" noMove="1" noResize="1" noEditPoints="1" noAdjustHandles="1" noChangeArrowheads="1" noChangeShapeType="1" noTextEdit="1"/>
              </p:cNvSpPr>
              <p:nvPr/>
            </p:nvSpPr>
            <p:spPr>
              <a:xfrm>
                <a:off x="7200198" y="3697891"/>
                <a:ext cx="536942" cy="584775"/>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p:cNvSpPr txBox="1"/>
              <p:nvPr/>
            </p:nvSpPr>
            <p:spPr>
              <a:xfrm>
                <a:off x="6648195" y="4232692"/>
                <a:ext cx="538544"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ja-JP" altLang="en-US" sz="3200" i="1" smtClean="0">
                          <a:latin typeface="Cambria Math" charset="0"/>
                          <a:ea typeface="Cambria Math" charset="0"/>
                          <a:cs typeface="Cambria Math" charset="0"/>
                        </a:rPr>
                        <m:t>𝛽</m:t>
                      </m:r>
                    </m:oMath>
                  </m:oMathPara>
                </a14:m>
                <a:endParaRPr kumimoji="1" lang="ja-JP" altLang="en-US" sz="3200" dirty="0"/>
              </a:p>
            </p:txBody>
          </p:sp>
        </mc:Choice>
        <mc:Fallback>
          <p:sp>
            <p:nvSpPr>
              <p:cNvPr id="16" name="テキスト ボックス 15"/>
              <p:cNvSpPr txBox="1">
                <a:spLocks noRot="1" noChangeAspect="1" noMove="1" noResize="1" noEditPoints="1" noAdjustHandles="1" noChangeArrowheads="1" noChangeShapeType="1" noTextEdit="1"/>
              </p:cNvSpPr>
              <p:nvPr/>
            </p:nvSpPr>
            <p:spPr>
              <a:xfrm>
                <a:off x="6648195" y="4232692"/>
                <a:ext cx="538544" cy="584775"/>
              </a:xfrm>
              <a:prstGeom prst="rect">
                <a:avLst/>
              </a:prstGeom>
              <a:blipFill rotWithShape="0">
                <a:blip r:embed="rId8"/>
                <a:stretch>
                  <a:fillRect/>
                </a:stretch>
              </a:blipFill>
            </p:spPr>
            <p:txBody>
              <a:bodyPr/>
              <a:lstStyle/>
              <a:p>
                <a:r>
                  <a:rPr lang="ja-JP" altLang="en-US">
                    <a:noFill/>
                  </a:rPr>
                  <a:t> </a:t>
                </a:r>
              </a:p>
            </p:txBody>
          </p:sp>
        </mc:Fallback>
      </mc:AlternateContent>
      <p:sp>
        <p:nvSpPr>
          <p:cNvPr id="17" name="テキスト ボックス 16"/>
          <p:cNvSpPr txBox="1"/>
          <p:nvPr/>
        </p:nvSpPr>
        <p:spPr>
          <a:xfrm>
            <a:off x="5749764" y="4725134"/>
            <a:ext cx="1159292" cy="384721"/>
          </a:xfrm>
          <a:prstGeom prst="rect">
            <a:avLst/>
          </a:prstGeom>
          <a:noFill/>
        </p:spPr>
        <p:txBody>
          <a:bodyPr wrap="none" rtlCol="0">
            <a:spAutoFit/>
          </a:bodyPr>
          <a:lstStyle/>
          <a:p>
            <a:r>
              <a:rPr lang="ja-JP" altLang="en-US" sz="1900" dirty="0" smtClean="0"/>
              <a:t>判定回路</a:t>
            </a:r>
            <a:endParaRPr kumimoji="1" lang="ja-JP" altLang="en-US" sz="1900" dirty="0"/>
          </a:p>
        </p:txBody>
      </p:sp>
      <p:sp>
        <p:nvSpPr>
          <p:cNvPr id="20" name="タイトル 1"/>
          <p:cNvSpPr txBox="1">
            <a:spLocks/>
          </p:cNvSpPr>
          <p:nvPr/>
        </p:nvSpPr>
        <p:spPr>
          <a:xfrm>
            <a:off x="868279" y="358230"/>
            <a:ext cx="740744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dirty="0" smtClean="0"/>
              <a:t>ナノフォトニック・デバイスを用いたレースロジック実装</a:t>
            </a:r>
            <a:endParaRPr lang="ja-JP" altLang="en-US" sz="3600" dirty="0"/>
          </a:p>
        </p:txBody>
      </p:sp>
    </p:spTree>
    <p:extLst>
      <p:ext uri="{BB962C8B-B14F-4D97-AF65-F5344CB8AC3E}">
        <p14:creationId xmlns:p14="http://schemas.microsoft.com/office/powerpoint/2010/main" val="14920259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光スイッチ</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en-US" altLang="ja-JP" dirty="0" smtClean="0"/>
          </a:p>
          <a:p>
            <a:pPr marL="0" indent="0">
              <a:buNone/>
            </a:pPr>
            <a:r>
              <a:rPr kumimoji="1" lang="ja-JP" altLang="en-US" dirty="0" smtClean="0"/>
              <a:t>例：リング共振器型</a:t>
            </a:r>
            <a:endParaRPr kumimoji="1" lang="en-US" altLang="ja-JP" dirty="0" smtClean="0"/>
          </a:p>
          <a:p>
            <a:pPr marL="0" indent="0">
              <a:buNone/>
            </a:pPr>
            <a:r>
              <a:rPr lang="ja-JP" altLang="en-US" dirty="0" smtClean="0"/>
              <a:t>リング型の導波路が特徴</a:t>
            </a:r>
            <a:endParaRPr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23</a:t>
            </a:fld>
            <a:endParaRPr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6100" y="1530349"/>
            <a:ext cx="3594100" cy="2514600"/>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650" y="4179885"/>
            <a:ext cx="4318000" cy="2514600"/>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7350" y="4179885"/>
            <a:ext cx="4318000" cy="2514600"/>
          </a:xfrm>
          <a:prstGeom prst="rect">
            <a:avLst/>
          </a:prstGeom>
        </p:spPr>
      </p:pic>
      <p:sp>
        <p:nvSpPr>
          <p:cNvPr id="8" name="テキスト ボックス 7"/>
          <p:cNvSpPr txBox="1"/>
          <p:nvPr/>
        </p:nvSpPr>
        <p:spPr>
          <a:xfrm>
            <a:off x="2032475" y="4044949"/>
            <a:ext cx="1510350" cy="461665"/>
          </a:xfrm>
          <a:prstGeom prst="rect">
            <a:avLst/>
          </a:prstGeom>
          <a:noFill/>
        </p:spPr>
        <p:txBody>
          <a:bodyPr wrap="none" rtlCol="0">
            <a:spAutoFit/>
          </a:bodyPr>
          <a:lstStyle/>
          <a:p>
            <a:r>
              <a:rPr kumimoji="1" lang="en-US" altLang="ja-JP" sz="2400" dirty="0" smtClean="0"/>
              <a:t>ON</a:t>
            </a:r>
            <a:r>
              <a:rPr kumimoji="1" lang="ja-JP" altLang="en-US" sz="2400" dirty="0" smtClean="0"/>
              <a:t>動作時</a:t>
            </a:r>
            <a:endParaRPr kumimoji="1" lang="ja-JP" altLang="en-US" sz="2400" dirty="0"/>
          </a:p>
        </p:txBody>
      </p:sp>
      <p:sp>
        <p:nvSpPr>
          <p:cNvPr id="9" name="テキスト ボックス 8"/>
          <p:cNvSpPr txBox="1"/>
          <p:nvPr/>
        </p:nvSpPr>
        <p:spPr>
          <a:xfrm>
            <a:off x="5553622" y="4042831"/>
            <a:ext cx="1593706" cy="461665"/>
          </a:xfrm>
          <a:prstGeom prst="rect">
            <a:avLst/>
          </a:prstGeom>
          <a:noFill/>
        </p:spPr>
        <p:txBody>
          <a:bodyPr wrap="none" rtlCol="0">
            <a:spAutoFit/>
          </a:bodyPr>
          <a:lstStyle/>
          <a:p>
            <a:r>
              <a:rPr kumimoji="1" lang="en-US" altLang="ja-JP" sz="2400" smtClean="0"/>
              <a:t>OFF</a:t>
            </a:r>
            <a:r>
              <a:rPr kumimoji="1" lang="ja-JP" altLang="en-US" sz="2400" dirty="0" smtClean="0"/>
              <a:t>動作時</a:t>
            </a:r>
            <a:endParaRPr kumimoji="1" lang="ja-JP" altLang="en-US" sz="2400" dirty="0"/>
          </a:p>
        </p:txBody>
      </p:sp>
    </p:spTree>
    <p:extLst>
      <p:ext uri="{BB962C8B-B14F-4D97-AF65-F5344CB8AC3E}">
        <p14:creationId xmlns:p14="http://schemas.microsoft.com/office/powerpoint/2010/main" val="2375960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a:t>
            </a:r>
            <a:r>
              <a:rPr kumimoji="1" lang="ja-JP" altLang="en-US" dirty="0" smtClean="0"/>
              <a:t>回路の挙動</a:t>
            </a:r>
            <a:endParaRPr kumimoji="1"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24</a:t>
            </a:fld>
            <a:endParaRPr lang="ja-JP" altLang="en-US" dirty="0"/>
          </a:p>
        </p:txBody>
      </p:sp>
      <p:sp>
        <p:nvSpPr>
          <p:cNvPr id="10" name="テキスト ボックス 9"/>
          <p:cNvSpPr txBox="1"/>
          <p:nvPr/>
        </p:nvSpPr>
        <p:spPr>
          <a:xfrm>
            <a:off x="1419544" y="1463923"/>
            <a:ext cx="2505814" cy="369332"/>
          </a:xfrm>
          <a:prstGeom prst="rect">
            <a:avLst/>
          </a:prstGeom>
          <a:noFill/>
        </p:spPr>
        <p:txBody>
          <a:bodyPr wrap="none" rtlCol="0">
            <a:spAutoFit/>
          </a:bodyPr>
          <a:lstStyle/>
          <a:p>
            <a:r>
              <a:rPr kumimoji="1" lang="ja-JP" altLang="en-US" dirty="0" smtClean="0"/>
              <a:t>比較する</a:t>
            </a:r>
            <a:r>
              <a:rPr kumimoji="1" lang="ja-JP" altLang="en-US" smtClean="0"/>
              <a:t>文字列が一致</a:t>
            </a:r>
            <a:endParaRPr kumimoji="1" lang="ja-JP" altLang="en-US"/>
          </a:p>
        </p:txBody>
      </p:sp>
      <p:sp>
        <p:nvSpPr>
          <p:cNvPr id="11" name="テキスト ボックス 10"/>
          <p:cNvSpPr txBox="1"/>
          <p:nvPr/>
        </p:nvSpPr>
        <p:spPr>
          <a:xfrm>
            <a:off x="5116878" y="1463923"/>
            <a:ext cx="2682145" cy="369332"/>
          </a:xfrm>
          <a:prstGeom prst="rect">
            <a:avLst/>
          </a:prstGeom>
          <a:noFill/>
        </p:spPr>
        <p:txBody>
          <a:bodyPr wrap="none" rtlCol="0">
            <a:spAutoFit/>
          </a:bodyPr>
          <a:lstStyle/>
          <a:p>
            <a:r>
              <a:rPr kumimoji="1" lang="ja-JP" altLang="en-US" dirty="0" smtClean="0"/>
              <a:t>比較する文字列が不一致</a:t>
            </a:r>
            <a:endParaRPr kumimoji="1" lang="ja-JP" altLang="en-US"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215" y="1511337"/>
            <a:ext cx="4414079" cy="4357759"/>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1711" y="1425837"/>
            <a:ext cx="4312478" cy="4383349"/>
          </a:xfrm>
          <a:prstGeom prst="rect">
            <a:avLst/>
          </a:prstGeom>
        </p:spPr>
      </p:pic>
      <p:sp>
        <p:nvSpPr>
          <p:cNvPr id="12" name="テキスト ボックス 11"/>
          <p:cNvSpPr txBox="1"/>
          <p:nvPr/>
        </p:nvSpPr>
        <p:spPr>
          <a:xfrm>
            <a:off x="1939665" y="1833255"/>
            <a:ext cx="2611612" cy="877163"/>
          </a:xfrm>
          <a:prstGeom prst="rect">
            <a:avLst/>
          </a:prstGeom>
          <a:noFill/>
        </p:spPr>
        <p:txBody>
          <a:bodyPr wrap="none" rtlCol="0">
            <a:spAutoFit/>
          </a:bodyPr>
          <a:lstStyle/>
          <a:p>
            <a:r>
              <a:rPr lang="ja-JP" altLang="en-US" sz="1700" dirty="0"/>
              <a:t>右・下への伝搬遅延時間</a:t>
            </a:r>
            <a:endParaRPr lang="en-US" altLang="ja-JP" sz="1700" dirty="0"/>
          </a:p>
          <a:p>
            <a:r>
              <a:rPr lang="ja-JP" altLang="en-US" sz="1700" dirty="0"/>
              <a:t>　＝ギャップスコアに</a:t>
            </a:r>
            <a:endParaRPr lang="en-US" altLang="ja-JP" sz="1700" dirty="0"/>
          </a:p>
          <a:p>
            <a:r>
              <a:rPr lang="ja-JP" altLang="en-US" sz="1700" dirty="0"/>
              <a:t>　　　　　相当する遅延時間</a:t>
            </a:r>
          </a:p>
        </p:txBody>
      </p:sp>
      <p:sp>
        <p:nvSpPr>
          <p:cNvPr id="13" name="テキスト ボックス 12"/>
          <p:cNvSpPr txBox="1"/>
          <p:nvPr/>
        </p:nvSpPr>
        <p:spPr>
          <a:xfrm>
            <a:off x="5946161" y="1732656"/>
            <a:ext cx="2611612" cy="877163"/>
          </a:xfrm>
          <a:prstGeom prst="rect">
            <a:avLst/>
          </a:prstGeom>
          <a:noFill/>
        </p:spPr>
        <p:txBody>
          <a:bodyPr wrap="none" rtlCol="0">
            <a:spAutoFit/>
          </a:bodyPr>
          <a:lstStyle/>
          <a:p>
            <a:r>
              <a:rPr lang="ja-JP" altLang="en-US" sz="1700" dirty="0"/>
              <a:t>右・下への伝搬遅延時間</a:t>
            </a:r>
            <a:endParaRPr lang="en-US" altLang="ja-JP" sz="1700" dirty="0"/>
          </a:p>
          <a:p>
            <a:r>
              <a:rPr lang="ja-JP" altLang="en-US" sz="1700" dirty="0"/>
              <a:t>　＝ギャップスコアに</a:t>
            </a:r>
            <a:endParaRPr lang="en-US" altLang="ja-JP" sz="1700" dirty="0"/>
          </a:p>
          <a:p>
            <a:r>
              <a:rPr lang="ja-JP" altLang="en-US" sz="1700" dirty="0"/>
              <a:t>　　　　　相当する遅延時間</a:t>
            </a:r>
          </a:p>
        </p:txBody>
      </p:sp>
      <p:sp>
        <p:nvSpPr>
          <p:cNvPr id="14" name="テキスト ボックス 13"/>
          <p:cNvSpPr txBox="1"/>
          <p:nvPr/>
        </p:nvSpPr>
        <p:spPr>
          <a:xfrm>
            <a:off x="1939665" y="5433021"/>
            <a:ext cx="2492990" cy="923330"/>
          </a:xfrm>
          <a:prstGeom prst="rect">
            <a:avLst/>
          </a:prstGeom>
          <a:noFill/>
        </p:spPr>
        <p:txBody>
          <a:bodyPr wrap="none" rtlCol="0">
            <a:spAutoFit/>
          </a:bodyPr>
          <a:lstStyle/>
          <a:p>
            <a:r>
              <a:rPr lang="ja-JP" altLang="en-US" dirty="0" smtClean="0"/>
              <a:t>斜下へ</a:t>
            </a:r>
            <a:r>
              <a:rPr kumimoji="1" lang="ja-JP" altLang="en-US" dirty="0" smtClean="0"/>
              <a:t>の伝搬遅延時間</a:t>
            </a:r>
            <a:endParaRPr kumimoji="1" lang="en-US" altLang="ja-JP" dirty="0" smtClean="0"/>
          </a:p>
          <a:p>
            <a:r>
              <a:rPr lang="ja-JP" altLang="en-US" dirty="0"/>
              <a:t>　</a:t>
            </a:r>
            <a:r>
              <a:rPr lang="ja-JP" altLang="en-US" dirty="0" smtClean="0"/>
              <a:t>＝一致スコアに</a:t>
            </a:r>
            <a:endParaRPr lang="en-US" altLang="ja-JP" dirty="0" smtClean="0"/>
          </a:p>
          <a:p>
            <a:r>
              <a:rPr lang="ja-JP" altLang="en-US" dirty="0"/>
              <a:t>　</a:t>
            </a:r>
            <a:r>
              <a:rPr lang="ja-JP" altLang="en-US" dirty="0" smtClean="0"/>
              <a:t>　　相当する遅延時間</a:t>
            </a:r>
            <a:endParaRPr kumimoji="1" lang="ja-JP" altLang="en-US" dirty="0"/>
          </a:p>
        </p:txBody>
      </p:sp>
      <p:sp>
        <p:nvSpPr>
          <p:cNvPr id="15" name="テキスト ボックス 14"/>
          <p:cNvSpPr txBox="1"/>
          <p:nvPr/>
        </p:nvSpPr>
        <p:spPr>
          <a:xfrm>
            <a:off x="5946161" y="5192810"/>
            <a:ext cx="2292615" cy="923330"/>
          </a:xfrm>
          <a:prstGeom prst="rect">
            <a:avLst/>
          </a:prstGeom>
          <a:noFill/>
        </p:spPr>
        <p:txBody>
          <a:bodyPr wrap="none" rtlCol="0">
            <a:spAutoFit/>
          </a:bodyPr>
          <a:lstStyle/>
          <a:p>
            <a:r>
              <a:rPr lang="ja-JP" altLang="en-US" dirty="0" smtClean="0"/>
              <a:t>スイッチで信号を遮断</a:t>
            </a:r>
            <a:endParaRPr lang="en-US" altLang="ja-JP" dirty="0" smtClean="0"/>
          </a:p>
          <a:p>
            <a:r>
              <a:rPr lang="ja-JP" altLang="en-US" dirty="0" smtClean="0"/>
              <a:t>＝不一致スコア∞に</a:t>
            </a:r>
            <a:endParaRPr lang="en-US" altLang="ja-JP" dirty="0" smtClean="0"/>
          </a:p>
          <a:p>
            <a:r>
              <a:rPr lang="en-US" altLang="ja-JP" dirty="0"/>
              <a:t> </a:t>
            </a:r>
            <a:r>
              <a:rPr lang="en-US" altLang="ja-JP" dirty="0" smtClean="0"/>
              <a:t>    </a:t>
            </a:r>
            <a:r>
              <a:rPr lang="ja-JP" altLang="en-US" dirty="0" smtClean="0"/>
              <a:t>相当する遅延時間</a:t>
            </a:r>
            <a:endParaRPr lang="en-US" altLang="ja-JP" dirty="0" smtClean="0"/>
          </a:p>
        </p:txBody>
      </p:sp>
    </p:spTree>
    <p:extLst>
      <p:ext uri="{BB962C8B-B14F-4D97-AF65-F5344CB8AC3E}">
        <p14:creationId xmlns:p14="http://schemas.microsoft.com/office/powerpoint/2010/main" val="5169476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機能検証</a:t>
            </a:r>
            <a:endParaRPr kumimoji="1" lang="ja-JP" altLang="en-US" dirty="0"/>
          </a:p>
        </p:txBody>
      </p:sp>
      <p:sp>
        <p:nvSpPr>
          <p:cNvPr id="3" name="コンテンツ プレースホルダー 2"/>
          <p:cNvSpPr>
            <a:spLocks noGrp="1"/>
          </p:cNvSpPr>
          <p:nvPr>
            <p:ph idx="1"/>
          </p:nvPr>
        </p:nvSpPr>
        <p:spPr>
          <a:xfrm>
            <a:off x="330200" y="1901901"/>
            <a:ext cx="3857752" cy="4099687"/>
          </a:xfrm>
        </p:spPr>
        <p:txBody>
          <a:bodyPr/>
          <a:lstStyle/>
          <a:p>
            <a:pPr marL="0" indent="0">
              <a:buNone/>
            </a:pPr>
            <a:r>
              <a:rPr lang="ja-JP" altLang="en-US" sz="2400" dirty="0" smtClean="0"/>
              <a:t>光学</a:t>
            </a:r>
            <a:r>
              <a:rPr lang="ja-JP" altLang="en-US" sz="2400" dirty="0" smtClean="0"/>
              <a:t>シミュレータ　</a:t>
            </a:r>
            <a:r>
              <a:rPr lang="en-US" altLang="ja-JP" sz="2400" dirty="0" err="1" smtClean="0"/>
              <a:t>Optisystem</a:t>
            </a:r>
            <a:r>
              <a:rPr lang="ja-JP" altLang="en-US" sz="2400" dirty="0" smtClean="0"/>
              <a:t>　使用</a:t>
            </a:r>
            <a:endParaRPr lang="en-US" altLang="ja-JP" sz="2400" dirty="0" smtClean="0"/>
          </a:p>
          <a:p>
            <a:pPr marL="0" indent="0">
              <a:buNone/>
            </a:pPr>
            <a:endParaRPr lang="ja-JP" altLang="en-US" sz="2400" dirty="0" smtClean="0"/>
          </a:p>
          <a:p>
            <a:pPr marL="0" indent="0">
              <a:buNone/>
            </a:pPr>
            <a:r>
              <a:rPr kumimoji="1" lang="ja-JP" altLang="en-US" sz="2400" dirty="0" smtClean="0"/>
              <a:t>配列長</a:t>
            </a:r>
            <a:r>
              <a:rPr kumimoji="1" lang="en-US" altLang="ja-JP" sz="2400" dirty="0" smtClean="0"/>
              <a:t>N</a:t>
            </a:r>
            <a:r>
              <a:rPr kumimoji="1" lang="ja-JP" altLang="en-US" sz="2400" dirty="0" smtClean="0"/>
              <a:t>＝２のアレイを設計</a:t>
            </a:r>
            <a:endParaRPr kumimoji="1" lang="en-US" altLang="ja-JP" sz="2400" dirty="0" smtClean="0"/>
          </a:p>
          <a:p>
            <a:pPr marL="0" indent="0">
              <a:buNone/>
            </a:pPr>
            <a:r>
              <a:rPr kumimoji="1" lang="ja-JP" altLang="en-US" sz="2400" dirty="0" smtClean="0"/>
              <a:t>セルを</a:t>
            </a:r>
            <a:r>
              <a:rPr lang="ja-JP" altLang="en-US" sz="2400" dirty="0" smtClean="0"/>
              <a:t>通過</a:t>
            </a:r>
            <a:r>
              <a:rPr kumimoji="1" lang="ja-JP" altLang="en-US" sz="2400" dirty="0" smtClean="0"/>
              <a:t>する時間</a:t>
            </a:r>
            <a:r>
              <a:rPr lang="ja-JP" altLang="en-US" sz="2400" dirty="0" smtClean="0"/>
              <a:t>：</a:t>
            </a:r>
            <a:r>
              <a:rPr lang="en-US" altLang="ja-JP" sz="2400" dirty="0" smtClean="0"/>
              <a:t>1ns</a:t>
            </a:r>
          </a:p>
          <a:p>
            <a:pPr marL="0" indent="0">
              <a:buNone/>
            </a:pPr>
            <a:endParaRPr kumimoji="1" lang="en-US" altLang="ja-JP" sz="2400" dirty="0" smtClean="0"/>
          </a:p>
          <a:p>
            <a:pPr marL="0" indent="0">
              <a:buNone/>
            </a:pPr>
            <a:r>
              <a:rPr lang="ja-JP" altLang="en-US" sz="2400" dirty="0" smtClean="0"/>
              <a:t>出力信号の回路遅延時間を観測</a:t>
            </a:r>
            <a:endParaRPr lang="en-US" altLang="ja-JP" sz="2400"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25</a:t>
            </a:fld>
            <a:endParaRPr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5216" y="1500637"/>
            <a:ext cx="4763340" cy="4500952"/>
          </a:xfrm>
          <a:prstGeom prst="rect">
            <a:avLst/>
          </a:prstGeom>
        </p:spPr>
      </p:pic>
      <p:sp>
        <p:nvSpPr>
          <p:cNvPr id="7" name="テキスト ボックス 6"/>
          <p:cNvSpPr txBox="1"/>
          <p:nvPr/>
        </p:nvSpPr>
        <p:spPr>
          <a:xfrm>
            <a:off x="3864786" y="1131305"/>
            <a:ext cx="646331" cy="369332"/>
          </a:xfrm>
          <a:prstGeom prst="rect">
            <a:avLst/>
          </a:prstGeom>
          <a:noFill/>
        </p:spPr>
        <p:txBody>
          <a:bodyPr wrap="none" rtlCol="0">
            <a:spAutoFit/>
          </a:bodyPr>
          <a:lstStyle/>
          <a:p>
            <a:r>
              <a:rPr kumimoji="1" lang="ja-JP" altLang="en-US" smtClean="0"/>
              <a:t>光源</a:t>
            </a:r>
            <a:endParaRPr kumimoji="1" lang="ja-JP" altLang="en-US"/>
          </a:p>
        </p:txBody>
      </p:sp>
      <p:sp>
        <p:nvSpPr>
          <p:cNvPr id="8" name="テキスト ボックス 7"/>
          <p:cNvSpPr txBox="1"/>
          <p:nvPr/>
        </p:nvSpPr>
        <p:spPr>
          <a:xfrm>
            <a:off x="8031823" y="5987019"/>
            <a:ext cx="877163" cy="369332"/>
          </a:xfrm>
          <a:prstGeom prst="rect">
            <a:avLst/>
          </a:prstGeom>
          <a:noFill/>
        </p:spPr>
        <p:txBody>
          <a:bodyPr wrap="none" rtlCol="0">
            <a:spAutoFit/>
          </a:bodyPr>
          <a:lstStyle/>
          <a:p>
            <a:r>
              <a:rPr kumimoji="1" lang="ja-JP" altLang="en-US" smtClean="0"/>
              <a:t>受光器</a:t>
            </a:r>
            <a:endParaRPr kumimoji="1" lang="ja-JP" altLang="en-US"/>
          </a:p>
        </p:txBody>
      </p:sp>
    </p:spTree>
    <p:extLst>
      <p:ext uri="{BB962C8B-B14F-4D97-AF65-F5344CB8AC3E}">
        <p14:creationId xmlns:p14="http://schemas.microsoft.com/office/powerpoint/2010/main" val="4637684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機能検証</a:t>
            </a:r>
            <a:endParaRPr kumimoji="1" lang="ja-JP" altLang="en-US" dirty="0"/>
          </a:p>
        </p:txBody>
      </p:sp>
      <p:sp>
        <p:nvSpPr>
          <p:cNvPr id="3" name="コンテンツ プレースホルダー 2"/>
          <p:cNvSpPr>
            <a:spLocks noGrp="1"/>
          </p:cNvSpPr>
          <p:nvPr>
            <p:ph idx="1"/>
          </p:nvPr>
        </p:nvSpPr>
        <p:spPr>
          <a:xfrm>
            <a:off x="500634" y="1901901"/>
            <a:ext cx="3687318" cy="4099687"/>
          </a:xfrm>
        </p:spPr>
        <p:txBody>
          <a:bodyPr anchor="ctr"/>
          <a:lstStyle/>
          <a:p>
            <a:pPr marL="0" indent="0">
              <a:buNone/>
            </a:pPr>
            <a:r>
              <a:rPr lang="ja-JP" altLang="en-US" sz="2400" dirty="0" smtClean="0">
                <a:solidFill>
                  <a:srgbClr val="FF0000"/>
                </a:solidFill>
              </a:rPr>
              <a:t>状態１</a:t>
            </a:r>
            <a:r>
              <a:rPr lang="ja-JP" altLang="en-US" sz="2400" dirty="0" smtClean="0"/>
              <a:t>：配列が完全に一致</a:t>
            </a:r>
            <a:endParaRPr lang="en-US" altLang="ja-JP" sz="2400" dirty="0" smtClean="0"/>
          </a:p>
          <a:p>
            <a:pPr marL="0" indent="0">
              <a:buNone/>
            </a:pPr>
            <a:r>
              <a:rPr lang="ja-JP" altLang="en-US" sz="2400" dirty="0" smtClean="0"/>
              <a:t>例：配列</a:t>
            </a:r>
            <a:r>
              <a:rPr lang="en-US" altLang="ja-JP" sz="2400" dirty="0" smtClean="0"/>
              <a:t>X=“AC”,</a:t>
            </a:r>
            <a:r>
              <a:rPr lang="ja-JP" altLang="en-US" sz="2400" dirty="0" smtClean="0"/>
              <a:t>配列</a:t>
            </a:r>
            <a:r>
              <a:rPr lang="en-US" altLang="ja-JP" sz="2400" dirty="0" smtClean="0"/>
              <a:t>Y=“AC”</a:t>
            </a:r>
            <a:endParaRPr kumimoji="1" lang="en-US" altLang="ja-JP" sz="2400" dirty="0"/>
          </a:p>
          <a:p>
            <a:pPr marL="0" indent="0">
              <a:buNone/>
            </a:pPr>
            <a:r>
              <a:rPr lang="ja-JP" altLang="en-US" sz="2400" dirty="0" smtClean="0"/>
              <a:t>状態２：一部が一致</a:t>
            </a:r>
            <a:endParaRPr lang="en-US" altLang="ja-JP" sz="2400" dirty="0"/>
          </a:p>
          <a:p>
            <a:pPr marL="0" indent="0">
              <a:buNone/>
            </a:pPr>
            <a:r>
              <a:rPr lang="en-US" altLang="ja-JP" sz="2400" dirty="0" smtClean="0"/>
              <a:t>	</a:t>
            </a:r>
            <a:endParaRPr lang="en-US" altLang="ja-JP" sz="2400" dirty="0"/>
          </a:p>
          <a:p>
            <a:pPr marL="0" indent="0">
              <a:buNone/>
            </a:pPr>
            <a:r>
              <a:rPr kumimoji="1" lang="ja-JP" altLang="en-US" sz="2400" dirty="0" smtClean="0"/>
              <a:t>状態３：完全に不一致</a:t>
            </a:r>
            <a:endParaRPr kumimoji="1" lang="en-US" altLang="ja-JP" sz="2400" dirty="0" smtClean="0"/>
          </a:p>
          <a:p>
            <a:pPr marL="0" indent="0">
              <a:buNone/>
            </a:pPr>
            <a:r>
              <a:rPr lang="en-US" altLang="ja-JP" sz="2400" dirty="0" smtClean="0"/>
              <a:t>	</a:t>
            </a:r>
            <a:endParaRPr lang="en-US" altLang="ja-JP" sz="2400" dirty="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26</a:t>
            </a:fld>
            <a:endParaRPr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5216" y="1500637"/>
            <a:ext cx="4763340" cy="4500952"/>
          </a:xfrm>
          <a:prstGeom prst="rect">
            <a:avLst/>
          </a:prstGeom>
        </p:spPr>
      </p:pic>
      <p:sp>
        <p:nvSpPr>
          <p:cNvPr id="7" name="テキスト ボックス 6"/>
          <p:cNvSpPr txBox="1"/>
          <p:nvPr/>
        </p:nvSpPr>
        <p:spPr>
          <a:xfrm>
            <a:off x="3864786" y="1131305"/>
            <a:ext cx="646331" cy="369332"/>
          </a:xfrm>
          <a:prstGeom prst="rect">
            <a:avLst/>
          </a:prstGeom>
          <a:noFill/>
        </p:spPr>
        <p:txBody>
          <a:bodyPr wrap="none" rtlCol="0">
            <a:spAutoFit/>
          </a:bodyPr>
          <a:lstStyle/>
          <a:p>
            <a:r>
              <a:rPr kumimoji="1" lang="ja-JP" altLang="en-US" smtClean="0"/>
              <a:t>光源</a:t>
            </a:r>
            <a:endParaRPr kumimoji="1" lang="ja-JP" altLang="en-US"/>
          </a:p>
        </p:txBody>
      </p:sp>
      <p:sp>
        <p:nvSpPr>
          <p:cNvPr id="8" name="テキスト ボックス 7"/>
          <p:cNvSpPr txBox="1"/>
          <p:nvPr/>
        </p:nvSpPr>
        <p:spPr>
          <a:xfrm>
            <a:off x="8031823" y="5987019"/>
            <a:ext cx="877163" cy="369332"/>
          </a:xfrm>
          <a:prstGeom prst="rect">
            <a:avLst/>
          </a:prstGeom>
          <a:noFill/>
        </p:spPr>
        <p:txBody>
          <a:bodyPr wrap="none" rtlCol="0">
            <a:spAutoFit/>
          </a:bodyPr>
          <a:lstStyle/>
          <a:p>
            <a:r>
              <a:rPr kumimoji="1" lang="ja-JP" altLang="en-US" smtClean="0"/>
              <a:t>受光器</a:t>
            </a:r>
            <a:endParaRPr kumimoji="1" lang="ja-JP" altLang="en-US"/>
          </a:p>
        </p:txBody>
      </p:sp>
      <p:sp>
        <p:nvSpPr>
          <p:cNvPr id="9" name="テキスト ボックス 8"/>
          <p:cNvSpPr txBox="1"/>
          <p:nvPr/>
        </p:nvSpPr>
        <p:spPr>
          <a:xfrm>
            <a:off x="5336674" y="2413961"/>
            <a:ext cx="639919" cy="461665"/>
          </a:xfrm>
          <a:prstGeom prst="rect">
            <a:avLst/>
          </a:prstGeom>
          <a:noFill/>
        </p:spPr>
        <p:txBody>
          <a:bodyPr wrap="none" rtlCol="0">
            <a:spAutoFit/>
          </a:bodyPr>
          <a:lstStyle/>
          <a:p>
            <a:r>
              <a:rPr lang="en-US" altLang="ja-JP" dirty="0"/>
              <a:t> </a:t>
            </a:r>
            <a:r>
              <a:rPr lang="en-US" altLang="ja-JP" sz="2400" dirty="0" smtClean="0"/>
              <a:t>ON</a:t>
            </a:r>
            <a:endParaRPr kumimoji="1" lang="ja-JP" altLang="en-US" sz="2400" dirty="0"/>
          </a:p>
        </p:txBody>
      </p:sp>
      <p:sp>
        <p:nvSpPr>
          <p:cNvPr id="10" name="テキスト ボックス 9"/>
          <p:cNvSpPr txBox="1"/>
          <p:nvPr/>
        </p:nvSpPr>
        <p:spPr>
          <a:xfrm>
            <a:off x="7244558" y="4203005"/>
            <a:ext cx="639919" cy="461665"/>
          </a:xfrm>
          <a:prstGeom prst="rect">
            <a:avLst/>
          </a:prstGeom>
          <a:noFill/>
        </p:spPr>
        <p:txBody>
          <a:bodyPr wrap="none" rtlCol="0">
            <a:spAutoFit/>
          </a:bodyPr>
          <a:lstStyle/>
          <a:p>
            <a:r>
              <a:rPr lang="en-US" altLang="ja-JP" dirty="0"/>
              <a:t> </a:t>
            </a:r>
            <a:r>
              <a:rPr lang="en-US" altLang="ja-JP" sz="2400" dirty="0" smtClean="0"/>
              <a:t>ON</a:t>
            </a:r>
            <a:endParaRPr kumimoji="1" lang="ja-JP" altLang="en-US" sz="2400" dirty="0"/>
          </a:p>
        </p:txBody>
      </p:sp>
      <p:sp>
        <p:nvSpPr>
          <p:cNvPr id="11" name="テキスト ボックス 10"/>
          <p:cNvSpPr txBox="1"/>
          <p:nvPr/>
        </p:nvSpPr>
        <p:spPr>
          <a:xfrm>
            <a:off x="7166690" y="2413961"/>
            <a:ext cx="723275" cy="461665"/>
          </a:xfrm>
          <a:prstGeom prst="rect">
            <a:avLst/>
          </a:prstGeom>
          <a:noFill/>
        </p:spPr>
        <p:txBody>
          <a:bodyPr wrap="none" rtlCol="0">
            <a:spAutoFit/>
          </a:bodyPr>
          <a:lstStyle/>
          <a:p>
            <a:r>
              <a:rPr lang="en-US" altLang="ja-JP" dirty="0"/>
              <a:t> </a:t>
            </a:r>
            <a:r>
              <a:rPr lang="en-US" altLang="ja-JP" sz="2400" dirty="0" smtClean="0"/>
              <a:t>OFF</a:t>
            </a:r>
            <a:endParaRPr kumimoji="1" lang="ja-JP" altLang="en-US" sz="2400" dirty="0"/>
          </a:p>
        </p:txBody>
      </p:sp>
      <p:sp>
        <p:nvSpPr>
          <p:cNvPr id="12" name="テキスト ボックス 11"/>
          <p:cNvSpPr txBox="1"/>
          <p:nvPr/>
        </p:nvSpPr>
        <p:spPr>
          <a:xfrm>
            <a:off x="5349360" y="4203005"/>
            <a:ext cx="723275" cy="461665"/>
          </a:xfrm>
          <a:prstGeom prst="rect">
            <a:avLst/>
          </a:prstGeom>
          <a:noFill/>
        </p:spPr>
        <p:txBody>
          <a:bodyPr wrap="none" rtlCol="0">
            <a:spAutoFit/>
          </a:bodyPr>
          <a:lstStyle/>
          <a:p>
            <a:r>
              <a:rPr lang="en-US" altLang="ja-JP" dirty="0"/>
              <a:t> </a:t>
            </a:r>
            <a:r>
              <a:rPr lang="en-US" altLang="ja-JP" sz="2400" dirty="0" smtClean="0"/>
              <a:t>OFF</a:t>
            </a:r>
            <a:endParaRPr kumimoji="1" lang="ja-JP" altLang="en-US" sz="2400" dirty="0"/>
          </a:p>
        </p:txBody>
      </p:sp>
    </p:spTree>
    <p:extLst>
      <p:ext uri="{BB962C8B-B14F-4D97-AF65-F5344CB8AC3E}">
        <p14:creationId xmlns:p14="http://schemas.microsoft.com/office/powerpoint/2010/main" val="18721632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機能検証</a:t>
            </a:r>
            <a:endParaRPr kumimoji="1" lang="ja-JP" altLang="en-US" dirty="0"/>
          </a:p>
        </p:txBody>
      </p:sp>
      <p:sp>
        <p:nvSpPr>
          <p:cNvPr id="3" name="コンテンツ プレースホルダー 2"/>
          <p:cNvSpPr>
            <a:spLocks noGrp="1"/>
          </p:cNvSpPr>
          <p:nvPr>
            <p:ph idx="1"/>
          </p:nvPr>
        </p:nvSpPr>
        <p:spPr>
          <a:xfrm>
            <a:off x="500634" y="1901901"/>
            <a:ext cx="3687318" cy="4099687"/>
          </a:xfrm>
        </p:spPr>
        <p:txBody>
          <a:bodyPr anchor="ctr"/>
          <a:lstStyle/>
          <a:p>
            <a:pPr marL="0" indent="0">
              <a:buNone/>
            </a:pPr>
            <a:r>
              <a:rPr lang="ja-JP" altLang="en-US" sz="2400" dirty="0" smtClean="0"/>
              <a:t>状態１：配列が完全に一致</a:t>
            </a:r>
            <a:endParaRPr lang="en-US" altLang="ja-JP" sz="2400" dirty="0" smtClean="0"/>
          </a:p>
          <a:p>
            <a:pPr marL="0" indent="0">
              <a:buNone/>
            </a:pPr>
            <a:endParaRPr lang="en-US" altLang="ja-JP" sz="2400" dirty="0" smtClean="0">
              <a:solidFill>
                <a:srgbClr val="FF0000"/>
              </a:solidFill>
            </a:endParaRPr>
          </a:p>
          <a:p>
            <a:pPr marL="0" indent="0">
              <a:buNone/>
            </a:pPr>
            <a:r>
              <a:rPr lang="ja-JP" altLang="en-US" sz="2400" dirty="0" smtClean="0">
                <a:solidFill>
                  <a:srgbClr val="FF0000"/>
                </a:solidFill>
              </a:rPr>
              <a:t>状態２</a:t>
            </a:r>
            <a:r>
              <a:rPr lang="ja-JP" altLang="en-US" sz="2400" dirty="0" smtClean="0"/>
              <a:t>：一部が一致</a:t>
            </a:r>
            <a:endParaRPr lang="en-US" altLang="ja-JP" sz="2400" dirty="0"/>
          </a:p>
          <a:p>
            <a:pPr marL="0" indent="0">
              <a:buNone/>
            </a:pPr>
            <a:r>
              <a:rPr lang="ja-JP" altLang="en-US" sz="2400" dirty="0" smtClean="0"/>
              <a:t>例</a:t>
            </a:r>
            <a:r>
              <a:rPr lang="ja-JP" altLang="en-US" sz="2400" dirty="0"/>
              <a:t>：配列</a:t>
            </a:r>
            <a:r>
              <a:rPr lang="en-US" altLang="ja-JP" sz="2400" dirty="0"/>
              <a:t>X=“AC”,</a:t>
            </a:r>
            <a:r>
              <a:rPr lang="ja-JP" altLang="en-US" sz="2400" dirty="0"/>
              <a:t>配列</a:t>
            </a:r>
            <a:r>
              <a:rPr lang="en-US" altLang="ja-JP" sz="2400" dirty="0"/>
              <a:t>Y=“</a:t>
            </a:r>
            <a:r>
              <a:rPr lang="en-US" altLang="ja-JP" sz="2400" dirty="0" smtClean="0"/>
              <a:t>AT”</a:t>
            </a:r>
            <a:endParaRPr lang="en-US" altLang="ja-JP" sz="2400" dirty="0"/>
          </a:p>
          <a:p>
            <a:pPr marL="0" indent="0">
              <a:buNone/>
            </a:pPr>
            <a:r>
              <a:rPr kumimoji="1" lang="ja-JP" altLang="en-US" sz="2400" dirty="0" smtClean="0"/>
              <a:t>状態３：完全に不一致</a:t>
            </a:r>
            <a:endParaRPr kumimoji="1" lang="en-US" altLang="ja-JP" sz="2400" dirty="0" smtClean="0"/>
          </a:p>
          <a:p>
            <a:pPr marL="0" indent="0">
              <a:buNone/>
            </a:pPr>
            <a:r>
              <a:rPr lang="en-US" altLang="ja-JP" sz="2400" dirty="0" smtClean="0"/>
              <a:t>	</a:t>
            </a:r>
            <a:endParaRPr lang="en-US" altLang="ja-JP" sz="2400" dirty="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27</a:t>
            </a:fld>
            <a:endParaRPr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5216" y="1500637"/>
            <a:ext cx="4763340" cy="4500952"/>
          </a:xfrm>
          <a:prstGeom prst="rect">
            <a:avLst/>
          </a:prstGeom>
        </p:spPr>
      </p:pic>
      <p:sp>
        <p:nvSpPr>
          <p:cNvPr id="7" name="テキスト ボックス 6"/>
          <p:cNvSpPr txBox="1"/>
          <p:nvPr/>
        </p:nvSpPr>
        <p:spPr>
          <a:xfrm>
            <a:off x="3864786" y="1131305"/>
            <a:ext cx="646331" cy="369332"/>
          </a:xfrm>
          <a:prstGeom prst="rect">
            <a:avLst/>
          </a:prstGeom>
          <a:noFill/>
        </p:spPr>
        <p:txBody>
          <a:bodyPr wrap="none" rtlCol="0">
            <a:spAutoFit/>
          </a:bodyPr>
          <a:lstStyle/>
          <a:p>
            <a:r>
              <a:rPr kumimoji="1" lang="ja-JP" altLang="en-US" smtClean="0"/>
              <a:t>光源</a:t>
            </a:r>
            <a:endParaRPr kumimoji="1" lang="ja-JP" altLang="en-US"/>
          </a:p>
        </p:txBody>
      </p:sp>
      <p:sp>
        <p:nvSpPr>
          <p:cNvPr id="8" name="テキスト ボックス 7"/>
          <p:cNvSpPr txBox="1"/>
          <p:nvPr/>
        </p:nvSpPr>
        <p:spPr>
          <a:xfrm>
            <a:off x="8031823" y="5987019"/>
            <a:ext cx="877163" cy="369332"/>
          </a:xfrm>
          <a:prstGeom prst="rect">
            <a:avLst/>
          </a:prstGeom>
          <a:noFill/>
        </p:spPr>
        <p:txBody>
          <a:bodyPr wrap="none" rtlCol="0">
            <a:spAutoFit/>
          </a:bodyPr>
          <a:lstStyle/>
          <a:p>
            <a:r>
              <a:rPr kumimoji="1" lang="ja-JP" altLang="en-US" smtClean="0"/>
              <a:t>受光器</a:t>
            </a:r>
            <a:endParaRPr kumimoji="1" lang="ja-JP" altLang="en-US"/>
          </a:p>
        </p:txBody>
      </p:sp>
      <p:sp>
        <p:nvSpPr>
          <p:cNvPr id="9" name="テキスト ボックス 8"/>
          <p:cNvSpPr txBox="1"/>
          <p:nvPr/>
        </p:nvSpPr>
        <p:spPr>
          <a:xfrm>
            <a:off x="5336674" y="2413961"/>
            <a:ext cx="639919" cy="461665"/>
          </a:xfrm>
          <a:prstGeom prst="rect">
            <a:avLst/>
          </a:prstGeom>
          <a:noFill/>
        </p:spPr>
        <p:txBody>
          <a:bodyPr wrap="none" rtlCol="0">
            <a:spAutoFit/>
          </a:bodyPr>
          <a:lstStyle/>
          <a:p>
            <a:r>
              <a:rPr lang="en-US" altLang="ja-JP" dirty="0"/>
              <a:t> </a:t>
            </a:r>
            <a:r>
              <a:rPr lang="en-US" altLang="ja-JP" sz="2400" dirty="0" smtClean="0"/>
              <a:t>ON</a:t>
            </a:r>
            <a:endParaRPr kumimoji="1" lang="ja-JP" altLang="en-US" sz="2400" dirty="0"/>
          </a:p>
        </p:txBody>
      </p:sp>
      <p:sp>
        <p:nvSpPr>
          <p:cNvPr id="10" name="テキスト ボックス 9"/>
          <p:cNvSpPr txBox="1"/>
          <p:nvPr/>
        </p:nvSpPr>
        <p:spPr>
          <a:xfrm>
            <a:off x="7244558" y="4203005"/>
            <a:ext cx="723275" cy="461665"/>
          </a:xfrm>
          <a:prstGeom prst="rect">
            <a:avLst/>
          </a:prstGeom>
          <a:noFill/>
        </p:spPr>
        <p:txBody>
          <a:bodyPr wrap="none" rtlCol="0">
            <a:spAutoFit/>
          </a:bodyPr>
          <a:lstStyle/>
          <a:p>
            <a:r>
              <a:rPr lang="en-US" altLang="ja-JP" dirty="0"/>
              <a:t> </a:t>
            </a:r>
            <a:r>
              <a:rPr lang="en-US" altLang="ja-JP" sz="2400" dirty="0" smtClean="0"/>
              <a:t>OFF</a:t>
            </a:r>
            <a:endParaRPr kumimoji="1" lang="ja-JP" altLang="en-US" sz="2400" dirty="0"/>
          </a:p>
        </p:txBody>
      </p:sp>
      <p:sp>
        <p:nvSpPr>
          <p:cNvPr id="11" name="テキスト ボックス 10"/>
          <p:cNvSpPr txBox="1"/>
          <p:nvPr/>
        </p:nvSpPr>
        <p:spPr>
          <a:xfrm>
            <a:off x="7166690" y="2413961"/>
            <a:ext cx="723275" cy="461665"/>
          </a:xfrm>
          <a:prstGeom prst="rect">
            <a:avLst/>
          </a:prstGeom>
          <a:noFill/>
        </p:spPr>
        <p:txBody>
          <a:bodyPr wrap="none" rtlCol="0">
            <a:spAutoFit/>
          </a:bodyPr>
          <a:lstStyle/>
          <a:p>
            <a:r>
              <a:rPr lang="en-US" altLang="ja-JP" dirty="0"/>
              <a:t> </a:t>
            </a:r>
            <a:r>
              <a:rPr lang="en-US" altLang="ja-JP" sz="2400" dirty="0" smtClean="0"/>
              <a:t>OFF</a:t>
            </a:r>
            <a:endParaRPr kumimoji="1" lang="ja-JP" altLang="en-US" sz="2400" dirty="0"/>
          </a:p>
        </p:txBody>
      </p:sp>
      <p:sp>
        <p:nvSpPr>
          <p:cNvPr id="12" name="テキスト ボックス 11"/>
          <p:cNvSpPr txBox="1"/>
          <p:nvPr/>
        </p:nvSpPr>
        <p:spPr>
          <a:xfrm>
            <a:off x="5349360" y="4203005"/>
            <a:ext cx="723275" cy="461665"/>
          </a:xfrm>
          <a:prstGeom prst="rect">
            <a:avLst/>
          </a:prstGeom>
          <a:noFill/>
        </p:spPr>
        <p:txBody>
          <a:bodyPr wrap="none" rtlCol="0">
            <a:spAutoFit/>
          </a:bodyPr>
          <a:lstStyle/>
          <a:p>
            <a:r>
              <a:rPr lang="en-US" altLang="ja-JP" dirty="0"/>
              <a:t> </a:t>
            </a:r>
            <a:r>
              <a:rPr lang="en-US" altLang="ja-JP" sz="2400" dirty="0" smtClean="0"/>
              <a:t>OFF</a:t>
            </a:r>
            <a:endParaRPr kumimoji="1" lang="ja-JP" altLang="en-US" sz="2400" dirty="0"/>
          </a:p>
        </p:txBody>
      </p:sp>
    </p:spTree>
    <p:extLst>
      <p:ext uri="{BB962C8B-B14F-4D97-AF65-F5344CB8AC3E}">
        <p14:creationId xmlns:p14="http://schemas.microsoft.com/office/powerpoint/2010/main" val="8332421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機能検証</a:t>
            </a:r>
            <a:endParaRPr kumimoji="1" lang="ja-JP" altLang="en-US" dirty="0"/>
          </a:p>
        </p:txBody>
      </p:sp>
      <p:sp>
        <p:nvSpPr>
          <p:cNvPr id="3" name="コンテンツ プレースホルダー 2"/>
          <p:cNvSpPr>
            <a:spLocks noGrp="1"/>
          </p:cNvSpPr>
          <p:nvPr>
            <p:ph idx="1"/>
          </p:nvPr>
        </p:nvSpPr>
        <p:spPr>
          <a:xfrm>
            <a:off x="500634" y="1901901"/>
            <a:ext cx="3687318" cy="4099687"/>
          </a:xfrm>
        </p:spPr>
        <p:txBody>
          <a:bodyPr anchor="ctr"/>
          <a:lstStyle/>
          <a:p>
            <a:pPr marL="0" indent="0">
              <a:buNone/>
            </a:pPr>
            <a:r>
              <a:rPr lang="ja-JP" altLang="en-US" sz="2400" dirty="0" smtClean="0"/>
              <a:t>状態１：配列が完全に一致</a:t>
            </a:r>
            <a:endParaRPr lang="en-US" altLang="ja-JP" sz="2400" dirty="0" smtClean="0"/>
          </a:p>
          <a:p>
            <a:pPr marL="0" indent="0">
              <a:buNone/>
            </a:pPr>
            <a:endParaRPr lang="en-US" altLang="ja-JP" sz="2400" dirty="0" smtClean="0"/>
          </a:p>
          <a:p>
            <a:pPr marL="0" indent="0">
              <a:buNone/>
            </a:pPr>
            <a:r>
              <a:rPr lang="ja-JP" altLang="en-US" sz="2400" dirty="0" smtClean="0"/>
              <a:t>状態２：一部が一致</a:t>
            </a:r>
            <a:endParaRPr lang="en-US" altLang="ja-JP" sz="2400" dirty="0"/>
          </a:p>
          <a:p>
            <a:pPr marL="0" indent="0">
              <a:buNone/>
            </a:pPr>
            <a:r>
              <a:rPr lang="en-US" altLang="ja-JP" sz="2400" dirty="0" smtClean="0"/>
              <a:t>	</a:t>
            </a:r>
            <a:endParaRPr lang="en-US" altLang="ja-JP" sz="2400" dirty="0"/>
          </a:p>
          <a:p>
            <a:pPr marL="0" indent="0">
              <a:buNone/>
            </a:pPr>
            <a:r>
              <a:rPr kumimoji="1" lang="ja-JP" altLang="en-US" sz="2400" dirty="0" smtClean="0">
                <a:solidFill>
                  <a:srgbClr val="FF0000"/>
                </a:solidFill>
              </a:rPr>
              <a:t>状態３</a:t>
            </a:r>
            <a:r>
              <a:rPr kumimoji="1" lang="ja-JP" altLang="en-US" sz="2400" dirty="0" smtClean="0"/>
              <a:t>：完全に不一致</a:t>
            </a:r>
            <a:endParaRPr kumimoji="1" lang="en-US" altLang="ja-JP" sz="2400" dirty="0" smtClean="0"/>
          </a:p>
          <a:p>
            <a:pPr marL="0" indent="0">
              <a:buNone/>
            </a:pPr>
            <a:r>
              <a:rPr lang="ja-JP" altLang="en-US" sz="2300" dirty="0"/>
              <a:t>例：配列</a:t>
            </a:r>
            <a:r>
              <a:rPr lang="en-US" altLang="ja-JP" sz="2300" dirty="0"/>
              <a:t>X=“AC”,</a:t>
            </a:r>
            <a:r>
              <a:rPr lang="ja-JP" altLang="en-US" sz="2300" dirty="0"/>
              <a:t>配列</a:t>
            </a:r>
            <a:r>
              <a:rPr lang="en-US" altLang="ja-JP" sz="2300" dirty="0"/>
              <a:t>Y</a:t>
            </a:r>
            <a:r>
              <a:rPr lang="en-US" altLang="ja-JP" sz="2300" dirty="0" smtClean="0"/>
              <a:t>=“GT”</a:t>
            </a:r>
            <a:endParaRPr lang="en-US" altLang="ja-JP" sz="2300" dirty="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28</a:t>
            </a:fld>
            <a:endParaRPr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5216" y="1500637"/>
            <a:ext cx="4763340" cy="4500952"/>
          </a:xfrm>
          <a:prstGeom prst="rect">
            <a:avLst/>
          </a:prstGeom>
        </p:spPr>
      </p:pic>
      <p:sp>
        <p:nvSpPr>
          <p:cNvPr id="7" name="テキスト ボックス 6"/>
          <p:cNvSpPr txBox="1"/>
          <p:nvPr/>
        </p:nvSpPr>
        <p:spPr>
          <a:xfrm>
            <a:off x="3864786" y="1131305"/>
            <a:ext cx="646331" cy="369332"/>
          </a:xfrm>
          <a:prstGeom prst="rect">
            <a:avLst/>
          </a:prstGeom>
          <a:noFill/>
        </p:spPr>
        <p:txBody>
          <a:bodyPr wrap="none" rtlCol="0">
            <a:spAutoFit/>
          </a:bodyPr>
          <a:lstStyle/>
          <a:p>
            <a:r>
              <a:rPr kumimoji="1" lang="ja-JP" altLang="en-US" smtClean="0"/>
              <a:t>光源</a:t>
            </a:r>
            <a:endParaRPr kumimoji="1" lang="ja-JP" altLang="en-US"/>
          </a:p>
        </p:txBody>
      </p:sp>
      <p:sp>
        <p:nvSpPr>
          <p:cNvPr id="8" name="テキスト ボックス 7"/>
          <p:cNvSpPr txBox="1"/>
          <p:nvPr/>
        </p:nvSpPr>
        <p:spPr>
          <a:xfrm>
            <a:off x="8031823" y="5987019"/>
            <a:ext cx="877163" cy="369332"/>
          </a:xfrm>
          <a:prstGeom prst="rect">
            <a:avLst/>
          </a:prstGeom>
          <a:noFill/>
        </p:spPr>
        <p:txBody>
          <a:bodyPr wrap="none" rtlCol="0">
            <a:spAutoFit/>
          </a:bodyPr>
          <a:lstStyle/>
          <a:p>
            <a:r>
              <a:rPr kumimoji="1" lang="ja-JP" altLang="en-US" smtClean="0"/>
              <a:t>受光器</a:t>
            </a:r>
            <a:endParaRPr kumimoji="1" lang="ja-JP" altLang="en-US"/>
          </a:p>
        </p:txBody>
      </p:sp>
      <p:sp>
        <p:nvSpPr>
          <p:cNvPr id="9" name="テキスト ボックス 8"/>
          <p:cNvSpPr txBox="1"/>
          <p:nvPr/>
        </p:nvSpPr>
        <p:spPr>
          <a:xfrm>
            <a:off x="5336674" y="2413961"/>
            <a:ext cx="723275" cy="461665"/>
          </a:xfrm>
          <a:prstGeom prst="rect">
            <a:avLst/>
          </a:prstGeom>
          <a:noFill/>
        </p:spPr>
        <p:txBody>
          <a:bodyPr wrap="none" rtlCol="0">
            <a:spAutoFit/>
          </a:bodyPr>
          <a:lstStyle/>
          <a:p>
            <a:r>
              <a:rPr lang="en-US" altLang="ja-JP" dirty="0"/>
              <a:t> </a:t>
            </a:r>
            <a:r>
              <a:rPr lang="en-US" altLang="ja-JP" sz="2400" dirty="0" smtClean="0"/>
              <a:t>OFF</a:t>
            </a:r>
            <a:endParaRPr kumimoji="1" lang="ja-JP" altLang="en-US" sz="2400" dirty="0"/>
          </a:p>
        </p:txBody>
      </p:sp>
      <p:sp>
        <p:nvSpPr>
          <p:cNvPr id="10" name="テキスト ボックス 9"/>
          <p:cNvSpPr txBox="1"/>
          <p:nvPr/>
        </p:nvSpPr>
        <p:spPr>
          <a:xfrm>
            <a:off x="7244558" y="4203005"/>
            <a:ext cx="723275" cy="461665"/>
          </a:xfrm>
          <a:prstGeom prst="rect">
            <a:avLst/>
          </a:prstGeom>
          <a:noFill/>
        </p:spPr>
        <p:txBody>
          <a:bodyPr wrap="none" rtlCol="0">
            <a:spAutoFit/>
          </a:bodyPr>
          <a:lstStyle/>
          <a:p>
            <a:r>
              <a:rPr lang="en-US" altLang="ja-JP" dirty="0"/>
              <a:t> </a:t>
            </a:r>
            <a:r>
              <a:rPr lang="en-US" altLang="ja-JP" sz="2400" dirty="0" smtClean="0"/>
              <a:t>OFF</a:t>
            </a:r>
            <a:endParaRPr kumimoji="1" lang="ja-JP" altLang="en-US" sz="2400" dirty="0"/>
          </a:p>
        </p:txBody>
      </p:sp>
      <p:sp>
        <p:nvSpPr>
          <p:cNvPr id="11" name="テキスト ボックス 10"/>
          <p:cNvSpPr txBox="1"/>
          <p:nvPr/>
        </p:nvSpPr>
        <p:spPr>
          <a:xfrm>
            <a:off x="7166690" y="2413961"/>
            <a:ext cx="723275" cy="461665"/>
          </a:xfrm>
          <a:prstGeom prst="rect">
            <a:avLst/>
          </a:prstGeom>
          <a:noFill/>
        </p:spPr>
        <p:txBody>
          <a:bodyPr wrap="none" rtlCol="0">
            <a:spAutoFit/>
          </a:bodyPr>
          <a:lstStyle/>
          <a:p>
            <a:r>
              <a:rPr lang="en-US" altLang="ja-JP" dirty="0"/>
              <a:t> </a:t>
            </a:r>
            <a:r>
              <a:rPr lang="en-US" altLang="ja-JP" sz="2400" dirty="0" smtClean="0"/>
              <a:t>OFF</a:t>
            </a:r>
            <a:endParaRPr kumimoji="1" lang="ja-JP" altLang="en-US" sz="2400" dirty="0"/>
          </a:p>
        </p:txBody>
      </p:sp>
      <p:sp>
        <p:nvSpPr>
          <p:cNvPr id="12" name="テキスト ボックス 11"/>
          <p:cNvSpPr txBox="1"/>
          <p:nvPr/>
        </p:nvSpPr>
        <p:spPr>
          <a:xfrm>
            <a:off x="5349360" y="4203005"/>
            <a:ext cx="723275" cy="461665"/>
          </a:xfrm>
          <a:prstGeom prst="rect">
            <a:avLst/>
          </a:prstGeom>
          <a:noFill/>
        </p:spPr>
        <p:txBody>
          <a:bodyPr wrap="none" rtlCol="0">
            <a:spAutoFit/>
          </a:bodyPr>
          <a:lstStyle/>
          <a:p>
            <a:r>
              <a:rPr lang="en-US" altLang="ja-JP" dirty="0"/>
              <a:t> </a:t>
            </a:r>
            <a:r>
              <a:rPr lang="en-US" altLang="ja-JP" sz="2400" dirty="0" smtClean="0"/>
              <a:t>OFF</a:t>
            </a:r>
            <a:endParaRPr kumimoji="1" lang="ja-JP" altLang="en-US" sz="2400" dirty="0"/>
          </a:p>
        </p:txBody>
      </p:sp>
    </p:spTree>
    <p:extLst>
      <p:ext uri="{BB962C8B-B14F-4D97-AF65-F5344CB8AC3E}">
        <p14:creationId xmlns:p14="http://schemas.microsoft.com/office/powerpoint/2010/main" val="2863246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配列アラインメント</a:t>
            </a:r>
            <a:endParaRPr kumimoji="1" lang="ja-JP" altLang="en-US" dirty="0"/>
          </a:p>
        </p:txBody>
      </p:sp>
      <p:sp>
        <p:nvSpPr>
          <p:cNvPr id="3" name="コンテンツ プレースホルダー 2"/>
          <p:cNvSpPr>
            <a:spLocks noGrp="1"/>
          </p:cNvSpPr>
          <p:nvPr>
            <p:ph idx="1"/>
          </p:nvPr>
        </p:nvSpPr>
        <p:spPr>
          <a:xfrm>
            <a:off x="628650" y="1574799"/>
            <a:ext cx="7886700" cy="4477335"/>
          </a:xfrm>
        </p:spPr>
        <p:txBody>
          <a:bodyPr>
            <a:normAutofit lnSpcReduction="10000"/>
          </a:bodyPr>
          <a:lstStyle/>
          <a:p>
            <a:r>
              <a:rPr lang="ja-JP" altLang="en-US" dirty="0" smtClean="0"/>
              <a:t>配列アラインメント</a:t>
            </a:r>
            <a:endParaRPr lang="en-US" altLang="ja-JP" dirty="0"/>
          </a:p>
          <a:p>
            <a:pPr marL="457200" lvl="1" indent="0">
              <a:buNone/>
            </a:pPr>
            <a:r>
              <a:rPr lang="ja-JP" altLang="en-US" dirty="0" smtClean="0"/>
              <a:t>複数の配列</a:t>
            </a:r>
            <a:r>
              <a:rPr lang="en-US" altLang="ja-JP" dirty="0" smtClean="0"/>
              <a:t>(DNA</a:t>
            </a:r>
            <a:r>
              <a:rPr lang="ja-JP" altLang="en-US" dirty="0" smtClean="0"/>
              <a:t>やタンパク質</a:t>
            </a:r>
            <a:r>
              <a:rPr lang="en-US" altLang="ja-JP" dirty="0" smtClean="0"/>
              <a:t>)</a:t>
            </a:r>
            <a:r>
              <a:rPr lang="ja-JP" altLang="en-US" dirty="0" smtClean="0"/>
              <a:t>の要素</a:t>
            </a:r>
            <a:r>
              <a:rPr lang="ja-JP" altLang="en-US" dirty="0"/>
              <a:t>の</a:t>
            </a:r>
            <a:r>
              <a:rPr lang="ja-JP" altLang="en-US" dirty="0" smtClean="0"/>
              <a:t>間の</a:t>
            </a:r>
            <a:endParaRPr lang="en-US" altLang="ja-JP" dirty="0" smtClean="0"/>
          </a:p>
          <a:p>
            <a:pPr marL="457200" lvl="1" indent="0">
              <a:buNone/>
            </a:pPr>
            <a:r>
              <a:rPr lang="ja-JP" altLang="en-US" dirty="0" smtClean="0"/>
              <a:t>最適な対応関係で並べたもの</a:t>
            </a:r>
            <a:endParaRPr lang="en-US" altLang="ja-JP" dirty="0" smtClean="0"/>
          </a:p>
          <a:p>
            <a:r>
              <a:rPr kumimoji="1" lang="ja-JP" altLang="en-US" dirty="0" smtClean="0"/>
              <a:t>配列アラインメントスコア</a:t>
            </a:r>
            <a:endParaRPr kumimoji="1" lang="en-US" altLang="ja-JP" dirty="0" smtClean="0"/>
          </a:p>
          <a:p>
            <a:pPr marL="457200" lvl="1" indent="0">
              <a:buNone/>
            </a:pPr>
            <a:r>
              <a:rPr lang="ja-JP" altLang="en-US" dirty="0" smtClean="0"/>
              <a:t>配列同士の類似度を示す指標</a:t>
            </a:r>
            <a:endParaRPr lang="en-US" altLang="ja-JP" dirty="0" smtClean="0"/>
          </a:p>
          <a:p>
            <a:pPr marL="457200" lvl="1" indent="0">
              <a:buNone/>
            </a:pPr>
            <a:endParaRPr kumimoji="1" lang="en-US" altLang="ja-JP" dirty="0" smtClean="0"/>
          </a:p>
          <a:p>
            <a:pPr marL="0" indent="0">
              <a:buNone/>
            </a:pPr>
            <a:r>
              <a:rPr lang="ja-JP" altLang="en-US" dirty="0" smtClean="0"/>
              <a:t>生物学において</a:t>
            </a:r>
            <a:r>
              <a:rPr lang="ja-JP" altLang="en-US" dirty="0"/>
              <a:t>重要な</a:t>
            </a:r>
            <a:r>
              <a:rPr lang="ja-JP" altLang="en-US" dirty="0" smtClean="0"/>
              <a:t>手法</a:t>
            </a:r>
            <a:endParaRPr lang="en-US" altLang="ja-JP" dirty="0" smtClean="0"/>
          </a:p>
          <a:p>
            <a:pPr marL="0" indent="0">
              <a:buNone/>
            </a:pPr>
            <a:r>
              <a:rPr lang="ja-JP" altLang="en-US" dirty="0" smtClean="0"/>
              <a:t>処理</a:t>
            </a:r>
            <a:r>
              <a:rPr lang="ja-JP" altLang="en-US" dirty="0"/>
              <a:t>の</a:t>
            </a:r>
            <a:r>
              <a:rPr lang="ja-JP" altLang="en-US" dirty="0" smtClean="0"/>
              <a:t>高速化が研究</a:t>
            </a:r>
            <a:endParaRPr lang="en-US" altLang="ja-JP" dirty="0" smtClean="0"/>
          </a:p>
          <a:p>
            <a:pPr marL="0" indent="0">
              <a:buNone/>
            </a:pPr>
            <a:endParaRPr kumimoji="1" lang="en-US" altLang="ja-JP" dirty="0" smtClean="0"/>
          </a:p>
          <a:p>
            <a:pPr marL="0" indent="0">
              <a:buNone/>
            </a:pPr>
            <a:r>
              <a:rPr lang="ja-JP" altLang="en-US" dirty="0" smtClean="0"/>
              <a:t>“レースロジック”が提案</a:t>
            </a:r>
            <a:endParaRPr kumimoji="1" lang="en-US" altLang="ja-JP" dirty="0"/>
          </a:p>
        </p:txBody>
      </p:sp>
      <p:sp>
        <p:nvSpPr>
          <p:cNvPr id="4" name="スライド番号プレースホルダー 3"/>
          <p:cNvSpPr>
            <a:spLocks noGrp="1"/>
          </p:cNvSpPr>
          <p:nvPr>
            <p:ph type="sldNum" sz="quarter" idx="12"/>
          </p:nvPr>
        </p:nvSpPr>
        <p:spPr/>
        <p:txBody>
          <a:bodyPr/>
          <a:lstStyle/>
          <a:p>
            <a:fld id="{115BCD6C-E46B-4929-8DC7-4F603058D6BB}" type="slidenum">
              <a:rPr kumimoji="1" lang="ja-JP" altLang="en-US" smtClean="0"/>
              <a:t>2</a:t>
            </a:fld>
            <a:endParaRPr kumimoji="1" lang="ja-JP" altLang="en-US"/>
          </a:p>
        </p:txBody>
      </p:sp>
      <p:sp>
        <p:nvSpPr>
          <p:cNvPr id="7" name="下矢印 6"/>
          <p:cNvSpPr/>
          <p:nvPr/>
        </p:nvSpPr>
        <p:spPr>
          <a:xfrm>
            <a:off x="2413000" y="4800600"/>
            <a:ext cx="241300" cy="4445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628650" y="5788744"/>
            <a:ext cx="4660322" cy="830997"/>
          </a:xfrm>
          <a:prstGeom prst="rect">
            <a:avLst/>
          </a:prstGeom>
          <a:noFill/>
        </p:spPr>
        <p:txBody>
          <a:bodyPr wrap="square" rtlCol="0">
            <a:spAutoFit/>
          </a:bodyPr>
          <a:lstStyle/>
          <a:p>
            <a:r>
              <a:rPr lang="en-US" altLang="ja-JP" sz="1200" dirty="0" err="1"/>
              <a:t>Madhavan</a:t>
            </a:r>
            <a:r>
              <a:rPr lang="en-US" altLang="ja-JP" sz="1200" dirty="0"/>
              <a:t>, A., Sherwood, T., &amp; </a:t>
            </a:r>
            <a:r>
              <a:rPr lang="en-US" altLang="ja-JP" sz="1200" dirty="0" err="1"/>
              <a:t>Strukov</a:t>
            </a:r>
            <a:r>
              <a:rPr lang="en-US" altLang="ja-JP" sz="1200" dirty="0"/>
              <a:t>, D. (2014, June). Race logic: A hardware acceleration for dynamic programming algorithms. In </a:t>
            </a:r>
            <a:r>
              <a:rPr lang="en-US" altLang="ja-JP" sz="1200" i="1" dirty="0"/>
              <a:t>ACM SIGARCH Computer Architecture News</a:t>
            </a:r>
            <a:r>
              <a:rPr lang="en-US" altLang="ja-JP" sz="1200" dirty="0"/>
              <a:t> (Vol. 42, No. 3, pp. 517-528). IEEE </a:t>
            </a:r>
            <a:r>
              <a:rPr lang="en-US" altLang="ja-JP" sz="1200" dirty="0" smtClean="0"/>
              <a:t>Press.</a:t>
            </a:r>
            <a:r>
              <a:rPr lang="ja-JP" altLang="en-US" sz="1200" dirty="0" smtClean="0"/>
              <a:t>より</a:t>
            </a:r>
            <a:endParaRPr kumimoji="1" lang="ja-JP" altLang="en-US" sz="1200" dirty="0"/>
          </a:p>
        </p:txBody>
      </p:sp>
    </p:spTree>
    <p:extLst>
      <p:ext uri="{BB962C8B-B14F-4D97-AF65-F5344CB8AC3E}">
        <p14:creationId xmlns:p14="http://schemas.microsoft.com/office/powerpoint/2010/main" val="557553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機能検証</a:t>
            </a:r>
            <a:endParaRPr kumimoji="1" lang="ja-JP" altLang="en-US" dirty="0"/>
          </a:p>
        </p:txBody>
      </p:sp>
      <p:sp>
        <p:nvSpPr>
          <p:cNvPr id="3" name="コンテンツ プレースホルダー 2"/>
          <p:cNvSpPr>
            <a:spLocks noGrp="1"/>
          </p:cNvSpPr>
          <p:nvPr>
            <p:ph idx="1"/>
          </p:nvPr>
        </p:nvSpPr>
        <p:spPr>
          <a:xfrm>
            <a:off x="500634" y="1901901"/>
            <a:ext cx="3687318" cy="4099687"/>
          </a:xfrm>
        </p:spPr>
        <p:txBody>
          <a:bodyPr anchor="ctr"/>
          <a:lstStyle/>
          <a:p>
            <a:pPr marL="0" indent="0">
              <a:buNone/>
            </a:pPr>
            <a:r>
              <a:rPr lang="ja-JP" altLang="en-US" sz="2400" dirty="0" smtClean="0"/>
              <a:t>状態１：配列が完全に一致</a:t>
            </a:r>
            <a:endParaRPr lang="en-US" altLang="ja-JP" sz="2400" dirty="0" smtClean="0"/>
          </a:p>
          <a:p>
            <a:pPr marL="0" indent="0">
              <a:buNone/>
            </a:pPr>
            <a:r>
              <a:rPr lang="en-US" altLang="ja-JP" sz="2400" dirty="0" smtClean="0"/>
              <a:t>	</a:t>
            </a:r>
            <a:r>
              <a:rPr lang="ja-JP" altLang="en-US" sz="2400" dirty="0" smtClean="0"/>
              <a:t>回路</a:t>
            </a:r>
            <a:r>
              <a:rPr lang="ja-JP" altLang="en-US" sz="2400" dirty="0"/>
              <a:t>遅延</a:t>
            </a:r>
            <a:r>
              <a:rPr lang="ja-JP" altLang="en-US" sz="2400" dirty="0" smtClean="0"/>
              <a:t>時間</a:t>
            </a:r>
            <a:r>
              <a:rPr lang="en-US" altLang="ja-JP" sz="2400" dirty="0"/>
              <a:t>:</a:t>
            </a:r>
            <a:r>
              <a:rPr kumimoji="1" lang="en-US" altLang="ja-JP" sz="2400" dirty="0" smtClean="0"/>
              <a:t>2ns</a:t>
            </a:r>
            <a:endParaRPr kumimoji="1" lang="en-US" altLang="ja-JP" sz="2400" dirty="0"/>
          </a:p>
          <a:p>
            <a:pPr marL="0" indent="0">
              <a:buNone/>
            </a:pPr>
            <a:r>
              <a:rPr lang="ja-JP" altLang="en-US" sz="2400" dirty="0" smtClean="0"/>
              <a:t>状態２：一部が一致</a:t>
            </a:r>
            <a:endParaRPr lang="en-US" altLang="ja-JP" sz="2400" dirty="0"/>
          </a:p>
          <a:p>
            <a:pPr marL="0" indent="0">
              <a:buNone/>
            </a:pPr>
            <a:r>
              <a:rPr lang="en-US" altLang="ja-JP" sz="2400" dirty="0" smtClean="0"/>
              <a:t>	</a:t>
            </a:r>
            <a:r>
              <a:rPr lang="ja-JP" altLang="en-US" sz="2400" dirty="0" smtClean="0"/>
              <a:t>回路</a:t>
            </a:r>
            <a:r>
              <a:rPr lang="ja-JP" altLang="en-US" sz="2400" dirty="0"/>
              <a:t>遅延時間</a:t>
            </a:r>
            <a:r>
              <a:rPr lang="en-US" altLang="ja-JP" sz="2400" dirty="0" smtClean="0"/>
              <a:t>:3ns</a:t>
            </a:r>
            <a:endParaRPr lang="en-US" altLang="ja-JP" sz="2400" dirty="0"/>
          </a:p>
          <a:p>
            <a:pPr marL="0" indent="0">
              <a:buNone/>
            </a:pPr>
            <a:r>
              <a:rPr kumimoji="1" lang="ja-JP" altLang="en-US" sz="2400" dirty="0" smtClean="0"/>
              <a:t>状態３：完全に不一致</a:t>
            </a:r>
            <a:endParaRPr kumimoji="1" lang="en-US" altLang="ja-JP" sz="2400" dirty="0" smtClean="0"/>
          </a:p>
          <a:p>
            <a:pPr marL="0" indent="0">
              <a:buNone/>
            </a:pPr>
            <a:r>
              <a:rPr lang="en-US" altLang="ja-JP" sz="2400" dirty="0" smtClean="0"/>
              <a:t>	</a:t>
            </a:r>
            <a:r>
              <a:rPr lang="ja-JP" altLang="en-US" sz="2400" dirty="0" smtClean="0"/>
              <a:t>回路</a:t>
            </a:r>
            <a:r>
              <a:rPr lang="ja-JP" altLang="en-US" sz="2400" dirty="0"/>
              <a:t>遅延時間</a:t>
            </a:r>
            <a:r>
              <a:rPr lang="en-US" altLang="ja-JP" sz="2400" dirty="0" smtClean="0"/>
              <a:t>:4ns</a:t>
            </a:r>
            <a:endParaRPr lang="en-US" altLang="ja-JP" sz="2400" dirty="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29</a:t>
            </a:fld>
            <a:endParaRPr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5216" y="1500637"/>
            <a:ext cx="4763340" cy="4500952"/>
          </a:xfrm>
          <a:prstGeom prst="rect">
            <a:avLst/>
          </a:prstGeom>
        </p:spPr>
      </p:pic>
      <p:sp>
        <p:nvSpPr>
          <p:cNvPr id="7" name="テキスト ボックス 6"/>
          <p:cNvSpPr txBox="1"/>
          <p:nvPr/>
        </p:nvSpPr>
        <p:spPr>
          <a:xfrm>
            <a:off x="3864786" y="1131305"/>
            <a:ext cx="646331" cy="369332"/>
          </a:xfrm>
          <a:prstGeom prst="rect">
            <a:avLst/>
          </a:prstGeom>
          <a:noFill/>
        </p:spPr>
        <p:txBody>
          <a:bodyPr wrap="none" rtlCol="0">
            <a:spAutoFit/>
          </a:bodyPr>
          <a:lstStyle/>
          <a:p>
            <a:r>
              <a:rPr kumimoji="1" lang="ja-JP" altLang="en-US" smtClean="0"/>
              <a:t>光源</a:t>
            </a:r>
            <a:endParaRPr kumimoji="1" lang="ja-JP" altLang="en-US"/>
          </a:p>
        </p:txBody>
      </p:sp>
      <p:sp>
        <p:nvSpPr>
          <p:cNvPr id="8" name="テキスト ボックス 7"/>
          <p:cNvSpPr txBox="1"/>
          <p:nvPr/>
        </p:nvSpPr>
        <p:spPr>
          <a:xfrm>
            <a:off x="8031823" y="5987019"/>
            <a:ext cx="877163" cy="369332"/>
          </a:xfrm>
          <a:prstGeom prst="rect">
            <a:avLst/>
          </a:prstGeom>
          <a:noFill/>
        </p:spPr>
        <p:txBody>
          <a:bodyPr wrap="none" rtlCol="0">
            <a:spAutoFit/>
          </a:bodyPr>
          <a:lstStyle/>
          <a:p>
            <a:r>
              <a:rPr kumimoji="1" lang="ja-JP" altLang="en-US" smtClean="0"/>
              <a:t>受光器</a:t>
            </a:r>
            <a:endParaRPr kumimoji="1" lang="ja-JP" altLang="en-US"/>
          </a:p>
        </p:txBody>
      </p:sp>
    </p:spTree>
    <p:extLst>
      <p:ext uri="{BB962C8B-B14F-4D97-AF65-F5344CB8AC3E}">
        <p14:creationId xmlns:p14="http://schemas.microsoft.com/office/powerpoint/2010/main" val="779416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機能検証</a:t>
            </a:r>
            <a:endParaRPr kumimoji="1"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30</a:t>
            </a:fld>
            <a:endParaRPr lang="ja-JP" altLang="en-US" dirty="0"/>
          </a:p>
        </p:txBody>
      </p:sp>
      <p:pic>
        <p:nvPicPr>
          <p:cNvPr id="7" name="コンテンツ プレースホルダー 6"/>
          <p:cNvPicPr>
            <a:picLocks noGrp="1" noChangeAspect="1"/>
          </p:cNvPicPr>
          <p:nvPr>
            <p:ph idx="1"/>
          </p:nvPr>
        </p:nvPicPr>
        <p:blipFill rotWithShape="1">
          <a:blip r:embed="rId3">
            <a:extLst>
              <a:ext uri="{28A0092B-C50C-407E-A947-70E740481C1C}">
                <a14:useLocalDpi xmlns:a14="http://schemas.microsoft.com/office/drawing/2010/main" val="0"/>
              </a:ext>
            </a:extLst>
          </a:blip>
          <a:srcRect l="8021" t="4994" r="27597" b="9300"/>
          <a:stretch/>
        </p:blipFill>
        <p:spPr>
          <a:xfrm>
            <a:off x="4650185" y="2648451"/>
            <a:ext cx="4027153" cy="3762417"/>
          </a:xfrm>
        </p:spPr>
      </p:pic>
      <p:pic>
        <p:nvPicPr>
          <p:cNvPr id="8" name="図 7"/>
          <p:cNvPicPr>
            <a:picLocks noChangeAspect="1"/>
          </p:cNvPicPr>
          <p:nvPr/>
        </p:nvPicPr>
        <p:blipFill rotWithShape="1">
          <a:blip r:embed="rId4">
            <a:extLst>
              <a:ext uri="{28A0092B-C50C-407E-A947-70E740481C1C}">
                <a14:useLocalDpi xmlns:a14="http://schemas.microsoft.com/office/drawing/2010/main" val="0"/>
              </a:ext>
            </a:extLst>
          </a:blip>
          <a:srcRect l="7789" t="5287" r="27084" b="10409"/>
          <a:stretch/>
        </p:blipFill>
        <p:spPr>
          <a:xfrm>
            <a:off x="534382" y="2683185"/>
            <a:ext cx="4034492" cy="3763081"/>
          </a:xfrm>
          <a:prstGeom prst="rect">
            <a:avLst/>
          </a:prstGeom>
        </p:spPr>
      </p:pic>
      <p:cxnSp>
        <p:nvCxnSpPr>
          <p:cNvPr id="13" name="直線矢印コネクタ 12"/>
          <p:cNvCxnSpPr/>
          <p:nvPr/>
        </p:nvCxnSpPr>
        <p:spPr>
          <a:xfrm flipH="1">
            <a:off x="1407825" y="3387854"/>
            <a:ext cx="853241"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a:off x="2261065" y="3391229"/>
            <a:ext cx="853241"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H="1">
            <a:off x="3127762" y="3387854"/>
            <a:ext cx="853241"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1595321" y="3394603"/>
            <a:ext cx="872231" cy="345062"/>
          </a:xfrm>
          <a:prstGeom prst="rect">
            <a:avLst/>
          </a:prstGeom>
          <a:noFill/>
        </p:spPr>
        <p:txBody>
          <a:bodyPr wrap="none" rtlCol="0">
            <a:spAutoFit/>
          </a:bodyPr>
          <a:lstStyle/>
          <a:p>
            <a:r>
              <a:rPr lang="ja-JP" altLang="en-US" sz="1200" dirty="0" smtClean="0"/>
              <a:t>状態１</a:t>
            </a:r>
            <a:endParaRPr kumimoji="1" lang="ja-JP" altLang="en-US" sz="1200" dirty="0"/>
          </a:p>
        </p:txBody>
      </p:sp>
      <p:sp>
        <p:nvSpPr>
          <p:cNvPr id="17" name="テキスト ボックス 16"/>
          <p:cNvSpPr txBox="1"/>
          <p:nvPr/>
        </p:nvSpPr>
        <p:spPr>
          <a:xfrm>
            <a:off x="2434908" y="3379501"/>
            <a:ext cx="872231" cy="345062"/>
          </a:xfrm>
          <a:prstGeom prst="rect">
            <a:avLst/>
          </a:prstGeom>
          <a:noFill/>
        </p:spPr>
        <p:txBody>
          <a:bodyPr wrap="none" rtlCol="0">
            <a:spAutoFit/>
          </a:bodyPr>
          <a:lstStyle/>
          <a:p>
            <a:r>
              <a:rPr lang="ja-JP" altLang="en-US" sz="1200" smtClean="0"/>
              <a:t>状態２</a:t>
            </a:r>
            <a:endParaRPr kumimoji="1" lang="ja-JP" altLang="en-US" sz="1200" dirty="0"/>
          </a:p>
        </p:txBody>
      </p:sp>
      <p:sp>
        <p:nvSpPr>
          <p:cNvPr id="18" name="テキスト ボックス 17"/>
          <p:cNvSpPr txBox="1"/>
          <p:nvPr/>
        </p:nvSpPr>
        <p:spPr>
          <a:xfrm>
            <a:off x="3312800" y="3379501"/>
            <a:ext cx="872231" cy="345062"/>
          </a:xfrm>
          <a:prstGeom prst="rect">
            <a:avLst/>
          </a:prstGeom>
          <a:noFill/>
        </p:spPr>
        <p:txBody>
          <a:bodyPr wrap="none" rtlCol="0">
            <a:spAutoFit/>
          </a:bodyPr>
          <a:lstStyle/>
          <a:p>
            <a:r>
              <a:rPr lang="ja-JP" altLang="en-US" sz="1200" dirty="0" smtClean="0"/>
              <a:t>状態３</a:t>
            </a:r>
            <a:endParaRPr kumimoji="1" lang="ja-JP" altLang="en-US" sz="1200" dirty="0"/>
          </a:p>
        </p:txBody>
      </p:sp>
      <p:sp>
        <p:nvSpPr>
          <p:cNvPr id="22" name="テキスト ボックス 21"/>
          <p:cNvSpPr txBox="1"/>
          <p:nvPr/>
        </p:nvSpPr>
        <p:spPr>
          <a:xfrm>
            <a:off x="628650" y="1626478"/>
            <a:ext cx="5303055" cy="707886"/>
          </a:xfrm>
          <a:prstGeom prst="rect">
            <a:avLst/>
          </a:prstGeom>
          <a:noFill/>
        </p:spPr>
        <p:txBody>
          <a:bodyPr wrap="none" rtlCol="0">
            <a:spAutoFit/>
          </a:bodyPr>
          <a:lstStyle/>
          <a:p>
            <a:r>
              <a:rPr kumimoji="1" lang="ja-JP" altLang="en-US" sz="2000" dirty="0" smtClean="0"/>
              <a:t>雑音を考慮しない状態でのシミュレーション結果</a:t>
            </a:r>
            <a:endParaRPr kumimoji="1" lang="en-US" altLang="ja-JP" sz="2000" dirty="0" smtClean="0"/>
          </a:p>
          <a:p>
            <a:r>
              <a:rPr lang="ja-JP" altLang="en-US" sz="2000" dirty="0" smtClean="0"/>
              <a:t>提案回路が想定した挙動をしていることを確認</a:t>
            </a:r>
            <a:endParaRPr kumimoji="1" lang="ja-JP" altLang="en-US" sz="2000" dirty="0"/>
          </a:p>
        </p:txBody>
      </p:sp>
      <p:sp>
        <p:nvSpPr>
          <p:cNvPr id="23" name="テキスト ボックス 22"/>
          <p:cNvSpPr txBox="1"/>
          <p:nvPr/>
        </p:nvSpPr>
        <p:spPr>
          <a:xfrm>
            <a:off x="1632571" y="2316365"/>
            <a:ext cx="1338828" cy="369332"/>
          </a:xfrm>
          <a:prstGeom prst="rect">
            <a:avLst/>
          </a:prstGeom>
          <a:noFill/>
        </p:spPr>
        <p:txBody>
          <a:bodyPr wrap="none" rtlCol="0">
            <a:spAutoFit/>
          </a:bodyPr>
          <a:lstStyle/>
          <a:p>
            <a:r>
              <a:rPr kumimoji="1" lang="ja-JP" altLang="en-US" smtClean="0"/>
              <a:t>光入力信号</a:t>
            </a:r>
            <a:endParaRPr kumimoji="1" lang="ja-JP" altLang="en-US"/>
          </a:p>
        </p:txBody>
      </p:sp>
      <p:sp>
        <p:nvSpPr>
          <p:cNvPr id="24" name="テキスト ボックス 23"/>
          <p:cNvSpPr txBox="1"/>
          <p:nvPr/>
        </p:nvSpPr>
        <p:spPr>
          <a:xfrm>
            <a:off x="5994347" y="2357771"/>
            <a:ext cx="1338828" cy="369332"/>
          </a:xfrm>
          <a:prstGeom prst="rect">
            <a:avLst/>
          </a:prstGeom>
          <a:noFill/>
        </p:spPr>
        <p:txBody>
          <a:bodyPr wrap="none" rtlCol="0">
            <a:spAutoFit/>
          </a:bodyPr>
          <a:lstStyle/>
          <a:p>
            <a:r>
              <a:rPr kumimoji="1" lang="ja-JP" altLang="en-US" dirty="0" smtClean="0"/>
              <a:t>光出力信号</a:t>
            </a:r>
            <a:endParaRPr kumimoji="1" lang="ja-JP" altLang="en-US" dirty="0"/>
          </a:p>
        </p:txBody>
      </p:sp>
      <p:sp>
        <p:nvSpPr>
          <p:cNvPr id="25" name="テキスト ボックス 24"/>
          <p:cNvSpPr txBox="1"/>
          <p:nvPr/>
        </p:nvSpPr>
        <p:spPr>
          <a:xfrm>
            <a:off x="5654275" y="3660930"/>
            <a:ext cx="2334293" cy="307777"/>
          </a:xfrm>
          <a:prstGeom prst="rect">
            <a:avLst/>
          </a:prstGeom>
          <a:noFill/>
        </p:spPr>
        <p:txBody>
          <a:bodyPr wrap="none" rtlCol="0">
            <a:spAutoFit/>
          </a:bodyPr>
          <a:lstStyle/>
          <a:p>
            <a:r>
              <a:rPr kumimoji="1" lang="en-US" altLang="ja-JP" sz="1400" dirty="0" smtClean="0"/>
              <a:t>2ns</a:t>
            </a:r>
            <a:r>
              <a:rPr kumimoji="1" lang="ja-JP" altLang="en-US" sz="1400" dirty="0" smtClean="0"/>
              <a:t>後</a:t>
            </a:r>
            <a:r>
              <a:rPr kumimoji="1" lang="en-US" altLang="ja-JP" sz="1400" dirty="0" smtClean="0"/>
              <a:t>  </a:t>
            </a:r>
            <a:r>
              <a:rPr lang="en-US" altLang="ja-JP" sz="1400" dirty="0"/>
              <a:t> </a:t>
            </a:r>
            <a:r>
              <a:rPr lang="en-US" altLang="ja-JP" sz="1400" dirty="0" smtClean="0"/>
              <a:t> </a:t>
            </a:r>
            <a:r>
              <a:rPr lang="en-US" altLang="ja-JP" sz="1400" dirty="0"/>
              <a:t> </a:t>
            </a:r>
            <a:r>
              <a:rPr lang="en-US" altLang="ja-JP" sz="1400" dirty="0" smtClean="0"/>
              <a:t>     </a:t>
            </a:r>
            <a:r>
              <a:rPr kumimoji="1" lang="en-US" altLang="ja-JP" sz="1400" dirty="0" smtClean="0"/>
              <a:t>3ns</a:t>
            </a:r>
            <a:r>
              <a:rPr kumimoji="1" lang="ja-JP" altLang="en-US" sz="1400" dirty="0" smtClean="0"/>
              <a:t>後</a:t>
            </a:r>
            <a:r>
              <a:rPr kumimoji="1" lang="en-US" altLang="ja-JP" sz="1400" dirty="0" smtClean="0"/>
              <a:t>           4ns</a:t>
            </a:r>
            <a:r>
              <a:rPr kumimoji="1" lang="ja-JP" altLang="en-US" sz="1400" dirty="0" smtClean="0"/>
              <a:t>後</a:t>
            </a:r>
            <a:endParaRPr kumimoji="1" lang="ja-JP" altLang="en-US" sz="1400" dirty="0"/>
          </a:p>
        </p:txBody>
      </p:sp>
      <p:cxnSp>
        <p:nvCxnSpPr>
          <p:cNvPr id="26" name="直線矢印コネクタ 25"/>
          <p:cNvCxnSpPr/>
          <p:nvPr/>
        </p:nvCxnSpPr>
        <p:spPr>
          <a:xfrm flipH="1">
            <a:off x="5474308" y="3449958"/>
            <a:ext cx="853241"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H="1">
            <a:off x="6327548" y="3453333"/>
            <a:ext cx="853241"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H="1">
            <a:off x="7194245" y="3449958"/>
            <a:ext cx="853241"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5654275" y="3449958"/>
            <a:ext cx="872231" cy="345062"/>
          </a:xfrm>
          <a:prstGeom prst="rect">
            <a:avLst/>
          </a:prstGeom>
          <a:noFill/>
        </p:spPr>
        <p:txBody>
          <a:bodyPr wrap="none" rtlCol="0">
            <a:spAutoFit/>
          </a:bodyPr>
          <a:lstStyle/>
          <a:p>
            <a:r>
              <a:rPr lang="ja-JP" altLang="en-US" sz="1200" dirty="0" smtClean="0"/>
              <a:t>状態１</a:t>
            </a:r>
            <a:endParaRPr kumimoji="1" lang="ja-JP" altLang="en-US" sz="1200" dirty="0"/>
          </a:p>
        </p:txBody>
      </p:sp>
      <p:sp>
        <p:nvSpPr>
          <p:cNvPr id="30" name="テキスト ボックス 29"/>
          <p:cNvSpPr txBox="1"/>
          <p:nvPr/>
        </p:nvSpPr>
        <p:spPr>
          <a:xfrm>
            <a:off x="6497445" y="3441605"/>
            <a:ext cx="872231" cy="345062"/>
          </a:xfrm>
          <a:prstGeom prst="rect">
            <a:avLst/>
          </a:prstGeom>
          <a:noFill/>
        </p:spPr>
        <p:txBody>
          <a:bodyPr wrap="none" rtlCol="0">
            <a:spAutoFit/>
          </a:bodyPr>
          <a:lstStyle/>
          <a:p>
            <a:r>
              <a:rPr lang="ja-JP" altLang="en-US" sz="1200" smtClean="0"/>
              <a:t>状態２</a:t>
            </a:r>
            <a:endParaRPr kumimoji="1" lang="ja-JP" altLang="en-US" sz="1200" dirty="0"/>
          </a:p>
        </p:txBody>
      </p:sp>
      <p:sp>
        <p:nvSpPr>
          <p:cNvPr id="31" name="テキスト ボックス 30"/>
          <p:cNvSpPr txBox="1"/>
          <p:nvPr/>
        </p:nvSpPr>
        <p:spPr>
          <a:xfrm>
            <a:off x="7379283" y="3441605"/>
            <a:ext cx="872231" cy="345062"/>
          </a:xfrm>
          <a:prstGeom prst="rect">
            <a:avLst/>
          </a:prstGeom>
          <a:noFill/>
        </p:spPr>
        <p:txBody>
          <a:bodyPr wrap="none" rtlCol="0">
            <a:spAutoFit/>
          </a:bodyPr>
          <a:lstStyle/>
          <a:p>
            <a:r>
              <a:rPr lang="ja-JP" altLang="en-US" sz="1200" dirty="0" smtClean="0"/>
              <a:t>状態３</a:t>
            </a:r>
            <a:endParaRPr kumimoji="1" lang="ja-JP" altLang="en-US" sz="1200" dirty="0"/>
          </a:p>
        </p:txBody>
      </p:sp>
    </p:spTree>
    <p:extLst>
      <p:ext uri="{BB962C8B-B14F-4D97-AF65-F5344CB8AC3E}">
        <p14:creationId xmlns:p14="http://schemas.microsoft.com/office/powerpoint/2010/main" val="982595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実装に向けて</a:t>
            </a:r>
            <a:r>
              <a:rPr kumimoji="1" lang="ja-JP" altLang="en-US" dirty="0" smtClean="0"/>
              <a:t>の課題</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solidFill>
                  <a:srgbClr val="FF0000"/>
                </a:solidFill>
              </a:rPr>
              <a:t>遅延時間</a:t>
            </a:r>
            <a:r>
              <a:rPr lang="ja-JP" altLang="en-US" dirty="0" smtClean="0">
                <a:solidFill>
                  <a:srgbClr val="FF0000"/>
                </a:solidFill>
              </a:rPr>
              <a:t>差の検出</a:t>
            </a:r>
            <a:endParaRPr lang="en-US" altLang="ja-JP" dirty="0" smtClean="0">
              <a:solidFill>
                <a:srgbClr val="FF0000"/>
              </a:solidFill>
            </a:endParaRPr>
          </a:p>
          <a:p>
            <a:pPr marL="457200" lvl="1" indent="0">
              <a:buNone/>
            </a:pPr>
            <a:r>
              <a:rPr lang="ja-JP" altLang="en-US" dirty="0"/>
              <a:t>スコア差に用いられる遅延時間の</a:t>
            </a:r>
            <a:r>
              <a:rPr lang="ja-JP" altLang="ja-JP" dirty="0"/>
              <a:t>最小単位</a:t>
            </a:r>
            <a:r>
              <a:rPr lang="ja-JP" altLang="en-US" dirty="0" smtClean="0"/>
              <a:t>：</a:t>
            </a:r>
            <a:r>
              <a:rPr lang="ja-JP" altLang="en-US" dirty="0" smtClean="0"/>
              <a:t>１０</a:t>
            </a:r>
            <a:r>
              <a:rPr lang="en-US" altLang="ja-JP" dirty="0" smtClean="0"/>
              <a:t>fs</a:t>
            </a:r>
          </a:p>
          <a:p>
            <a:pPr marL="457200" lvl="1" indent="0">
              <a:buNone/>
            </a:pPr>
            <a:r>
              <a:rPr lang="ja-JP" altLang="en-US" dirty="0" smtClean="0"/>
              <a:t>デジタルカウンタ：１００</a:t>
            </a:r>
            <a:r>
              <a:rPr lang="en-US" altLang="ja-JP" dirty="0" smtClean="0"/>
              <a:t>THz</a:t>
            </a:r>
            <a:r>
              <a:rPr lang="ja-JP" altLang="en-US" dirty="0" smtClean="0"/>
              <a:t>で動作は不可能</a:t>
            </a:r>
            <a:endParaRPr lang="en-US" altLang="ja-JP" dirty="0" smtClean="0"/>
          </a:p>
          <a:p>
            <a:r>
              <a:rPr kumimoji="1" lang="ja-JP" altLang="en-US" dirty="0" smtClean="0"/>
              <a:t>雑音の影響を考慮</a:t>
            </a:r>
            <a:endParaRPr kumimoji="1" lang="en-US" altLang="ja-JP" dirty="0" smtClean="0"/>
          </a:p>
          <a:p>
            <a:pPr marL="457200" lvl="1" indent="0">
              <a:buNone/>
            </a:pPr>
            <a:r>
              <a:rPr kumimoji="1" lang="ja-JP" altLang="en-US" dirty="0" smtClean="0"/>
              <a:t>伝搬信号強度や</a:t>
            </a:r>
            <a:r>
              <a:rPr lang="ja-JP" altLang="en-US" dirty="0"/>
              <a:t>遅延</a:t>
            </a:r>
            <a:r>
              <a:rPr lang="ja-JP" altLang="en-US" dirty="0" smtClean="0"/>
              <a:t>時間に影響する</a:t>
            </a:r>
            <a:r>
              <a:rPr kumimoji="1" lang="ja-JP" altLang="en-US" dirty="0" smtClean="0"/>
              <a:t>誤差</a:t>
            </a:r>
            <a:endParaRPr kumimoji="1" lang="en-US" altLang="ja-JP" dirty="0" smtClean="0"/>
          </a:p>
          <a:p>
            <a:pPr marL="457200" lvl="1" indent="0">
              <a:buNone/>
            </a:pPr>
            <a:r>
              <a:rPr lang="ja-JP" altLang="en-US" dirty="0" smtClean="0"/>
              <a:t>回路規模をスケーリング</a:t>
            </a:r>
            <a:endParaRPr kumimoji="1" lang="en-US" altLang="ja-JP" dirty="0" smtClean="0"/>
          </a:p>
          <a:p>
            <a:r>
              <a:rPr lang="ja-JP" altLang="en-US" dirty="0" smtClean="0"/>
              <a:t>遅延時間以外の設計選択肢の検討</a:t>
            </a:r>
            <a:endParaRPr lang="en-US" altLang="ja-JP" dirty="0" smtClean="0"/>
          </a:p>
          <a:p>
            <a:pPr marL="457200" lvl="1" indent="0">
              <a:buNone/>
            </a:pPr>
            <a:r>
              <a:rPr lang="ja-JP" altLang="en-US" dirty="0" smtClean="0"/>
              <a:t>光伝搬信号の情報媒体：位相や強度など</a:t>
            </a:r>
            <a:endParaRPr lang="en-US" altLang="ja-JP" dirty="0" smtClean="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31</a:t>
            </a:fld>
            <a:endParaRPr lang="ja-JP" altLang="en-US" dirty="0"/>
          </a:p>
        </p:txBody>
      </p:sp>
    </p:spTree>
    <p:extLst>
      <p:ext uri="{BB962C8B-B14F-4D97-AF65-F5344CB8AC3E}">
        <p14:creationId xmlns:p14="http://schemas.microsoft.com/office/powerpoint/2010/main" val="252984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実装に向けて</a:t>
            </a:r>
            <a:r>
              <a:rPr kumimoji="1" lang="ja-JP" altLang="en-US" dirty="0" smtClean="0"/>
              <a:t>の課題</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遅延時間</a:t>
            </a:r>
            <a:r>
              <a:rPr lang="ja-JP" altLang="en-US" dirty="0" smtClean="0"/>
              <a:t>差の検出</a:t>
            </a:r>
            <a:endParaRPr lang="en-US" altLang="ja-JP" dirty="0" smtClean="0"/>
          </a:p>
          <a:p>
            <a:pPr marL="457200" lvl="1" indent="0">
              <a:buNone/>
            </a:pPr>
            <a:r>
              <a:rPr lang="ja-JP" altLang="en-US" dirty="0"/>
              <a:t>スコア差に用いられる遅延時間の</a:t>
            </a:r>
            <a:r>
              <a:rPr lang="ja-JP" altLang="ja-JP" dirty="0"/>
              <a:t>最小単位</a:t>
            </a:r>
            <a:r>
              <a:rPr lang="ja-JP" altLang="en-US" dirty="0" smtClean="0"/>
              <a:t>：</a:t>
            </a:r>
            <a:r>
              <a:rPr lang="ja-JP" altLang="en-US" dirty="0" smtClean="0"/>
              <a:t>１０</a:t>
            </a:r>
            <a:r>
              <a:rPr lang="en-US" altLang="ja-JP" dirty="0" smtClean="0"/>
              <a:t>fs</a:t>
            </a:r>
          </a:p>
          <a:p>
            <a:pPr marL="457200" lvl="1" indent="0">
              <a:buNone/>
            </a:pPr>
            <a:r>
              <a:rPr lang="ja-JP" altLang="en-US" dirty="0" smtClean="0"/>
              <a:t>デジタルカウンタ：１００</a:t>
            </a:r>
            <a:r>
              <a:rPr lang="en-US" altLang="ja-JP" dirty="0" smtClean="0"/>
              <a:t>THz</a:t>
            </a:r>
            <a:r>
              <a:rPr lang="ja-JP" altLang="en-US" dirty="0" smtClean="0"/>
              <a:t>で動作は不可能</a:t>
            </a:r>
            <a:endParaRPr lang="en-US" altLang="ja-JP" dirty="0" smtClean="0"/>
          </a:p>
          <a:p>
            <a:r>
              <a:rPr kumimoji="1" lang="ja-JP" altLang="en-US" dirty="0" smtClean="0">
                <a:solidFill>
                  <a:srgbClr val="FF0000"/>
                </a:solidFill>
              </a:rPr>
              <a:t>雑音の影響を考慮</a:t>
            </a:r>
            <a:endParaRPr kumimoji="1" lang="en-US" altLang="ja-JP" dirty="0" smtClean="0">
              <a:solidFill>
                <a:srgbClr val="FF0000"/>
              </a:solidFill>
            </a:endParaRPr>
          </a:p>
          <a:p>
            <a:pPr marL="457200" lvl="1" indent="0">
              <a:buNone/>
            </a:pPr>
            <a:r>
              <a:rPr kumimoji="1" lang="ja-JP" altLang="en-US" dirty="0" smtClean="0"/>
              <a:t>伝搬信号強度や</a:t>
            </a:r>
            <a:r>
              <a:rPr lang="ja-JP" altLang="en-US" dirty="0"/>
              <a:t>遅延</a:t>
            </a:r>
            <a:r>
              <a:rPr lang="ja-JP" altLang="en-US" dirty="0" smtClean="0"/>
              <a:t>時間に影響する</a:t>
            </a:r>
            <a:r>
              <a:rPr kumimoji="1" lang="ja-JP" altLang="en-US" dirty="0" smtClean="0"/>
              <a:t>誤差</a:t>
            </a:r>
            <a:endParaRPr kumimoji="1" lang="en-US" altLang="ja-JP" dirty="0" smtClean="0"/>
          </a:p>
          <a:p>
            <a:pPr marL="457200" lvl="1" indent="0">
              <a:buNone/>
            </a:pPr>
            <a:r>
              <a:rPr lang="ja-JP" altLang="en-US" dirty="0" smtClean="0"/>
              <a:t>回路規模をスケーリング</a:t>
            </a:r>
            <a:endParaRPr kumimoji="1" lang="en-US" altLang="ja-JP" dirty="0" smtClean="0"/>
          </a:p>
          <a:p>
            <a:r>
              <a:rPr lang="ja-JP" altLang="en-US" dirty="0" smtClean="0"/>
              <a:t>遅延時間以外の設計選択肢の検討</a:t>
            </a:r>
            <a:endParaRPr lang="en-US" altLang="ja-JP" dirty="0" smtClean="0"/>
          </a:p>
          <a:p>
            <a:pPr marL="457200" lvl="1" indent="0">
              <a:buNone/>
            </a:pPr>
            <a:r>
              <a:rPr lang="ja-JP" altLang="en-US" dirty="0" smtClean="0"/>
              <a:t>光伝搬信号の情報媒体：位相や強度など</a:t>
            </a:r>
            <a:endParaRPr lang="en-US" altLang="ja-JP" dirty="0" smtClean="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32</a:t>
            </a:fld>
            <a:endParaRPr lang="ja-JP" altLang="en-US" dirty="0"/>
          </a:p>
        </p:txBody>
      </p:sp>
    </p:spTree>
    <p:extLst>
      <p:ext uri="{BB962C8B-B14F-4D97-AF65-F5344CB8AC3E}">
        <p14:creationId xmlns:p14="http://schemas.microsoft.com/office/powerpoint/2010/main" val="19218667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実装に向けて</a:t>
            </a:r>
            <a:r>
              <a:rPr kumimoji="1" lang="ja-JP" altLang="en-US" dirty="0" smtClean="0"/>
              <a:t>の課題</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遅延時間</a:t>
            </a:r>
            <a:r>
              <a:rPr lang="ja-JP" altLang="en-US" dirty="0" smtClean="0"/>
              <a:t>差の検出</a:t>
            </a:r>
            <a:endParaRPr lang="en-US" altLang="ja-JP" dirty="0" smtClean="0"/>
          </a:p>
          <a:p>
            <a:pPr marL="457200" lvl="1" indent="0">
              <a:buNone/>
            </a:pPr>
            <a:r>
              <a:rPr lang="ja-JP" altLang="en-US" dirty="0"/>
              <a:t>スコア差に用いられる遅延時間の</a:t>
            </a:r>
            <a:r>
              <a:rPr lang="ja-JP" altLang="ja-JP" dirty="0"/>
              <a:t>最小単位</a:t>
            </a:r>
            <a:r>
              <a:rPr lang="ja-JP" altLang="en-US" dirty="0" smtClean="0"/>
              <a:t>：</a:t>
            </a:r>
            <a:r>
              <a:rPr lang="ja-JP" altLang="en-US" dirty="0" smtClean="0"/>
              <a:t>１０</a:t>
            </a:r>
            <a:r>
              <a:rPr lang="en-US" altLang="ja-JP" dirty="0" smtClean="0"/>
              <a:t>fs</a:t>
            </a:r>
          </a:p>
          <a:p>
            <a:pPr marL="457200" lvl="1" indent="0">
              <a:buNone/>
            </a:pPr>
            <a:r>
              <a:rPr lang="ja-JP" altLang="en-US" dirty="0" smtClean="0"/>
              <a:t>デジタルカウンタ：１００</a:t>
            </a:r>
            <a:r>
              <a:rPr lang="en-US" altLang="ja-JP" dirty="0" smtClean="0"/>
              <a:t>THz</a:t>
            </a:r>
            <a:r>
              <a:rPr lang="ja-JP" altLang="en-US" dirty="0" smtClean="0"/>
              <a:t>で動作は不可能</a:t>
            </a:r>
            <a:endParaRPr lang="en-US" altLang="ja-JP" dirty="0" smtClean="0"/>
          </a:p>
          <a:p>
            <a:r>
              <a:rPr kumimoji="1" lang="ja-JP" altLang="en-US" dirty="0" smtClean="0"/>
              <a:t>雑音の影響を考慮</a:t>
            </a:r>
            <a:endParaRPr kumimoji="1" lang="en-US" altLang="ja-JP" dirty="0" smtClean="0"/>
          </a:p>
          <a:p>
            <a:pPr marL="457200" lvl="1" indent="0">
              <a:buNone/>
            </a:pPr>
            <a:r>
              <a:rPr kumimoji="1" lang="ja-JP" altLang="en-US" dirty="0" smtClean="0"/>
              <a:t>伝搬信号強度や</a:t>
            </a:r>
            <a:r>
              <a:rPr lang="ja-JP" altLang="en-US" dirty="0"/>
              <a:t>遅延</a:t>
            </a:r>
            <a:r>
              <a:rPr lang="ja-JP" altLang="en-US" dirty="0" smtClean="0"/>
              <a:t>時間に影響する</a:t>
            </a:r>
            <a:r>
              <a:rPr kumimoji="1" lang="ja-JP" altLang="en-US" dirty="0" smtClean="0"/>
              <a:t>誤差</a:t>
            </a:r>
            <a:endParaRPr kumimoji="1" lang="en-US" altLang="ja-JP" dirty="0" smtClean="0"/>
          </a:p>
          <a:p>
            <a:pPr marL="457200" lvl="1" indent="0">
              <a:buNone/>
            </a:pPr>
            <a:r>
              <a:rPr lang="ja-JP" altLang="en-US" dirty="0" smtClean="0"/>
              <a:t>回路規模をスケーリング</a:t>
            </a:r>
            <a:endParaRPr kumimoji="1" lang="en-US" altLang="ja-JP" dirty="0" smtClean="0"/>
          </a:p>
          <a:p>
            <a:r>
              <a:rPr lang="ja-JP" altLang="en-US" dirty="0" smtClean="0">
                <a:solidFill>
                  <a:srgbClr val="FF0000"/>
                </a:solidFill>
              </a:rPr>
              <a:t>遅延時間以外の設計選択肢の検討</a:t>
            </a:r>
            <a:endParaRPr lang="en-US" altLang="ja-JP" dirty="0" smtClean="0">
              <a:solidFill>
                <a:srgbClr val="FF0000"/>
              </a:solidFill>
            </a:endParaRPr>
          </a:p>
          <a:p>
            <a:pPr marL="457200" lvl="1" indent="0">
              <a:buNone/>
            </a:pPr>
            <a:r>
              <a:rPr lang="ja-JP" altLang="en-US" dirty="0" smtClean="0"/>
              <a:t>光伝搬信号の情報媒体：位相や強度など</a:t>
            </a:r>
            <a:endParaRPr lang="en-US" altLang="ja-JP" dirty="0" smtClean="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33</a:t>
            </a:fld>
            <a:endParaRPr lang="ja-JP" altLang="en-US" dirty="0"/>
          </a:p>
        </p:txBody>
      </p:sp>
    </p:spTree>
    <p:extLst>
      <p:ext uri="{BB962C8B-B14F-4D97-AF65-F5344CB8AC3E}">
        <p14:creationId xmlns:p14="http://schemas.microsoft.com/office/powerpoint/2010/main" val="18485297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まとめ</a:t>
            </a:r>
            <a:endParaRPr kumimoji="1" lang="ja-JP" altLang="en-US" dirty="0"/>
          </a:p>
        </p:txBody>
      </p:sp>
      <p:sp>
        <p:nvSpPr>
          <p:cNvPr id="3" name="コンテンツ プレースホルダー 2"/>
          <p:cNvSpPr>
            <a:spLocks noGrp="1"/>
          </p:cNvSpPr>
          <p:nvPr>
            <p:ph idx="1"/>
          </p:nvPr>
        </p:nvSpPr>
        <p:spPr>
          <a:xfrm>
            <a:off x="561975" y="1847851"/>
            <a:ext cx="8020050" cy="4351338"/>
          </a:xfrm>
        </p:spPr>
        <p:txBody>
          <a:bodyPr anchor="ctr"/>
          <a:lstStyle/>
          <a:p>
            <a:pPr>
              <a:lnSpc>
                <a:spcPct val="100000"/>
              </a:lnSpc>
              <a:spcBef>
                <a:spcPts val="0"/>
              </a:spcBef>
            </a:pPr>
            <a:r>
              <a:rPr kumimoji="1" lang="ja-JP" altLang="en-US" dirty="0" smtClean="0"/>
              <a:t>ナノフォトニック・デバイスを用いた配列アラインメント用レースロジック回路を提案</a:t>
            </a:r>
            <a:endParaRPr kumimoji="1" lang="en-US" altLang="ja-JP" dirty="0" smtClean="0"/>
          </a:p>
          <a:p>
            <a:pPr>
              <a:lnSpc>
                <a:spcPct val="100000"/>
              </a:lnSpc>
              <a:spcBef>
                <a:spcPts val="0"/>
              </a:spcBef>
            </a:pPr>
            <a:endParaRPr kumimoji="1" lang="en-US" altLang="ja-JP" dirty="0" smtClean="0"/>
          </a:p>
          <a:p>
            <a:pPr>
              <a:lnSpc>
                <a:spcPct val="100000"/>
              </a:lnSpc>
              <a:spcBef>
                <a:spcPts val="0"/>
              </a:spcBef>
            </a:pPr>
            <a:r>
              <a:rPr kumimoji="1" lang="ja-JP" altLang="en-US" dirty="0" smtClean="0"/>
              <a:t>雑音を考慮しない状態での機能検証</a:t>
            </a:r>
            <a:endParaRPr kumimoji="1" lang="en-US" altLang="ja-JP" dirty="0" smtClean="0"/>
          </a:p>
          <a:p>
            <a:pPr>
              <a:lnSpc>
                <a:spcPct val="100000"/>
              </a:lnSpc>
              <a:spcBef>
                <a:spcPts val="0"/>
              </a:spcBef>
            </a:pPr>
            <a:endParaRPr lang="en-US" altLang="ja-JP" dirty="0" smtClean="0"/>
          </a:p>
          <a:p>
            <a:pPr>
              <a:lnSpc>
                <a:spcPct val="100000"/>
              </a:lnSpc>
              <a:spcBef>
                <a:spcPts val="0"/>
              </a:spcBef>
            </a:pPr>
            <a:r>
              <a:rPr lang="ja-JP" altLang="en-US" dirty="0" smtClean="0"/>
              <a:t>モデリングを用いて回路を評価</a:t>
            </a:r>
            <a:endParaRPr lang="en-US" altLang="ja-JP" dirty="0" smtClean="0"/>
          </a:p>
          <a:p>
            <a:pPr>
              <a:lnSpc>
                <a:spcPct val="100000"/>
              </a:lnSpc>
              <a:spcBef>
                <a:spcPts val="0"/>
              </a:spcBef>
            </a:pPr>
            <a:endParaRPr kumimoji="1" lang="en-US" altLang="ja-JP" dirty="0"/>
          </a:p>
          <a:p>
            <a:pPr>
              <a:lnSpc>
                <a:spcPct val="100000"/>
              </a:lnSpc>
              <a:spcBef>
                <a:spcPts val="0"/>
              </a:spcBef>
            </a:pPr>
            <a:r>
              <a:rPr lang="ja-JP" altLang="en-US" dirty="0" smtClean="0"/>
              <a:t>実装に向けての課題を明示</a:t>
            </a:r>
            <a:endParaRPr kumimoji="1"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34</a:t>
            </a:fld>
            <a:endParaRPr lang="ja-JP" altLang="en-US" dirty="0"/>
          </a:p>
        </p:txBody>
      </p:sp>
    </p:spTree>
    <p:extLst>
      <p:ext uri="{BB962C8B-B14F-4D97-AF65-F5344CB8AC3E}">
        <p14:creationId xmlns:p14="http://schemas.microsoft.com/office/powerpoint/2010/main" val="11805573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chor="ctr">
            <a:normAutofit/>
          </a:bodyPr>
          <a:lstStyle/>
          <a:p>
            <a:pPr marL="0" indent="0" algn="ctr"/>
            <a:r>
              <a:rPr lang="ja-JP" altLang="en-US" sz="4400" dirty="0" smtClean="0"/>
              <a:t>ご静聴ありがとうございました</a:t>
            </a:r>
            <a:endParaRPr lang="ja-JP" altLang="en-US" sz="4400" dirty="0"/>
          </a:p>
        </p:txBody>
      </p:sp>
      <p:sp>
        <p:nvSpPr>
          <p:cNvPr id="3" name="テキス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15BCD6C-E46B-4929-8DC7-4F603058D6BB}" type="slidenum">
              <a:rPr kumimoji="1" lang="ja-JP" altLang="en-US" smtClean="0"/>
              <a:t>35</a:t>
            </a:fld>
            <a:endParaRPr kumimoji="1" lang="ja-JP" altLang="en-US"/>
          </a:p>
        </p:txBody>
      </p:sp>
    </p:spTree>
    <p:extLst>
      <p:ext uri="{BB962C8B-B14F-4D97-AF65-F5344CB8AC3E}">
        <p14:creationId xmlns:p14="http://schemas.microsoft.com/office/powerpoint/2010/main" val="39390901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chor="ctr"/>
          <a:lstStyle/>
          <a:p>
            <a:pPr marL="0" indent="0" algn="ctr"/>
            <a:r>
              <a:rPr lang="en-US" altLang="ja-JP" dirty="0"/>
              <a:t>backslide</a:t>
            </a:r>
            <a:endParaRPr lang="ja-JP" altLang="en-US" dirty="0"/>
          </a:p>
        </p:txBody>
      </p:sp>
      <p:sp>
        <p:nvSpPr>
          <p:cNvPr id="3" name="テキス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15BCD6C-E46B-4929-8DC7-4F603058D6BB}" type="slidenum">
              <a:rPr kumimoji="1" lang="ja-JP" altLang="en-US" smtClean="0"/>
              <a:t>36</a:t>
            </a:fld>
            <a:endParaRPr kumimoji="1" lang="ja-JP" altLang="en-US"/>
          </a:p>
        </p:txBody>
      </p:sp>
    </p:spTree>
    <p:extLst>
      <p:ext uri="{BB962C8B-B14F-4D97-AF65-F5344CB8AC3E}">
        <p14:creationId xmlns:p14="http://schemas.microsoft.com/office/powerpoint/2010/main" val="9949783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smtClean="0"/>
              <a:t>課題　</a:t>
            </a:r>
            <a:r>
              <a:rPr lang="ja-JP" altLang="en-US" sz="3600" dirty="0"/>
              <a:t>遅延時間に影響を与える雑音 </a:t>
            </a:r>
            <a:endParaRPr kumimoji="1" lang="ja-JP" altLang="en-US" sz="3600" dirty="0"/>
          </a:p>
        </p:txBody>
      </p:sp>
      <p:sp>
        <p:nvSpPr>
          <p:cNvPr id="3" name="コンテンツ プレースホルダー 2"/>
          <p:cNvSpPr>
            <a:spLocks noGrp="1"/>
          </p:cNvSpPr>
          <p:nvPr>
            <p:ph idx="1"/>
          </p:nvPr>
        </p:nvSpPr>
        <p:spPr>
          <a:xfrm>
            <a:off x="628650" y="1363579"/>
            <a:ext cx="7886700" cy="4992772"/>
          </a:xfrm>
        </p:spPr>
        <p:txBody>
          <a:bodyPr anchor="ctr">
            <a:normAutofit fontScale="92500" lnSpcReduction="10000"/>
          </a:bodyPr>
          <a:lstStyle/>
          <a:p>
            <a:pPr marL="0" indent="0">
              <a:buNone/>
            </a:pPr>
            <a:r>
              <a:rPr lang="ja-JP" altLang="en-US" dirty="0" smtClean="0"/>
              <a:t>光デバイスの</a:t>
            </a:r>
            <a:r>
              <a:rPr lang="ja-JP" altLang="en-US" dirty="0"/>
              <a:t>伝搬遅</a:t>
            </a:r>
            <a:r>
              <a:rPr lang="ja-JP" altLang="en-US" dirty="0" smtClean="0"/>
              <a:t>延時間の誤差</a:t>
            </a:r>
            <a:endParaRPr lang="en-US" altLang="ja-JP" dirty="0" smtClean="0"/>
          </a:p>
          <a:p>
            <a:pPr marL="0" indent="0">
              <a:buNone/>
            </a:pPr>
            <a:r>
              <a:rPr lang="en-US" altLang="ja-JP" dirty="0" smtClean="0"/>
              <a:t>	</a:t>
            </a:r>
            <a:r>
              <a:rPr lang="ja-JP" altLang="en-US" dirty="0" smtClean="0"/>
              <a:t>提案回路</a:t>
            </a:r>
            <a:endParaRPr lang="en-US" altLang="ja-JP" dirty="0" smtClean="0"/>
          </a:p>
          <a:p>
            <a:pPr marL="0" indent="0">
              <a:buNone/>
            </a:pPr>
            <a:r>
              <a:rPr lang="en-US" altLang="ja-JP" dirty="0" smtClean="0"/>
              <a:t>	</a:t>
            </a:r>
            <a:r>
              <a:rPr lang="ja-JP" altLang="en-US" dirty="0" smtClean="0"/>
              <a:t>光伝搬</a:t>
            </a:r>
            <a:r>
              <a:rPr lang="ja-JP" altLang="en-US" dirty="0"/>
              <a:t>信号の遅延時間の</a:t>
            </a:r>
            <a:r>
              <a:rPr lang="ja-JP" altLang="en-US" dirty="0" smtClean="0"/>
              <a:t>誤差</a:t>
            </a:r>
            <a:endParaRPr lang="en-US" altLang="ja-JP" dirty="0" smtClean="0"/>
          </a:p>
          <a:p>
            <a:pPr marL="0" indent="0">
              <a:buNone/>
            </a:pPr>
            <a:r>
              <a:rPr lang="ja-JP" altLang="en-US" dirty="0" smtClean="0"/>
              <a:t>　</a:t>
            </a:r>
            <a:r>
              <a:rPr lang="en-US" altLang="ja-JP" dirty="0" smtClean="0"/>
              <a:t>		</a:t>
            </a:r>
            <a:r>
              <a:rPr lang="ja-JP" altLang="en-US" dirty="0" smtClean="0"/>
              <a:t>→伝搬</a:t>
            </a:r>
            <a:r>
              <a:rPr lang="ja-JP" altLang="en-US" dirty="0"/>
              <a:t>するに従って</a:t>
            </a:r>
            <a:r>
              <a:rPr lang="ja-JP" altLang="en-US" dirty="0" smtClean="0">
                <a:solidFill>
                  <a:srgbClr val="FF0000"/>
                </a:solidFill>
              </a:rPr>
              <a:t>蓄積</a:t>
            </a:r>
            <a:endParaRPr lang="ja-JP" altLang="en-US" dirty="0">
              <a:solidFill>
                <a:srgbClr val="FF0000"/>
              </a:solidFill>
            </a:endParaRPr>
          </a:p>
          <a:p>
            <a:pPr marL="0" indent="0">
              <a:buNone/>
            </a:pPr>
            <a:endParaRPr lang="en-US" altLang="ja-JP" dirty="0" smtClean="0"/>
          </a:p>
          <a:p>
            <a:pPr marL="0" indent="0">
              <a:buNone/>
            </a:pPr>
            <a:r>
              <a:rPr lang="ja-JP" altLang="en-US" dirty="0" smtClean="0"/>
              <a:t>とある</a:t>
            </a:r>
            <a:r>
              <a:rPr lang="ja-JP" altLang="en-US" dirty="0"/>
              <a:t>配列の組み合わせに</a:t>
            </a:r>
            <a:r>
              <a:rPr lang="ja-JP" altLang="en-US" dirty="0" smtClean="0"/>
              <a:t>おいて</a:t>
            </a:r>
            <a:endParaRPr lang="en-US" altLang="ja-JP" dirty="0" smtClean="0"/>
          </a:p>
          <a:p>
            <a:pPr marL="0" indent="0">
              <a:buNone/>
            </a:pPr>
            <a:r>
              <a:rPr lang="en-US" altLang="ja-JP" dirty="0" smtClean="0"/>
              <a:t>	</a:t>
            </a:r>
            <a:r>
              <a:rPr lang="ja-JP" altLang="en-US" dirty="0" smtClean="0"/>
              <a:t>想定</a:t>
            </a:r>
            <a:r>
              <a:rPr lang="ja-JP" altLang="en-US" dirty="0"/>
              <a:t>される</a:t>
            </a:r>
            <a:r>
              <a:rPr lang="ja-JP" altLang="en-US" dirty="0" smtClean="0"/>
              <a:t>光出力信号の遅延時間</a:t>
            </a:r>
            <a:endParaRPr lang="en-US" altLang="ja-JP" dirty="0" smtClean="0"/>
          </a:p>
          <a:p>
            <a:pPr marL="0" indent="0">
              <a:buNone/>
            </a:pPr>
            <a:r>
              <a:rPr lang="ja-JP" altLang="en-US" dirty="0" smtClean="0"/>
              <a:t>　　　　　　　　　　　　　　　　差</a:t>
            </a:r>
            <a:endParaRPr lang="en-US" altLang="ja-JP" dirty="0" smtClean="0"/>
          </a:p>
          <a:p>
            <a:pPr marL="0" indent="0">
              <a:buNone/>
            </a:pPr>
            <a:r>
              <a:rPr lang="en-US" altLang="ja-JP" dirty="0" smtClean="0"/>
              <a:t>	</a:t>
            </a:r>
            <a:r>
              <a:rPr lang="ja-JP" altLang="en-US" dirty="0" smtClean="0"/>
              <a:t>実際</a:t>
            </a:r>
            <a:r>
              <a:rPr lang="ja-JP" altLang="en-US" dirty="0"/>
              <a:t>の光出力信号の遅延時間</a:t>
            </a:r>
            <a:endParaRPr lang="en-US" altLang="ja-JP" dirty="0"/>
          </a:p>
          <a:p>
            <a:pPr marL="0" indent="0">
              <a:buNone/>
            </a:pPr>
            <a:endParaRPr lang="en-US" altLang="ja-JP" dirty="0" smtClean="0"/>
          </a:p>
          <a:p>
            <a:pPr marL="0" indent="0">
              <a:buNone/>
            </a:pPr>
            <a:r>
              <a:rPr lang="ja-JP" altLang="en-US" dirty="0" smtClean="0"/>
              <a:t>誤差が配列</a:t>
            </a:r>
            <a:r>
              <a:rPr lang="ja-JP" altLang="en-US" dirty="0"/>
              <a:t>長 </a:t>
            </a:r>
            <a:r>
              <a:rPr lang="en-US" altLang="ja-JP" dirty="0"/>
              <a:t>N </a:t>
            </a:r>
            <a:r>
              <a:rPr lang="ja-JP" altLang="en-US" dirty="0" smtClean="0"/>
              <a:t>のスケーリングに影響</a:t>
            </a:r>
            <a:endParaRPr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kumimoji="1" lang="ja-JP" altLang="en-US" smtClean="0"/>
              <a:t>37</a:t>
            </a:fld>
            <a:endParaRPr kumimoji="1" lang="ja-JP" altLang="en-US"/>
          </a:p>
        </p:txBody>
      </p:sp>
      <p:sp>
        <p:nvSpPr>
          <p:cNvPr id="5" name="上下矢印 4"/>
          <p:cNvSpPr/>
          <p:nvPr/>
        </p:nvSpPr>
        <p:spPr>
          <a:xfrm>
            <a:off x="3883336" y="4473030"/>
            <a:ext cx="224590" cy="4469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67281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課題　</a:t>
            </a:r>
            <a:r>
              <a:rPr lang="ja-JP" altLang="en-US" dirty="0"/>
              <a:t>遅延時間差の検知 </a:t>
            </a:r>
          </a:p>
        </p:txBody>
      </p:sp>
      <p:sp>
        <p:nvSpPr>
          <p:cNvPr id="3" name="コンテンツ プレースホルダー 2"/>
          <p:cNvSpPr>
            <a:spLocks noGrp="1"/>
          </p:cNvSpPr>
          <p:nvPr>
            <p:ph idx="1"/>
          </p:nvPr>
        </p:nvSpPr>
        <p:spPr>
          <a:xfrm>
            <a:off x="4668252" y="1825625"/>
            <a:ext cx="4001615" cy="4351338"/>
          </a:xfrm>
        </p:spPr>
        <p:txBody>
          <a:bodyPr anchor="ctr">
            <a:normAutofit/>
          </a:bodyPr>
          <a:lstStyle/>
          <a:p>
            <a:pPr marL="0" indent="0">
              <a:buNone/>
            </a:pPr>
            <a:r>
              <a:rPr lang="ja-JP" altLang="en-US" sz="2400" dirty="0" smtClean="0">
                <a:solidFill>
                  <a:schemeClr val="tx1">
                    <a:lumMod val="95000"/>
                    <a:lumOff val="5000"/>
                  </a:schemeClr>
                </a:solidFill>
                <a:latin typeface="+mn-ea"/>
              </a:rPr>
              <a:t>スコア</a:t>
            </a:r>
            <a:r>
              <a:rPr lang="en-US" altLang="ja-JP" sz="2400" dirty="0" smtClean="0">
                <a:solidFill>
                  <a:schemeClr val="tx1">
                    <a:lumMod val="95000"/>
                    <a:lumOff val="5000"/>
                  </a:schemeClr>
                </a:solidFill>
                <a:latin typeface="+mn-ea"/>
              </a:rPr>
              <a:t>“1”</a:t>
            </a:r>
            <a:r>
              <a:rPr lang="ja-JP" altLang="en-US" sz="2400" dirty="0" smtClean="0">
                <a:solidFill>
                  <a:schemeClr val="tx1">
                    <a:lumMod val="95000"/>
                    <a:lumOff val="5000"/>
                  </a:schemeClr>
                </a:solidFill>
                <a:latin typeface="+mn-ea"/>
              </a:rPr>
              <a:t>の差の検知が必要</a:t>
            </a:r>
            <a:endParaRPr lang="en-US" altLang="ja-JP" sz="2400" dirty="0" smtClean="0">
              <a:solidFill>
                <a:schemeClr val="tx1">
                  <a:lumMod val="95000"/>
                  <a:lumOff val="5000"/>
                </a:schemeClr>
              </a:solidFill>
              <a:latin typeface="+mn-ea"/>
            </a:endParaRPr>
          </a:p>
          <a:p>
            <a:pPr marL="0" indent="0">
              <a:buNone/>
            </a:pPr>
            <a:endParaRPr lang="en-US" altLang="ja-JP" sz="2400" dirty="0" smtClean="0">
              <a:solidFill>
                <a:schemeClr val="tx1">
                  <a:lumMod val="95000"/>
                  <a:lumOff val="5000"/>
                </a:schemeClr>
              </a:solidFill>
              <a:latin typeface="+mn-ea"/>
            </a:endParaRPr>
          </a:p>
          <a:p>
            <a:pPr marL="0" indent="0">
              <a:buNone/>
            </a:pPr>
            <a:r>
              <a:rPr lang="ja-JP" altLang="en-US" sz="2400" dirty="0" smtClean="0">
                <a:solidFill>
                  <a:schemeClr val="tx1">
                    <a:lumMod val="95000"/>
                    <a:lumOff val="5000"/>
                  </a:schemeClr>
                </a:solidFill>
                <a:latin typeface="+mn-ea"/>
              </a:rPr>
              <a:t>差の最小単位</a:t>
            </a:r>
            <a:r>
              <a:rPr lang="en-US" altLang="ja-JP" sz="2400" dirty="0" smtClean="0">
                <a:solidFill>
                  <a:schemeClr val="tx1">
                    <a:lumMod val="95000"/>
                    <a:lumOff val="5000"/>
                  </a:schemeClr>
                </a:solidFill>
                <a:latin typeface="+mn-ea"/>
              </a:rPr>
              <a:t>:10fs</a:t>
            </a:r>
          </a:p>
          <a:p>
            <a:pPr marL="0" lvl="1" indent="0">
              <a:spcBef>
                <a:spcPts val="1000"/>
              </a:spcBef>
              <a:buNone/>
            </a:pPr>
            <a:r>
              <a:rPr lang="ja-JP" altLang="en-US" dirty="0"/>
              <a:t>デジタルカウンタ：１００</a:t>
            </a:r>
            <a:r>
              <a:rPr lang="en-US" altLang="ja-JP" dirty="0"/>
              <a:t>THz</a:t>
            </a:r>
            <a:r>
              <a:rPr lang="ja-JP" altLang="en-US" dirty="0"/>
              <a:t>で動作は</a:t>
            </a:r>
            <a:r>
              <a:rPr lang="ja-JP" altLang="en-US" dirty="0" smtClean="0"/>
              <a:t>不可能</a:t>
            </a:r>
            <a:endParaRPr lang="en-US" altLang="ja-JP" dirty="0"/>
          </a:p>
        </p:txBody>
      </p:sp>
      <p:sp>
        <p:nvSpPr>
          <p:cNvPr id="4" name="スライド番号プレースホルダー 3"/>
          <p:cNvSpPr>
            <a:spLocks noGrp="1"/>
          </p:cNvSpPr>
          <p:nvPr>
            <p:ph type="sldNum" sz="quarter" idx="12"/>
          </p:nvPr>
        </p:nvSpPr>
        <p:spPr/>
        <p:txBody>
          <a:bodyPr/>
          <a:lstStyle/>
          <a:p>
            <a:fld id="{115BCD6C-E46B-4929-8DC7-4F603058D6BB}" type="slidenum">
              <a:rPr kumimoji="1" lang="ja-JP" altLang="en-US" smtClean="0"/>
              <a:t>38</a:t>
            </a:fld>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67306566"/>
              </p:ext>
            </p:extLst>
          </p:nvPr>
        </p:nvGraphicFramePr>
        <p:xfrm>
          <a:off x="1066977" y="2782094"/>
          <a:ext cx="3230520" cy="1219200"/>
        </p:xfrm>
        <a:graphic>
          <a:graphicData uri="http://schemas.openxmlformats.org/drawingml/2006/table">
            <a:tbl>
              <a:tblPr firstRow="1" bandRow="1">
                <a:tableStyleId>{5940675A-B579-460E-94D1-54222C63F5DA}</a:tableStyleId>
              </a:tblPr>
              <a:tblGrid>
                <a:gridCol w="403815"/>
                <a:gridCol w="403815"/>
                <a:gridCol w="403815"/>
                <a:gridCol w="403815"/>
                <a:gridCol w="403815"/>
                <a:gridCol w="403815"/>
                <a:gridCol w="403815"/>
                <a:gridCol w="403815"/>
              </a:tblGrid>
              <a:tr h="641684">
                <a:tc>
                  <a:txBody>
                    <a:bodyPr/>
                    <a:lstStyle/>
                    <a:p>
                      <a:pPr algn="ctr"/>
                      <a:r>
                        <a:rPr kumimoji="1" lang="en-US" altLang="ja-JP" sz="2800" b="0" dirty="0" smtClean="0">
                          <a:latin typeface="HGSoeiKakugothicUB" charset="-128"/>
                          <a:ea typeface="HGSoeiKakugothicUB" charset="-128"/>
                          <a:cs typeface="HGSoeiKakugothicUB" charset="-128"/>
                        </a:rPr>
                        <a:t>X</a:t>
                      </a:r>
                      <a:endParaRPr kumimoji="1" lang="ja-JP" altLang="en-US" sz="2800" b="0" dirty="0">
                        <a:latin typeface="HGSoeiKakugothicUB" charset="-128"/>
                        <a:ea typeface="HGSoeiKakugothicUB" charset="-128"/>
                        <a:cs typeface="HGSoeiKakugothicUB" charset="-128"/>
                      </a:endParaRPr>
                    </a:p>
                  </a:txBody>
                  <a:tcPr anchor="ctr">
                    <a:lnR w="38100" cap="flat" cmpd="sng" algn="ctr">
                      <a:solidFill>
                        <a:schemeClr val="tx1"/>
                      </a:solidFill>
                      <a:prstDash val="solid"/>
                      <a:round/>
                      <a:headEnd type="none" w="med" len="med"/>
                      <a:tailEnd type="none" w="med" len="med"/>
                    </a:lnR>
                  </a:tcPr>
                </a:tc>
                <a:tc>
                  <a:txBody>
                    <a:bodyPr/>
                    <a:lstStyle/>
                    <a:p>
                      <a:pPr algn="ctr"/>
                      <a:r>
                        <a:rPr kumimoji="1" lang="en-US" altLang="ja-JP" sz="2400" b="0" dirty="0" smtClean="0"/>
                        <a:t>_</a:t>
                      </a:r>
                      <a:endParaRPr kumimoji="1" lang="ja-JP" altLang="en-US" sz="2400" b="0" dirty="0"/>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b="0" dirty="0" smtClean="0"/>
                        <a:t>T</a:t>
                      </a:r>
                      <a:endParaRPr kumimoji="1" lang="ja-JP" altLang="en-US" sz="2400" b="0" dirty="0"/>
                    </a:p>
                  </a:txBody>
                  <a:tcPr anchor="ctr"/>
                </a:tc>
                <a:tc>
                  <a:txBody>
                    <a:bodyPr/>
                    <a:lstStyle/>
                    <a:p>
                      <a:pPr algn="ctr"/>
                      <a:r>
                        <a:rPr kumimoji="1" lang="en-US" altLang="ja-JP" sz="2400" b="0" dirty="0" smtClean="0"/>
                        <a:t>C</a:t>
                      </a:r>
                      <a:endParaRPr kumimoji="1" lang="ja-JP" altLang="en-US" sz="2400" b="0" dirty="0"/>
                    </a:p>
                  </a:txBody>
                  <a:tcPr anchor="ctr"/>
                </a:tc>
                <a:tc>
                  <a:txBody>
                    <a:bodyPr/>
                    <a:lstStyle/>
                    <a:p>
                      <a:pPr algn="ctr"/>
                      <a:r>
                        <a:rPr kumimoji="1" lang="en-US" altLang="ja-JP" sz="2400" b="0" dirty="0" smtClean="0"/>
                        <a:t>G</a:t>
                      </a:r>
                      <a:endParaRPr kumimoji="1" lang="ja-JP" altLang="en-US" sz="2400" b="0" dirty="0"/>
                    </a:p>
                  </a:txBody>
                  <a:tcPr anchor="ctr"/>
                </a:tc>
                <a:tc>
                  <a:txBody>
                    <a:bodyPr/>
                    <a:lstStyle/>
                    <a:p>
                      <a:pPr algn="ctr"/>
                      <a:r>
                        <a:rPr kumimoji="1" lang="en-US" altLang="ja-JP" sz="2400" b="0" dirty="0" smtClean="0"/>
                        <a:t>A</a:t>
                      </a:r>
                      <a:endParaRPr kumimoji="1" lang="ja-JP" altLang="en-US" sz="2400" b="0" dirty="0"/>
                    </a:p>
                  </a:txBody>
                  <a:tcPr anchor="ctr"/>
                </a:tc>
                <a:tc>
                  <a:txBody>
                    <a:bodyPr/>
                    <a:lstStyle/>
                    <a:p>
                      <a:pPr algn="ctr"/>
                      <a:r>
                        <a:rPr kumimoji="1" lang="en-US" altLang="ja-JP" sz="2400" b="0" dirty="0" smtClean="0"/>
                        <a:t>_</a:t>
                      </a:r>
                      <a:endParaRPr kumimoji="1" lang="ja-JP" altLang="en-US" sz="2400" b="0" dirty="0"/>
                    </a:p>
                  </a:txBody>
                  <a:tcPr anchor="ctr"/>
                </a:tc>
                <a:tc>
                  <a:txBody>
                    <a:bodyPr/>
                    <a:lstStyle/>
                    <a:p>
                      <a:pPr algn="ctr"/>
                      <a:r>
                        <a:rPr kumimoji="1" lang="en-US" altLang="ja-JP" sz="2400" b="0" dirty="0" smtClean="0"/>
                        <a:t>T</a:t>
                      </a:r>
                      <a:endParaRPr kumimoji="1" lang="ja-JP" altLang="en-US" sz="2400" b="0" dirty="0"/>
                    </a:p>
                  </a:txBody>
                  <a:tcPr anchor="ctr"/>
                </a:tc>
              </a:tr>
              <a:tr h="577516">
                <a:tc>
                  <a:txBody>
                    <a:bodyPr/>
                    <a:lstStyle/>
                    <a:p>
                      <a:pPr algn="ctr"/>
                      <a:r>
                        <a:rPr kumimoji="1" lang="en-US" altLang="ja-JP" sz="2400" b="0" dirty="0" smtClean="0">
                          <a:latin typeface="HGSoeiKakugothicUB" charset="-128"/>
                          <a:ea typeface="HGSoeiKakugothicUB" charset="-128"/>
                          <a:cs typeface="HGSoeiKakugothicUB" charset="-128"/>
                        </a:rPr>
                        <a:t>Y</a:t>
                      </a:r>
                      <a:endParaRPr kumimoji="1" lang="ja-JP" altLang="en-US" sz="2400" b="0" dirty="0">
                        <a:latin typeface="HGSoeiKakugothicUB" charset="-128"/>
                        <a:ea typeface="HGSoeiKakugothicUB" charset="-128"/>
                        <a:cs typeface="HGSoeiKakugothicUB" charset="-128"/>
                      </a:endParaRPr>
                    </a:p>
                  </a:txBody>
                  <a:tcPr anchor="ctr">
                    <a:lnR w="38100" cap="flat" cmpd="sng" algn="ctr">
                      <a:solidFill>
                        <a:schemeClr val="tx1"/>
                      </a:solidFill>
                      <a:prstDash val="solid"/>
                      <a:round/>
                      <a:headEnd type="none" w="med" len="med"/>
                      <a:tailEnd type="none" w="med" len="med"/>
                    </a:lnR>
                  </a:tcPr>
                </a:tc>
                <a:tc>
                  <a:txBody>
                    <a:bodyPr/>
                    <a:lstStyle/>
                    <a:p>
                      <a:pPr algn="ctr"/>
                      <a:r>
                        <a:rPr kumimoji="1" lang="en-US" altLang="ja-JP" sz="2400" b="0" dirty="0" smtClean="0"/>
                        <a:t>G</a:t>
                      </a:r>
                      <a:endParaRPr kumimoji="1" lang="ja-JP" altLang="en-US" sz="2400" b="0" dirty="0"/>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b="0" dirty="0" smtClean="0"/>
                        <a:t>T</a:t>
                      </a:r>
                      <a:endParaRPr kumimoji="1" lang="ja-JP" altLang="en-US" sz="2400" b="0" dirty="0"/>
                    </a:p>
                  </a:txBody>
                  <a:tcPr anchor="ctr"/>
                </a:tc>
                <a:tc>
                  <a:txBody>
                    <a:bodyPr/>
                    <a:lstStyle/>
                    <a:p>
                      <a:pPr algn="ctr"/>
                      <a:r>
                        <a:rPr kumimoji="1" lang="en-US" altLang="ja-JP" sz="2400" b="0" dirty="0" smtClean="0"/>
                        <a:t>C</a:t>
                      </a:r>
                      <a:endParaRPr kumimoji="1" lang="ja-JP" altLang="en-US" sz="2400" b="0" dirty="0"/>
                    </a:p>
                  </a:txBody>
                  <a:tcPr anchor="ctr"/>
                </a:tc>
                <a:tc>
                  <a:txBody>
                    <a:bodyPr/>
                    <a:lstStyle/>
                    <a:p>
                      <a:pPr algn="ctr"/>
                      <a:r>
                        <a:rPr kumimoji="1" lang="en-US" altLang="ja-JP" sz="2400" b="0" dirty="0" smtClean="0"/>
                        <a:t>_</a:t>
                      </a:r>
                      <a:endParaRPr kumimoji="1" lang="ja-JP" altLang="en-US" sz="2400" b="0" dirty="0"/>
                    </a:p>
                  </a:txBody>
                  <a:tcPr anchor="ctr"/>
                </a:tc>
                <a:tc>
                  <a:txBody>
                    <a:bodyPr/>
                    <a:lstStyle/>
                    <a:p>
                      <a:pPr algn="ctr"/>
                      <a:r>
                        <a:rPr kumimoji="1" lang="en-US" altLang="ja-JP" sz="2400" b="0" dirty="0" smtClean="0"/>
                        <a:t>A</a:t>
                      </a:r>
                      <a:endParaRPr kumimoji="1" lang="ja-JP" altLang="en-US" sz="2400" b="0" dirty="0"/>
                    </a:p>
                  </a:txBody>
                  <a:tcPr anchor="ctr"/>
                </a:tc>
                <a:tc>
                  <a:txBody>
                    <a:bodyPr/>
                    <a:lstStyle/>
                    <a:p>
                      <a:pPr algn="ctr"/>
                      <a:r>
                        <a:rPr kumimoji="1" lang="en-US" altLang="ja-JP" sz="2400" b="0" dirty="0" smtClean="0"/>
                        <a:t>C</a:t>
                      </a:r>
                      <a:endParaRPr kumimoji="1" lang="ja-JP" altLang="en-US" sz="2400" b="0" dirty="0"/>
                    </a:p>
                  </a:txBody>
                  <a:tcPr anchor="ctr"/>
                </a:tc>
                <a:tc>
                  <a:txBody>
                    <a:bodyPr/>
                    <a:lstStyle/>
                    <a:p>
                      <a:pPr algn="ctr"/>
                      <a:r>
                        <a:rPr kumimoji="1" lang="en-US" altLang="ja-JP" sz="2400" b="0" dirty="0" smtClean="0"/>
                        <a:t>_</a:t>
                      </a:r>
                      <a:endParaRPr kumimoji="1" lang="ja-JP" altLang="en-US" sz="2400" b="0" dirty="0"/>
                    </a:p>
                  </a:txBody>
                  <a:tcPr anchor="ctr"/>
                </a:tc>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262425543"/>
              </p:ext>
            </p:extLst>
          </p:nvPr>
        </p:nvGraphicFramePr>
        <p:xfrm>
          <a:off x="1047973" y="5092699"/>
          <a:ext cx="2826705" cy="1219200"/>
        </p:xfrm>
        <a:graphic>
          <a:graphicData uri="http://schemas.openxmlformats.org/drawingml/2006/table">
            <a:tbl>
              <a:tblPr firstRow="1" bandRow="1">
                <a:tableStyleId>{5940675A-B579-460E-94D1-54222C63F5DA}</a:tableStyleId>
              </a:tblPr>
              <a:tblGrid>
                <a:gridCol w="403815"/>
                <a:gridCol w="403815"/>
                <a:gridCol w="403815"/>
                <a:gridCol w="403815"/>
                <a:gridCol w="403815"/>
                <a:gridCol w="403815"/>
                <a:gridCol w="403815"/>
              </a:tblGrid>
              <a:tr h="641684">
                <a:tc>
                  <a:txBody>
                    <a:bodyPr/>
                    <a:lstStyle/>
                    <a:p>
                      <a:pPr algn="ctr"/>
                      <a:r>
                        <a:rPr kumimoji="1" lang="en-US" altLang="ja-JP" sz="2800" b="0" dirty="0" smtClean="0">
                          <a:latin typeface="HGSoeiKakugothicUB" charset="-128"/>
                          <a:ea typeface="HGSoeiKakugothicUB" charset="-128"/>
                          <a:cs typeface="HGSoeiKakugothicUB" charset="-128"/>
                        </a:rPr>
                        <a:t>X</a:t>
                      </a:r>
                      <a:endParaRPr kumimoji="1" lang="ja-JP" altLang="en-US" sz="2800" b="0" dirty="0">
                        <a:latin typeface="HGSoeiKakugothicUB" charset="-128"/>
                        <a:ea typeface="HGSoeiKakugothicUB" charset="-128"/>
                        <a:cs typeface="HGSoeiKakugothicUB" charset="-128"/>
                      </a:endParaRPr>
                    </a:p>
                  </a:txBody>
                  <a:tcPr anchor="ctr">
                    <a:lnR w="38100" cap="flat" cmpd="sng" algn="ctr">
                      <a:solidFill>
                        <a:schemeClr val="tx1"/>
                      </a:solidFill>
                      <a:prstDash val="solid"/>
                      <a:round/>
                      <a:headEnd type="none" w="med" len="med"/>
                      <a:tailEnd type="none" w="med" len="med"/>
                    </a:lnR>
                  </a:tcPr>
                </a:tc>
                <a:tc>
                  <a:txBody>
                    <a:bodyPr/>
                    <a:lstStyle/>
                    <a:p>
                      <a:pPr algn="ctr"/>
                      <a:r>
                        <a:rPr kumimoji="1" lang="en-US" altLang="ja-JP" sz="2400" b="0" dirty="0" smtClean="0"/>
                        <a:t>_</a:t>
                      </a:r>
                      <a:endParaRPr kumimoji="1" lang="ja-JP" altLang="en-US" sz="2400" b="0" dirty="0"/>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b="0" dirty="0" smtClean="0"/>
                        <a:t>T</a:t>
                      </a:r>
                      <a:endParaRPr kumimoji="1" lang="ja-JP" altLang="en-US" sz="2400" b="0" dirty="0"/>
                    </a:p>
                  </a:txBody>
                  <a:tcPr anchor="ctr"/>
                </a:tc>
                <a:tc>
                  <a:txBody>
                    <a:bodyPr/>
                    <a:lstStyle/>
                    <a:p>
                      <a:pPr algn="ctr"/>
                      <a:r>
                        <a:rPr kumimoji="1" lang="en-US" altLang="ja-JP" sz="2400" b="0" dirty="0" smtClean="0"/>
                        <a:t>C</a:t>
                      </a:r>
                      <a:endParaRPr kumimoji="1" lang="ja-JP" altLang="en-US" sz="2400" b="0" dirty="0"/>
                    </a:p>
                  </a:txBody>
                  <a:tcPr anchor="ctr"/>
                </a:tc>
                <a:tc>
                  <a:txBody>
                    <a:bodyPr/>
                    <a:lstStyle/>
                    <a:p>
                      <a:pPr algn="ctr"/>
                      <a:r>
                        <a:rPr kumimoji="1" lang="en-US" altLang="ja-JP" sz="2400" b="0" dirty="0" smtClean="0"/>
                        <a:t>G</a:t>
                      </a:r>
                      <a:endParaRPr kumimoji="1" lang="ja-JP" altLang="en-US" sz="2400" b="0" dirty="0"/>
                    </a:p>
                  </a:txBody>
                  <a:tcPr anchor="ctr"/>
                </a:tc>
                <a:tc>
                  <a:txBody>
                    <a:bodyPr/>
                    <a:lstStyle/>
                    <a:p>
                      <a:pPr algn="ctr"/>
                      <a:r>
                        <a:rPr kumimoji="1" lang="en-US" altLang="ja-JP" sz="2400" b="0" dirty="0" smtClean="0"/>
                        <a:t>A</a:t>
                      </a:r>
                      <a:endParaRPr kumimoji="1" lang="ja-JP" altLang="en-US" sz="2400" b="0" dirty="0"/>
                    </a:p>
                  </a:txBody>
                  <a:tcPr anchor="ctr"/>
                </a:tc>
                <a:tc>
                  <a:txBody>
                    <a:bodyPr/>
                    <a:lstStyle/>
                    <a:p>
                      <a:pPr algn="ctr"/>
                      <a:r>
                        <a:rPr kumimoji="1" lang="en-US" altLang="ja-JP" sz="2400" b="0" dirty="0" smtClean="0"/>
                        <a:t>T</a:t>
                      </a:r>
                      <a:endParaRPr kumimoji="1" lang="ja-JP" altLang="en-US" sz="2400" b="0" dirty="0"/>
                    </a:p>
                  </a:txBody>
                  <a:tcPr anchor="ctr"/>
                </a:tc>
              </a:tr>
              <a:tr h="577516">
                <a:tc>
                  <a:txBody>
                    <a:bodyPr/>
                    <a:lstStyle/>
                    <a:p>
                      <a:pPr algn="ctr"/>
                      <a:r>
                        <a:rPr kumimoji="1" lang="en-US" altLang="ja-JP" sz="2400" b="0" dirty="0" smtClean="0">
                          <a:latin typeface="HGSoeiKakugothicUB" charset="-128"/>
                          <a:ea typeface="HGSoeiKakugothicUB" charset="-128"/>
                          <a:cs typeface="HGSoeiKakugothicUB" charset="-128"/>
                        </a:rPr>
                        <a:t>Y</a:t>
                      </a:r>
                      <a:endParaRPr kumimoji="1" lang="ja-JP" altLang="en-US" sz="2400" b="0" dirty="0">
                        <a:latin typeface="HGSoeiKakugothicUB" charset="-128"/>
                        <a:ea typeface="HGSoeiKakugothicUB" charset="-128"/>
                        <a:cs typeface="HGSoeiKakugothicUB" charset="-128"/>
                      </a:endParaRPr>
                    </a:p>
                  </a:txBody>
                  <a:tcPr anchor="ctr">
                    <a:lnR w="38100" cap="flat" cmpd="sng" algn="ctr">
                      <a:solidFill>
                        <a:schemeClr val="tx1"/>
                      </a:solidFill>
                      <a:prstDash val="solid"/>
                      <a:round/>
                      <a:headEnd type="none" w="med" len="med"/>
                      <a:tailEnd type="none" w="med" len="med"/>
                    </a:lnR>
                  </a:tcPr>
                </a:tc>
                <a:tc>
                  <a:txBody>
                    <a:bodyPr/>
                    <a:lstStyle/>
                    <a:p>
                      <a:pPr algn="ctr"/>
                      <a:r>
                        <a:rPr kumimoji="1" lang="en-US" altLang="ja-JP" sz="2400" b="0" dirty="0" smtClean="0"/>
                        <a:t>G</a:t>
                      </a:r>
                      <a:endParaRPr kumimoji="1" lang="ja-JP" altLang="en-US" sz="2400" b="0" dirty="0"/>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b="0" dirty="0" smtClean="0"/>
                        <a:t>_</a:t>
                      </a:r>
                      <a:endParaRPr kumimoji="1" lang="ja-JP" altLang="en-US" sz="2400" b="0" dirty="0"/>
                    </a:p>
                  </a:txBody>
                  <a:tcPr anchor="ctr"/>
                </a:tc>
                <a:tc>
                  <a:txBody>
                    <a:bodyPr/>
                    <a:lstStyle/>
                    <a:p>
                      <a:pPr algn="ctr"/>
                      <a:r>
                        <a:rPr kumimoji="1" lang="en-US" altLang="ja-JP" sz="2400" b="0" dirty="0" smtClean="0"/>
                        <a:t>C</a:t>
                      </a:r>
                      <a:endParaRPr kumimoji="1" lang="ja-JP" altLang="en-US" sz="2400" b="0" dirty="0"/>
                    </a:p>
                  </a:txBody>
                  <a:tcPr anchor="ctr"/>
                </a:tc>
                <a:tc>
                  <a:txBody>
                    <a:bodyPr/>
                    <a:lstStyle/>
                    <a:p>
                      <a:pPr algn="ctr"/>
                      <a:r>
                        <a:rPr kumimoji="1" lang="en-US" altLang="ja-JP" sz="2400" b="0" dirty="0" smtClean="0"/>
                        <a:t>G</a:t>
                      </a:r>
                      <a:endParaRPr kumimoji="1" lang="ja-JP" altLang="en-US" sz="2400" b="0" dirty="0"/>
                    </a:p>
                  </a:txBody>
                  <a:tcPr anchor="ctr"/>
                </a:tc>
                <a:tc>
                  <a:txBody>
                    <a:bodyPr/>
                    <a:lstStyle/>
                    <a:p>
                      <a:pPr algn="ctr"/>
                      <a:r>
                        <a:rPr kumimoji="1" lang="en-US" altLang="ja-JP" sz="2400" b="0" dirty="0" smtClean="0"/>
                        <a:t>A</a:t>
                      </a:r>
                      <a:endParaRPr kumimoji="1" lang="ja-JP" altLang="en-US" sz="2400" b="0" dirty="0"/>
                    </a:p>
                  </a:txBody>
                  <a:tcPr anchor="ctr"/>
                </a:tc>
                <a:tc>
                  <a:txBody>
                    <a:bodyPr/>
                    <a:lstStyle/>
                    <a:p>
                      <a:pPr algn="ctr"/>
                      <a:r>
                        <a:rPr kumimoji="1" lang="en-US" altLang="ja-JP" sz="2400" b="0" dirty="0" smtClean="0"/>
                        <a:t>T</a:t>
                      </a:r>
                      <a:endParaRPr kumimoji="1" lang="ja-JP" altLang="en-US" sz="2400" b="0" dirty="0"/>
                    </a:p>
                  </a:txBody>
                  <a:tcPr anchor="ctr"/>
                </a:tc>
              </a:tr>
            </a:tbl>
          </a:graphicData>
        </a:graphic>
      </p:graphicFrame>
      <p:sp>
        <p:nvSpPr>
          <p:cNvPr id="8" name="テキスト ボックス 7"/>
          <p:cNvSpPr txBox="1"/>
          <p:nvPr/>
        </p:nvSpPr>
        <p:spPr>
          <a:xfrm>
            <a:off x="254399" y="1499510"/>
            <a:ext cx="4451860" cy="1338828"/>
          </a:xfrm>
          <a:prstGeom prst="rect">
            <a:avLst/>
          </a:prstGeom>
          <a:noFill/>
        </p:spPr>
        <p:txBody>
          <a:bodyPr wrap="none" rtlCol="0">
            <a:spAutoFit/>
          </a:bodyPr>
          <a:lstStyle/>
          <a:p>
            <a:pPr lvl="1">
              <a:lnSpc>
                <a:spcPct val="150000"/>
              </a:lnSpc>
            </a:pPr>
            <a:r>
              <a:rPr lang="en-US" altLang="ja-JP" sz="2800" dirty="0" smtClean="0"/>
              <a:t>X</a:t>
            </a:r>
            <a:r>
              <a:rPr lang="en-US" altLang="ja-JP" sz="2800" dirty="0"/>
              <a:t>=“TCGAT”</a:t>
            </a:r>
            <a:r>
              <a:rPr lang="ja-JP" altLang="en-US" sz="2800" dirty="0"/>
              <a:t>と</a:t>
            </a:r>
            <a:r>
              <a:rPr lang="en-US" altLang="ja-JP" sz="2800" dirty="0"/>
              <a:t>Y=“</a:t>
            </a:r>
            <a:r>
              <a:rPr lang="en-US" altLang="ja-JP" sz="2800" dirty="0" smtClean="0"/>
              <a:t>CTCAC”</a:t>
            </a:r>
          </a:p>
          <a:p>
            <a:pPr lvl="1">
              <a:lnSpc>
                <a:spcPct val="150000"/>
              </a:lnSpc>
            </a:pPr>
            <a:r>
              <a:rPr lang="ja-JP" altLang="en-US" sz="2600" dirty="0" smtClean="0"/>
              <a:t>配列</a:t>
            </a:r>
            <a:r>
              <a:rPr lang="ja-JP" altLang="en-US" sz="2600" dirty="0"/>
              <a:t>アラインメントスコア：</a:t>
            </a:r>
            <a:r>
              <a:rPr lang="ja-JP" altLang="en-US" sz="2600" dirty="0" smtClean="0"/>
              <a:t>７</a:t>
            </a:r>
            <a:endParaRPr lang="ja-JP" altLang="en-US" sz="2600" dirty="0"/>
          </a:p>
        </p:txBody>
      </p:sp>
      <p:sp>
        <p:nvSpPr>
          <p:cNvPr id="9" name="テキスト ボックス 8"/>
          <p:cNvSpPr txBox="1"/>
          <p:nvPr/>
        </p:nvSpPr>
        <p:spPr>
          <a:xfrm>
            <a:off x="216392" y="3762717"/>
            <a:ext cx="4451860" cy="1338828"/>
          </a:xfrm>
          <a:prstGeom prst="rect">
            <a:avLst/>
          </a:prstGeom>
          <a:noFill/>
        </p:spPr>
        <p:txBody>
          <a:bodyPr wrap="none" rtlCol="0">
            <a:spAutoFit/>
          </a:bodyPr>
          <a:lstStyle/>
          <a:p>
            <a:pPr lvl="1">
              <a:lnSpc>
                <a:spcPct val="150000"/>
              </a:lnSpc>
            </a:pPr>
            <a:r>
              <a:rPr lang="en-US" altLang="ja-JP" sz="2800" dirty="0" smtClean="0"/>
              <a:t>X</a:t>
            </a:r>
            <a:r>
              <a:rPr lang="en-US" altLang="ja-JP" sz="2800" dirty="0"/>
              <a:t>=“TCGAT”</a:t>
            </a:r>
            <a:r>
              <a:rPr lang="ja-JP" altLang="en-US" sz="2800" dirty="0"/>
              <a:t>と</a:t>
            </a:r>
            <a:r>
              <a:rPr lang="en-US" altLang="ja-JP" sz="2800" dirty="0"/>
              <a:t>Y</a:t>
            </a:r>
            <a:r>
              <a:rPr lang="en-US" altLang="ja-JP" sz="2800" dirty="0" smtClean="0"/>
              <a:t>=“GCGAT”</a:t>
            </a:r>
          </a:p>
          <a:p>
            <a:pPr lvl="1">
              <a:lnSpc>
                <a:spcPct val="150000"/>
              </a:lnSpc>
            </a:pPr>
            <a:r>
              <a:rPr lang="ja-JP" altLang="en-US" sz="2600" dirty="0" smtClean="0"/>
              <a:t>配列</a:t>
            </a:r>
            <a:r>
              <a:rPr lang="ja-JP" altLang="en-US" sz="2600" dirty="0"/>
              <a:t>アラインメントスコア</a:t>
            </a:r>
            <a:r>
              <a:rPr lang="ja-JP" altLang="en-US" sz="2600" dirty="0" smtClean="0"/>
              <a:t>：６</a:t>
            </a:r>
            <a:endParaRPr lang="ja-JP" altLang="en-US" sz="2600" dirty="0"/>
          </a:p>
        </p:txBody>
      </p:sp>
    </p:spTree>
    <p:extLst>
      <p:ext uri="{BB962C8B-B14F-4D97-AF65-F5344CB8AC3E}">
        <p14:creationId xmlns:p14="http://schemas.microsoft.com/office/powerpoint/2010/main" val="19381888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レースロジック</a:t>
            </a:r>
            <a:endParaRPr kumimoji="1" lang="ja-JP" altLang="en-US" dirty="0"/>
          </a:p>
        </p:txBody>
      </p:sp>
      <p:sp>
        <p:nvSpPr>
          <p:cNvPr id="3" name="コンテンツ プレースホルダー 2"/>
          <p:cNvSpPr>
            <a:spLocks noGrp="1"/>
          </p:cNvSpPr>
          <p:nvPr>
            <p:ph idx="1"/>
          </p:nvPr>
        </p:nvSpPr>
        <p:spPr>
          <a:xfrm>
            <a:off x="628650" y="1299411"/>
            <a:ext cx="7886700" cy="4752724"/>
          </a:xfrm>
        </p:spPr>
        <p:txBody>
          <a:bodyPr anchor="ctr"/>
          <a:lstStyle/>
          <a:p>
            <a:pPr>
              <a:lnSpc>
                <a:spcPct val="150000"/>
              </a:lnSpc>
            </a:pPr>
            <a:r>
              <a:rPr lang="ja-JP" altLang="ja-JP" dirty="0"/>
              <a:t>伝搬信号が回路に入力されてから出力されるまで</a:t>
            </a:r>
            <a:r>
              <a:rPr lang="ja-JP" altLang="ja-JP" dirty="0" smtClean="0"/>
              <a:t>の伝搬遅</a:t>
            </a:r>
            <a:r>
              <a:rPr lang="ja-JP" altLang="ja-JP" dirty="0"/>
              <a:t>延時間が計算結果を</a:t>
            </a:r>
            <a:r>
              <a:rPr lang="ja-JP" altLang="ja-JP" dirty="0" smtClean="0"/>
              <a:t>示す</a:t>
            </a:r>
            <a:r>
              <a:rPr lang="ja-JP" altLang="en-US" dirty="0" smtClean="0"/>
              <a:t>アプローチ</a:t>
            </a:r>
            <a:endParaRPr lang="en-US" altLang="ja-JP" dirty="0" smtClean="0"/>
          </a:p>
          <a:p>
            <a:pPr>
              <a:lnSpc>
                <a:spcPct val="150000"/>
              </a:lnSpc>
            </a:pPr>
            <a:r>
              <a:rPr lang="ja-JP" altLang="en-US" dirty="0" smtClean="0"/>
              <a:t>動的計画法で解ける最適化問題の高速化が期待</a:t>
            </a:r>
            <a:endParaRPr lang="en-US" altLang="ja-JP" dirty="0"/>
          </a:p>
          <a:p>
            <a:pPr>
              <a:lnSpc>
                <a:spcPct val="150000"/>
              </a:lnSpc>
            </a:pPr>
            <a:r>
              <a:rPr lang="ja-JP" altLang="en-US" dirty="0" smtClean="0"/>
              <a:t>配列アラインメント処理への応用</a:t>
            </a:r>
            <a:r>
              <a:rPr lang="ja-JP" altLang="ja-JP" dirty="0" smtClean="0"/>
              <a:t> </a:t>
            </a:r>
            <a:endParaRPr kumimoji="1"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kumimoji="1" lang="ja-JP" altLang="en-US" smtClean="0"/>
              <a:t>3</a:t>
            </a:fld>
            <a:endParaRPr kumimoji="1" lang="ja-JP" altLang="en-US"/>
          </a:p>
        </p:txBody>
      </p:sp>
    </p:spTree>
    <p:extLst>
      <p:ext uri="{BB962C8B-B14F-4D97-AF65-F5344CB8AC3E}">
        <p14:creationId xmlns:p14="http://schemas.microsoft.com/office/powerpoint/2010/main" val="19790225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信号伝搬の挙動</a:t>
            </a:r>
            <a:endParaRPr kumimoji="1"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39</a:t>
            </a:fld>
            <a:endParaRPr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598" y="1816933"/>
            <a:ext cx="4190852" cy="3960000"/>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9664" y="1816933"/>
            <a:ext cx="4190852" cy="3960000"/>
          </a:xfrm>
          <a:prstGeom prst="rect">
            <a:avLst/>
          </a:prstGeom>
        </p:spPr>
      </p:pic>
    </p:spTree>
    <p:extLst>
      <p:ext uri="{BB962C8B-B14F-4D97-AF65-F5344CB8AC3E}">
        <p14:creationId xmlns:p14="http://schemas.microsoft.com/office/powerpoint/2010/main" val="17603679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信号伝搬の挙動</a:t>
            </a:r>
            <a:endParaRPr kumimoji="1"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40</a:t>
            </a:fld>
            <a:endParaRPr lang="ja-JP" altLang="en-US" dirty="0"/>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148" y="1800000"/>
            <a:ext cx="4190852" cy="3960000"/>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6199" y="1800000"/>
            <a:ext cx="4190852" cy="3960000"/>
          </a:xfrm>
          <a:prstGeom prst="rect">
            <a:avLst/>
          </a:prstGeom>
        </p:spPr>
      </p:pic>
    </p:spTree>
    <p:extLst>
      <p:ext uri="{BB962C8B-B14F-4D97-AF65-F5344CB8AC3E}">
        <p14:creationId xmlns:p14="http://schemas.microsoft.com/office/powerpoint/2010/main" val="19160469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設計選択肢候補の整理</a:t>
            </a:r>
            <a:endParaRPr kumimoji="1" lang="ja-JP" altLang="en-US" dirty="0"/>
          </a:p>
        </p:txBody>
      </p:sp>
      <p:sp>
        <p:nvSpPr>
          <p:cNvPr id="3" name="コンテンツ プレースホルダー 2"/>
          <p:cNvSpPr>
            <a:spLocks noGrp="1"/>
          </p:cNvSpPr>
          <p:nvPr>
            <p:ph idx="1"/>
          </p:nvPr>
        </p:nvSpPr>
        <p:spPr>
          <a:xfrm>
            <a:off x="628650" y="1565564"/>
            <a:ext cx="7886700" cy="4611399"/>
          </a:xfrm>
        </p:spPr>
        <p:txBody>
          <a:bodyPr>
            <a:normAutofit/>
          </a:bodyPr>
          <a:lstStyle/>
          <a:p>
            <a:pPr marL="0" indent="0">
              <a:buNone/>
            </a:pPr>
            <a:r>
              <a:rPr lang="ja-JP" altLang="en-US" sz="2400" dirty="0" smtClean="0"/>
              <a:t>配列アラインメントを対象とした場合</a:t>
            </a:r>
            <a:endParaRPr lang="en-US" altLang="ja-JP" sz="2400" dirty="0" smtClean="0"/>
          </a:p>
          <a:p>
            <a:pPr marL="0" indent="0">
              <a:buNone/>
            </a:pPr>
            <a:r>
              <a:rPr lang="ja-JP" altLang="en-US" dirty="0" smtClean="0"/>
              <a:t>アルゴリズム</a:t>
            </a:r>
            <a:r>
              <a:rPr lang="ja-JP" altLang="en-US" dirty="0"/>
              <a:t>との親和性・実現</a:t>
            </a:r>
            <a:r>
              <a:rPr lang="ja-JP" altLang="en-US" dirty="0" smtClean="0"/>
              <a:t>可能性に関わる項目</a:t>
            </a:r>
            <a:endParaRPr lang="en-US" altLang="ja-JP" dirty="0" smtClean="0"/>
          </a:p>
          <a:p>
            <a:pPr lvl="1"/>
            <a:r>
              <a:rPr lang="ja-JP" altLang="en-US" dirty="0"/>
              <a:t>最大値または最小値スコア関数に基づく</a:t>
            </a:r>
            <a:r>
              <a:rPr lang="ja-JP" altLang="en-US" dirty="0" smtClean="0"/>
              <a:t>計算</a:t>
            </a:r>
            <a:endParaRPr lang="en-US" altLang="ja-JP" dirty="0"/>
          </a:p>
          <a:p>
            <a:pPr lvl="1"/>
            <a:r>
              <a:rPr lang="ja-JP" altLang="en-US" dirty="0"/>
              <a:t>スコア行列に基づく出力への</a:t>
            </a:r>
            <a:r>
              <a:rPr lang="ja-JP" altLang="en-US" dirty="0" smtClean="0"/>
              <a:t>重み付け</a:t>
            </a:r>
            <a:endParaRPr lang="en-US" altLang="ja-JP" dirty="0" smtClean="0"/>
          </a:p>
          <a:p>
            <a:pPr lvl="1"/>
            <a:endParaRPr lang="en-US" altLang="ja-JP" dirty="0" smtClean="0"/>
          </a:p>
          <a:p>
            <a:pPr marL="0" indent="0">
              <a:buNone/>
            </a:pPr>
            <a:r>
              <a:rPr lang="ja-JP" altLang="en-US" dirty="0" smtClean="0"/>
              <a:t>性能や回路規模に関わる項目</a:t>
            </a:r>
            <a:endParaRPr lang="ja-JP" altLang="en-US" dirty="0"/>
          </a:p>
          <a:p>
            <a:pPr lvl="1"/>
            <a:r>
              <a:rPr lang="ja-JP" altLang="en-US" dirty="0" smtClean="0"/>
              <a:t>耐ノイズ性</a:t>
            </a:r>
            <a:endParaRPr lang="en-US" altLang="ja-JP" dirty="0" smtClean="0"/>
          </a:p>
          <a:p>
            <a:pPr lvl="1"/>
            <a:r>
              <a:rPr kumimoji="1" lang="ja-JP" altLang="en-US" dirty="0" smtClean="0"/>
              <a:t>配列数（スコアマトリックス依存）</a:t>
            </a:r>
            <a:endParaRPr kumimoji="1" lang="en-US" altLang="ja-JP" dirty="0" smtClean="0"/>
          </a:p>
          <a:p>
            <a:pPr lvl="1"/>
            <a:r>
              <a:rPr kumimoji="1" lang="ja-JP" altLang="en-US" dirty="0" smtClean="0"/>
              <a:t>波長多重可能性</a:t>
            </a:r>
            <a:endParaRPr kumimoji="1" lang="en-US" altLang="ja-JP" dirty="0" smtClean="0"/>
          </a:p>
          <a:p>
            <a:pPr lvl="1"/>
            <a:r>
              <a:rPr kumimoji="1" lang="ja-JP" altLang="en-US" dirty="0" smtClean="0"/>
              <a:t>検出の容易さ</a:t>
            </a:r>
            <a:endParaRPr kumimoji="1" lang="ja-JP" altLang="en-US" dirty="0"/>
          </a:p>
        </p:txBody>
      </p:sp>
      <p:sp>
        <p:nvSpPr>
          <p:cNvPr id="4" name="スライド番号プレースホルダー 3"/>
          <p:cNvSpPr>
            <a:spLocks noGrp="1"/>
          </p:cNvSpPr>
          <p:nvPr>
            <p:ph type="sldNum" sz="quarter" idx="12"/>
          </p:nvPr>
        </p:nvSpPr>
        <p:spPr/>
        <p:txBody>
          <a:bodyPr/>
          <a:lstStyle/>
          <a:p>
            <a:fld id="{EFA5CCE9-1B00-B54D-90EB-36872C14009A}" type="slidenum">
              <a:rPr kumimoji="1" lang="ja-JP" altLang="en-US" smtClean="0"/>
              <a:t>41</a:t>
            </a:fld>
            <a:endParaRPr kumimoji="1" lang="ja-JP" altLang="en-US" dirty="0"/>
          </a:p>
        </p:txBody>
      </p:sp>
    </p:spTree>
    <p:extLst>
      <p:ext uri="{BB962C8B-B14F-4D97-AF65-F5344CB8AC3E}">
        <p14:creationId xmlns:p14="http://schemas.microsoft.com/office/powerpoint/2010/main" val="1293556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遅延時間</a:t>
            </a:r>
            <a:endParaRPr kumimoji="1"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kumimoji="1" lang="ja-JP" altLang="en-US" smtClean="0"/>
              <a:t>42</a:t>
            </a:fld>
            <a:endParaRPr kumimoji="1" lang="ja-JP" altLang="en-US"/>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4889" y="1383964"/>
            <a:ext cx="6672161" cy="5154949"/>
          </a:xfrm>
          <a:prstGeom prst="rect">
            <a:avLst/>
          </a:prstGeom>
        </p:spPr>
      </p:pic>
    </p:spTree>
    <p:extLst>
      <p:ext uri="{BB962C8B-B14F-4D97-AF65-F5344CB8AC3E}">
        <p14:creationId xmlns:p14="http://schemas.microsoft.com/office/powerpoint/2010/main" val="27373790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面積</a:t>
            </a:r>
            <a:endParaRPr kumimoji="1" lang="ja-JP" altLang="en-US" dirty="0"/>
          </a:p>
        </p:txBody>
      </p:sp>
      <p:pic>
        <p:nvPicPr>
          <p:cNvPr id="5" name="コンテンツ プレースホルダー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37734" y="1297804"/>
            <a:ext cx="6468533" cy="5058547"/>
          </a:xfrm>
        </p:spPr>
      </p:pic>
      <p:sp>
        <p:nvSpPr>
          <p:cNvPr id="4" name="スライド番号プレースホルダー 3"/>
          <p:cNvSpPr>
            <a:spLocks noGrp="1"/>
          </p:cNvSpPr>
          <p:nvPr>
            <p:ph type="sldNum" sz="quarter" idx="12"/>
          </p:nvPr>
        </p:nvSpPr>
        <p:spPr/>
        <p:txBody>
          <a:bodyPr/>
          <a:lstStyle/>
          <a:p>
            <a:fld id="{115BCD6C-E46B-4929-8DC7-4F603058D6BB}" type="slidenum">
              <a:rPr lang="ja-JP" altLang="en-US" smtClean="0"/>
              <a:pPr/>
              <a:t>43</a:t>
            </a:fld>
            <a:endParaRPr lang="ja-JP" altLang="en-US" dirty="0"/>
          </a:p>
        </p:txBody>
      </p:sp>
    </p:spTree>
    <p:extLst>
      <p:ext uri="{BB962C8B-B14F-4D97-AF65-F5344CB8AC3E}">
        <p14:creationId xmlns:p14="http://schemas.microsoft.com/office/powerpoint/2010/main" val="19618654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光素子の素子内伝搬時間</a:t>
            </a:r>
            <a:endParaRPr kumimoji="1" lang="ja-JP" altLang="en-US" dirty="0"/>
          </a:p>
        </p:txBody>
      </p:sp>
      <p:sp>
        <p:nvSpPr>
          <p:cNvPr id="3" name="コンテンツ プレースホルダー 2"/>
          <p:cNvSpPr>
            <a:spLocks noGrp="1"/>
          </p:cNvSpPr>
          <p:nvPr>
            <p:ph idx="1"/>
          </p:nvPr>
        </p:nvSpPr>
        <p:spPr>
          <a:xfrm>
            <a:off x="4310742" y="1825625"/>
            <a:ext cx="4204607" cy="4351338"/>
          </a:xfrm>
        </p:spPr>
        <p:txBody>
          <a:bodyPr anchor="ctr"/>
          <a:lstStyle/>
          <a:p>
            <a:pPr marL="0" indent="0">
              <a:buNone/>
            </a:pPr>
            <a:r>
              <a:rPr lang="ja-JP" altLang="en-US" dirty="0" smtClean="0"/>
              <a:t>素子内</a:t>
            </a:r>
            <a:r>
              <a:rPr lang="ja-JP" altLang="en-US" dirty="0"/>
              <a:t>の伝搬時間．</a:t>
            </a:r>
            <a:endParaRPr lang="en-US" altLang="ja-JP" dirty="0"/>
          </a:p>
          <a:p>
            <a:pPr marL="0" indent="0">
              <a:buNone/>
            </a:pPr>
            <a:r>
              <a:rPr lang="ja-JP" altLang="en-US" dirty="0" smtClean="0"/>
              <a:t>素子</a:t>
            </a:r>
            <a:r>
              <a:rPr lang="ja-JP" altLang="en-US" dirty="0"/>
              <a:t>のゲートの長さだけを考えればよい．</a:t>
            </a:r>
          </a:p>
          <a:p>
            <a:pPr marL="0" indent="0">
              <a:buNone/>
            </a:pPr>
            <a:r>
              <a:rPr lang="ja-JP" altLang="en-US" dirty="0" smtClean="0"/>
              <a:t>素子</a:t>
            </a:r>
            <a:r>
              <a:rPr lang="ja-JP" altLang="en-US" dirty="0"/>
              <a:t>が</a:t>
            </a:r>
            <a:r>
              <a:rPr lang="en-US" altLang="ja-JP" dirty="0"/>
              <a:t>1[mm]</a:t>
            </a:r>
            <a:r>
              <a:rPr lang="ja-JP" altLang="en-US" dirty="0"/>
              <a:t>なら</a:t>
            </a:r>
            <a:r>
              <a:rPr lang="en-US" altLang="ja-JP" dirty="0"/>
              <a:t>10[</a:t>
            </a:r>
            <a:r>
              <a:rPr lang="en-US" altLang="ja-JP" dirty="0" err="1"/>
              <a:t>ps</a:t>
            </a:r>
            <a:r>
              <a:rPr lang="en-US" altLang="ja-JP" dirty="0"/>
              <a:t>], 1[cm]</a:t>
            </a:r>
            <a:r>
              <a:rPr lang="ja-JP" altLang="en-US" dirty="0"/>
              <a:t>なら</a:t>
            </a:r>
            <a:r>
              <a:rPr lang="en-US" altLang="ja-JP" dirty="0" smtClean="0"/>
              <a:t>100[</a:t>
            </a:r>
            <a:r>
              <a:rPr lang="en-US" altLang="ja-JP" dirty="0" err="1" smtClean="0"/>
              <a:t>ps</a:t>
            </a:r>
            <a:r>
              <a:rPr lang="en-US" altLang="ja-JP" dirty="0"/>
              <a:t>] </a:t>
            </a:r>
            <a:r>
              <a:rPr lang="ja-JP" altLang="en-US" dirty="0" smtClean="0"/>
              <a:t>かかる</a:t>
            </a:r>
            <a:endParaRPr kumimoji="1" lang="ja-JP" altLang="en-US" dirty="0"/>
          </a:p>
        </p:txBody>
      </p:sp>
      <p:sp>
        <p:nvSpPr>
          <p:cNvPr id="4" name="スライド番号プレースホルダー 3"/>
          <p:cNvSpPr>
            <a:spLocks noGrp="1"/>
          </p:cNvSpPr>
          <p:nvPr>
            <p:ph type="sldNum" sz="quarter" idx="12"/>
          </p:nvPr>
        </p:nvSpPr>
        <p:spPr/>
        <p:txBody>
          <a:bodyPr/>
          <a:lstStyle/>
          <a:p>
            <a:fld id="{CA45C8D3-C329-4690-884A-8FC00A39C7F2}" type="slidenum">
              <a:rPr kumimoji="1" lang="ja-JP" altLang="en-US" smtClean="0"/>
              <a:t>44</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187" y="1397726"/>
            <a:ext cx="2744779" cy="5355771"/>
          </a:xfrm>
          <a:prstGeom prst="rect">
            <a:avLst/>
          </a:prstGeom>
        </p:spPr>
      </p:pic>
    </p:spTree>
    <p:extLst>
      <p:ext uri="{BB962C8B-B14F-4D97-AF65-F5344CB8AC3E}">
        <p14:creationId xmlns:p14="http://schemas.microsoft.com/office/powerpoint/2010/main" val="41003619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編集グラフ</a:t>
            </a:r>
            <a:endParaRPr kumimoji="1" lang="ja-JP" altLang="en-US" dirty="0"/>
          </a:p>
        </p:txBody>
      </p:sp>
      <p:sp>
        <p:nvSpPr>
          <p:cNvPr id="3" name="コンテンツ プレースホルダー 2"/>
          <p:cNvSpPr>
            <a:spLocks noGrp="1"/>
          </p:cNvSpPr>
          <p:nvPr>
            <p:ph idx="1"/>
          </p:nvPr>
        </p:nvSpPr>
        <p:spPr>
          <a:xfrm>
            <a:off x="193223" y="1818789"/>
            <a:ext cx="5095256" cy="4351338"/>
          </a:xfrm>
        </p:spPr>
        <p:txBody>
          <a:bodyPr>
            <a:normAutofit/>
          </a:bodyPr>
          <a:lstStyle/>
          <a:p>
            <a:pPr marL="0" indent="0">
              <a:buNone/>
            </a:pPr>
            <a:r>
              <a:rPr lang="ja-JP" altLang="en-US" dirty="0" smtClean="0"/>
              <a:t>編集グラフ</a:t>
            </a:r>
            <a:endParaRPr lang="en-US" altLang="ja-JP" dirty="0"/>
          </a:p>
          <a:p>
            <a:pPr marL="457200" lvl="1" indent="0">
              <a:buNone/>
            </a:pPr>
            <a:r>
              <a:rPr lang="en-US" altLang="ja-JP" dirty="0" smtClean="0"/>
              <a:t>2 </a:t>
            </a:r>
            <a:r>
              <a:rPr lang="ja-JP" altLang="en-US" dirty="0"/>
              <a:t>つの文字列間において，取りうる</a:t>
            </a:r>
            <a:r>
              <a:rPr lang="ja-JP" altLang="en-US" dirty="0" smtClean="0"/>
              <a:t>限り</a:t>
            </a:r>
            <a:r>
              <a:rPr lang="ja-JP" altLang="en-US" dirty="0"/>
              <a:t>の配置の </a:t>
            </a:r>
            <a:r>
              <a:rPr lang="en-US" altLang="ja-JP" dirty="0"/>
              <a:t>2 </a:t>
            </a:r>
            <a:r>
              <a:rPr lang="ja-JP" altLang="en-US" dirty="0"/>
              <a:t>次元表現である</a:t>
            </a:r>
            <a:r>
              <a:rPr lang="ja-JP" altLang="en-US" dirty="0" smtClean="0"/>
              <a:t>有向非巡回グラフ</a:t>
            </a:r>
            <a:endParaRPr lang="ja-JP" altLang="en-US" dirty="0"/>
          </a:p>
          <a:p>
            <a:pPr marL="0" indent="0">
              <a:buNone/>
            </a:pPr>
            <a:r>
              <a:rPr lang="ja-JP" altLang="en-US" sz="2000" dirty="0" smtClean="0"/>
              <a:t>全て</a:t>
            </a:r>
            <a:r>
              <a:rPr lang="ja-JP" altLang="en-US" sz="2000" dirty="0"/>
              <a:t>の</a:t>
            </a:r>
            <a:r>
              <a:rPr lang="ja-JP" altLang="en-US" sz="2000" dirty="0" smtClean="0"/>
              <a:t>エッジが編集</a:t>
            </a:r>
            <a:r>
              <a:rPr lang="ja-JP" altLang="en-US" sz="2000" dirty="0"/>
              <a:t>操作</a:t>
            </a:r>
            <a:r>
              <a:rPr lang="ja-JP" altLang="en-US" sz="2000" dirty="0" smtClean="0"/>
              <a:t>に対応</a:t>
            </a:r>
            <a:endParaRPr lang="en-US" altLang="ja-JP" sz="2000" dirty="0" smtClean="0"/>
          </a:p>
          <a:p>
            <a:r>
              <a:rPr lang="ja-JP" altLang="en-US" sz="2000" dirty="0" smtClean="0"/>
              <a:t>垂直</a:t>
            </a:r>
            <a:r>
              <a:rPr lang="ja-JP" altLang="en-US" sz="2000" dirty="0"/>
              <a:t>の</a:t>
            </a:r>
            <a:r>
              <a:rPr lang="ja-JP" altLang="en-US" sz="2000" dirty="0" smtClean="0"/>
              <a:t>矢印：挿入</a:t>
            </a:r>
            <a:endParaRPr lang="en-US" altLang="ja-JP" sz="2000" dirty="0"/>
          </a:p>
          <a:p>
            <a:r>
              <a:rPr lang="ja-JP" altLang="en-US" sz="2000" dirty="0" smtClean="0"/>
              <a:t>水平</a:t>
            </a:r>
            <a:r>
              <a:rPr lang="ja-JP" altLang="en-US" sz="2000" dirty="0"/>
              <a:t>の</a:t>
            </a:r>
            <a:r>
              <a:rPr lang="ja-JP" altLang="en-US" sz="2000" dirty="0" smtClean="0"/>
              <a:t>矢印：削除</a:t>
            </a:r>
            <a:endParaRPr lang="en-US" altLang="ja-JP" sz="2000" dirty="0" smtClean="0"/>
          </a:p>
          <a:p>
            <a:r>
              <a:rPr lang="ja-JP" altLang="en-US" sz="2000" dirty="0" smtClean="0"/>
              <a:t>斜め</a:t>
            </a:r>
            <a:r>
              <a:rPr lang="ja-JP" altLang="en-US" sz="2000" dirty="0"/>
              <a:t>の</a:t>
            </a:r>
            <a:r>
              <a:rPr lang="ja-JP" altLang="en-US" sz="2000" dirty="0" smtClean="0"/>
              <a:t>矢印：一致</a:t>
            </a:r>
            <a:endParaRPr lang="en-US" altLang="ja-JP" sz="2000" dirty="0" smtClean="0"/>
          </a:p>
          <a:p>
            <a:pPr marL="0" indent="0">
              <a:buNone/>
            </a:pPr>
            <a:endParaRPr lang="en-US" altLang="ja-JP" sz="2000" dirty="0" smtClean="0"/>
          </a:p>
          <a:p>
            <a:pPr marL="0" indent="0">
              <a:buNone/>
            </a:pPr>
            <a:r>
              <a:rPr lang="ja-JP" altLang="en-US" sz="2000" dirty="0" smtClean="0"/>
              <a:t>青の経路</a:t>
            </a:r>
            <a:r>
              <a:rPr lang="en-US" altLang="ja-JP" sz="2000" dirty="0" smtClean="0"/>
              <a:t> (a)</a:t>
            </a:r>
          </a:p>
          <a:p>
            <a:pPr marL="0" indent="0">
              <a:buNone/>
            </a:pPr>
            <a:r>
              <a:rPr lang="ja-JP" altLang="en-US" sz="2000" dirty="0" smtClean="0"/>
              <a:t>赤の経路</a:t>
            </a:r>
            <a:r>
              <a:rPr lang="en-US" altLang="ja-JP" sz="2000" dirty="0" smtClean="0"/>
              <a:t> (b)</a:t>
            </a:r>
            <a:r>
              <a:rPr lang="ja-JP" altLang="en-US" sz="2000" dirty="0" smtClean="0"/>
              <a:t>　に対応</a:t>
            </a:r>
            <a:endParaRPr lang="en-US" altLang="ja-JP" sz="2000" dirty="0" smtClean="0"/>
          </a:p>
        </p:txBody>
      </p:sp>
      <p:sp>
        <p:nvSpPr>
          <p:cNvPr id="4" name="スライド番号プレースホルダー 3"/>
          <p:cNvSpPr>
            <a:spLocks noGrp="1"/>
          </p:cNvSpPr>
          <p:nvPr>
            <p:ph type="sldNum" sz="quarter" idx="12"/>
          </p:nvPr>
        </p:nvSpPr>
        <p:spPr/>
        <p:txBody>
          <a:bodyPr/>
          <a:lstStyle/>
          <a:p>
            <a:fld id="{EFA5CCE9-1B00-B54D-90EB-36872C14009A}" type="slidenum">
              <a:rPr kumimoji="1" lang="ja-JP" altLang="en-US" smtClean="0"/>
              <a:t>45</a:t>
            </a:fld>
            <a:endParaRPr kumimoji="1" lang="ja-JP" altLang="en-US" dirty="0"/>
          </a:p>
        </p:txBody>
      </p:sp>
      <p:pic>
        <p:nvPicPr>
          <p:cNvPr id="438" name="図 4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9097" y="493226"/>
            <a:ext cx="3914898" cy="3887495"/>
          </a:xfrm>
          <a:prstGeom prst="rect">
            <a:avLst/>
          </a:prstGeom>
        </p:spPr>
      </p:pic>
      <p:graphicFrame>
        <p:nvGraphicFramePr>
          <p:cNvPr id="440" name="表 439"/>
          <p:cNvGraphicFramePr>
            <a:graphicFrameLocks noGrp="1"/>
          </p:cNvGraphicFramePr>
          <p:nvPr>
            <p:extLst/>
          </p:nvPr>
        </p:nvGraphicFramePr>
        <p:xfrm>
          <a:off x="6036918" y="4528769"/>
          <a:ext cx="2478432" cy="619608"/>
        </p:xfrm>
        <a:graphic>
          <a:graphicData uri="http://schemas.openxmlformats.org/drawingml/2006/table">
            <a:tbl>
              <a:tblPr firstRow="1" bandRow="1">
                <a:tableStyleId>{5940675A-B579-460E-94D1-54222C63F5DA}</a:tableStyleId>
              </a:tblPr>
              <a:tblGrid>
                <a:gridCol w="309804"/>
                <a:gridCol w="309804"/>
                <a:gridCol w="309804"/>
                <a:gridCol w="309804"/>
                <a:gridCol w="309804"/>
                <a:gridCol w="309804"/>
                <a:gridCol w="309804"/>
                <a:gridCol w="309804"/>
              </a:tblGrid>
              <a:tr h="309804">
                <a:tc>
                  <a:txBody>
                    <a:bodyPr/>
                    <a:lstStyle/>
                    <a:p>
                      <a:pPr algn="ctr"/>
                      <a:r>
                        <a:rPr kumimoji="1" lang="en-US" altLang="ja-JP" sz="1600" dirty="0" smtClean="0">
                          <a:latin typeface="HGSoeiKakugothicUB" charset="-128"/>
                          <a:ea typeface="HGSoeiKakugothicUB" charset="-128"/>
                          <a:cs typeface="HGSoeiKakugothicUB" charset="-128"/>
                        </a:rPr>
                        <a:t>A</a:t>
                      </a:r>
                      <a:endParaRPr kumimoji="1" lang="ja-JP" altLang="en-US" sz="1600" dirty="0">
                        <a:latin typeface="HGSoeiKakugothicUB" charset="-128"/>
                        <a:ea typeface="HGSoeiKakugothicUB" charset="-128"/>
                        <a:cs typeface="HGSoeiKakugothicUB" charset="-128"/>
                      </a:endParaRPr>
                    </a:p>
                  </a:txBody>
                  <a:tcPr marL="26230" marR="26230" marT="13115" marB="13115" anchor="ctr">
                    <a:lnR w="38100" cap="flat" cmpd="sng" algn="ctr">
                      <a:solidFill>
                        <a:schemeClr val="tx1"/>
                      </a:solidFill>
                      <a:prstDash val="solid"/>
                      <a:round/>
                      <a:headEnd type="none" w="med" len="med"/>
                      <a:tailEnd type="none" w="med" len="med"/>
                    </a:lnR>
                  </a:tcPr>
                </a:tc>
                <a:tc>
                  <a:txBody>
                    <a:bodyPr/>
                    <a:lstStyle/>
                    <a:p>
                      <a:pPr algn="ctr"/>
                      <a:r>
                        <a:rPr kumimoji="1" lang="en-US" altLang="ja-JP" sz="1400" dirty="0" smtClean="0"/>
                        <a:t>_</a:t>
                      </a:r>
                      <a:endParaRPr kumimoji="1" lang="ja-JP" altLang="en-US" sz="1400" dirty="0"/>
                    </a:p>
                  </a:txBody>
                  <a:tcPr marL="26230" marR="26230" marT="13115" marB="13115" anchor="ctr">
                    <a:lnL w="38100" cap="flat" cmpd="sng" algn="ctr">
                      <a:solidFill>
                        <a:schemeClr val="tx1"/>
                      </a:solidFill>
                      <a:prstDash val="solid"/>
                      <a:round/>
                      <a:headEnd type="none" w="med" len="med"/>
                      <a:tailEnd type="none" w="med" len="med"/>
                    </a:lnL>
                  </a:tcPr>
                </a:tc>
                <a:tc>
                  <a:txBody>
                    <a:bodyPr/>
                    <a:lstStyle/>
                    <a:p>
                      <a:pPr algn="ctr"/>
                      <a:r>
                        <a:rPr kumimoji="1" lang="en-US" altLang="ja-JP" sz="1400" dirty="0" smtClean="0"/>
                        <a:t>T</a:t>
                      </a:r>
                      <a:endParaRPr kumimoji="1" lang="ja-JP" altLang="en-US" sz="1400" dirty="0"/>
                    </a:p>
                  </a:txBody>
                  <a:tcPr marL="26230" marR="26230" marT="13115" marB="13115" anchor="ctr"/>
                </a:tc>
                <a:tc>
                  <a:txBody>
                    <a:bodyPr/>
                    <a:lstStyle/>
                    <a:p>
                      <a:pPr algn="ctr"/>
                      <a:r>
                        <a:rPr kumimoji="1" lang="en-US" altLang="ja-JP" sz="1400" dirty="0" smtClean="0"/>
                        <a:t>C</a:t>
                      </a:r>
                      <a:endParaRPr kumimoji="1" lang="ja-JP" altLang="en-US" sz="1400" dirty="0"/>
                    </a:p>
                  </a:txBody>
                  <a:tcPr marL="26230" marR="26230" marT="13115" marB="13115" anchor="ctr"/>
                </a:tc>
                <a:tc>
                  <a:txBody>
                    <a:bodyPr/>
                    <a:lstStyle/>
                    <a:p>
                      <a:pPr algn="ctr"/>
                      <a:r>
                        <a:rPr kumimoji="1" lang="en-US" altLang="ja-JP" sz="1400" dirty="0" smtClean="0"/>
                        <a:t>G</a:t>
                      </a:r>
                      <a:endParaRPr kumimoji="1" lang="ja-JP" altLang="en-US" sz="1400" dirty="0"/>
                    </a:p>
                  </a:txBody>
                  <a:tcPr marL="26230" marR="26230" marT="13115" marB="13115" anchor="ctr"/>
                </a:tc>
                <a:tc>
                  <a:txBody>
                    <a:bodyPr/>
                    <a:lstStyle/>
                    <a:p>
                      <a:pPr algn="ctr"/>
                      <a:r>
                        <a:rPr kumimoji="1" lang="en-US" altLang="ja-JP" sz="1400" dirty="0" smtClean="0"/>
                        <a:t>A</a:t>
                      </a:r>
                      <a:endParaRPr kumimoji="1" lang="ja-JP" altLang="en-US" sz="1400" dirty="0"/>
                    </a:p>
                  </a:txBody>
                  <a:tcPr marL="26230" marR="26230" marT="13115" marB="13115" anchor="ctr"/>
                </a:tc>
                <a:tc>
                  <a:txBody>
                    <a:bodyPr/>
                    <a:lstStyle/>
                    <a:p>
                      <a:pPr algn="ctr"/>
                      <a:r>
                        <a:rPr kumimoji="1" lang="en-US" altLang="ja-JP" sz="1400" dirty="0" smtClean="0"/>
                        <a:t>_</a:t>
                      </a:r>
                      <a:endParaRPr kumimoji="1" lang="ja-JP" altLang="en-US" sz="1400" dirty="0"/>
                    </a:p>
                  </a:txBody>
                  <a:tcPr marL="26230" marR="26230" marT="13115" marB="13115" anchor="ctr"/>
                </a:tc>
                <a:tc>
                  <a:txBody>
                    <a:bodyPr/>
                    <a:lstStyle/>
                    <a:p>
                      <a:pPr algn="ctr"/>
                      <a:r>
                        <a:rPr kumimoji="1" lang="en-US" altLang="ja-JP" sz="1400" dirty="0" smtClean="0"/>
                        <a:t>T</a:t>
                      </a:r>
                      <a:endParaRPr kumimoji="1" lang="ja-JP" altLang="en-US" sz="1400" dirty="0"/>
                    </a:p>
                  </a:txBody>
                  <a:tcPr marL="26230" marR="26230" marT="13115" marB="13115" anchor="ctr"/>
                </a:tc>
              </a:tr>
              <a:tr h="309804">
                <a:tc>
                  <a:txBody>
                    <a:bodyPr/>
                    <a:lstStyle/>
                    <a:p>
                      <a:pPr algn="ctr"/>
                      <a:r>
                        <a:rPr kumimoji="1" lang="en-US" altLang="ja-JP" sz="1400" dirty="0" smtClean="0">
                          <a:latin typeface="HGSoeiKakugothicUB" charset="-128"/>
                          <a:ea typeface="HGSoeiKakugothicUB" charset="-128"/>
                          <a:cs typeface="HGSoeiKakugothicUB" charset="-128"/>
                        </a:rPr>
                        <a:t>B</a:t>
                      </a:r>
                      <a:endParaRPr kumimoji="1" lang="ja-JP" altLang="en-US" sz="1400" dirty="0">
                        <a:latin typeface="HGSoeiKakugothicUB" charset="-128"/>
                        <a:ea typeface="HGSoeiKakugothicUB" charset="-128"/>
                        <a:cs typeface="HGSoeiKakugothicUB" charset="-128"/>
                      </a:endParaRPr>
                    </a:p>
                  </a:txBody>
                  <a:tcPr marL="26230" marR="26230" marT="13115" marB="13115" anchor="ctr">
                    <a:lnR w="38100" cap="flat" cmpd="sng" algn="ctr">
                      <a:solidFill>
                        <a:schemeClr val="tx1"/>
                      </a:solidFill>
                      <a:prstDash val="solid"/>
                      <a:round/>
                      <a:headEnd type="none" w="med" len="med"/>
                      <a:tailEnd type="none" w="med" len="med"/>
                    </a:lnR>
                  </a:tcPr>
                </a:tc>
                <a:tc>
                  <a:txBody>
                    <a:bodyPr/>
                    <a:lstStyle/>
                    <a:p>
                      <a:pPr algn="ctr"/>
                      <a:r>
                        <a:rPr kumimoji="1" lang="en-US" altLang="ja-JP" sz="1400" dirty="0" smtClean="0"/>
                        <a:t>G</a:t>
                      </a:r>
                      <a:endParaRPr kumimoji="1" lang="ja-JP" altLang="en-US" sz="1400" dirty="0"/>
                    </a:p>
                  </a:txBody>
                  <a:tcPr marL="26230" marR="26230" marT="13115" marB="13115" anchor="ctr">
                    <a:lnL w="38100" cap="flat" cmpd="sng" algn="ctr">
                      <a:solidFill>
                        <a:schemeClr val="tx1"/>
                      </a:solidFill>
                      <a:prstDash val="solid"/>
                      <a:round/>
                      <a:headEnd type="none" w="med" len="med"/>
                      <a:tailEnd type="none" w="med" len="med"/>
                    </a:lnL>
                  </a:tcPr>
                </a:tc>
                <a:tc>
                  <a:txBody>
                    <a:bodyPr/>
                    <a:lstStyle/>
                    <a:p>
                      <a:pPr algn="ctr"/>
                      <a:r>
                        <a:rPr kumimoji="1" lang="en-US" altLang="ja-JP" sz="1400" dirty="0" smtClean="0"/>
                        <a:t>T</a:t>
                      </a:r>
                      <a:endParaRPr kumimoji="1" lang="ja-JP" altLang="en-US" sz="1400" dirty="0"/>
                    </a:p>
                  </a:txBody>
                  <a:tcPr marL="26230" marR="26230" marT="13115" marB="13115" anchor="ctr"/>
                </a:tc>
                <a:tc>
                  <a:txBody>
                    <a:bodyPr/>
                    <a:lstStyle/>
                    <a:p>
                      <a:pPr algn="ctr"/>
                      <a:r>
                        <a:rPr kumimoji="1" lang="en-US" altLang="ja-JP" sz="1400" dirty="0" smtClean="0"/>
                        <a:t>C</a:t>
                      </a:r>
                      <a:endParaRPr kumimoji="1" lang="ja-JP" altLang="en-US" sz="1400" dirty="0"/>
                    </a:p>
                  </a:txBody>
                  <a:tcPr marL="26230" marR="26230" marT="13115" marB="13115" anchor="ctr"/>
                </a:tc>
                <a:tc>
                  <a:txBody>
                    <a:bodyPr/>
                    <a:lstStyle/>
                    <a:p>
                      <a:pPr algn="ctr"/>
                      <a:r>
                        <a:rPr kumimoji="1" lang="en-US" altLang="ja-JP" sz="1400" dirty="0" smtClean="0"/>
                        <a:t>_</a:t>
                      </a:r>
                      <a:endParaRPr kumimoji="1" lang="ja-JP" altLang="en-US" sz="1400" dirty="0"/>
                    </a:p>
                  </a:txBody>
                  <a:tcPr marL="26230" marR="26230" marT="13115" marB="13115" anchor="ctr"/>
                </a:tc>
                <a:tc>
                  <a:txBody>
                    <a:bodyPr/>
                    <a:lstStyle/>
                    <a:p>
                      <a:pPr algn="ctr"/>
                      <a:r>
                        <a:rPr kumimoji="1" lang="en-US" altLang="ja-JP" sz="1400" dirty="0" smtClean="0"/>
                        <a:t>A</a:t>
                      </a:r>
                      <a:endParaRPr kumimoji="1" lang="ja-JP" altLang="en-US" sz="1400" dirty="0"/>
                    </a:p>
                  </a:txBody>
                  <a:tcPr marL="26230" marR="26230" marT="13115" marB="13115" anchor="ctr"/>
                </a:tc>
                <a:tc>
                  <a:txBody>
                    <a:bodyPr/>
                    <a:lstStyle/>
                    <a:p>
                      <a:pPr algn="ctr"/>
                      <a:r>
                        <a:rPr kumimoji="1" lang="en-US" altLang="ja-JP" sz="1400" dirty="0" smtClean="0"/>
                        <a:t>C</a:t>
                      </a:r>
                      <a:endParaRPr kumimoji="1" lang="ja-JP" altLang="en-US" sz="1400" dirty="0"/>
                    </a:p>
                  </a:txBody>
                  <a:tcPr marL="26230" marR="26230" marT="13115" marB="13115" anchor="ctr"/>
                </a:tc>
                <a:tc>
                  <a:txBody>
                    <a:bodyPr/>
                    <a:lstStyle/>
                    <a:p>
                      <a:pPr algn="ctr"/>
                      <a:r>
                        <a:rPr kumimoji="1" lang="en-US" altLang="ja-JP" sz="1400" dirty="0" smtClean="0"/>
                        <a:t>_</a:t>
                      </a:r>
                      <a:endParaRPr kumimoji="1" lang="ja-JP" altLang="en-US" sz="1400" dirty="0"/>
                    </a:p>
                  </a:txBody>
                  <a:tcPr marL="26230" marR="26230" marT="13115" marB="13115" anchor="ctr"/>
                </a:tc>
              </a:tr>
            </a:tbl>
          </a:graphicData>
        </a:graphic>
      </p:graphicFrame>
      <p:graphicFrame>
        <p:nvGraphicFramePr>
          <p:cNvPr id="441" name="表 440"/>
          <p:cNvGraphicFramePr>
            <a:graphicFrameLocks noGrp="1"/>
          </p:cNvGraphicFramePr>
          <p:nvPr>
            <p:extLst/>
          </p:nvPr>
        </p:nvGraphicFramePr>
        <p:xfrm>
          <a:off x="5501392" y="5516104"/>
          <a:ext cx="3452603" cy="627746"/>
        </p:xfrm>
        <a:graphic>
          <a:graphicData uri="http://schemas.openxmlformats.org/drawingml/2006/table">
            <a:tbl>
              <a:tblPr firstRow="1" bandRow="1">
                <a:tableStyleId>{5940675A-B579-460E-94D1-54222C63F5DA}</a:tableStyleId>
              </a:tblPr>
              <a:tblGrid>
                <a:gridCol w="313873"/>
                <a:gridCol w="313873"/>
                <a:gridCol w="313873"/>
                <a:gridCol w="313873"/>
                <a:gridCol w="313873"/>
                <a:gridCol w="313873"/>
                <a:gridCol w="313873"/>
                <a:gridCol w="313873"/>
                <a:gridCol w="313873"/>
                <a:gridCol w="313873"/>
                <a:gridCol w="313873"/>
              </a:tblGrid>
              <a:tr h="313873">
                <a:tc>
                  <a:txBody>
                    <a:bodyPr/>
                    <a:lstStyle/>
                    <a:p>
                      <a:pPr algn="ctr"/>
                      <a:r>
                        <a:rPr kumimoji="1" lang="en-US" altLang="ja-JP" sz="1600" dirty="0" smtClean="0">
                          <a:latin typeface="HGSoeiKakugothicUB" charset="-128"/>
                          <a:ea typeface="HGSoeiKakugothicUB" charset="-128"/>
                          <a:cs typeface="HGSoeiKakugothicUB" charset="-128"/>
                        </a:rPr>
                        <a:t>A</a:t>
                      </a:r>
                      <a:endParaRPr kumimoji="1" lang="ja-JP" altLang="en-US" sz="1600" dirty="0">
                        <a:latin typeface="HGSoeiKakugothicUB" charset="-128"/>
                        <a:ea typeface="HGSoeiKakugothicUB" charset="-128"/>
                        <a:cs typeface="HGSoeiKakugothicUB" charset="-128"/>
                      </a:endParaRPr>
                    </a:p>
                  </a:txBody>
                  <a:tcPr marL="26574" marR="26574" marT="13288" marB="13288" anchor="ctr">
                    <a:lnR w="38100" cap="flat" cmpd="sng" algn="ctr">
                      <a:solidFill>
                        <a:schemeClr val="tx1"/>
                      </a:solidFill>
                      <a:prstDash val="solid"/>
                      <a:round/>
                      <a:headEnd type="none" w="med" len="med"/>
                      <a:tailEnd type="none" w="med" len="med"/>
                    </a:lnR>
                  </a:tcPr>
                </a:tc>
                <a:tc>
                  <a:txBody>
                    <a:bodyPr/>
                    <a:lstStyle/>
                    <a:p>
                      <a:pPr algn="ctr"/>
                      <a:r>
                        <a:rPr kumimoji="1" lang="en-US" altLang="ja-JP" sz="1400" dirty="0" smtClean="0"/>
                        <a:t>T</a:t>
                      </a:r>
                      <a:endParaRPr kumimoji="1" lang="ja-JP" altLang="en-US" sz="1400" dirty="0"/>
                    </a:p>
                  </a:txBody>
                  <a:tcPr marL="26574" marR="26574" marT="13288" marB="13288" anchor="ctr">
                    <a:lnL w="38100" cap="flat" cmpd="sng" algn="ctr">
                      <a:solidFill>
                        <a:schemeClr val="tx1"/>
                      </a:solidFill>
                      <a:prstDash val="solid"/>
                      <a:round/>
                      <a:headEnd type="none" w="med" len="med"/>
                      <a:tailEnd type="none" w="med" len="med"/>
                    </a:lnL>
                  </a:tcPr>
                </a:tc>
                <a:tc>
                  <a:txBody>
                    <a:bodyPr/>
                    <a:lstStyle/>
                    <a:p>
                      <a:pPr algn="ctr"/>
                      <a:r>
                        <a:rPr kumimoji="1" lang="en-US" altLang="ja-JP" sz="1400" dirty="0" smtClean="0"/>
                        <a:t>C</a:t>
                      </a:r>
                      <a:endParaRPr kumimoji="1" lang="ja-JP" altLang="en-US" sz="1400" dirty="0"/>
                    </a:p>
                  </a:txBody>
                  <a:tcPr marL="26574" marR="26574" marT="13288" marB="13288" anchor="ctr"/>
                </a:tc>
                <a:tc>
                  <a:txBody>
                    <a:bodyPr/>
                    <a:lstStyle/>
                    <a:p>
                      <a:pPr algn="ctr"/>
                      <a:r>
                        <a:rPr kumimoji="1" lang="en-US" altLang="ja-JP" sz="1400" dirty="0" smtClean="0"/>
                        <a:t>G</a:t>
                      </a:r>
                      <a:endParaRPr kumimoji="1" lang="ja-JP" altLang="en-US" sz="1400" dirty="0"/>
                    </a:p>
                  </a:txBody>
                  <a:tcPr marL="26574" marR="26574" marT="13288" marB="13288" anchor="ctr"/>
                </a:tc>
                <a:tc>
                  <a:txBody>
                    <a:bodyPr/>
                    <a:lstStyle/>
                    <a:p>
                      <a:pPr algn="ctr"/>
                      <a:r>
                        <a:rPr kumimoji="1" lang="en-US" altLang="ja-JP" sz="1400" dirty="0" smtClean="0"/>
                        <a:t>A</a:t>
                      </a:r>
                      <a:endParaRPr kumimoji="1" lang="ja-JP" altLang="en-US" sz="1400" dirty="0"/>
                    </a:p>
                  </a:txBody>
                  <a:tcPr marL="26574" marR="26574" marT="13288" marB="13288" anchor="ctr"/>
                </a:tc>
                <a:tc>
                  <a:txBody>
                    <a:bodyPr/>
                    <a:lstStyle/>
                    <a:p>
                      <a:pPr algn="ctr"/>
                      <a:r>
                        <a:rPr kumimoji="1" lang="en-US" altLang="ja-JP" sz="1400" dirty="0" smtClean="0"/>
                        <a:t>T</a:t>
                      </a:r>
                      <a:endParaRPr kumimoji="1" lang="ja-JP" altLang="en-US" sz="1400" dirty="0"/>
                    </a:p>
                  </a:txBody>
                  <a:tcPr marL="26574" marR="26574" marT="13288" marB="13288" anchor="ctr"/>
                </a:tc>
                <a:tc>
                  <a:txBody>
                    <a:bodyPr/>
                    <a:lstStyle/>
                    <a:p>
                      <a:pPr algn="ctr"/>
                      <a:r>
                        <a:rPr kumimoji="1" lang="en-US" altLang="ja-JP" sz="1400" dirty="0" smtClean="0"/>
                        <a:t>_</a:t>
                      </a:r>
                      <a:endParaRPr kumimoji="1" lang="ja-JP" altLang="en-US" sz="1400" dirty="0"/>
                    </a:p>
                  </a:txBody>
                  <a:tcPr marL="26574" marR="26574" marT="13288" marB="13288" anchor="ctr"/>
                </a:tc>
                <a:tc>
                  <a:txBody>
                    <a:bodyPr/>
                    <a:lstStyle/>
                    <a:p>
                      <a:pPr algn="ctr"/>
                      <a:r>
                        <a:rPr kumimoji="1" lang="en-US" altLang="ja-JP" sz="1400" dirty="0" smtClean="0"/>
                        <a:t>_</a:t>
                      </a:r>
                      <a:endParaRPr kumimoji="1" lang="ja-JP" altLang="en-US" sz="1400" dirty="0"/>
                    </a:p>
                  </a:txBody>
                  <a:tcPr marL="26574" marR="26574" marT="13288" marB="13288" anchor="ctr"/>
                </a:tc>
                <a:tc>
                  <a:txBody>
                    <a:bodyPr/>
                    <a:lstStyle/>
                    <a:p>
                      <a:pPr algn="ctr"/>
                      <a:r>
                        <a:rPr kumimoji="1" lang="en-US" altLang="ja-JP" sz="1400" dirty="0" smtClean="0"/>
                        <a:t>_</a:t>
                      </a:r>
                      <a:endParaRPr kumimoji="1" lang="ja-JP" altLang="en-US" sz="1400" dirty="0"/>
                    </a:p>
                  </a:txBody>
                  <a:tcPr marL="26574" marR="26574" marT="13288" marB="13288" anchor="ctr"/>
                </a:tc>
                <a:tc>
                  <a:txBody>
                    <a:bodyPr/>
                    <a:lstStyle/>
                    <a:p>
                      <a:pPr algn="ctr"/>
                      <a:r>
                        <a:rPr kumimoji="1" lang="en-US" altLang="ja-JP" sz="1400" dirty="0" smtClean="0"/>
                        <a:t>_</a:t>
                      </a:r>
                      <a:endParaRPr kumimoji="1" lang="ja-JP" altLang="en-US" sz="1400" dirty="0"/>
                    </a:p>
                  </a:txBody>
                  <a:tcPr marL="26574" marR="26574" marT="13288" marB="13288" anchor="ctr"/>
                </a:tc>
                <a:tc>
                  <a:txBody>
                    <a:bodyPr/>
                    <a:lstStyle/>
                    <a:p>
                      <a:pPr algn="ctr"/>
                      <a:r>
                        <a:rPr kumimoji="1" lang="en-US" altLang="ja-JP" sz="1400" dirty="0" smtClean="0"/>
                        <a:t>_</a:t>
                      </a:r>
                      <a:endParaRPr kumimoji="1" lang="ja-JP" altLang="en-US" sz="1400" dirty="0"/>
                    </a:p>
                  </a:txBody>
                  <a:tcPr marL="26574" marR="26574" marT="13288" marB="13288" anchor="ctr"/>
                </a:tc>
              </a:tr>
              <a:tr h="313873">
                <a:tc>
                  <a:txBody>
                    <a:bodyPr/>
                    <a:lstStyle/>
                    <a:p>
                      <a:pPr algn="ctr"/>
                      <a:r>
                        <a:rPr kumimoji="1" lang="en-US" altLang="ja-JP" sz="1400" dirty="0" smtClean="0">
                          <a:latin typeface="HGSoeiKakugothicUB" charset="-128"/>
                          <a:ea typeface="HGSoeiKakugothicUB" charset="-128"/>
                          <a:cs typeface="HGSoeiKakugothicUB" charset="-128"/>
                        </a:rPr>
                        <a:t>B</a:t>
                      </a:r>
                      <a:endParaRPr kumimoji="1" lang="ja-JP" altLang="en-US" sz="1400" dirty="0">
                        <a:latin typeface="HGSoeiKakugothicUB" charset="-128"/>
                        <a:ea typeface="HGSoeiKakugothicUB" charset="-128"/>
                        <a:cs typeface="HGSoeiKakugothicUB" charset="-128"/>
                      </a:endParaRPr>
                    </a:p>
                  </a:txBody>
                  <a:tcPr marL="26574" marR="26574" marT="13288" marB="13288" anchor="ctr">
                    <a:lnR w="38100" cap="flat" cmpd="sng" algn="ctr">
                      <a:solidFill>
                        <a:schemeClr val="tx1"/>
                      </a:solidFill>
                      <a:prstDash val="solid"/>
                      <a:round/>
                      <a:headEnd type="none" w="med" len="med"/>
                      <a:tailEnd type="none" w="med" len="med"/>
                    </a:lnR>
                  </a:tcPr>
                </a:tc>
                <a:tc>
                  <a:txBody>
                    <a:bodyPr/>
                    <a:lstStyle/>
                    <a:p>
                      <a:pPr algn="ctr"/>
                      <a:r>
                        <a:rPr kumimoji="1" lang="en-US" altLang="ja-JP" sz="1400" dirty="0" smtClean="0"/>
                        <a:t>_</a:t>
                      </a:r>
                      <a:endParaRPr kumimoji="1" lang="ja-JP" altLang="en-US" sz="1400" dirty="0"/>
                    </a:p>
                  </a:txBody>
                  <a:tcPr marL="26574" marR="26574" marT="13288" marB="13288" anchor="ctr">
                    <a:lnL w="38100" cap="flat" cmpd="sng" algn="ctr">
                      <a:solidFill>
                        <a:schemeClr val="tx1"/>
                      </a:solidFill>
                      <a:prstDash val="solid"/>
                      <a:round/>
                      <a:headEnd type="none" w="med" len="med"/>
                      <a:tailEnd type="none" w="med" len="med"/>
                    </a:lnL>
                  </a:tcPr>
                </a:tc>
                <a:tc>
                  <a:txBody>
                    <a:bodyPr/>
                    <a:lstStyle/>
                    <a:p>
                      <a:pPr algn="ctr"/>
                      <a:r>
                        <a:rPr kumimoji="1" lang="en-US" altLang="ja-JP" sz="1400" dirty="0" smtClean="0"/>
                        <a:t>_</a:t>
                      </a:r>
                      <a:endParaRPr kumimoji="1" lang="ja-JP" altLang="en-US" sz="1400" dirty="0"/>
                    </a:p>
                  </a:txBody>
                  <a:tcPr marL="26574" marR="26574" marT="13288" marB="13288" anchor="ctr"/>
                </a:tc>
                <a:tc>
                  <a:txBody>
                    <a:bodyPr/>
                    <a:lstStyle/>
                    <a:p>
                      <a:pPr algn="ctr"/>
                      <a:r>
                        <a:rPr kumimoji="1" lang="en-US" altLang="ja-JP" sz="1400" dirty="0" smtClean="0"/>
                        <a:t>_</a:t>
                      </a:r>
                      <a:endParaRPr kumimoji="1" lang="ja-JP" altLang="en-US" sz="1400" dirty="0"/>
                    </a:p>
                  </a:txBody>
                  <a:tcPr marL="26574" marR="26574" marT="13288" marB="13288" anchor="ctr"/>
                </a:tc>
                <a:tc>
                  <a:txBody>
                    <a:bodyPr/>
                    <a:lstStyle/>
                    <a:p>
                      <a:pPr algn="ctr"/>
                      <a:r>
                        <a:rPr kumimoji="1" lang="en-US" altLang="ja-JP" sz="1400" dirty="0" smtClean="0"/>
                        <a:t>_</a:t>
                      </a:r>
                      <a:endParaRPr kumimoji="1" lang="ja-JP" altLang="en-US" sz="1400" dirty="0"/>
                    </a:p>
                  </a:txBody>
                  <a:tcPr marL="26574" marR="26574" marT="13288" marB="13288" anchor="ctr"/>
                </a:tc>
                <a:tc>
                  <a:txBody>
                    <a:bodyPr/>
                    <a:lstStyle/>
                    <a:p>
                      <a:pPr algn="ctr"/>
                      <a:r>
                        <a:rPr kumimoji="1" lang="en-US" altLang="ja-JP" sz="1400" dirty="0" smtClean="0"/>
                        <a:t>_</a:t>
                      </a:r>
                      <a:endParaRPr kumimoji="1" lang="ja-JP" altLang="en-US" sz="1400" dirty="0"/>
                    </a:p>
                  </a:txBody>
                  <a:tcPr marL="26574" marR="26574" marT="13288" marB="13288" anchor="ctr"/>
                </a:tc>
                <a:tc>
                  <a:txBody>
                    <a:bodyPr/>
                    <a:lstStyle/>
                    <a:p>
                      <a:pPr algn="ctr"/>
                      <a:r>
                        <a:rPr kumimoji="1" lang="en-US" altLang="ja-JP" sz="1400" dirty="0" smtClean="0"/>
                        <a:t>G</a:t>
                      </a:r>
                      <a:endParaRPr kumimoji="1" lang="ja-JP" altLang="en-US" sz="1400" dirty="0"/>
                    </a:p>
                  </a:txBody>
                  <a:tcPr marL="26574" marR="26574" marT="13288" marB="13288" anchor="ctr"/>
                </a:tc>
                <a:tc>
                  <a:txBody>
                    <a:bodyPr/>
                    <a:lstStyle/>
                    <a:p>
                      <a:pPr algn="ctr"/>
                      <a:r>
                        <a:rPr kumimoji="1" lang="en-US" altLang="ja-JP" sz="1400" dirty="0" smtClean="0"/>
                        <a:t>T</a:t>
                      </a:r>
                      <a:endParaRPr kumimoji="1" lang="ja-JP" altLang="en-US" sz="1400" dirty="0"/>
                    </a:p>
                  </a:txBody>
                  <a:tcPr marL="26574" marR="26574" marT="13288" marB="13288" anchor="ctr"/>
                </a:tc>
                <a:tc>
                  <a:txBody>
                    <a:bodyPr/>
                    <a:lstStyle/>
                    <a:p>
                      <a:pPr algn="ctr"/>
                      <a:r>
                        <a:rPr kumimoji="1" lang="en-US" altLang="ja-JP" sz="1400" dirty="0" smtClean="0"/>
                        <a:t>C</a:t>
                      </a:r>
                      <a:endParaRPr kumimoji="1" lang="ja-JP" altLang="en-US" sz="1400" dirty="0"/>
                    </a:p>
                  </a:txBody>
                  <a:tcPr marL="26574" marR="26574" marT="13288" marB="13288" anchor="ctr"/>
                </a:tc>
                <a:tc>
                  <a:txBody>
                    <a:bodyPr/>
                    <a:lstStyle/>
                    <a:p>
                      <a:pPr algn="ctr"/>
                      <a:r>
                        <a:rPr kumimoji="1" lang="en-US" altLang="ja-JP" sz="1400" dirty="0" smtClean="0"/>
                        <a:t>A</a:t>
                      </a:r>
                      <a:endParaRPr kumimoji="1" lang="ja-JP" altLang="en-US" sz="1400" dirty="0"/>
                    </a:p>
                  </a:txBody>
                  <a:tcPr marL="26574" marR="26574" marT="13288" marB="13288" anchor="ctr"/>
                </a:tc>
                <a:tc>
                  <a:txBody>
                    <a:bodyPr/>
                    <a:lstStyle/>
                    <a:p>
                      <a:pPr algn="ctr"/>
                      <a:r>
                        <a:rPr kumimoji="1" lang="en-US" altLang="ja-JP" sz="1400" dirty="0" smtClean="0"/>
                        <a:t>C</a:t>
                      </a:r>
                      <a:endParaRPr kumimoji="1" lang="ja-JP" altLang="en-US" sz="1400" dirty="0"/>
                    </a:p>
                  </a:txBody>
                  <a:tcPr marL="26574" marR="26574" marT="13288" marB="13288" anchor="ctr"/>
                </a:tc>
              </a:tr>
            </a:tbl>
          </a:graphicData>
        </a:graphic>
      </p:graphicFrame>
      <p:sp>
        <p:nvSpPr>
          <p:cNvPr id="442" name="テキスト ボックス 441"/>
          <p:cNvSpPr txBox="1"/>
          <p:nvPr/>
        </p:nvSpPr>
        <p:spPr>
          <a:xfrm>
            <a:off x="7057965" y="5127292"/>
            <a:ext cx="436338" cy="369332"/>
          </a:xfrm>
          <a:prstGeom prst="rect">
            <a:avLst/>
          </a:prstGeom>
          <a:noFill/>
        </p:spPr>
        <p:txBody>
          <a:bodyPr wrap="none" rtlCol="0">
            <a:spAutoFit/>
          </a:bodyPr>
          <a:lstStyle/>
          <a:p>
            <a:r>
              <a:rPr kumimoji="1" lang="en-US" altLang="ja-JP" smtClean="0"/>
              <a:t>(a)</a:t>
            </a:r>
            <a:endParaRPr kumimoji="1" lang="ja-JP" altLang="en-US" dirty="0"/>
          </a:p>
        </p:txBody>
      </p:sp>
      <p:sp>
        <p:nvSpPr>
          <p:cNvPr id="443" name="テキスト ボックス 442"/>
          <p:cNvSpPr txBox="1"/>
          <p:nvPr/>
        </p:nvSpPr>
        <p:spPr>
          <a:xfrm>
            <a:off x="7057965" y="6143850"/>
            <a:ext cx="447558" cy="369332"/>
          </a:xfrm>
          <a:prstGeom prst="rect">
            <a:avLst/>
          </a:prstGeom>
          <a:noFill/>
        </p:spPr>
        <p:txBody>
          <a:bodyPr wrap="none" rtlCol="0">
            <a:spAutoFit/>
          </a:bodyPr>
          <a:lstStyle/>
          <a:p>
            <a:r>
              <a:rPr kumimoji="1" lang="en-US" altLang="ja-JP" dirty="0" smtClean="0"/>
              <a:t>(b)</a:t>
            </a:r>
            <a:endParaRPr kumimoji="1" lang="ja-JP" altLang="en-US" dirty="0"/>
          </a:p>
        </p:txBody>
      </p:sp>
    </p:spTree>
    <p:extLst>
      <p:ext uri="{BB962C8B-B14F-4D97-AF65-F5344CB8AC3E}">
        <p14:creationId xmlns:p14="http://schemas.microsoft.com/office/powerpoint/2010/main" val="16110678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動的計画法による編集距離の計算</a:t>
            </a:r>
            <a:endParaRPr kumimoji="1" lang="ja-JP" altLang="en-US" dirty="0"/>
          </a:p>
        </p:txBody>
      </p:sp>
      <p:sp>
        <p:nvSpPr>
          <p:cNvPr id="3" name="コンテンツ プレースホルダー 2"/>
          <p:cNvSpPr>
            <a:spLocks noGrp="1"/>
          </p:cNvSpPr>
          <p:nvPr>
            <p:ph idx="1"/>
          </p:nvPr>
        </p:nvSpPr>
        <p:spPr>
          <a:xfrm>
            <a:off x="628650" y="1825625"/>
            <a:ext cx="3717719" cy="4351338"/>
          </a:xfrm>
        </p:spPr>
        <p:txBody>
          <a:bodyPr>
            <a:normAutofit/>
          </a:bodyPr>
          <a:lstStyle/>
          <a:p>
            <a:pPr marL="0" indent="0">
              <a:buNone/>
            </a:pPr>
            <a:r>
              <a:rPr lang="ja-JP" altLang="en-US" sz="2400" dirty="0"/>
              <a:t>編集グラフ上の各ノート</a:t>
            </a:r>
            <a:r>
              <a:rPr lang="ja-JP" altLang="en-US" sz="2400" dirty="0" smtClean="0"/>
              <a:t>゙</a:t>
            </a:r>
            <a:endParaRPr lang="en-US" altLang="ja-JP" sz="2400" dirty="0" smtClean="0"/>
          </a:p>
          <a:p>
            <a:pPr marL="0" indent="0">
              <a:buNone/>
            </a:pPr>
            <a:r>
              <a:rPr lang="ja-JP" altLang="en-US" sz="2000" dirty="0" smtClean="0"/>
              <a:t>部分</a:t>
            </a:r>
            <a:r>
              <a:rPr lang="ja-JP" altLang="en-US" sz="2000" dirty="0"/>
              <a:t>問題の最適解に対応する</a:t>
            </a:r>
            <a:r>
              <a:rPr lang="ja-JP" altLang="en-US" sz="2000" dirty="0" smtClean="0"/>
              <a:t>スコアを計算</a:t>
            </a:r>
            <a:endParaRPr lang="en-US" altLang="ja-JP" sz="2000" dirty="0" smtClean="0"/>
          </a:p>
          <a:p>
            <a:pPr marL="0" indent="0">
              <a:buNone/>
            </a:pPr>
            <a:r>
              <a:rPr lang="ja-JP" altLang="en-US" sz="2000" dirty="0" smtClean="0"/>
              <a:t>→最初</a:t>
            </a:r>
            <a:r>
              <a:rPr lang="ja-JP" altLang="en-US" sz="2000" dirty="0"/>
              <a:t>のノードから自身への最短経路または最長経路に対応するスコアを</a:t>
            </a:r>
            <a:r>
              <a:rPr lang="ja-JP" altLang="en-US" sz="2000" dirty="0" smtClean="0"/>
              <a:t>計算</a:t>
            </a:r>
            <a:endParaRPr lang="en-US" altLang="ja-JP" sz="2000" dirty="0" smtClean="0"/>
          </a:p>
          <a:p>
            <a:pPr marL="0" indent="0">
              <a:buNone/>
            </a:pPr>
            <a:endParaRPr lang="en-US" altLang="ja-JP" sz="2200" dirty="0" smtClean="0"/>
          </a:p>
          <a:p>
            <a:pPr marL="0" indent="0">
              <a:buNone/>
            </a:pPr>
            <a:r>
              <a:rPr lang="ja-JP" altLang="en-US" sz="2000" dirty="0" smtClean="0"/>
              <a:t>隣接する</a:t>
            </a:r>
            <a:r>
              <a:rPr lang="ja-JP" altLang="en-US" sz="2000" dirty="0"/>
              <a:t>ノードは，計算が対角線に沿って進むにつれてそれ以前の最適解を利用して自身の</a:t>
            </a:r>
            <a:r>
              <a:rPr lang="ja-JP" altLang="en-US" sz="2000" dirty="0" smtClean="0"/>
              <a:t>スコア</a:t>
            </a:r>
            <a:r>
              <a:rPr lang="ja-JP" altLang="en-US" sz="2000" dirty="0"/>
              <a:t>を</a:t>
            </a:r>
            <a:r>
              <a:rPr lang="ja-JP" altLang="en-US" sz="2000" dirty="0" smtClean="0"/>
              <a:t>計算</a:t>
            </a:r>
            <a:endParaRPr lang="en-US" altLang="ja-JP" sz="2000" dirty="0" smtClean="0"/>
          </a:p>
        </p:txBody>
      </p:sp>
      <p:sp>
        <p:nvSpPr>
          <p:cNvPr id="4" name="スライド番号プレースホルダー 3"/>
          <p:cNvSpPr>
            <a:spLocks noGrp="1"/>
          </p:cNvSpPr>
          <p:nvPr>
            <p:ph type="sldNum" sz="quarter" idx="12"/>
          </p:nvPr>
        </p:nvSpPr>
        <p:spPr/>
        <p:txBody>
          <a:bodyPr/>
          <a:lstStyle/>
          <a:p>
            <a:fld id="{EFA5CCE9-1B00-B54D-90EB-36872C14009A}" type="slidenum">
              <a:rPr kumimoji="1" lang="ja-JP" altLang="en-US" smtClean="0"/>
              <a:t>46</a:t>
            </a:fld>
            <a:endParaRPr kumimoji="1" lang="ja-JP" altLang="en-US" dirty="0"/>
          </a:p>
        </p:txBody>
      </p:sp>
      <p:graphicFrame>
        <p:nvGraphicFramePr>
          <p:cNvPr id="5" name="表 4"/>
          <p:cNvGraphicFramePr>
            <a:graphicFrameLocks noGrp="1"/>
          </p:cNvGraphicFramePr>
          <p:nvPr>
            <p:extLst/>
          </p:nvPr>
        </p:nvGraphicFramePr>
        <p:xfrm>
          <a:off x="4834628" y="1690689"/>
          <a:ext cx="4050000" cy="4053180"/>
        </p:xfrm>
        <a:graphic>
          <a:graphicData uri="http://schemas.openxmlformats.org/drawingml/2006/table">
            <a:tbl>
              <a:tblPr firstRow="1" bandRow="1">
                <a:tableStyleId>{5940675A-B579-460E-94D1-54222C63F5DA}</a:tableStyleId>
              </a:tblPr>
              <a:tblGrid>
                <a:gridCol w="675000"/>
                <a:gridCol w="675000"/>
                <a:gridCol w="675000"/>
                <a:gridCol w="675000"/>
                <a:gridCol w="675000"/>
                <a:gridCol w="675000"/>
              </a:tblGrid>
              <a:tr h="675000">
                <a:tc>
                  <a:txBody>
                    <a:bodyPr/>
                    <a:lstStyle/>
                    <a:p>
                      <a:pPr algn="r"/>
                      <a:r>
                        <a:rPr kumimoji="1" lang="en-US" altLang="ja-JP" sz="2000" dirty="0" smtClean="0"/>
                        <a:t>0</a:t>
                      </a:r>
                      <a:endParaRPr kumimoji="1" lang="ja-JP" altLang="en-US" sz="2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75000">
                <a:tc>
                  <a:txBody>
                    <a:bodyPr/>
                    <a:lstStyle/>
                    <a:p>
                      <a:pPr algn="r"/>
                      <a:r>
                        <a:rPr kumimoji="1" lang="en-US" altLang="ja-JP" sz="1800" dirty="0" smtClean="0"/>
                        <a:t>1</a:t>
                      </a:r>
                      <a:endParaRPr kumimoji="1" lang="ja-JP" altLang="en-US" sz="18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75000">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kumimoji="1" lang="en-US" altLang="ja-JP" sz="2000" dirty="0" smtClean="0"/>
                        <a:t>1</a:t>
                      </a:r>
                      <a:endParaRPr kumimoji="1" lang="ja-JP" altLang="en-US" sz="2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75000">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2000" dirty="0" smtClean="0"/>
                        <a:t>1</a:t>
                      </a:r>
                      <a:endParaRPr kumimoji="1" lang="ja-JP" altLang="en-US" sz="2000" dirty="0" smtClean="0"/>
                    </a:p>
                    <a:p>
                      <a:endParaRPr kumimoji="1" lang="ja-JP" altLang="en-US" sz="2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kumimoji="1" lang="en-US" altLang="ja-JP" sz="2000" dirty="0" smtClean="0"/>
                        <a:t>2</a:t>
                      </a:r>
                      <a:endParaRPr kumimoji="1" lang="ja-JP" altLang="en-US" sz="2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75000">
                <a:tc>
                  <a:txBody>
                    <a:bodyPr/>
                    <a:lstStyle/>
                    <a:p>
                      <a:endParaRPr kumimoji="1" lang="ja-JP" altLang="en-US" sz="140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kumimoji="1" lang="en-US" altLang="ja-JP" sz="2000" dirty="0" smtClean="0"/>
                        <a:t>2</a:t>
                      </a:r>
                      <a:endParaRPr kumimoji="1" lang="ja-JP" altLang="en-US" sz="2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200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75000">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kumimoji="1" lang="en-US" altLang="ja-JP" sz="2000" dirty="0" smtClean="0"/>
                        <a:t>3</a:t>
                      </a:r>
                      <a:endParaRPr kumimoji="1" lang="ja-JP" altLang="en-US" sz="2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kumimoji="1" lang="en-US" altLang="ja-JP" sz="2000" dirty="0" smtClean="0"/>
                        <a:t>4</a:t>
                      </a:r>
                      <a:endParaRPr kumimoji="1" lang="ja-JP" altLang="en-US" sz="2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テキスト ボックス 5"/>
          <p:cNvSpPr txBox="1"/>
          <p:nvPr/>
        </p:nvSpPr>
        <p:spPr>
          <a:xfrm>
            <a:off x="5387905" y="1413689"/>
            <a:ext cx="269626" cy="300082"/>
          </a:xfrm>
          <a:prstGeom prst="rect">
            <a:avLst/>
          </a:prstGeom>
          <a:noFill/>
        </p:spPr>
        <p:txBody>
          <a:bodyPr wrap="none" rtlCol="0">
            <a:spAutoFit/>
          </a:bodyPr>
          <a:lstStyle/>
          <a:p>
            <a:r>
              <a:rPr lang="en-US" altLang="ja-JP" sz="1350"/>
              <a:t>T</a:t>
            </a:r>
            <a:endParaRPr lang="ja-JP" altLang="en-US" sz="1350" dirty="0"/>
          </a:p>
        </p:txBody>
      </p:sp>
      <p:sp>
        <p:nvSpPr>
          <p:cNvPr id="7" name="テキスト ボックス 6"/>
          <p:cNvSpPr txBox="1"/>
          <p:nvPr/>
        </p:nvSpPr>
        <p:spPr>
          <a:xfrm>
            <a:off x="6060929" y="1413689"/>
            <a:ext cx="277640" cy="300082"/>
          </a:xfrm>
          <a:prstGeom prst="rect">
            <a:avLst/>
          </a:prstGeom>
          <a:noFill/>
        </p:spPr>
        <p:txBody>
          <a:bodyPr wrap="none" rtlCol="0">
            <a:spAutoFit/>
          </a:bodyPr>
          <a:lstStyle/>
          <a:p>
            <a:r>
              <a:rPr lang="en-US" altLang="ja-JP" sz="1350"/>
              <a:t>C</a:t>
            </a:r>
            <a:endParaRPr lang="ja-JP" altLang="en-US" sz="1350" dirty="0"/>
          </a:p>
        </p:txBody>
      </p:sp>
      <p:sp>
        <p:nvSpPr>
          <p:cNvPr id="8" name="テキスト ボックス 7"/>
          <p:cNvSpPr txBox="1"/>
          <p:nvPr/>
        </p:nvSpPr>
        <p:spPr>
          <a:xfrm>
            <a:off x="6742366" y="1413689"/>
            <a:ext cx="293670" cy="300082"/>
          </a:xfrm>
          <a:prstGeom prst="rect">
            <a:avLst/>
          </a:prstGeom>
          <a:noFill/>
        </p:spPr>
        <p:txBody>
          <a:bodyPr wrap="none" rtlCol="0">
            <a:spAutoFit/>
          </a:bodyPr>
          <a:lstStyle/>
          <a:p>
            <a:r>
              <a:rPr lang="en-US" altLang="ja-JP" sz="1350"/>
              <a:t>G</a:t>
            </a:r>
            <a:endParaRPr lang="ja-JP" altLang="en-US" sz="1350" dirty="0"/>
          </a:p>
        </p:txBody>
      </p:sp>
      <p:sp>
        <p:nvSpPr>
          <p:cNvPr id="9" name="テキスト ボックス 8"/>
          <p:cNvSpPr txBox="1"/>
          <p:nvPr/>
        </p:nvSpPr>
        <p:spPr>
          <a:xfrm>
            <a:off x="7432221" y="1413689"/>
            <a:ext cx="284052" cy="300082"/>
          </a:xfrm>
          <a:prstGeom prst="rect">
            <a:avLst/>
          </a:prstGeom>
          <a:noFill/>
        </p:spPr>
        <p:txBody>
          <a:bodyPr wrap="none" rtlCol="0">
            <a:spAutoFit/>
          </a:bodyPr>
          <a:lstStyle/>
          <a:p>
            <a:r>
              <a:rPr lang="en-US" altLang="ja-JP" sz="1350"/>
              <a:t>A</a:t>
            </a:r>
            <a:endParaRPr lang="ja-JP" altLang="en-US" sz="1350" dirty="0"/>
          </a:p>
        </p:txBody>
      </p:sp>
      <p:sp>
        <p:nvSpPr>
          <p:cNvPr id="10" name="テキスト ボックス 9"/>
          <p:cNvSpPr txBox="1"/>
          <p:nvPr/>
        </p:nvSpPr>
        <p:spPr>
          <a:xfrm>
            <a:off x="8107648" y="1413689"/>
            <a:ext cx="269626" cy="300082"/>
          </a:xfrm>
          <a:prstGeom prst="rect">
            <a:avLst/>
          </a:prstGeom>
          <a:noFill/>
        </p:spPr>
        <p:txBody>
          <a:bodyPr wrap="none" rtlCol="0">
            <a:spAutoFit/>
          </a:bodyPr>
          <a:lstStyle/>
          <a:p>
            <a:r>
              <a:rPr lang="en-US" altLang="ja-JP" sz="1350"/>
              <a:t>T</a:t>
            </a:r>
            <a:endParaRPr lang="ja-JP" altLang="en-US" sz="1350" dirty="0"/>
          </a:p>
        </p:txBody>
      </p:sp>
      <p:sp>
        <p:nvSpPr>
          <p:cNvPr id="11" name="テキスト ボックス 10"/>
          <p:cNvSpPr txBox="1"/>
          <p:nvPr/>
        </p:nvSpPr>
        <p:spPr>
          <a:xfrm>
            <a:off x="4569891" y="2232393"/>
            <a:ext cx="293670" cy="300082"/>
          </a:xfrm>
          <a:prstGeom prst="rect">
            <a:avLst/>
          </a:prstGeom>
          <a:noFill/>
        </p:spPr>
        <p:txBody>
          <a:bodyPr wrap="none" rtlCol="0">
            <a:spAutoFit/>
          </a:bodyPr>
          <a:lstStyle/>
          <a:p>
            <a:r>
              <a:rPr lang="en-US" altLang="ja-JP" sz="1350"/>
              <a:t>G</a:t>
            </a:r>
            <a:endParaRPr lang="ja-JP" altLang="en-US" sz="1350" dirty="0"/>
          </a:p>
        </p:txBody>
      </p:sp>
      <p:sp>
        <p:nvSpPr>
          <p:cNvPr id="12" name="テキスト ボックス 11"/>
          <p:cNvSpPr txBox="1"/>
          <p:nvPr/>
        </p:nvSpPr>
        <p:spPr>
          <a:xfrm>
            <a:off x="4578307" y="2912597"/>
            <a:ext cx="269626" cy="300082"/>
          </a:xfrm>
          <a:prstGeom prst="rect">
            <a:avLst/>
          </a:prstGeom>
          <a:noFill/>
        </p:spPr>
        <p:txBody>
          <a:bodyPr wrap="none" rtlCol="0">
            <a:spAutoFit/>
          </a:bodyPr>
          <a:lstStyle/>
          <a:p>
            <a:r>
              <a:rPr lang="en-US" altLang="ja-JP" sz="1350"/>
              <a:t>T</a:t>
            </a:r>
            <a:endParaRPr lang="ja-JP" altLang="en-US" sz="1350" dirty="0"/>
          </a:p>
        </p:txBody>
      </p:sp>
      <p:sp>
        <p:nvSpPr>
          <p:cNvPr id="13" name="テキスト ボックス 12"/>
          <p:cNvSpPr txBox="1"/>
          <p:nvPr/>
        </p:nvSpPr>
        <p:spPr>
          <a:xfrm>
            <a:off x="4578308" y="3592802"/>
            <a:ext cx="277640" cy="300082"/>
          </a:xfrm>
          <a:prstGeom prst="rect">
            <a:avLst/>
          </a:prstGeom>
          <a:noFill/>
        </p:spPr>
        <p:txBody>
          <a:bodyPr wrap="none" rtlCol="0">
            <a:spAutoFit/>
          </a:bodyPr>
          <a:lstStyle/>
          <a:p>
            <a:r>
              <a:rPr lang="en-US" altLang="ja-JP" sz="1350"/>
              <a:t>C</a:t>
            </a:r>
            <a:endParaRPr lang="ja-JP" altLang="en-US" sz="1350" dirty="0"/>
          </a:p>
        </p:txBody>
      </p:sp>
      <p:sp>
        <p:nvSpPr>
          <p:cNvPr id="14" name="テキスト ボックス 13"/>
          <p:cNvSpPr txBox="1"/>
          <p:nvPr/>
        </p:nvSpPr>
        <p:spPr>
          <a:xfrm>
            <a:off x="4584318" y="4273006"/>
            <a:ext cx="284052" cy="300082"/>
          </a:xfrm>
          <a:prstGeom prst="rect">
            <a:avLst/>
          </a:prstGeom>
          <a:noFill/>
        </p:spPr>
        <p:txBody>
          <a:bodyPr wrap="none" rtlCol="0">
            <a:spAutoFit/>
          </a:bodyPr>
          <a:lstStyle/>
          <a:p>
            <a:r>
              <a:rPr lang="en-US" altLang="ja-JP" sz="1350"/>
              <a:t>A</a:t>
            </a:r>
            <a:endParaRPr lang="ja-JP" altLang="en-US" sz="1350" dirty="0"/>
          </a:p>
        </p:txBody>
      </p:sp>
      <p:sp>
        <p:nvSpPr>
          <p:cNvPr id="15" name="テキスト ボックス 14"/>
          <p:cNvSpPr txBox="1"/>
          <p:nvPr/>
        </p:nvSpPr>
        <p:spPr>
          <a:xfrm>
            <a:off x="4584318" y="4953210"/>
            <a:ext cx="277640" cy="300082"/>
          </a:xfrm>
          <a:prstGeom prst="rect">
            <a:avLst/>
          </a:prstGeom>
          <a:noFill/>
        </p:spPr>
        <p:txBody>
          <a:bodyPr wrap="none" rtlCol="0">
            <a:spAutoFit/>
          </a:bodyPr>
          <a:lstStyle/>
          <a:p>
            <a:r>
              <a:rPr lang="en-US" altLang="ja-JP" sz="1350"/>
              <a:t>C</a:t>
            </a:r>
            <a:endParaRPr lang="ja-JP" altLang="en-US" sz="1350" dirty="0"/>
          </a:p>
        </p:txBody>
      </p:sp>
      <p:sp>
        <p:nvSpPr>
          <p:cNvPr id="16" name="円/楕円 15"/>
          <p:cNvSpPr/>
          <p:nvPr/>
        </p:nvSpPr>
        <p:spPr>
          <a:xfrm>
            <a:off x="5098259"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7" name="円/楕円 16"/>
          <p:cNvSpPr/>
          <p:nvPr/>
        </p:nvSpPr>
        <p:spPr>
          <a:xfrm>
            <a:off x="5098259"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8" name="円/楕円 17"/>
          <p:cNvSpPr/>
          <p:nvPr/>
        </p:nvSpPr>
        <p:spPr>
          <a:xfrm>
            <a:off x="5098259"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9" name="円/楕円 18"/>
          <p:cNvSpPr/>
          <p:nvPr/>
        </p:nvSpPr>
        <p:spPr>
          <a:xfrm>
            <a:off x="5098259"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0" name="円/楕円 19"/>
          <p:cNvSpPr/>
          <p:nvPr/>
        </p:nvSpPr>
        <p:spPr>
          <a:xfrm>
            <a:off x="5098259"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1" name="円/楕円 20"/>
          <p:cNvSpPr/>
          <p:nvPr/>
        </p:nvSpPr>
        <p:spPr>
          <a:xfrm>
            <a:off x="5098259"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2" name="円/楕円 21"/>
          <p:cNvSpPr/>
          <p:nvPr/>
        </p:nvSpPr>
        <p:spPr>
          <a:xfrm>
            <a:off x="5777336"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3" name="円/楕円 22"/>
          <p:cNvSpPr/>
          <p:nvPr/>
        </p:nvSpPr>
        <p:spPr>
          <a:xfrm>
            <a:off x="5777336"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4" name="円/楕円 23"/>
          <p:cNvSpPr/>
          <p:nvPr/>
        </p:nvSpPr>
        <p:spPr>
          <a:xfrm>
            <a:off x="6456412"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5" name="円/楕円 24"/>
          <p:cNvSpPr/>
          <p:nvPr/>
        </p:nvSpPr>
        <p:spPr>
          <a:xfrm>
            <a:off x="6456412"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6" name="円/楕円 25"/>
          <p:cNvSpPr/>
          <p:nvPr/>
        </p:nvSpPr>
        <p:spPr>
          <a:xfrm>
            <a:off x="5777336"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7" name="円/楕円 26"/>
          <p:cNvSpPr/>
          <p:nvPr/>
        </p:nvSpPr>
        <p:spPr>
          <a:xfrm>
            <a:off x="6456412"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8" name="円/楕円 27"/>
          <p:cNvSpPr/>
          <p:nvPr/>
        </p:nvSpPr>
        <p:spPr>
          <a:xfrm>
            <a:off x="5777336"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9" name="円/楕円 28"/>
          <p:cNvSpPr/>
          <p:nvPr/>
        </p:nvSpPr>
        <p:spPr>
          <a:xfrm>
            <a:off x="6456412"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30" name="円/楕円 29"/>
          <p:cNvSpPr/>
          <p:nvPr/>
        </p:nvSpPr>
        <p:spPr>
          <a:xfrm>
            <a:off x="5777336"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1" name="円/楕円 30"/>
          <p:cNvSpPr/>
          <p:nvPr/>
        </p:nvSpPr>
        <p:spPr>
          <a:xfrm>
            <a:off x="6456412"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2" name="円/楕円 31"/>
          <p:cNvSpPr/>
          <p:nvPr/>
        </p:nvSpPr>
        <p:spPr>
          <a:xfrm>
            <a:off x="5777336"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3" name="円/楕円 32"/>
          <p:cNvSpPr/>
          <p:nvPr/>
        </p:nvSpPr>
        <p:spPr>
          <a:xfrm>
            <a:off x="6456412" y="5337201"/>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4" name="円/楕円 33"/>
          <p:cNvSpPr/>
          <p:nvPr/>
        </p:nvSpPr>
        <p:spPr>
          <a:xfrm>
            <a:off x="7135488"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5" name="円/楕円 34"/>
          <p:cNvSpPr/>
          <p:nvPr/>
        </p:nvSpPr>
        <p:spPr>
          <a:xfrm>
            <a:off x="7814564"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6" name="円/楕円 35"/>
          <p:cNvSpPr/>
          <p:nvPr/>
        </p:nvSpPr>
        <p:spPr>
          <a:xfrm>
            <a:off x="8493641"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7" name="円/楕円 36"/>
          <p:cNvSpPr/>
          <p:nvPr/>
        </p:nvSpPr>
        <p:spPr>
          <a:xfrm>
            <a:off x="7135488"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8" name="円/楕円 37"/>
          <p:cNvSpPr/>
          <p:nvPr/>
        </p:nvSpPr>
        <p:spPr>
          <a:xfrm>
            <a:off x="7814564"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9" name="円/楕円 38"/>
          <p:cNvSpPr/>
          <p:nvPr/>
        </p:nvSpPr>
        <p:spPr>
          <a:xfrm>
            <a:off x="8493641"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0" name="円/楕円 39"/>
          <p:cNvSpPr/>
          <p:nvPr/>
        </p:nvSpPr>
        <p:spPr>
          <a:xfrm>
            <a:off x="7135488"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1" name="円/楕円 40"/>
          <p:cNvSpPr/>
          <p:nvPr/>
        </p:nvSpPr>
        <p:spPr>
          <a:xfrm>
            <a:off x="7814564"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2" name="円/楕円 41"/>
          <p:cNvSpPr/>
          <p:nvPr/>
        </p:nvSpPr>
        <p:spPr>
          <a:xfrm>
            <a:off x="8493641"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3" name="円/楕円 42"/>
          <p:cNvSpPr/>
          <p:nvPr/>
        </p:nvSpPr>
        <p:spPr>
          <a:xfrm>
            <a:off x="7135488"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4" name="円/楕円 43"/>
          <p:cNvSpPr/>
          <p:nvPr/>
        </p:nvSpPr>
        <p:spPr>
          <a:xfrm>
            <a:off x="7814564"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5" name="円/楕円 44"/>
          <p:cNvSpPr/>
          <p:nvPr/>
        </p:nvSpPr>
        <p:spPr>
          <a:xfrm>
            <a:off x="8493641"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6" name="円/楕円 45"/>
          <p:cNvSpPr/>
          <p:nvPr/>
        </p:nvSpPr>
        <p:spPr>
          <a:xfrm>
            <a:off x="7135488"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7" name="円/楕円 46"/>
          <p:cNvSpPr/>
          <p:nvPr/>
        </p:nvSpPr>
        <p:spPr>
          <a:xfrm>
            <a:off x="7135488"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8" name="円/楕円 47"/>
          <p:cNvSpPr/>
          <p:nvPr/>
        </p:nvSpPr>
        <p:spPr>
          <a:xfrm>
            <a:off x="7814564"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9" name="円/楕円 48"/>
          <p:cNvSpPr/>
          <p:nvPr/>
        </p:nvSpPr>
        <p:spPr>
          <a:xfrm>
            <a:off x="8493641"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0" name="円/楕円 49"/>
          <p:cNvSpPr/>
          <p:nvPr/>
        </p:nvSpPr>
        <p:spPr>
          <a:xfrm>
            <a:off x="7814564"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1" name="円/楕円 50"/>
          <p:cNvSpPr/>
          <p:nvPr/>
        </p:nvSpPr>
        <p:spPr>
          <a:xfrm>
            <a:off x="8493641"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cxnSp>
        <p:nvCxnSpPr>
          <p:cNvPr id="52" name="直線矢印コネクタ 51"/>
          <p:cNvCxnSpPr>
            <a:stCxn id="16" idx="5"/>
            <a:endCxn id="23" idx="1"/>
          </p:cNvCxnSpPr>
          <p:nvPr/>
        </p:nvCxnSpPr>
        <p:spPr>
          <a:xfrm>
            <a:off x="5228341" y="2083708"/>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p:nvPr/>
        </p:nvCxnSpPr>
        <p:spPr>
          <a:xfrm>
            <a:off x="5908816" y="2759800"/>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p:nvPr/>
        </p:nvCxnSpPr>
        <p:spPr>
          <a:xfrm>
            <a:off x="6587892" y="3436336"/>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a:off x="7266968" y="4113319"/>
            <a:ext cx="571313" cy="568774"/>
          </a:xfrm>
          <a:prstGeom prst="straightConnector1">
            <a:avLst/>
          </a:prstGeom>
          <a:ln w="5715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a:off x="7945464" y="4789855"/>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a:off x="5914832" y="2071902"/>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a:off x="6601323" y="2083708"/>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a:off x="7266967" y="2083708"/>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a:off x="7947316" y="2071902"/>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p:nvPr/>
        </p:nvCxnSpPr>
        <p:spPr>
          <a:xfrm>
            <a:off x="6590873" y="2749307"/>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a:off x="7266967" y="2759799"/>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p:nvPr/>
        </p:nvCxnSpPr>
        <p:spPr>
          <a:xfrm>
            <a:off x="7943062" y="2758951"/>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p:nvPr/>
        </p:nvCxnSpPr>
        <p:spPr>
          <a:xfrm>
            <a:off x="7268182" y="3431302"/>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p:nvPr/>
        </p:nvCxnSpPr>
        <p:spPr>
          <a:xfrm>
            <a:off x="7955615" y="3436336"/>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p:nvPr/>
        </p:nvCxnSpPr>
        <p:spPr>
          <a:xfrm>
            <a:off x="7955615" y="4112470"/>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p:nvPr/>
        </p:nvCxnSpPr>
        <p:spPr>
          <a:xfrm>
            <a:off x="5209345" y="2782252"/>
            <a:ext cx="571313" cy="568774"/>
          </a:xfrm>
          <a:prstGeom prst="straightConnector1">
            <a:avLst/>
          </a:prstGeom>
          <a:ln w="5715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p:nvPr/>
        </p:nvCxnSpPr>
        <p:spPr>
          <a:xfrm>
            <a:off x="5907418" y="3446872"/>
            <a:ext cx="571313" cy="568774"/>
          </a:xfrm>
          <a:prstGeom prst="straightConnector1">
            <a:avLst/>
          </a:prstGeom>
          <a:ln w="5715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p:nvPr/>
        </p:nvCxnSpPr>
        <p:spPr>
          <a:xfrm>
            <a:off x="5228341" y="3436335"/>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p:nvPr/>
        </p:nvCxnSpPr>
        <p:spPr>
          <a:xfrm>
            <a:off x="6587892" y="4112470"/>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p:nvPr/>
        </p:nvCxnSpPr>
        <p:spPr>
          <a:xfrm>
            <a:off x="7265570" y="4799945"/>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p:nvPr/>
        </p:nvCxnSpPr>
        <p:spPr>
          <a:xfrm>
            <a:off x="6569256" y="4788604"/>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p:nvPr/>
        </p:nvCxnSpPr>
        <p:spPr>
          <a:xfrm>
            <a:off x="5891424" y="4120657"/>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p:nvPr/>
        </p:nvCxnSpPr>
        <p:spPr>
          <a:xfrm>
            <a:off x="5228341" y="4120657"/>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p:nvPr/>
        </p:nvCxnSpPr>
        <p:spPr>
          <a:xfrm>
            <a:off x="5910799" y="4804786"/>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p:nvPr/>
        </p:nvCxnSpPr>
        <p:spPr>
          <a:xfrm>
            <a:off x="5224416" y="4794443"/>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stCxn id="16" idx="4"/>
            <a:endCxn id="17" idx="0"/>
          </p:cNvCxnSpPr>
          <p:nvPr/>
        </p:nvCxnSpPr>
        <p:spPr>
          <a:xfrm>
            <a:off x="5174459" y="2106027"/>
            <a:ext cx="0" cy="524137"/>
          </a:xfrm>
          <a:prstGeom prst="straightConnector1">
            <a:avLst/>
          </a:prstGeom>
          <a:ln w="5715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p:nvPr/>
        </p:nvCxnSpPr>
        <p:spPr>
          <a:xfrm>
            <a:off x="5174459" y="2793944"/>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p:nvPr/>
        </p:nvCxnSpPr>
        <p:spPr>
          <a:xfrm>
            <a:off x="5166008" y="3469189"/>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p:nvPr/>
        </p:nvCxnSpPr>
        <p:spPr>
          <a:xfrm>
            <a:off x="5174459" y="4142975"/>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p:nvPr/>
        </p:nvCxnSpPr>
        <p:spPr>
          <a:xfrm>
            <a:off x="5166008" y="4822263"/>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p:nvPr/>
        </p:nvCxnSpPr>
        <p:spPr>
          <a:xfrm>
            <a:off x="5853536" y="2106027"/>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p:nvPr/>
        </p:nvCxnSpPr>
        <p:spPr>
          <a:xfrm>
            <a:off x="5853536" y="2793944"/>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p:nvPr/>
        </p:nvCxnSpPr>
        <p:spPr>
          <a:xfrm>
            <a:off x="5845084" y="3469189"/>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p:nvPr/>
        </p:nvCxnSpPr>
        <p:spPr>
          <a:xfrm>
            <a:off x="5853536" y="4142975"/>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5845084" y="4822263"/>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6532612" y="2094220"/>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6532612" y="2782137"/>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6524160" y="3457382"/>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6532612" y="4131168"/>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6524160" y="4810456"/>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7211688" y="2106027"/>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7211688" y="2793944"/>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p:nvPr/>
        </p:nvCxnSpPr>
        <p:spPr>
          <a:xfrm>
            <a:off x="7203236" y="3469189"/>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p:nvPr/>
        </p:nvCxnSpPr>
        <p:spPr>
          <a:xfrm>
            <a:off x="7211688" y="4142975"/>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p:nvPr/>
        </p:nvCxnSpPr>
        <p:spPr>
          <a:xfrm>
            <a:off x="7203236" y="4822263"/>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p:nvPr/>
        </p:nvCxnSpPr>
        <p:spPr>
          <a:xfrm>
            <a:off x="7890764" y="2106027"/>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p:nvPr/>
        </p:nvCxnSpPr>
        <p:spPr>
          <a:xfrm>
            <a:off x="7890764" y="2793944"/>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p:nvPr/>
        </p:nvCxnSpPr>
        <p:spPr>
          <a:xfrm>
            <a:off x="7882313" y="3469189"/>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p:nvPr/>
        </p:nvCxnSpPr>
        <p:spPr>
          <a:xfrm>
            <a:off x="7890764" y="4142975"/>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p:nvPr/>
        </p:nvCxnSpPr>
        <p:spPr>
          <a:xfrm>
            <a:off x="7882313" y="4822263"/>
            <a:ext cx="0" cy="524137"/>
          </a:xfrm>
          <a:prstGeom prst="straightConnector1">
            <a:avLst/>
          </a:prstGeom>
          <a:ln w="5715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p:nvPr/>
        </p:nvCxnSpPr>
        <p:spPr>
          <a:xfrm>
            <a:off x="8572594" y="2106027"/>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a:off x="8572594" y="2793944"/>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p:cNvCxnSpPr/>
          <p:nvPr/>
        </p:nvCxnSpPr>
        <p:spPr>
          <a:xfrm>
            <a:off x="8564142" y="3469189"/>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a:off x="8572594" y="4142975"/>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p:nvPr/>
        </p:nvCxnSpPr>
        <p:spPr>
          <a:xfrm>
            <a:off x="8564142" y="4822263"/>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p:cNvCxnSpPr>
            <a:stCxn id="16" idx="6"/>
            <a:endCxn id="22" idx="2"/>
          </p:cNvCxnSpPr>
          <p:nvPr/>
        </p:nvCxnSpPr>
        <p:spPr>
          <a:xfrm>
            <a:off x="5250660" y="202982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p:nvPr/>
        </p:nvCxnSpPr>
        <p:spPr>
          <a:xfrm>
            <a:off x="5925751" y="202982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p:nvPr/>
        </p:nvCxnSpPr>
        <p:spPr>
          <a:xfrm>
            <a:off x="6610210" y="202982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p:nvPr/>
        </p:nvCxnSpPr>
        <p:spPr>
          <a:xfrm>
            <a:off x="7287888" y="202982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p:nvPr/>
        </p:nvCxnSpPr>
        <p:spPr>
          <a:xfrm>
            <a:off x="7965379" y="202982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p:nvPr/>
        </p:nvCxnSpPr>
        <p:spPr>
          <a:xfrm>
            <a:off x="5250660" y="2706363"/>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p:nvPr/>
        </p:nvCxnSpPr>
        <p:spPr>
          <a:xfrm>
            <a:off x="5925751" y="2706363"/>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p:cNvCxnSpPr/>
          <p:nvPr/>
        </p:nvCxnSpPr>
        <p:spPr>
          <a:xfrm>
            <a:off x="6610210" y="2706363"/>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p:cNvCxnSpPr/>
          <p:nvPr/>
        </p:nvCxnSpPr>
        <p:spPr>
          <a:xfrm>
            <a:off x="7287888" y="2706363"/>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a:off x="7965379" y="2706363"/>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直線矢印コネクタ 116"/>
          <p:cNvCxnSpPr/>
          <p:nvPr/>
        </p:nvCxnSpPr>
        <p:spPr>
          <a:xfrm>
            <a:off x="5241919" y="3382900"/>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直線矢印コネクタ 117"/>
          <p:cNvCxnSpPr/>
          <p:nvPr/>
        </p:nvCxnSpPr>
        <p:spPr>
          <a:xfrm>
            <a:off x="5917009" y="3382900"/>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p:nvPr/>
        </p:nvCxnSpPr>
        <p:spPr>
          <a:xfrm>
            <a:off x="6601468" y="3382900"/>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p:nvPr/>
        </p:nvCxnSpPr>
        <p:spPr>
          <a:xfrm>
            <a:off x="7279147" y="3382900"/>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7956638" y="3382900"/>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5260970" y="4059437"/>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5936061" y="4059437"/>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6620520" y="4059437"/>
            <a:ext cx="526676" cy="0"/>
          </a:xfrm>
          <a:prstGeom prst="straightConnector1">
            <a:avLst/>
          </a:prstGeom>
          <a:ln w="5715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p:cNvCxnSpPr/>
          <p:nvPr/>
        </p:nvCxnSpPr>
        <p:spPr>
          <a:xfrm>
            <a:off x="7298198" y="4059437"/>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p:nvPr/>
        </p:nvCxnSpPr>
        <p:spPr>
          <a:xfrm>
            <a:off x="7975690" y="4059437"/>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p:nvPr/>
        </p:nvCxnSpPr>
        <p:spPr>
          <a:xfrm>
            <a:off x="5250660"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a:off x="5925751"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a:off x="6610210"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p:cNvCxnSpPr/>
          <p:nvPr/>
        </p:nvCxnSpPr>
        <p:spPr>
          <a:xfrm>
            <a:off x="7287888"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a:off x="7965379"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直線矢印コネクタ 131"/>
          <p:cNvCxnSpPr/>
          <p:nvPr/>
        </p:nvCxnSpPr>
        <p:spPr>
          <a:xfrm>
            <a:off x="5250659" y="5416145"/>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a:off x="5925750" y="5416145"/>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p:nvPr/>
        </p:nvCxnSpPr>
        <p:spPr>
          <a:xfrm>
            <a:off x="6610209" y="5416145"/>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p:nvPr/>
        </p:nvCxnSpPr>
        <p:spPr>
          <a:xfrm>
            <a:off x="7287887" y="5416145"/>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p:nvPr/>
        </p:nvCxnSpPr>
        <p:spPr>
          <a:xfrm>
            <a:off x="7965379" y="5416145"/>
            <a:ext cx="526676" cy="0"/>
          </a:xfrm>
          <a:prstGeom prst="straightConnector1">
            <a:avLst/>
          </a:prstGeom>
          <a:ln w="57150">
            <a:solidFill>
              <a:srgbClr val="0432FF"/>
            </a:solidFill>
            <a:tailEnd type="triangle"/>
          </a:ln>
        </p:spPr>
        <p:style>
          <a:lnRef idx="1">
            <a:schemeClr val="accent1"/>
          </a:lnRef>
          <a:fillRef idx="0">
            <a:schemeClr val="accent1"/>
          </a:fillRef>
          <a:effectRef idx="0">
            <a:schemeClr val="accent1"/>
          </a:effectRef>
          <a:fontRef idx="minor">
            <a:schemeClr val="tx1"/>
          </a:fontRef>
        </p:style>
      </p:cxnSp>
      <p:sp>
        <p:nvSpPr>
          <p:cNvPr id="137" name="テキスト ボックス 136"/>
          <p:cNvSpPr txBox="1"/>
          <p:nvPr/>
        </p:nvSpPr>
        <p:spPr>
          <a:xfrm>
            <a:off x="6470070" y="1245806"/>
            <a:ext cx="803425" cy="300082"/>
          </a:xfrm>
          <a:prstGeom prst="rect">
            <a:avLst/>
          </a:prstGeom>
          <a:noFill/>
        </p:spPr>
        <p:txBody>
          <a:bodyPr wrap="none" rtlCol="0">
            <a:spAutoFit/>
          </a:bodyPr>
          <a:lstStyle/>
          <a:p>
            <a:r>
              <a:rPr lang="ja-JP" altLang="en-US" sz="1350" dirty="0"/>
              <a:t>文字列</a:t>
            </a:r>
            <a:r>
              <a:rPr lang="en-US" altLang="ja-JP" sz="1350" dirty="0"/>
              <a:t>A</a:t>
            </a:r>
            <a:endParaRPr lang="ja-JP" altLang="en-US" sz="1350" dirty="0"/>
          </a:p>
        </p:txBody>
      </p:sp>
      <p:sp>
        <p:nvSpPr>
          <p:cNvPr id="138" name="テキスト ボックス 137"/>
          <p:cNvSpPr txBox="1"/>
          <p:nvPr/>
        </p:nvSpPr>
        <p:spPr>
          <a:xfrm rot="16200000">
            <a:off x="4097101" y="3570679"/>
            <a:ext cx="798617" cy="300082"/>
          </a:xfrm>
          <a:prstGeom prst="rect">
            <a:avLst/>
          </a:prstGeom>
          <a:noFill/>
        </p:spPr>
        <p:txBody>
          <a:bodyPr wrap="none" rtlCol="0">
            <a:spAutoFit/>
          </a:bodyPr>
          <a:lstStyle/>
          <a:p>
            <a:r>
              <a:rPr lang="ja-JP" altLang="en-US" sz="1350" dirty="0"/>
              <a:t>文字列</a:t>
            </a:r>
            <a:r>
              <a:rPr lang="en-US" altLang="ja-JP" sz="1350" dirty="0"/>
              <a:t>B</a:t>
            </a:r>
            <a:endParaRPr lang="ja-JP" altLang="en-US" sz="1350" dirty="0"/>
          </a:p>
        </p:txBody>
      </p:sp>
    </p:spTree>
    <p:extLst>
      <p:ext uri="{BB962C8B-B14F-4D97-AF65-F5344CB8AC3E}">
        <p14:creationId xmlns:p14="http://schemas.microsoft.com/office/powerpoint/2010/main" val="20702445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スコアマトリックス</a:t>
            </a:r>
            <a:endParaRPr kumimoji="1" lang="ja-JP" altLang="en-US" dirty="0"/>
          </a:p>
        </p:txBody>
      </p:sp>
      <p:sp>
        <p:nvSpPr>
          <p:cNvPr id="3" name="コンテンツ プレースホルダー 2"/>
          <p:cNvSpPr>
            <a:spLocks noGrp="1"/>
          </p:cNvSpPr>
          <p:nvPr>
            <p:ph idx="1"/>
          </p:nvPr>
        </p:nvSpPr>
        <p:spPr>
          <a:xfrm>
            <a:off x="191302" y="1883768"/>
            <a:ext cx="4430238" cy="4351338"/>
          </a:xfrm>
        </p:spPr>
        <p:txBody>
          <a:bodyPr>
            <a:normAutofit/>
          </a:bodyPr>
          <a:lstStyle/>
          <a:p>
            <a:pPr marL="0" indent="0">
              <a:buNone/>
            </a:pPr>
            <a:r>
              <a:rPr lang="ja-JP" altLang="en-US" sz="2400" dirty="0"/>
              <a:t>塩基</a:t>
            </a:r>
            <a:r>
              <a:rPr lang="ja-JP" altLang="en-US" sz="2400" dirty="0" smtClean="0"/>
              <a:t>同士やアミノ</a:t>
            </a:r>
            <a:r>
              <a:rPr lang="ja-JP" altLang="en-US" sz="2400" dirty="0"/>
              <a:t>酸同士の置換確率</a:t>
            </a:r>
            <a:r>
              <a:rPr lang="ja-JP" altLang="en-US" sz="2400" dirty="0" smtClean="0"/>
              <a:t>を行列にしたもの</a:t>
            </a:r>
            <a:endParaRPr lang="en-US" altLang="ja-JP" sz="2400" dirty="0" smtClean="0"/>
          </a:p>
          <a:p>
            <a:pPr marL="0" indent="0">
              <a:buNone/>
            </a:pPr>
            <a:endParaRPr kumimoji="1" lang="en-US" altLang="ja-JP" sz="2400" dirty="0" smtClean="0"/>
          </a:p>
          <a:p>
            <a:pPr marL="0" indent="0">
              <a:buNone/>
            </a:pPr>
            <a:r>
              <a:rPr kumimoji="1" lang="ja-JP" altLang="en-US" sz="2000" dirty="0" smtClean="0"/>
              <a:t>編集グラフの各エッジに重み付け</a:t>
            </a:r>
            <a:endParaRPr kumimoji="1" lang="en-US" altLang="ja-JP" sz="2000" dirty="0" smtClean="0"/>
          </a:p>
          <a:p>
            <a:pPr marL="0" indent="0">
              <a:buNone/>
            </a:pPr>
            <a:endParaRPr lang="en-US" altLang="ja-JP" sz="2000" dirty="0" smtClean="0"/>
          </a:p>
          <a:p>
            <a:pPr marL="0" indent="0">
              <a:buNone/>
            </a:pPr>
            <a:r>
              <a:rPr lang="ja-JP" altLang="en-US" sz="2000" dirty="0" smtClean="0"/>
              <a:t>アラインメントスコアが計算できる</a:t>
            </a:r>
            <a:endParaRPr lang="en-US" altLang="ja-JP" sz="2000" dirty="0" smtClean="0"/>
          </a:p>
          <a:p>
            <a:pPr marL="0" indent="0">
              <a:buNone/>
            </a:pPr>
            <a:r>
              <a:rPr lang="ja-JP" altLang="en-US" sz="2000" dirty="0" smtClean="0"/>
              <a:t>各アラインメントのメリットを相対的に決定</a:t>
            </a:r>
            <a:endParaRPr lang="en-US" altLang="ja-JP" sz="2000" dirty="0" smtClean="0"/>
          </a:p>
        </p:txBody>
      </p:sp>
      <p:sp>
        <p:nvSpPr>
          <p:cNvPr id="4" name="スライド番号プレースホルダー 3"/>
          <p:cNvSpPr>
            <a:spLocks noGrp="1"/>
          </p:cNvSpPr>
          <p:nvPr>
            <p:ph type="sldNum" sz="quarter" idx="12"/>
          </p:nvPr>
        </p:nvSpPr>
        <p:spPr/>
        <p:txBody>
          <a:bodyPr/>
          <a:lstStyle/>
          <a:p>
            <a:fld id="{EFA5CCE9-1B00-B54D-90EB-36872C14009A}" type="slidenum">
              <a:rPr kumimoji="1" lang="ja-JP" altLang="en-US" smtClean="0"/>
              <a:t>47</a:t>
            </a:fld>
            <a:endParaRPr kumimoji="1" lang="ja-JP" altLang="en-US" dirty="0"/>
          </a:p>
        </p:txBody>
      </p:sp>
      <p:cxnSp>
        <p:nvCxnSpPr>
          <p:cNvPr id="6" name="直線矢印コネクタ 5"/>
          <p:cNvCxnSpPr/>
          <p:nvPr/>
        </p:nvCxnSpPr>
        <p:spPr>
          <a:xfrm>
            <a:off x="2201715" y="3480980"/>
            <a:ext cx="0" cy="34438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表 6"/>
          <p:cNvGraphicFramePr>
            <a:graphicFrameLocks noGrp="1"/>
          </p:cNvGraphicFramePr>
          <p:nvPr>
            <p:extLst/>
          </p:nvPr>
        </p:nvGraphicFramePr>
        <p:xfrm>
          <a:off x="4834628" y="1690689"/>
          <a:ext cx="4050000" cy="4050000"/>
        </p:xfrm>
        <a:graphic>
          <a:graphicData uri="http://schemas.openxmlformats.org/drawingml/2006/table">
            <a:tbl>
              <a:tblPr firstRow="1" bandRow="1">
                <a:tableStyleId>{5940675A-B579-460E-94D1-54222C63F5DA}</a:tableStyleId>
              </a:tblPr>
              <a:tblGrid>
                <a:gridCol w="675000"/>
                <a:gridCol w="675000"/>
                <a:gridCol w="675000"/>
                <a:gridCol w="675000"/>
                <a:gridCol w="675000"/>
                <a:gridCol w="675000"/>
              </a:tblGrid>
              <a:tr h="675000">
                <a:tc>
                  <a:txBody>
                    <a:bodyPr/>
                    <a:lstStyle/>
                    <a:p>
                      <a:pPr algn="r"/>
                      <a:endParaRPr kumimoji="1" lang="ja-JP" altLang="en-US" sz="2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75000">
                <a:tc>
                  <a:txBody>
                    <a:bodyPr/>
                    <a:lstStyle/>
                    <a:p>
                      <a:pPr algn="r"/>
                      <a:endParaRPr kumimoji="1" lang="ja-JP" altLang="en-US" sz="18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75000">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kumimoji="1" lang="ja-JP" altLang="en-US" sz="2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75000">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2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kumimoji="1" lang="ja-JP" altLang="en-US" sz="2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75000">
                <a:tc>
                  <a:txBody>
                    <a:bodyPr/>
                    <a:lstStyle/>
                    <a:p>
                      <a:endParaRPr kumimoji="1" lang="ja-JP" altLang="en-US" sz="140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kumimoji="1" lang="ja-JP" altLang="en-US" sz="2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200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75000">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kumimoji="1" lang="ja-JP" altLang="en-US" sz="2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kumimoji="1" lang="ja-JP" altLang="en-US" sz="20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8" name="テキスト ボックス 7"/>
          <p:cNvSpPr txBox="1"/>
          <p:nvPr/>
        </p:nvSpPr>
        <p:spPr>
          <a:xfrm>
            <a:off x="5387905" y="1413689"/>
            <a:ext cx="269626" cy="300082"/>
          </a:xfrm>
          <a:prstGeom prst="rect">
            <a:avLst/>
          </a:prstGeom>
          <a:noFill/>
        </p:spPr>
        <p:txBody>
          <a:bodyPr wrap="none" rtlCol="0">
            <a:spAutoFit/>
          </a:bodyPr>
          <a:lstStyle/>
          <a:p>
            <a:r>
              <a:rPr lang="en-US" altLang="ja-JP" sz="1350"/>
              <a:t>T</a:t>
            </a:r>
            <a:endParaRPr lang="ja-JP" altLang="en-US" sz="1350" dirty="0"/>
          </a:p>
        </p:txBody>
      </p:sp>
      <p:sp>
        <p:nvSpPr>
          <p:cNvPr id="9" name="テキスト ボックス 8"/>
          <p:cNvSpPr txBox="1"/>
          <p:nvPr/>
        </p:nvSpPr>
        <p:spPr>
          <a:xfrm>
            <a:off x="6060929" y="1413689"/>
            <a:ext cx="277640" cy="300082"/>
          </a:xfrm>
          <a:prstGeom prst="rect">
            <a:avLst/>
          </a:prstGeom>
          <a:noFill/>
        </p:spPr>
        <p:txBody>
          <a:bodyPr wrap="none" rtlCol="0">
            <a:spAutoFit/>
          </a:bodyPr>
          <a:lstStyle/>
          <a:p>
            <a:r>
              <a:rPr lang="en-US" altLang="ja-JP" sz="1350"/>
              <a:t>C</a:t>
            </a:r>
            <a:endParaRPr lang="ja-JP" altLang="en-US" sz="1350" dirty="0"/>
          </a:p>
        </p:txBody>
      </p:sp>
      <p:sp>
        <p:nvSpPr>
          <p:cNvPr id="10" name="テキスト ボックス 9"/>
          <p:cNvSpPr txBox="1"/>
          <p:nvPr/>
        </p:nvSpPr>
        <p:spPr>
          <a:xfrm>
            <a:off x="6742366" y="1413689"/>
            <a:ext cx="293670" cy="300082"/>
          </a:xfrm>
          <a:prstGeom prst="rect">
            <a:avLst/>
          </a:prstGeom>
          <a:noFill/>
        </p:spPr>
        <p:txBody>
          <a:bodyPr wrap="none" rtlCol="0">
            <a:spAutoFit/>
          </a:bodyPr>
          <a:lstStyle/>
          <a:p>
            <a:r>
              <a:rPr lang="en-US" altLang="ja-JP" sz="1350"/>
              <a:t>G</a:t>
            </a:r>
            <a:endParaRPr lang="ja-JP" altLang="en-US" sz="1350" dirty="0"/>
          </a:p>
        </p:txBody>
      </p:sp>
      <p:sp>
        <p:nvSpPr>
          <p:cNvPr id="11" name="テキスト ボックス 10"/>
          <p:cNvSpPr txBox="1"/>
          <p:nvPr/>
        </p:nvSpPr>
        <p:spPr>
          <a:xfrm>
            <a:off x="7432221" y="1413689"/>
            <a:ext cx="284052" cy="300082"/>
          </a:xfrm>
          <a:prstGeom prst="rect">
            <a:avLst/>
          </a:prstGeom>
          <a:noFill/>
        </p:spPr>
        <p:txBody>
          <a:bodyPr wrap="none" rtlCol="0">
            <a:spAutoFit/>
          </a:bodyPr>
          <a:lstStyle/>
          <a:p>
            <a:r>
              <a:rPr lang="en-US" altLang="ja-JP" sz="1350"/>
              <a:t>A</a:t>
            </a:r>
            <a:endParaRPr lang="ja-JP" altLang="en-US" sz="1350" dirty="0"/>
          </a:p>
        </p:txBody>
      </p:sp>
      <p:sp>
        <p:nvSpPr>
          <p:cNvPr id="12" name="テキスト ボックス 11"/>
          <p:cNvSpPr txBox="1"/>
          <p:nvPr/>
        </p:nvSpPr>
        <p:spPr>
          <a:xfrm>
            <a:off x="8107648" y="1413689"/>
            <a:ext cx="269626" cy="300082"/>
          </a:xfrm>
          <a:prstGeom prst="rect">
            <a:avLst/>
          </a:prstGeom>
          <a:noFill/>
        </p:spPr>
        <p:txBody>
          <a:bodyPr wrap="none" rtlCol="0">
            <a:spAutoFit/>
          </a:bodyPr>
          <a:lstStyle/>
          <a:p>
            <a:r>
              <a:rPr lang="en-US" altLang="ja-JP" sz="1350"/>
              <a:t>T</a:t>
            </a:r>
            <a:endParaRPr lang="ja-JP" altLang="en-US" sz="1350" dirty="0"/>
          </a:p>
        </p:txBody>
      </p:sp>
      <p:sp>
        <p:nvSpPr>
          <p:cNvPr id="13" name="テキスト ボックス 12"/>
          <p:cNvSpPr txBox="1"/>
          <p:nvPr/>
        </p:nvSpPr>
        <p:spPr>
          <a:xfrm>
            <a:off x="4569891" y="2232393"/>
            <a:ext cx="293670" cy="300082"/>
          </a:xfrm>
          <a:prstGeom prst="rect">
            <a:avLst/>
          </a:prstGeom>
          <a:noFill/>
        </p:spPr>
        <p:txBody>
          <a:bodyPr wrap="none" rtlCol="0">
            <a:spAutoFit/>
          </a:bodyPr>
          <a:lstStyle/>
          <a:p>
            <a:r>
              <a:rPr lang="en-US" altLang="ja-JP" sz="1350"/>
              <a:t>G</a:t>
            </a:r>
            <a:endParaRPr lang="ja-JP" altLang="en-US" sz="1350" dirty="0"/>
          </a:p>
        </p:txBody>
      </p:sp>
      <p:sp>
        <p:nvSpPr>
          <p:cNvPr id="14" name="テキスト ボックス 13"/>
          <p:cNvSpPr txBox="1"/>
          <p:nvPr/>
        </p:nvSpPr>
        <p:spPr>
          <a:xfrm>
            <a:off x="4578307" y="2912597"/>
            <a:ext cx="269626" cy="300082"/>
          </a:xfrm>
          <a:prstGeom prst="rect">
            <a:avLst/>
          </a:prstGeom>
          <a:noFill/>
        </p:spPr>
        <p:txBody>
          <a:bodyPr wrap="none" rtlCol="0">
            <a:spAutoFit/>
          </a:bodyPr>
          <a:lstStyle/>
          <a:p>
            <a:r>
              <a:rPr lang="en-US" altLang="ja-JP" sz="1350"/>
              <a:t>T</a:t>
            </a:r>
            <a:endParaRPr lang="ja-JP" altLang="en-US" sz="1350" dirty="0"/>
          </a:p>
        </p:txBody>
      </p:sp>
      <p:sp>
        <p:nvSpPr>
          <p:cNvPr id="15" name="テキスト ボックス 14"/>
          <p:cNvSpPr txBox="1"/>
          <p:nvPr/>
        </p:nvSpPr>
        <p:spPr>
          <a:xfrm>
            <a:off x="4578308" y="3592802"/>
            <a:ext cx="277640" cy="300082"/>
          </a:xfrm>
          <a:prstGeom prst="rect">
            <a:avLst/>
          </a:prstGeom>
          <a:noFill/>
        </p:spPr>
        <p:txBody>
          <a:bodyPr wrap="none" rtlCol="0">
            <a:spAutoFit/>
          </a:bodyPr>
          <a:lstStyle/>
          <a:p>
            <a:r>
              <a:rPr lang="en-US" altLang="ja-JP" sz="1350"/>
              <a:t>C</a:t>
            </a:r>
            <a:endParaRPr lang="ja-JP" altLang="en-US" sz="1350" dirty="0"/>
          </a:p>
        </p:txBody>
      </p:sp>
      <p:sp>
        <p:nvSpPr>
          <p:cNvPr id="16" name="テキスト ボックス 15"/>
          <p:cNvSpPr txBox="1"/>
          <p:nvPr/>
        </p:nvSpPr>
        <p:spPr>
          <a:xfrm>
            <a:off x="4584318" y="4273006"/>
            <a:ext cx="284052" cy="300082"/>
          </a:xfrm>
          <a:prstGeom prst="rect">
            <a:avLst/>
          </a:prstGeom>
          <a:noFill/>
        </p:spPr>
        <p:txBody>
          <a:bodyPr wrap="none" rtlCol="0">
            <a:spAutoFit/>
          </a:bodyPr>
          <a:lstStyle/>
          <a:p>
            <a:r>
              <a:rPr lang="en-US" altLang="ja-JP" sz="1350"/>
              <a:t>A</a:t>
            </a:r>
            <a:endParaRPr lang="ja-JP" altLang="en-US" sz="1350" dirty="0"/>
          </a:p>
        </p:txBody>
      </p:sp>
      <p:sp>
        <p:nvSpPr>
          <p:cNvPr id="17" name="テキスト ボックス 16"/>
          <p:cNvSpPr txBox="1"/>
          <p:nvPr/>
        </p:nvSpPr>
        <p:spPr>
          <a:xfrm>
            <a:off x="4584318" y="4953210"/>
            <a:ext cx="277640" cy="300082"/>
          </a:xfrm>
          <a:prstGeom prst="rect">
            <a:avLst/>
          </a:prstGeom>
          <a:noFill/>
        </p:spPr>
        <p:txBody>
          <a:bodyPr wrap="none" rtlCol="0">
            <a:spAutoFit/>
          </a:bodyPr>
          <a:lstStyle/>
          <a:p>
            <a:r>
              <a:rPr lang="en-US" altLang="ja-JP" sz="1350"/>
              <a:t>C</a:t>
            </a:r>
            <a:endParaRPr lang="ja-JP" altLang="en-US" sz="1350" dirty="0"/>
          </a:p>
        </p:txBody>
      </p:sp>
      <p:sp>
        <p:nvSpPr>
          <p:cNvPr id="18" name="円/楕円 17"/>
          <p:cNvSpPr/>
          <p:nvPr/>
        </p:nvSpPr>
        <p:spPr>
          <a:xfrm>
            <a:off x="5098259"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9" name="円/楕円 18"/>
          <p:cNvSpPr/>
          <p:nvPr/>
        </p:nvSpPr>
        <p:spPr>
          <a:xfrm>
            <a:off x="5098259"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0" name="円/楕円 19"/>
          <p:cNvSpPr/>
          <p:nvPr/>
        </p:nvSpPr>
        <p:spPr>
          <a:xfrm>
            <a:off x="5098259"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1" name="円/楕円 20"/>
          <p:cNvSpPr/>
          <p:nvPr/>
        </p:nvSpPr>
        <p:spPr>
          <a:xfrm>
            <a:off x="5098259"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2" name="円/楕円 21"/>
          <p:cNvSpPr/>
          <p:nvPr/>
        </p:nvSpPr>
        <p:spPr>
          <a:xfrm>
            <a:off x="5098259"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3" name="円/楕円 22"/>
          <p:cNvSpPr/>
          <p:nvPr/>
        </p:nvSpPr>
        <p:spPr>
          <a:xfrm>
            <a:off x="5098259"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4" name="円/楕円 23"/>
          <p:cNvSpPr/>
          <p:nvPr/>
        </p:nvSpPr>
        <p:spPr>
          <a:xfrm>
            <a:off x="5777336"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5" name="円/楕円 24"/>
          <p:cNvSpPr/>
          <p:nvPr/>
        </p:nvSpPr>
        <p:spPr>
          <a:xfrm>
            <a:off x="5777336"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6" name="円/楕円 25"/>
          <p:cNvSpPr/>
          <p:nvPr/>
        </p:nvSpPr>
        <p:spPr>
          <a:xfrm>
            <a:off x="6456412"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7" name="円/楕円 26"/>
          <p:cNvSpPr/>
          <p:nvPr/>
        </p:nvSpPr>
        <p:spPr>
          <a:xfrm>
            <a:off x="6456412"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8" name="円/楕円 27"/>
          <p:cNvSpPr/>
          <p:nvPr/>
        </p:nvSpPr>
        <p:spPr>
          <a:xfrm>
            <a:off x="5777336"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9" name="円/楕円 28"/>
          <p:cNvSpPr/>
          <p:nvPr/>
        </p:nvSpPr>
        <p:spPr>
          <a:xfrm>
            <a:off x="6456412"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0" name="円/楕円 29"/>
          <p:cNvSpPr/>
          <p:nvPr/>
        </p:nvSpPr>
        <p:spPr>
          <a:xfrm>
            <a:off x="5777336"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1" name="円/楕円 30"/>
          <p:cNvSpPr/>
          <p:nvPr/>
        </p:nvSpPr>
        <p:spPr>
          <a:xfrm>
            <a:off x="6456412"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32" name="円/楕円 31"/>
          <p:cNvSpPr/>
          <p:nvPr/>
        </p:nvSpPr>
        <p:spPr>
          <a:xfrm>
            <a:off x="5777336"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3" name="円/楕円 32"/>
          <p:cNvSpPr/>
          <p:nvPr/>
        </p:nvSpPr>
        <p:spPr>
          <a:xfrm>
            <a:off x="6456412"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4" name="円/楕円 33"/>
          <p:cNvSpPr/>
          <p:nvPr/>
        </p:nvSpPr>
        <p:spPr>
          <a:xfrm>
            <a:off x="5777336"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5" name="円/楕円 34"/>
          <p:cNvSpPr/>
          <p:nvPr/>
        </p:nvSpPr>
        <p:spPr>
          <a:xfrm>
            <a:off x="6456412" y="5337201"/>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6" name="円/楕円 35"/>
          <p:cNvSpPr/>
          <p:nvPr/>
        </p:nvSpPr>
        <p:spPr>
          <a:xfrm>
            <a:off x="7135488"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7" name="円/楕円 36"/>
          <p:cNvSpPr/>
          <p:nvPr/>
        </p:nvSpPr>
        <p:spPr>
          <a:xfrm>
            <a:off x="7814564"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8" name="円/楕円 37"/>
          <p:cNvSpPr/>
          <p:nvPr/>
        </p:nvSpPr>
        <p:spPr>
          <a:xfrm>
            <a:off x="8493641"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9" name="円/楕円 38"/>
          <p:cNvSpPr/>
          <p:nvPr/>
        </p:nvSpPr>
        <p:spPr>
          <a:xfrm>
            <a:off x="7135488"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0" name="円/楕円 39"/>
          <p:cNvSpPr/>
          <p:nvPr/>
        </p:nvSpPr>
        <p:spPr>
          <a:xfrm>
            <a:off x="7814564"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1" name="円/楕円 40"/>
          <p:cNvSpPr/>
          <p:nvPr/>
        </p:nvSpPr>
        <p:spPr>
          <a:xfrm>
            <a:off x="8493641"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2" name="円/楕円 41"/>
          <p:cNvSpPr/>
          <p:nvPr/>
        </p:nvSpPr>
        <p:spPr>
          <a:xfrm>
            <a:off x="7135488"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3" name="円/楕円 42"/>
          <p:cNvSpPr/>
          <p:nvPr/>
        </p:nvSpPr>
        <p:spPr>
          <a:xfrm>
            <a:off x="7814564"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4" name="円/楕円 43"/>
          <p:cNvSpPr/>
          <p:nvPr/>
        </p:nvSpPr>
        <p:spPr>
          <a:xfrm>
            <a:off x="8493641"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5" name="円/楕円 44"/>
          <p:cNvSpPr/>
          <p:nvPr/>
        </p:nvSpPr>
        <p:spPr>
          <a:xfrm>
            <a:off x="7135488"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6" name="円/楕円 45"/>
          <p:cNvSpPr/>
          <p:nvPr/>
        </p:nvSpPr>
        <p:spPr>
          <a:xfrm>
            <a:off x="7814564"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7" name="円/楕円 46"/>
          <p:cNvSpPr/>
          <p:nvPr/>
        </p:nvSpPr>
        <p:spPr>
          <a:xfrm>
            <a:off x="8493641"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8" name="円/楕円 47"/>
          <p:cNvSpPr/>
          <p:nvPr/>
        </p:nvSpPr>
        <p:spPr>
          <a:xfrm>
            <a:off x="7135488"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9" name="円/楕円 48"/>
          <p:cNvSpPr/>
          <p:nvPr/>
        </p:nvSpPr>
        <p:spPr>
          <a:xfrm>
            <a:off x="7135488"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0" name="円/楕円 49"/>
          <p:cNvSpPr/>
          <p:nvPr/>
        </p:nvSpPr>
        <p:spPr>
          <a:xfrm>
            <a:off x="7814564"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1" name="円/楕円 50"/>
          <p:cNvSpPr/>
          <p:nvPr/>
        </p:nvSpPr>
        <p:spPr>
          <a:xfrm>
            <a:off x="8493641"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2" name="円/楕円 51"/>
          <p:cNvSpPr/>
          <p:nvPr/>
        </p:nvSpPr>
        <p:spPr>
          <a:xfrm>
            <a:off x="7814564"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3" name="円/楕円 52"/>
          <p:cNvSpPr/>
          <p:nvPr/>
        </p:nvSpPr>
        <p:spPr>
          <a:xfrm>
            <a:off x="8493641"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cxnSp>
        <p:nvCxnSpPr>
          <p:cNvPr id="54" name="直線矢印コネクタ 53"/>
          <p:cNvCxnSpPr>
            <a:stCxn id="21" idx="5"/>
            <a:endCxn id="28" idx="1"/>
          </p:cNvCxnSpPr>
          <p:nvPr/>
        </p:nvCxnSpPr>
        <p:spPr>
          <a:xfrm>
            <a:off x="5228341" y="2083708"/>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a:off x="5908816" y="2759800"/>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a:off x="6587892" y="3436336"/>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a:off x="7266968" y="4113319"/>
            <a:ext cx="571313" cy="568774"/>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a:off x="7945464" y="4789855"/>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a:off x="5914832" y="2071902"/>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a:off x="6601323" y="2083708"/>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p:nvPr/>
        </p:nvCxnSpPr>
        <p:spPr>
          <a:xfrm>
            <a:off x="7266967" y="2083708"/>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a:off x="7947316" y="2071902"/>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p:nvPr/>
        </p:nvCxnSpPr>
        <p:spPr>
          <a:xfrm>
            <a:off x="6590873" y="2749307"/>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p:nvPr/>
        </p:nvCxnSpPr>
        <p:spPr>
          <a:xfrm>
            <a:off x="7266967" y="2759799"/>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p:nvPr/>
        </p:nvCxnSpPr>
        <p:spPr>
          <a:xfrm>
            <a:off x="7943062" y="2758951"/>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p:nvPr/>
        </p:nvCxnSpPr>
        <p:spPr>
          <a:xfrm>
            <a:off x="7268182" y="3431302"/>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p:nvPr/>
        </p:nvCxnSpPr>
        <p:spPr>
          <a:xfrm>
            <a:off x="7955615" y="3436336"/>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p:nvPr/>
        </p:nvCxnSpPr>
        <p:spPr>
          <a:xfrm>
            <a:off x="7955615" y="4112470"/>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p:nvPr/>
        </p:nvCxnSpPr>
        <p:spPr>
          <a:xfrm>
            <a:off x="5209345" y="2782252"/>
            <a:ext cx="571313" cy="568774"/>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p:nvPr/>
        </p:nvCxnSpPr>
        <p:spPr>
          <a:xfrm>
            <a:off x="5907418" y="3446872"/>
            <a:ext cx="571313" cy="568774"/>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p:nvPr/>
        </p:nvCxnSpPr>
        <p:spPr>
          <a:xfrm>
            <a:off x="5228341" y="3436335"/>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p:nvPr/>
        </p:nvCxnSpPr>
        <p:spPr>
          <a:xfrm>
            <a:off x="6587892" y="4112470"/>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p:nvPr/>
        </p:nvCxnSpPr>
        <p:spPr>
          <a:xfrm>
            <a:off x="7265570" y="4799945"/>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p:nvPr/>
        </p:nvCxnSpPr>
        <p:spPr>
          <a:xfrm>
            <a:off x="6569256" y="4788604"/>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p:nvPr/>
        </p:nvCxnSpPr>
        <p:spPr>
          <a:xfrm>
            <a:off x="5891424" y="4120657"/>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p:nvPr/>
        </p:nvCxnSpPr>
        <p:spPr>
          <a:xfrm>
            <a:off x="5228341" y="4120657"/>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p:nvPr/>
        </p:nvCxnSpPr>
        <p:spPr>
          <a:xfrm>
            <a:off x="5910799" y="4804786"/>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p:nvPr/>
        </p:nvCxnSpPr>
        <p:spPr>
          <a:xfrm>
            <a:off x="5224416" y="4794443"/>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stCxn id="21" idx="4"/>
            <a:endCxn id="22" idx="0"/>
          </p:cNvCxnSpPr>
          <p:nvPr/>
        </p:nvCxnSpPr>
        <p:spPr>
          <a:xfrm>
            <a:off x="5174459" y="2106027"/>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p:nvPr/>
        </p:nvCxnSpPr>
        <p:spPr>
          <a:xfrm>
            <a:off x="5174459" y="2793944"/>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p:nvPr/>
        </p:nvCxnSpPr>
        <p:spPr>
          <a:xfrm>
            <a:off x="5166008" y="3469189"/>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p:nvPr/>
        </p:nvCxnSpPr>
        <p:spPr>
          <a:xfrm>
            <a:off x="5174459" y="4142975"/>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p:nvPr/>
        </p:nvCxnSpPr>
        <p:spPr>
          <a:xfrm>
            <a:off x="5166008" y="4822263"/>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p:nvPr/>
        </p:nvCxnSpPr>
        <p:spPr>
          <a:xfrm>
            <a:off x="5853536" y="2106027"/>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p:nvPr/>
        </p:nvCxnSpPr>
        <p:spPr>
          <a:xfrm>
            <a:off x="5853536" y="2793944"/>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5845084" y="3469189"/>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5853536" y="4142975"/>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5845084" y="4822263"/>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6532612" y="2094220"/>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6532612" y="2782137"/>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6524160" y="3457382"/>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6532612" y="4131168"/>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6524160" y="4810456"/>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p:nvPr/>
        </p:nvCxnSpPr>
        <p:spPr>
          <a:xfrm>
            <a:off x="7211688" y="2106027"/>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p:nvPr/>
        </p:nvCxnSpPr>
        <p:spPr>
          <a:xfrm>
            <a:off x="7211688" y="2793944"/>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p:nvPr/>
        </p:nvCxnSpPr>
        <p:spPr>
          <a:xfrm>
            <a:off x="7203236" y="3469189"/>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p:nvPr/>
        </p:nvCxnSpPr>
        <p:spPr>
          <a:xfrm>
            <a:off x="7211688" y="4142975"/>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p:nvPr/>
        </p:nvCxnSpPr>
        <p:spPr>
          <a:xfrm>
            <a:off x="7203236" y="4822263"/>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p:nvPr/>
        </p:nvCxnSpPr>
        <p:spPr>
          <a:xfrm>
            <a:off x="7890764" y="2106027"/>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p:nvPr/>
        </p:nvCxnSpPr>
        <p:spPr>
          <a:xfrm>
            <a:off x="7890764" y="2793944"/>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p:nvPr/>
        </p:nvCxnSpPr>
        <p:spPr>
          <a:xfrm>
            <a:off x="7882313" y="3469189"/>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p:nvPr/>
        </p:nvCxnSpPr>
        <p:spPr>
          <a:xfrm>
            <a:off x="7890764" y="4142975"/>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a:off x="7882313" y="4822263"/>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p:cNvCxnSpPr/>
          <p:nvPr/>
        </p:nvCxnSpPr>
        <p:spPr>
          <a:xfrm>
            <a:off x="8572594" y="2106027"/>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a:off x="8572594" y="2793944"/>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p:nvPr/>
        </p:nvCxnSpPr>
        <p:spPr>
          <a:xfrm>
            <a:off x="8564142" y="3469189"/>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p:cNvCxnSpPr/>
          <p:nvPr/>
        </p:nvCxnSpPr>
        <p:spPr>
          <a:xfrm>
            <a:off x="8572594" y="4142975"/>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p:nvPr/>
        </p:nvCxnSpPr>
        <p:spPr>
          <a:xfrm>
            <a:off x="8564142" y="4822263"/>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a:stCxn id="21" idx="6"/>
            <a:endCxn id="27" idx="2"/>
          </p:cNvCxnSpPr>
          <p:nvPr/>
        </p:nvCxnSpPr>
        <p:spPr>
          <a:xfrm>
            <a:off x="5250660" y="202982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p:nvPr/>
        </p:nvCxnSpPr>
        <p:spPr>
          <a:xfrm>
            <a:off x="5925751" y="202982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p:nvPr/>
        </p:nvCxnSpPr>
        <p:spPr>
          <a:xfrm>
            <a:off x="6610210" y="202982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p:nvPr/>
        </p:nvCxnSpPr>
        <p:spPr>
          <a:xfrm>
            <a:off x="7287888" y="202982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p:nvPr/>
        </p:nvCxnSpPr>
        <p:spPr>
          <a:xfrm>
            <a:off x="7965379" y="202982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p:cNvCxnSpPr/>
          <p:nvPr/>
        </p:nvCxnSpPr>
        <p:spPr>
          <a:xfrm>
            <a:off x="5250660" y="2706363"/>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p:cNvCxnSpPr/>
          <p:nvPr/>
        </p:nvCxnSpPr>
        <p:spPr>
          <a:xfrm>
            <a:off x="5925751" y="2706363"/>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a:off x="6610210" y="2706363"/>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直線矢印コネクタ 116"/>
          <p:cNvCxnSpPr/>
          <p:nvPr/>
        </p:nvCxnSpPr>
        <p:spPr>
          <a:xfrm>
            <a:off x="7287888" y="2706363"/>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直線矢印コネクタ 117"/>
          <p:cNvCxnSpPr/>
          <p:nvPr/>
        </p:nvCxnSpPr>
        <p:spPr>
          <a:xfrm>
            <a:off x="7965379" y="2706363"/>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p:nvPr/>
        </p:nvCxnSpPr>
        <p:spPr>
          <a:xfrm>
            <a:off x="5241919" y="3382900"/>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p:nvPr/>
        </p:nvCxnSpPr>
        <p:spPr>
          <a:xfrm>
            <a:off x="5917009" y="3382900"/>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6601468" y="3382900"/>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7279147" y="3382900"/>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7956638" y="3382900"/>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5260970" y="4059437"/>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p:cNvCxnSpPr/>
          <p:nvPr/>
        </p:nvCxnSpPr>
        <p:spPr>
          <a:xfrm>
            <a:off x="5936061" y="4059437"/>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p:nvPr/>
        </p:nvCxnSpPr>
        <p:spPr>
          <a:xfrm>
            <a:off x="6620520" y="405943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p:nvPr/>
        </p:nvCxnSpPr>
        <p:spPr>
          <a:xfrm>
            <a:off x="7298198" y="4059437"/>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a:off x="7975690" y="4059437"/>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a:off x="5250660"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p:cNvCxnSpPr/>
          <p:nvPr/>
        </p:nvCxnSpPr>
        <p:spPr>
          <a:xfrm>
            <a:off x="5925751"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a:off x="6610210"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直線矢印コネクタ 131"/>
          <p:cNvCxnSpPr/>
          <p:nvPr/>
        </p:nvCxnSpPr>
        <p:spPr>
          <a:xfrm>
            <a:off x="7287888"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a:off x="7965379"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p:nvPr/>
        </p:nvCxnSpPr>
        <p:spPr>
          <a:xfrm>
            <a:off x="5250659" y="5416145"/>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p:nvPr/>
        </p:nvCxnSpPr>
        <p:spPr>
          <a:xfrm>
            <a:off x="5925750" y="5416145"/>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p:nvPr/>
        </p:nvCxnSpPr>
        <p:spPr>
          <a:xfrm>
            <a:off x="6610209" y="5416145"/>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直線矢印コネクタ 136"/>
          <p:cNvCxnSpPr/>
          <p:nvPr/>
        </p:nvCxnSpPr>
        <p:spPr>
          <a:xfrm>
            <a:off x="7287887" y="5416145"/>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直線矢印コネクタ 137"/>
          <p:cNvCxnSpPr/>
          <p:nvPr/>
        </p:nvCxnSpPr>
        <p:spPr>
          <a:xfrm>
            <a:off x="7965379" y="5416145"/>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39" name="テキスト ボックス 138"/>
          <p:cNvSpPr txBox="1"/>
          <p:nvPr/>
        </p:nvSpPr>
        <p:spPr>
          <a:xfrm>
            <a:off x="6470070" y="1245806"/>
            <a:ext cx="803425" cy="300082"/>
          </a:xfrm>
          <a:prstGeom prst="rect">
            <a:avLst/>
          </a:prstGeom>
          <a:noFill/>
        </p:spPr>
        <p:txBody>
          <a:bodyPr wrap="none" rtlCol="0">
            <a:spAutoFit/>
          </a:bodyPr>
          <a:lstStyle/>
          <a:p>
            <a:r>
              <a:rPr lang="ja-JP" altLang="en-US" sz="1350" dirty="0"/>
              <a:t>文字列</a:t>
            </a:r>
            <a:r>
              <a:rPr lang="en-US" altLang="ja-JP" sz="1350" dirty="0"/>
              <a:t>A</a:t>
            </a:r>
            <a:endParaRPr lang="ja-JP" altLang="en-US" sz="1350" dirty="0"/>
          </a:p>
        </p:txBody>
      </p:sp>
      <p:sp>
        <p:nvSpPr>
          <p:cNvPr id="140" name="テキスト ボックス 139"/>
          <p:cNvSpPr txBox="1"/>
          <p:nvPr/>
        </p:nvSpPr>
        <p:spPr>
          <a:xfrm rot="16200000">
            <a:off x="4097101" y="3570679"/>
            <a:ext cx="798617" cy="300082"/>
          </a:xfrm>
          <a:prstGeom prst="rect">
            <a:avLst/>
          </a:prstGeom>
          <a:noFill/>
        </p:spPr>
        <p:txBody>
          <a:bodyPr wrap="none" rtlCol="0">
            <a:spAutoFit/>
          </a:bodyPr>
          <a:lstStyle/>
          <a:p>
            <a:r>
              <a:rPr lang="ja-JP" altLang="en-US" sz="1350" dirty="0"/>
              <a:t>文字列</a:t>
            </a:r>
            <a:r>
              <a:rPr lang="en-US" altLang="ja-JP" sz="1350" dirty="0"/>
              <a:t>B</a:t>
            </a:r>
            <a:endParaRPr lang="ja-JP" altLang="en-US" sz="1350" dirty="0"/>
          </a:p>
        </p:txBody>
      </p:sp>
    </p:spTree>
    <p:extLst>
      <p:ext uri="{BB962C8B-B14F-4D97-AF65-F5344CB8AC3E}">
        <p14:creationId xmlns:p14="http://schemas.microsoft.com/office/powerpoint/2010/main" val="1996587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 6"/>
          <p:cNvGraphicFramePr>
            <a:graphicFrameLocks noGrp="1"/>
          </p:cNvGraphicFramePr>
          <p:nvPr>
            <p:extLst/>
          </p:nvPr>
        </p:nvGraphicFramePr>
        <p:xfrm>
          <a:off x="4834628" y="1690689"/>
          <a:ext cx="4050000" cy="4050000"/>
        </p:xfrm>
        <a:graphic>
          <a:graphicData uri="http://schemas.openxmlformats.org/drawingml/2006/table">
            <a:tbl>
              <a:tblPr firstRow="1" bandRow="1">
                <a:tableStyleId>{5940675A-B579-460E-94D1-54222C63F5DA}</a:tableStyleId>
              </a:tblPr>
              <a:tblGrid>
                <a:gridCol w="675000"/>
                <a:gridCol w="675000"/>
                <a:gridCol w="675000"/>
                <a:gridCol w="675000"/>
                <a:gridCol w="675000"/>
                <a:gridCol w="675000"/>
              </a:tblGrid>
              <a:tr h="675000">
                <a:tc>
                  <a:txBody>
                    <a:bodyPr/>
                    <a:lstStyle/>
                    <a:p>
                      <a:pPr marL="0" algn="l" defTabSz="914400" rtl="0" eaLnBrk="1" latinLnBrk="0" hangingPunct="1"/>
                      <a:r>
                        <a:rPr kumimoji="1" lang="en-US" altLang="ja-JP" sz="2200" dirty="0" smtClean="0">
                          <a:solidFill>
                            <a:srgbClr val="FF0000"/>
                          </a:solidFill>
                        </a:rPr>
                        <a:t>0</a:t>
                      </a:r>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75000">
                <a:tc>
                  <a:txBody>
                    <a:bodyPr/>
                    <a:lstStyle/>
                    <a:p>
                      <a:pPr marL="0" algn="l" defTabSz="914400" rtl="0" eaLnBrk="1" latinLnBrk="0" hangingPunct="1"/>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6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6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6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60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6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75000">
                <a:tc>
                  <a:txBody>
                    <a:bodyPr/>
                    <a:lstStyle/>
                    <a:p>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kumimoji="1" lang="ja-JP" altLang="en-US" sz="2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6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6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60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6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75000">
                <a:tc>
                  <a:txBody>
                    <a:bodyPr/>
                    <a:lstStyle/>
                    <a:p>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6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2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kumimoji="1" lang="ja-JP" altLang="en-US" sz="2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6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60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75000">
                <a:tc>
                  <a:txBody>
                    <a:bodyPr/>
                    <a:lstStyle/>
                    <a:p>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6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60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6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kumimoji="1" lang="ja-JP" altLang="en-US" sz="2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2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75000">
                <a:tc>
                  <a:txBody>
                    <a:bodyPr/>
                    <a:lstStyle/>
                    <a:p>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6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6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6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kumimoji="1" lang="ja-JP" altLang="en-US" sz="2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endParaRPr kumimoji="1" lang="ja-JP" altLang="en-US" sz="24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コンテンツ プレースホルダー 2"/>
          <p:cNvSpPr>
            <a:spLocks noGrp="1"/>
          </p:cNvSpPr>
          <p:nvPr>
            <p:ph idx="1"/>
          </p:nvPr>
        </p:nvSpPr>
        <p:spPr>
          <a:xfrm>
            <a:off x="176231" y="1541610"/>
            <a:ext cx="4430238" cy="4351338"/>
          </a:xfrm>
        </p:spPr>
        <p:txBody>
          <a:bodyPr>
            <a:normAutofit/>
          </a:bodyPr>
          <a:lstStyle/>
          <a:p>
            <a:pPr marL="0" indent="0">
              <a:buNone/>
            </a:pPr>
            <a:r>
              <a:rPr lang="ja-JP" altLang="en-US" sz="2400" dirty="0"/>
              <a:t>塩基</a:t>
            </a:r>
            <a:r>
              <a:rPr lang="ja-JP" altLang="en-US" sz="2400" dirty="0" smtClean="0"/>
              <a:t>同士やアミノ</a:t>
            </a:r>
            <a:r>
              <a:rPr lang="ja-JP" altLang="en-US" sz="2400" dirty="0"/>
              <a:t>酸同士の置換確率</a:t>
            </a:r>
            <a:r>
              <a:rPr lang="ja-JP" altLang="en-US" sz="2400" dirty="0" smtClean="0"/>
              <a:t>を行列にしたもの</a:t>
            </a:r>
            <a:endParaRPr lang="en-US" altLang="ja-JP" sz="2400" dirty="0" smtClean="0"/>
          </a:p>
          <a:p>
            <a:pPr marL="0" indent="0">
              <a:buNone/>
            </a:pPr>
            <a:r>
              <a:rPr lang="ja-JP" altLang="en-US" sz="2400" dirty="0"/>
              <a:t>最短経路探索</a:t>
            </a:r>
            <a:endParaRPr lang="en-US" altLang="ja-JP" sz="2400" dirty="0"/>
          </a:p>
          <a:p>
            <a:pPr marL="0" indent="0">
              <a:buNone/>
            </a:pPr>
            <a:endParaRPr kumimoji="1" lang="en-US" altLang="ja-JP" sz="2400" dirty="0" smtClean="0"/>
          </a:p>
        </p:txBody>
      </p:sp>
      <p:sp>
        <p:nvSpPr>
          <p:cNvPr id="2" name="タイトル 1"/>
          <p:cNvSpPr>
            <a:spLocks noGrp="1"/>
          </p:cNvSpPr>
          <p:nvPr>
            <p:ph type="title"/>
          </p:nvPr>
        </p:nvSpPr>
        <p:spPr/>
        <p:txBody>
          <a:bodyPr/>
          <a:lstStyle/>
          <a:p>
            <a:r>
              <a:rPr kumimoji="1" lang="ja-JP" altLang="en-US" dirty="0" smtClean="0"/>
              <a:t>スコアマトリックス</a:t>
            </a:r>
            <a:endParaRPr kumimoji="1" lang="ja-JP" altLang="en-US" dirty="0"/>
          </a:p>
        </p:txBody>
      </p:sp>
      <p:sp>
        <p:nvSpPr>
          <p:cNvPr id="4" name="スライド番号プレースホルダー 3"/>
          <p:cNvSpPr>
            <a:spLocks noGrp="1"/>
          </p:cNvSpPr>
          <p:nvPr>
            <p:ph type="sldNum" sz="quarter" idx="12"/>
          </p:nvPr>
        </p:nvSpPr>
        <p:spPr/>
        <p:txBody>
          <a:bodyPr/>
          <a:lstStyle/>
          <a:p>
            <a:fld id="{EFA5CCE9-1B00-B54D-90EB-36872C14009A}" type="slidenum">
              <a:rPr kumimoji="1" lang="ja-JP" altLang="en-US" smtClean="0"/>
              <a:t>48</a:t>
            </a:fld>
            <a:endParaRPr kumimoji="1" lang="ja-JP" altLang="en-US" dirty="0"/>
          </a:p>
        </p:txBody>
      </p:sp>
      <p:sp>
        <p:nvSpPr>
          <p:cNvPr id="8" name="テキスト ボックス 7"/>
          <p:cNvSpPr txBox="1"/>
          <p:nvPr/>
        </p:nvSpPr>
        <p:spPr>
          <a:xfrm>
            <a:off x="5387905" y="1413689"/>
            <a:ext cx="269626" cy="300082"/>
          </a:xfrm>
          <a:prstGeom prst="rect">
            <a:avLst/>
          </a:prstGeom>
          <a:noFill/>
        </p:spPr>
        <p:txBody>
          <a:bodyPr wrap="none" rtlCol="0">
            <a:spAutoFit/>
          </a:bodyPr>
          <a:lstStyle/>
          <a:p>
            <a:r>
              <a:rPr lang="en-US" altLang="ja-JP" sz="1350" dirty="0"/>
              <a:t>T</a:t>
            </a:r>
            <a:endParaRPr lang="ja-JP" altLang="en-US" sz="1350" dirty="0"/>
          </a:p>
        </p:txBody>
      </p:sp>
      <p:sp>
        <p:nvSpPr>
          <p:cNvPr id="9" name="テキスト ボックス 8"/>
          <p:cNvSpPr txBox="1"/>
          <p:nvPr/>
        </p:nvSpPr>
        <p:spPr>
          <a:xfrm>
            <a:off x="6060929" y="1413689"/>
            <a:ext cx="277640" cy="300082"/>
          </a:xfrm>
          <a:prstGeom prst="rect">
            <a:avLst/>
          </a:prstGeom>
          <a:noFill/>
        </p:spPr>
        <p:txBody>
          <a:bodyPr wrap="none" rtlCol="0">
            <a:spAutoFit/>
          </a:bodyPr>
          <a:lstStyle/>
          <a:p>
            <a:r>
              <a:rPr lang="en-US" altLang="ja-JP" sz="1350"/>
              <a:t>C</a:t>
            </a:r>
            <a:endParaRPr lang="ja-JP" altLang="en-US" sz="1350" dirty="0"/>
          </a:p>
        </p:txBody>
      </p:sp>
      <p:sp>
        <p:nvSpPr>
          <p:cNvPr id="10" name="テキスト ボックス 9"/>
          <p:cNvSpPr txBox="1"/>
          <p:nvPr/>
        </p:nvSpPr>
        <p:spPr>
          <a:xfrm>
            <a:off x="6742366" y="1413689"/>
            <a:ext cx="293670" cy="300082"/>
          </a:xfrm>
          <a:prstGeom prst="rect">
            <a:avLst/>
          </a:prstGeom>
          <a:noFill/>
        </p:spPr>
        <p:txBody>
          <a:bodyPr wrap="none" rtlCol="0">
            <a:spAutoFit/>
          </a:bodyPr>
          <a:lstStyle/>
          <a:p>
            <a:r>
              <a:rPr lang="en-US" altLang="ja-JP" sz="1350"/>
              <a:t>G</a:t>
            </a:r>
            <a:endParaRPr lang="ja-JP" altLang="en-US" sz="1350" dirty="0"/>
          </a:p>
        </p:txBody>
      </p:sp>
      <p:sp>
        <p:nvSpPr>
          <p:cNvPr id="11" name="テキスト ボックス 10"/>
          <p:cNvSpPr txBox="1"/>
          <p:nvPr/>
        </p:nvSpPr>
        <p:spPr>
          <a:xfrm>
            <a:off x="7432221" y="1413689"/>
            <a:ext cx="284052" cy="300082"/>
          </a:xfrm>
          <a:prstGeom prst="rect">
            <a:avLst/>
          </a:prstGeom>
          <a:noFill/>
        </p:spPr>
        <p:txBody>
          <a:bodyPr wrap="none" rtlCol="0">
            <a:spAutoFit/>
          </a:bodyPr>
          <a:lstStyle/>
          <a:p>
            <a:r>
              <a:rPr lang="en-US" altLang="ja-JP" sz="1350"/>
              <a:t>A</a:t>
            </a:r>
            <a:endParaRPr lang="ja-JP" altLang="en-US" sz="1350" dirty="0"/>
          </a:p>
        </p:txBody>
      </p:sp>
      <p:sp>
        <p:nvSpPr>
          <p:cNvPr id="12" name="テキスト ボックス 11"/>
          <p:cNvSpPr txBox="1"/>
          <p:nvPr/>
        </p:nvSpPr>
        <p:spPr>
          <a:xfrm>
            <a:off x="8107648" y="1413689"/>
            <a:ext cx="269626" cy="300082"/>
          </a:xfrm>
          <a:prstGeom prst="rect">
            <a:avLst/>
          </a:prstGeom>
          <a:noFill/>
        </p:spPr>
        <p:txBody>
          <a:bodyPr wrap="none" rtlCol="0">
            <a:spAutoFit/>
          </a:bodyPr>
          <a:lstStyle/>
          <a:p>
            <a:r>
              <a:rPr lang="en-US" altLang="ja-JP" sz="1350"/>
              <a:t>T</a:t>
            </a:r>
            <a:endParaRPr lang="ja-JP" altLang="en-US" sz="1350" dirty="0"/>
          </a:p>
        </p:txBody>
      </p:sp>
      <p:sp>
        <p:nvSpPr>
          <p:cNvPr id="13" name="テキスト ボックス 12"/>
          <p:cNvSpPr txBox="1"/>
          <p:nvPr/>
        </p:nvSpPr>
        <p:spPr>
          <a:xfrm>
            <a:off x="4569891" y="2232393"/>
            <a:ext cx="293670" cy="300082"/>
          </a:xfrm>
          <a:prstGeom prst="rect">
            <a:avLst/>
          </a:prstGeom>
          <a:noFill/>
        </p:spPr>
        <p:txBody>
          <a:bodyPr wrap="none" rtlCol="0">
            <a:spAutoFit/>
          </a:bodyPr>
          <a:lstStyle/>
          <a:p>
            <a:r>
              <a:rPr lang="en-US" altLang="ja-JP" sz="1350"/>
              <a:t>G</a:t>
            </a:r>
            <a:endParaRPr lang="ja-JP" altLang="en-US" sz="1350" dirty="0"/>
          </a:p>
        </p:txBody>
      </p:sp>
      <p:sp>
        <p:nvSpPr>
          <p:cNvPr id="14" name="テキスト ボックス 13"/>
          <p:cNvSpPr txBox="1"/>
          <p:nvPr/>
        </p:nvSpPr>
        <p:spPr>
          <a:xfrm>
            <a:off x="4578307" y="2912597"/>
            <a:ext cx="269626" cy="300082"/>
          </a:xfrm>
          <a:prstGeom prst="rect">
            <a:avLst/>
          </a:prstGeom>
          <a:noFill/>
        </p:spPr>
        <p:txBody>
          <a:bodyPr wrap="none" rtlCol="0">
            <a:spAutoFit/>
          </a:bodyPr>
          <a:lstStyle/>
          <a:p>
            <a:r>
              <a:rPr lang="en-US" altLang="ja-JP" sz="1350"/>
              <a:t>T</a:t>
            </a:r>
            <a:endParaRPr lang="ja-JP" altLang="en-US" sz="1350" dirty="0"/>
          </a:p>
        </p:txBody>
      </p:sp>
      <p:sp>
        <p:nvSpPr>
          <p:cNvPr id="15" name="テキスト ボックス 14"/>
          <p:cNvSpPr txBox="1"/>
          <p:nvPr/>
        </p:nvSpPr>
        <p:spPr>
          <a:xfrm>
            <a:off x="4578308" y="3592802"/>
            <a:ext cx="277640" cy="300082"/>
          </a:xfrm>
          <a:prstGeom prst="rect">
            <a:avLst/>
          </a:prstGeom>
          <a:noFill/>
        </p:spPr>
        <p:txBody>
          <a:bodyPr wrap="none" rtlCol="0">
            <a:spAutoFit/>
          </a:bodyPr>
          <a:lstStyle/>
          <a:p>
            <a:r>
              <a:rPr lang="en-US" altLang="ja-JP" sz="1350"/>
              <a:t>C</a:t>
            </a:r>
            <a:endParaRPr lang="ja-JP" altLang="en-US" sz="1350" dirty="0"/>
          </a:p>
        </p:txBody>
      </p:sp>
      <p:sp>
        <p:nvSpPr>
          <p:cNvPr id="16" name="テキスト ボックス 15"/>
          <p:cNvSpPr txBox="1"/>
          <p:nvPr/>
        </p:nvSpPr>
        <p:spPr>
          <a:xfrm>
            <a:off x="4584318" y="4273006"/>
            <a:ext cx="284052" cy="300082"/>
          </a:xfrm>
          <a:prstGeom prst="rect">
            <a:avLst/>
          </a:prstGeom>
          <a:noFill/>
        </p:spPr>
        <p:txBody>
          <a:bodyPr wrap="none" rtlCol="0">
            <a:spAutoFit/>
          </a:bodyPr>
          <a:lstStyle/>
          <a:p>
            <a:r>
              <a:rPr lang="en-US" altLang="ja-JP" sz="1350"/>
              <a:t>A</a:t>
            </a:r>
            <a:endParaRPr lang="ja-JP" altLang="en-US" sz="1350" dirty="0"/>
          </a:p>
        </p:txBody>
      </p:sp>
      <p:sp>
        <p:nvSpPr>
          <p:cNvPr id="17" name="テキスト ボックス 16"/>
          <p:cNvSpPr txBox="1"/>
          <p:nvPr/>
        </p:nvSpPr>
        <p:spPr>
          <a:xfrm>
            <a:off x="4584318" y="4953210"/>
            <a:ext cx="277640" cy="300082"/>
          </a:xfrm>
          <a:prstGeom prst="rect">
            <a:avLst/>
          </a:prstGeom>
          <a:noFill/>
        </p:spPr>
        <p:txBody>
          <a:bodyPr wrap="none" rtlCol="0">
            <a:spAutoFit/>
          </a:bodyPr>
          <a:lstStyle/>
          <a:p>
            <a:r>
              <a:rPr lang="en-US" altLang="ja-JP" sz="1350"/>
              <a:t>C</a:t>
            </a:r>
            <a:endParaRPr lang="ja-JP" altLang="en-US" sz="1350" dirty="0"/>
          </a:p>
        </p:txBody>
      </p:sp>
      <p:sp>
        <p:nvSpPr>
          <p:cNvPr id="18" name="円/楕円 17"/>
          <p:cNvSpPr/>
          <p:nvPr/>
        </p:nvSpPr>
        <p:spPr>
          <a:xfrm>
            <a:off x="5098259"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19" name="円/楕円 18"/>
          <p:cNvSpPr/>
          <p:nvPr/>
        </p:nvSpPr>
        <p:spPr>
          <a:xfrm>
            <a:off x="5098259"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0" name="円/楕円 19"/>
          <p:cNvSpPr/>
          <p:nvPr/>
        </p:nvSpPr>
        <p:spPr>
          <a:xfrm>
            <a:off x="5098259"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1" name="円/楕円 20"/>
          <p:cNvSpPr/>
          <p:nvPr/>
        </p:nvSpPr>
        <p:spPr>
          <a:xfrm>
            <a:off x="5098259"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2" name="円/楕円 21"/>
          <p:cNvSpPr/>
          <p:nvPr/>
        </p:nvSpPr>
        <p:spPr>
          <a:xfrm>
            <a:off x="5098259"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3" name="円/楕円 22"/>
          <p:cNvSpPr/>
          <p:nvPr/>
        </p:nvSpPr>
        <p:spPr>
          <a:xfrm>
            <a:off x="5098259"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4" name="円/楕円 23"/>
          <p:cNvSpPr/>
          <p:nvPr/>
        </p:nvSpPr>
        <p:spPr>
          <a:xfrm>
            <a:off x="5777336"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25" name="円/楕円 24"/>
          <p:cNvSpPr/>
          <p:nvPr/>
        </p:nvSpPr>
        <p:spPr>
          <a:xfrm>
            <a:off x="5777336"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6" name="円/楕円 25"/>
          <p:cNvSpPr/>
          <p:nvPr/>
        </p:nvSpPr>
        <p:spPr>
          <a:xfrm>
            <a:off x="6456412"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27" name="円/楕円 26"/>
          <p:cNvSpPr/>
          <p:nvPr/>
        </p:nvSpPr>
        <p:spPr>
          <a:xfrm>
            <a:off x="6456412"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8" name="円/楕円 27"/>
          <p:cNvSpPr/>
          <p:nvPr/>
        </p:nvSpPr>
        <p:spPr>
          <a:xfrm>
            <a:off x="5777336"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9" name="円/楕円 28"/>
          <p:cNvSpPr/>
          <p:nvPr/>
        </p:nvSpPr>
        <p:spPr>
          <a:xfrm>
            <a:off x="6456412"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0" name="円/楕円 29"/>
          <p:cNvSpPr/>
          <p:nvPr/>
        </p:nvSpPr>
        <p:spPr>
          <a:xfrm>
            <a:off x="5777336"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1" name="円/楕円 30"/>
          <p:cNvSpPr/>
          <p:nvPr/>
        </p:nvSpPr>
        <p:spPr>
          <a:xfrm>
            <a:off x="6456412"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dirty="0"/>
          </a:p>
        </p:txBody>
      </p:sp>
      <p:sp>
        <p:nvSpPr>
          <p:cNvPr id="32" name="円/楕円 31"/>
          <p:cNvSpPr/>
          <p:nvPr/>
        </p:nvSpPr>
        <p:spPr>
          <a:xfrm>
            <a:off x="5777336"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3" name="円/楕円 32"/>
          <p:cNvSpPr/>
          <p:nvPr/>
        </p:nvSpPr>
        <p:spPr>
          <a:xfrm>
            <a:off x="6456412"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4" name="円/楕円 33"/>
          <p:cNvSpPr/>
          <p:nvPr/>
        </p:nvSpPr>
        <p:spPr>
          <a:xfrm>
            <a:off x="5777336"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5" name="円/楕円 34"/>
          <p:cNvSpPr/>
          <p:nvPr/>
        </p:nvSpPr>
        <p:spPr>
          <a:xfrm>
            <a:off x="6456412" y="5337201"/>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6" name="円/楕円 35"/>
          <p:cNvSpPr/>
          <p:nvPr/>
        </p:nvSpPr>
        <p:spPr>
          <a:xfrm>
            <a:off x="7135488"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37" name="円/楕円 36"/>
          <p:cNvSpPr/>
          <p:nvPr/>
        </p:nvSpPr>
        <p:spPr>
          <a:xfrm>
            <a:off x="7814564"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38" name="円/楕円 37"/>
          <p:cNvSpPr/>
          <p:nvPr/>
        </p:nvSpPr>
        <p:spPr>
          <a:xfrm>
            <a:off x="8493641"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39" name="円/楕円 38"/>
          <p:cNvSpPr/>
          <p:nvPr/>
        </p:nvSpPr>
        <p:spPr>
          <a:xfrm>
            <a:off x="7135488"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0" name="円/楕円 39"/>
          <p:cNvSpPr/>
          <p:nvPr/>
        </p:nvSpPr>
        <p:spPr>
          <a:xfrm>
            <a:off x="7814564"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1" name="円/楕円 40"/>
          <p:cNvSpPr/>
          <p:nvPr/>
        </p:nvSpPr>
        <p:spPr>
          <a:xfrm>
            <a:off x="8493641"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2" name="円/楕円 41"/>
          <p:cNvSpPr/>
          <p:nvPr/>
        </p:nvSpPr>
        <p:spPr>
          <a:xfrm>
            <a:off x="7135488"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3" name="円/楕円 42"/>
          <p:cNvSpPr/>
          <p:nvPr/>
        </p:nvSpPr>
        <p:spPr>
          <a:xfrm>
            <a:off x="7814564"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4" name="円/楕円 43"/>
          <p:cNvSpPr/>
          <p:nvPr/>
        </p:nvSpPr>
        <p:spPr>
          <a:xfrm>
            <a:off x="8493641"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5" name="円/楕円 44"/>
          <p:cNvSpPr/>
          <p:nvPr/>
        </p:nvSpPr>
        <p:spPr>
          <a:xfrm>
            <a:off x="7135488"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6" name="円/楕円 45"/>
          <p:cNvSpPr/>
          <p:nvPr/>
        </p:nvSpPr>
        <p:spPr>
          <a:xfrm>
            <a:off x="7814564"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7" name="円/楕円 46"/>
          <p:cNvSpPr/>
          <p:nvPr/>
        </p:nvSpPr>
        <p:spPr>
          <a:xfrm>
            <a:off x="8493641"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8" name="円/楕円 47"/>
          <p:cNvSpPr/>
          <p:nvPr/>
        </p:nvSpPr>
        <p:spPr>
          <a:xfrm>
            <a:off x="7135488"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9" name="円/楕円 48"/>
          <p:cNvSpPr/>
          <p:nvPr/>
        </p:nvSpPr>
        <p:spPr>
          <a:xfrm>
            <a:off x="7135488"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50" name="円/楕円 49"/>
          <p:cNvSpPr/>
          <p:nvPr/>
        </p:nvSpPr>
        <p:spPr>
          <a:xfrm>
            <a:off x="7814564"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51" name="円/楕円 50"/>
          <p:cNvSpPr/>
          <p:nvPr/>
        </p:nvSpPr>
        <p:spPr>
          <a:xfrm>
            <a:off x="8493641"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52" name="円/楕円 51"/>
          <p:cNvSpPr/>
          <p:nvPr/>
        </p:nvSpPr>
        <p:spPr>
          <a:xfrm>
            <a:off x="7814564"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53" name="円/楕円 52"/>
          <p:cNvSpPr/>
          <p:nvPr/>
        </p:nvSpPr>
        <p:spPr>
          <a:xfrm>
            <a:off x="8493641"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cxnSp>
        <p:nvCxnSpPr>
          <p:cNvPr id="54" name="直線矢印コネクタ 53"/>
          <p:cNvCxnSpPr>
            <a:stCxn id="21" idx="5"/>
            <a:endCxn id="28" idx="1"/>
          </p:cNvCxnSpPr>
          <p:nvPr/>
        </p:nvCxnSpPr>
        <p:spPr>
          <a:xfrm>
            <a:off x="5228341" y="2083708"/>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a:off x="5908816" y="2759800"/>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a:off x="6587892" y="3436336"/>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a:off x="7266968" y="4113319"/>
            <a:ext cx="571313" cy="568774"/>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a:off x="7945464" y="4789855"/>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a:off x="5914832" y="2071902"/>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a:off x="6601323" y="2083708"/>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p:nvPr/>
        </p:nvCxnSpPr>
        <p:spPr>
          <a:xfrm>
            <a:off x="7266967" y="2083708"/>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a:off x="7947316" y="2071902"/>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p:nvPr/>
        </p:nvCxnSpPr>
        <p:spPr>
          <a:xfrm>
            <a:off x="6590873" y="2749307"/>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p:nvPr/>
        </p:nvCxnSpPr>
        <p:spPr>
          <a:xfrm>
            <a:off x="7266967" y="2759799"/>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p:nvPr/>
        </p:nvCxnSpPr>
        <p:spPr>
          <a:xfrm>
            <a:off x="7943062" y="2758951"/>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p:nvPr/>
        </p:nvCxnSpPr>
        <p:spPr>
          <a:xfrm>
            <a:off x="7268182" y="3431302"/>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p:nvPr/>
        </p:nvCxnSpPr>
        <p:spPr>
          <a:xfrm>
            <a:off x="7955615" y="3436336"/>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p:nvPr/>
        </p:nvCxnSpPr>
        <p:spPr>
          <a:xfrm>
            <a:off x="7955615" y="4112470"/>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p:nvPr/>
        </p:nvCxnSpPr>
        <p:spPr>
          <a:xfrm>
            <a:off x="5209345" y="2782252"/>
            <a:ext cx="571313" cy="568774"/>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p:nvPr/>
        </p:nvCxnSpPr>
        <p:spPr>
          <a:xfrm>
            <a:off x="5907418" y="3446872"/>
            <a:ext cx="571313" cy="568774"/>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p:nvPr/>
        </p:nvCxnSpPr>
        <p:spPr>
          <a:xfrm>
            <a:off x="5228341" y="3436335"/>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p:nvPr/>
        </p:nvCxnSpPr>
        <p:spPr>
          <a:xfrm>
            <a:off x="6587892" y="4112470"/>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p:nvPr/>
        </p:nvCxnSpPr>
        <p:spPr>
          <a:xfrm>
            <a:off x="7265570" y="4799945"/>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p:nvPr/>
        </p:nvCxnSpPr>
        <p:spPr>
          <a:xfrm>
            <a:off x="6569256" y="4788604"/>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p:nvPr/>
        </p:nvCxnSpPr>
        <p:spPr>
          <a:xfrm>
            <a:off x="5891424" y="4120657"/>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p:nvPr/>
        </p:nvCxnSpPr>
        <p:spPr>
          <a:xfrm>
            <a:off x="5228341" y="4120657"/>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p:nvPr/>
        </p:nvCxnSpPr>
        <p:spPr>
          <a:xfrm>
            <a:off x="5910799" y="4804786"/>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p:nvPr/>
        </p:nvCxnSpPr>
        <p:spPr>
          <a:xfrm>
            <a:off x="5224416" y="4794443"/>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stCxn id="21" idx="4"/>
            <a:endCxn id="22" idx="0"/>
          </p:cNvCxnSpPr>
          <p:nvPr/>
        </p:nvCxnSpPr>
        <p:spPr>
          <a:xfrm>
            <a:off x="5174459" y="2106027"/>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p:nvPr/>
        </p:nvCxnSpPr>
        <p:spPr>
          <a:xfrm>
            <a:off x="5174459" y="2793944"/>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p:nvPr/>
        </p:nvCxnSpPr>
        <p:spPr>
          <a:xfrm>
            <a:off x="5166008" y="3469189"/>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p:nvPr/>
        </p:nvCxnSpPr>
        <p:spPr>
          <a:xfrm>
            <a:off x="5174459" y="4142975"/>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p:nvPr/>
        </p:nvCxnSpPr>
        <p:spPr>
          <a:xfrm>
            <a:off x="5166008" y="4822263"/>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p:nvPr/>
        </p:nvCxnSpPr>
        <p:spPr>
          <a:xfrm>
            <a:off x="5853536" y="2106027"/>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p:nvPr/>
        </p:nvCxnSpPr>
        <p:spPr>
          <a:xfrm>
            <a:off x="5853536" y="2793944"/>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5845084" y="3469189"/>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5853536" y="4142975"/>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5845084" y="4822263"/>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6532612" y="2094220"/>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6532612" y="2782137"/>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6524160" y="3457382"/>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6532612" y="4131168"/>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6524160" y="4810456"/>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p:nvPr/>
        </p:nvCxnSpPr>
        <p:spPr>
          <a:xfrm>
            <a:off x="7211688" y="2106027"/>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p:nvPr/>
        </p:nvCxnSpPr>
        <p:spPr>
          <a:xfrm>
            <a:off x="7211688" y="2793944"/>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p:nvPr/>
        </p:nvCxnSpPr>
        <p:spPr>
          <a:xfrm>
            <a:off x="7203236" y="3469189"/>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p:nvPr/>
        </p:nvCxnSpPr>
        <p:spPr>
          <a:xfrm>
            <a:off x="7211688" y="4142975"/>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p:nvPr/>
        </p:nvCxnSpPr>
        <p:spPr>
          <a:xfrm>
            <a:off x="7203236" y="4822263"/>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p:nvPr/>
        </p:nvCxnSpPr>
        <p:spPr>
          <a:xfrm>
            <a:off x="7890764" y="2106027"/>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p:nvPr/>
        </p:nvCxnSpPr>
        <p:spPr>
          <a:xfrm>
            <a:off x="7890764" y="2793944"/>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p:nvPr/>
        </p:nvCxnSpPr>
        <p:spPr>
          <a:xfrm>
            <a:off x="7882313" y="3469189"/>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p:nvPr/>
        </p:nvCxnSpPr>
        <p:spPr>
          <a:xfrm>
            <a:off x="7890764" y="4142975"/>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a:off x="7882313" y="4822263"/>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p:cNvCxnSpPr/>
          <p:nvPr/>
        </p:nvCxnSpPr>
        <p:spPr>
          <a:xfrm>
            <a:off x="8572594" y="2106027"/>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a:off x="8572594" y="2793944"/>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p:nvPr/>
        </p:nvCxnSpPr>
        <p:spPr>
          <a:xfrm>
            <a:off x="8564142" y="3469189"/>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p:cNvCxnSpPr/>
          <p:nvPr/>
        </p:nvCxnSpPr>
        <p:spPr>
          <a:xfrm>
            <a:off x="8572594" y="4142975"/>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p:nvPr/>
        </p:nvCxnSpPr>
        <p:spPr>
          <a:xfrm>
            <a:off x="8564142" y="4822263"/>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a:stCxn id="21" idx="6"/>
            <a:endCxn id="27" idx="2"/>
          </p:cNvCxnSpPr>
          <p:nvPr/>
        </p:nvCxnSpPr>
        <p:spPr>
          <a:xfrm>
            <a:off x="5250660" y="202982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p:nvPr/>
        </p:nvCxnSpPr>
        <p:spPr>
          <a:xfrm>
            <a:off x="5925751" y="202982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p:nvPr/>
        </p:nvCxnSpPr>
        <p:spPr>
          <a:xfrm>
            <a:off x="6610210" y="202982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p:nvPr/>
        </p:nvCxnSpPr>
        <p:spPr>
          <a:xfrm>
            <a:off x="7287888" y="202982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p:nvPr/>
        </p:nvCxnSpPr>
        <p:spPr>
          <a:xfrm>
            <a:off x="7965379" y="202982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p:cNvCxnSpPr/>
          <p:nvPr/>
        </p:nvCxnSpPr>
        <p:spPr>
          <a:xfrm>
            <a:off x="5250660" y="2706363"/>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p:cNvCxnSpPr/>
          <p:nvPr/>
        </p:nvCxnSpPr>
        <p:spPr>
          <a:xfrm>
            <a:off x="5925751" y="2706363"/>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a:off x="6610210" y="2706363"/>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直線矢印コネクタ 116"/>
          <p:cNvCxnSpPr/>
          <p:nvPr/>
        </p:nvCxnSpPr>
        <p:spPr>
          <a:xfrm>
            <a:off x="7287888" y="2706363"/>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直線矢印コネクタ 117"/>
          <p:cNvCxnSpPr/>
          <p:nvPr/>
        </p:nvCxnSpPr>
        <p:spPr>
          <a:xfrm>
            <a:off x="7965379" y="2706363"/>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p:nvPr/>
        </p:nvCxnSpPr>
        <p:spPr>
          <a:xfrm>
            <a:off x="5241919" y="3382900"/>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p:nvPr/>
        </p:nvCxnSpPr>
        <p:spPr>
          <a:xfrm>
            <a:off x="5917009" y="3382900"/>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6601468" y="3382900"/>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7279147" y="3382900"/>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7956638" y="3382900"/>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5260970" y="4059437"/>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p:cNvCxnSpPr/>
          <p:nvPr/>
        </p:nvCxnSpPr>
        <p:spPr>
          <a:xfrm>
            <a:off x="5936061" y="4059437"/>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p:nvPr/>
        </p:nvCxnSpPr>
        <p:spPr>
          <a:xfrm>
            <a:off x="6620520" y="405943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p:nvPr/>
        </p:nvCxnSpPr>
        <p:spPr>
          <a:xfrm>
            <a:off x="7298198" y="4059437"/>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a:off x="7975690" y="4059437"/>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a:off x="5250660"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p:cNvCxnSpPr/>
          <p:nvPr/>
        </p:nvCxnSpPr>
        <p:spPr>
          <a:xfrm>
            <a:off x="5925751"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a:off x="6610210"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直線矢印コネクタ 131"/>
          <p:cNvCxnSpPr/>
          <p:nvPr/>
        </p:nvCxnSpPr>
        <p:spPr>
          <a:xfrm>
            <a:off x="7287888"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a:off x="7965379"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p:nvPr/>
        </p:nvCxnSpPr>
        <p:spPr>
          <a:xfrm>
            <a:off x="5250659" y="5416145"/>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p:nvPr/>
        </p:nvCxnSpPr>
        <p:spPr>
          <a:xfrm>
            <a:off x="5925750" y="5416145"/>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p:nvPr/>
        </p:nvCxnSpPr>
        <p:spPr>
          <a:xfrm>
            <a:off x="6610209" y="5416145"/>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直線矢印コネクタ 136"/>
          <p:cNvCxnSpPr/>
          <p:nvPr/>
        </p:nvCxnSpPr>
        <p:spPr>
          <a:xfrm>
            <a:off x="7287887" y="5416145"/>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直線矢印コネクタ 137"/>
          <p:cNvCxnSpPr/>
          <p:nvPr/>
        </p:nvCxnSpPr>
        <p:spPr>
          <a:xfrm>
            <a:off x="7965379" y="5416145"/>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39" name="テキスト ボックス 138"/>
          <p:cNvSpPr txBox="1"/>
          <p:nvPr/>
        </p:nvSpPr>
        <p:spPr>
          <a:xfrm>
            <a:off x="6470070" y="1245806"/>
            <a:ext cx="803425" cy="300082"/>
          </a:xfrm>
          <a:prstGeom prst="rect">
            <a:avLst/>
          </a:prstGeom>
          <a:noFill/>
        </p:spPr>
        <p:txBody>
          <a:bodyPr wrap="none" rtlCol="0">
            <a:spAutoFit/>
          </a:bodyPr>
          <a:lstStyle/>
          <a:p>
            <a:r>
              <a:rPr lang="ja-JP" altLang="en-US" sz="1350" dirty="0"/>
              <a:t>文字列</a:t>
            </a:r>
            <a:r>
              <a:rPr lang="en-US" altLang="ja-JP" sz="1350" dirty="0"/>
              <a:t>A</a:t>
            </a:r>
            <a:endParaRPr lang="ja-JP" altLang="en-US" sz="1350" dirty="0"/>
          </a:p>
        </p:txBody>
      </p:sp>
      <p:sp>
        <p:nvSpPr>
          <p:cNvPr id="140" name="テキスト ボックス 139"/>
          <p:cNvSpPr txBox="1"/>
          <p:nvPr/>
        </p:nvSpPr>
        <p:spPr>
          <a:xfrm rot="16200000">
            <a:off x="4097101" y="3570679"/>
            <a:ext cx="798617" cy="300082"/>
          </a:xfrm>
          <a:prstGeom prst="rect">
            <a:avLst/>
          </a:prstGeom>
          <a:noFill/>
        </p:spPr>
        <p:txBody>
          <a:bodyPr wrap="none" rtlCol="0">
            <a:spAutoFit/>
          </a:bodyPr>
          <a:lstStyle/>
          <a:p>
            <a:r>
              <a:rPr lang="ja-JP" altLang="en-US" sz="1350" dirty="0"/>
              <a:t>文字列</a:t>
            </a:r>
            <a:r>
              <a:rPr lang="en-US" altLang="ja-JP" sz="1350" dirty="0"/>
              <a:t>B</a:t>
            </a:r>
            <a:endParaRPr lang="ja-JP" altLang="en-US" sz="1350" dirty="0"/>
          </a:p>
        </p:txBody>
      </p:sp>
      <p:graphicFrame>
        <p:nvGraphicFramePr>
          <p:cNvPr id="142" name="表 141"/>
          <p:cNvGraphicFramePr>
            <a:graphicFrameLocks noGrp="1"/>
          </p:cNvGraphicFramePr>
          <p:nvPr>
            <p:extLst/>
          </p:nvPr>
        </p:nvGraphicFramePr>
        <p:xfrm>
          <a:off x="1071619" y="2828045"/>
          <a:ext cx="2239770" cy="2329360"/>
        </p:xfrm>
        <a:graphic>
          <a:graphicData uri="http://schemas.openxmlformats.org/drawingml/2006/table">
            <a:tbl>
              <a:tblPr firstRow="1" bandRow="1">
                <a:tableStyleId>{5940675A-B579-460E-94D1-54222C63F5DA}</a:tableStyleId>
              </a:tblPr>
              <a:tblGrid>
                <a:gridCol w="447954"/>
                <a:gridCol w="447954"/>
                <a:gridCol w="447954"/>
                <a:gridCol w="447954"/>
                <a:gridCol w="447954"/>
              </a:tblGrid>
              <a:tr h="465872">
                <a:tc>
                  <a:txBody>
                    <a:bodyPr/>
                    <a:lstStyle/>
                    <a:p>
                      <a:pPr algn="ct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dirty="0" smtClean="0"/>
                        <a:t>A</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dirty="0" smtClean="0"/>
                        <a:t>C</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smtClean="0"/>
                        <a:t>T</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smtClean="0"/>
                        <a:t>G</a:t>
                      </a:r>
                      <a:endParaRPr kumimoji="1" lang="ja-JP" altLang="en-US" sz="1700"/>
                    </a:p>
                  </a:txBody>
                  <a:tcPr marL="45512" marR="45512" marT="22756" marB="22756" anchor="ctr">
                    <a:solidFill>
                      <a:schemeClr val="accent1">
                        <a:lumMod val="40000"/>
                        <a:lumOff val="60000"/>
                      </a:schemeClr>
                    </a:solidFill>
                  </a:tcPr>
                </a:tc>
              </a:tr>
              <a:tr h="46587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700" dirty="0" smtClean="0"/>
                        <a:t>A</a:t>
                      </a:r>
                      <a:endParaRPr kumimoji="1" lang="ja-JP" altLang="en-US" sz="1700" dirty="0" smtClean="0"/>
                    </a:p>
                  </a:txBody>
                  <a:tcPr marL="45512" marR="45512" marT="22756" marB="22756" anchor="ctr">
                    <a:solidFill>
                      <a:schemeClr val="accent1">
                        <a:lumMod val="40000"/>
                        <a:lumOff val="60000"/>
                      </a:schemeClr>
                    </a:solidFill>
                  </a:tcPr>
                </a:tc>
                <a:tc>
                  <a:txBody>
                    <a:bodyPr/>
                    <a:lstStyle/>
                    <a:p>
                      <a:pPr algn="ctr"/>
                      <a:r>
                        <a:rPr kumimoji="1" lang="en-US" altLang="ja-JP" sz="1700" dirty="0" smtClean="0"/>
                        <a:t>1</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r>
              <a:tr h="465872">
                <a:tc>
                  <a:txBody>
                    <a:bodyPr/>
                    <a:lstStyle/>
                    <a:p>
                      <a:pPr algn="ctr"/>
                      <a:r>
                        <a:rPr kumimoji="1" lang="en-US" altLang="ja-JP" sz="1700" dirty="0" smtClean="0"/>
                        <a:t>C</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1</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r>
              <a:tr h="465872">
                <a:tc>
                  <a:txBody>
                    <a:bodyPr/>
                    <a:lstStyle/>
                    <a:p>
                      <a:pPr algn="ctr"/>
                      <a:r>
                        <a:rPr kumimoji="1" lang="en-US" altLang="ja-JP" sz="1700" dirty="0" smtClean="0"/>
                        <a:t>T</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1</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r>
              <a:tr h="465872">
                <a:tc>
                  <a:txBody>
                    <a:bodyPr/>
                    <a:lstStyle/>
                    <a:p>
                      <a:pPr algn="ctr"/>
                      <a:r>
                        <a:rPr kumimoji="1" lang="en-US" altLang="ja-JP" sz="1700" dirty="0" smtClean="0"/>
                        <a:t>G</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1</a:t>
                      </a:r>
                      <a:endParaRPr kumimoji="1" lang="ja-JP" altLang="en-US" sz="1700" dirty="0"/>
                    </a:p>
                  </a:txBody>
                  <a:tcPr marL="45512" marR="45512" marT="22756" marB="22756" anchor="ctr"/>
                </a:tc>
              </a:tr>
            </a:tbl>
          </a:graphicData>
        </a:graphic>
      </p:graphicFrame>
      <p:sp>
        <p:nvSpPr>
          <p:cNvPr id="143" name="テキスト ボックス 142"/>
          <p:cNvSpPr txBox="1"/>
          <p:nvPr/>
        </p:nvSpPr>
        <p:spPr>
          <a:xfrm>
            <a:off x="811901" y="5412510"/>
            <a:ext cx="3071675" cy="369332"/>
          </a:xfrm>
          <a:prstGeom prst="rect">
            <a:avLst/>
          </a:prstGeom>
          <a:noFill/>
        </p:spPr>
        <p:txBody>
          <a:bodyPr wrap="none" rtlCol="0">
            <a:spAutoFit/>
          </a:bodyPr>
          <a:lstStyle/>
          <a:p>
            <a:r>
              <a:rPr kumimoji="1" lang="ja-JP" altLang="en-US" dirty="0" smtClean="0"/>
              <a:t>ギャップのスコアは</a:t>
            </a:r>
            <a:r>
              <a:rPr lang="en-US" altLang="ja-JP" dirty="0"/>
              <a:t>1</a:t>
            </a:r>
            <a:r>
              <a:rPr kumimoji="1" lang="ja-JP" altLang="en-US" dirty="0" smtClean="0"/>
              <a:t>とする</a:t>
            </a:r>
            <a:endParaRPr kumimoji="1" lang="ja-JP" altLang="en-US" dirty="0"/>
          </a:p>
        </p:txBody>
      </p:sp>
      <p:sp>
        <p:nvSpPr>
          <p:cNvPr id="146" name="テキスト ボックス 145"/>
          <p:cNvSpPr txBox="1"/>
          <p:nvPr/>
        </p:nvSpPr>
        <p:spPr>
          <a:xfrm>
            <a:off x="4952013" y="2192031"/>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147" name="テキスト ボックス 146"/>
          <p:cNvSpPr txBox="1"/>
          <p:nvPr/>
        </p:nvSpPr>
        <p:spPr>
          <a:xfrm>
            <a:off x="4931270" y="2868567"/>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150" name="テキスト ボックス 149"/>
          <p:cNvSpPr txBox="1"/>
          <p:nvPr/>
        </p:nvSpPr>
        <p:spPr>
          <a:xfrm>
            <a:off x="4916764" y="3546412"/>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151" name="テキスト ボックス 150"/>
          <p:cNvSpPr txBox="1"/>
          <p:nvPr/>
        </p:nvSpPr>
        <p:spPr>
          <a:xfrm>
            <a:off x="4920536" y="4232098"/>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152" name="テキスト ボックス 151"/>
          <p:cNvSpPr txBox="1"/>
          <p:nvPr/>
        </p:nvSpPr>
        <p:spPr>
          <a:xfrm>
            <a:off x="4925254" y="4918133"/>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211" name="テキスト ボックス 210"/>
          <p:cNvSpPr txBox="1"/>
          <p:nvPr/>
        </p:nvSpPr>
        <p:spPr>
          <a:xfrm>
            <a:off x="5392586" y="2116143"/>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2" name="テキスト ボックス 211"/>
          <p:cNvSpPr txBox="1"/>
          <p:nvPr/>
        </p:nvSpPr>
        <p:spPr>
          <a:xfrm>
            <a:off x="6091053" y="2115055"/>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3" name="テキスト ボックス 212"/>
          <p:cNvSpPr txBox="1"/>
          <p:nvPr/>
        </p:nvSpPr>
        <p:spPr>
          <a:xfrm>
            <a:off x="7437592" y="2104430"/>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4" name="テキスト ボックス 213"/>
          <p:cNvSpPr txBox="1"/>
          <p:nvPr/>
        </p:nvSpPr>
        <p:spPr>
          <a:xfrm>
            <a:off x="8135152" y="2104430"/>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5" name="テキスト ボックス 214"/>
          <p:cNvSpPr txBox="1"/>
          <p:nvPr/>
        </p:nvSpPr>
        <p:spPr>
          <a:xfrm>
            <a:off x="5429186" y="3525862"/>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6" name="テキスト ボックス 215"/>
          <p:cNvSpPr txBox="1"/>
          <p:nvPr/>
        </p:nvSpPr>
        <p:spPr>
          <a:xfrm>
            <a:off x="5455219" y="4211473"/>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7" name="テキスト ボックス 216"/>
          <p:cNvSpPr txBox="1"/>
          <p:nvPr/>
        </p:nvSpPr>
        <p:spPr>
          <a:xfrm>
            <a:off x="5428902" y="4895795"/>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8" name="テキスト ボックス 217"/>
          <p:cNvSpPr txBox="1"/>
          <p:nvPr/>
        </p:nvSpPr>
        <p:spPr>
          <a:xfrm>
            <a:off x="6140551" y="2851985"/>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9" name="テキスト ボックス 218"/>
          <p:cNvSpPr txBox="1"/>
          <p:nvPr/>
        </p:nvSpPr>
        <p:spPr>
          <a:xfrm>
            <a:off x="6116172" y="4197429"/>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0" name="テキスト ボックス 219"/>
          <p:cNvSpPr txBox="1"/>
          <p:nvPr/>
        </p:nvSpPr>
        <p:spPr>
          <a:xfrm>
            <a:off x="6813706" y="2850183"/>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1" name="テキスト ボックス 220"/>
          <p:cNvSpPr txBox="1"/>
          <p:nvPr/>
        </p:nvSpPr>
        <p:spPr>
          <a:xfrm>
            <a:off x="6813706" y="3546412"/>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2" name="テキスト ボックス 221"/>
          <p:cNvSpPr txBox="1"/>
          <p:nvPr/>
        </p:nvSpPr>
        <p:spPr>
          <a:xfrm>
            <a:off x="6827383" y="4211473"/>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3" name="テキスト ボックス 222"/>
          <p:cNvSpPr txBox="1"/>
          <p:nvPr/>
        </p:nvSpPr>
        <p:spPr>
          <a:xfrm>
            <a:off x="6801584" y="4871514"/>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4" name="テキスト ボックス 223"/>
          <p:cNvSpPr txBox="1"/>
          <p:nvPr/>
        </p:nvSpPr>
        <p:spPr>
          <a:xfrm>
            <a:off x="7465535" y="4878972"/>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5" name="テキスト ボックス 224"/>
          <p:cNvSpPr txBox="1"/>
          <p:nvPr/>
        </p:nvSpPr>
        <p:spPr>
          <a:xfrm>
            <a:off x="7491788" y="3546412"/>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6" name="テキスト ボックス 225"/>
          <p:cNvSpPr txBox="1"/>
          <p:nvPr/>
        </p:nvSpPr>
        <p:spPr>
          <a:xfrm>
            <a:off x="7480165" y="2859681"/>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7" name="テキスト ボックス 226"/>
          <p:cNvSpPr txBox="1"/>
          <p:nvPr/>
        </p:nvSpPr>
        <p:spPr>
          <a:xfrm>
            <a:off x="8141309" y="3534694"/>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8" name="テキスト ボックス 227"/>
          <p:cNvSpPr txBox="1"/>
          <p:nvPr/>
        </p:nvSpPr>
        <p:spPr>
          <a:xfrm>
            <a:off x="8153767" y="4193671"/>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9" name="テキスト ボックス 228"/>
          <p:cNvSpPr txBox="1"/>
          <p:nvPr/>
        </p:nvSpPr>
        <p:spPr>
          <a:xfrm>
            <a:off x="8151490" y="4866056"/>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30" name="テキスト ボックス 229"/>
          <p:cNvSpPr txBox="1"/>
          <p:nvPr/>
        </p:nvSpPr>
        <p:spPr>
          <a:xfrm>
            <a:off x="5399502" y="2835561"/>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31" name="テキスト ボックス 230"/>
          <p:cNvSpPr txBox="1"/>
          <p:nvPr/>
        </p:nvSpPr>
        <p:spPr>
          <a:xfrm>
            <a:off x="6125394" y="3508278"/>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32" name="テキスト ボックス 231"/>
          <p:cNvSpPr txBox="1"/>
          <p:nvPr/>
        </p:nvSpPr>
        <p:spPr>
          <a:xfrm>
            <a:off x="6123159" y="4879892"/>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33" name="テキスト ボックス 232"/>
          <p:cNvSpPr txBox="1"/>
          <p:nvPr/>
        </p:nvSpPr>
        <p:spPr>
          <a:xfrm>
            <a:off x="6810197" y="2175448"/>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34" name="テキスト ボックス 233"/>
          <p:cNvSpPr txBox="1"/>
          <p:nvPr/>
        </p:nvSpPr>
        <p:spPr>
          <a:xfrm>
            <a:off x="7495563" y="4195561"/>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35" name="テキスト ボックス 234"/>
          <p:cNvSpPr txBox="1"/>
          <p:nvPr/>
        </p:nvSpPr>
        <p:spPr>
          <a:xfrm>
            <a:off x="8157378" y="2836186"/>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91" name="テキスト ボックス 290"/>
          <p:cNvSpPr txBox="1"/>
          <p:nvPr/>
        </p:nvSpPr>
        <p:spPr>
          <a:xfrm>
            <a:off x="5392586" y="520618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292" name="テキスト ボックス 291"/>
          <p:cNvSpPr txBox="1"/>
          <p:nvPr/>
        </p:nvSpPr>
        <p:spPr>
          <a:xfrm>
            <a:off x="6058608" y="5202199"/>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293" name="テキスト ボックス 292"/>
          <p:cNvSpPr txBox="1"/>
          <p:nvPr/>
        </p:nvSpPr>
        <p:spPr>
          <a:xfrm>
            <a:off x="6720121" y="5202199"/>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294" name="テキスト ボックス 293"/>
          <p:cNvSpPr txBox="1"/>
          <p:nvPr/>
        </p:nvSpPr>
        <p:spPr>
          <a:xfrm>
            <a:off x="7394064" y="5202199"/>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295" name="テキスト ボックス 294"/>
          <p:cNvSpPr txBox="1"/>
          <p:nvPr/>
        </p:nvSpPr>
        <p:spPr>
          <a:xfrm>
            <a:off x="8078284" y="5202199"/>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1" name="テキスト ボックス 300"/>
          <p:cNvSpPr txBox="1"/>
          <p:nvPr/>
        </p:nvSpPr>
        <p:spPr>
          <a:xfrm>
            <a:off x="5400442" y="4515945"/>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2" name="テキスト ボックス 301"/>
          <p:cNvSpPr txBox="1"/>
          <p:nvPr/>
        </p:nvSpPr>
        <p:spPr>
          <a:xfrm>
            <a:off x="6066464" y="451196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3" name="テキスト ボックス 302"/>
          <p:cNvSpPr txBox="1"/>
          <p:nvPr/>
        </p:nvSpPr>
        <p:spPr>
          <a:xfrm>
            <a:off x="6727977" y="451196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4" name="テキスト ボックス 303"/>
          <p:cNvSpPr txBox="1"/>
          <p:nvPr/>
        </p:nvSpPr>
        <p:spPr>
          <a:xfrm>
            <a:off x="7401920" y="451196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5" name="テキスト ボックス 304"/>
          <p:cNvSpPr txBox="1"/>
          <p:nvPr/>
        </p:nvSpPr>
        <p:spPr>
          <a:xfrm>
            <a:off x="8086140" y="451196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6" name="テキスト ボックス 305"/>
          <p:cNvSpPr txBox="1"/>
          <p:nvPr/>
        </p:nvSpPr>
        <p:spPr>
          <a:xfrm>
            <a:off x="5396381" y="3843083"/>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7" name="テキスト ボックス 306"/>
          <p:cNvSpPr txBox="1"/>
          <p:nvPr/>
        </p:nvSpPr>
        <p:spPr>
          <a:xfrm>
            <a:off x="6062403" y="3839100"/>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8" name="テキスト ボックス 307"/>
          <p:cNvSpPr txBox="1"/>
          <p:nvPr/>
        </p:nvSpPr>
        <p:spPr>
          <a:xfrm>
            <a:off x="6723916" y="3839100"/>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9" name="テキスト ボックス 308"/>
          <p:cNvSpPr txBox="1"/>
          <p:nvPr/>
        </p:nvSpPr>
        <p:spPr>
          <a:xfrm>
            <a:off x="7397859" y="3839100"/>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0" name="テキスト ボックス 309"/>
          <p:cNvSpPr txBox="1"/>
          <p:nvPr/>
        </p:nvSpPr>
        <p:spPr>
          <a:xfrm>
            <a:off x="8082079" y="3839100"/>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1" name="テキスト ボックス 310"/>
          <p:cNvSpPr txBox="1"/>
          <p:nvPr/>
        </p:nvSpPr>
        <p:spPr>
          <a:xfrm>
            <a:off x="5378099" y="3172695"/>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2" name="テキスト ボックス 311"/>
          <p:cNvSpPr txBox="1"/>
          <p:nvPr/>
        </p:nvSpPr>
        <p:spPr>
          <a:xfrm>
            <a:off x="6044121" y="316871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3" name="テキスト ボックス 312"/>
          <p:cNvSpPr txBox="1"/>
          <p:nvPr/>
        </p:nvSpPr>
        <p:spPr>
          <a:xfrm>
            <a:off x="6705634" y="316871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4" name="テキスト ボックス 313"/>
          <p:cNvSpPr txBox="1"/>
          <p:nvPr/>
        </p:nvSpPr>
        <p:spPr>
          <a:xfrm>
            <a:off x="7379577" y="316871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5" name="テキスト ボックス 314"/>
          <p:cNvSpPr txBox="1"/>
          <p:nvPr/>
        </p:nvSpPr>
        <p:spPr>
          <a:xfrm>
            <a:off x="8063797" y="316871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6" name="テキスト ボックス 315"/>
          <p:cNvSpPr txBox="1"/>
          <p:nvPr/>
        </p:nvSpPr>
        <p:spPr>
          <a:xfrm>
            <a:off x="5374777" y="2495071"/>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7" name="テキスト ボックス 316"/>
          <p:cNvSpPr txBox="1"/>
          <p:nvPr/>
        </p:nvSpPr>
        <p:spPr>
          <a:xfrm>
            <a:off x="6040799" y="2491088"/>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8" name="テキスト ボックス 317"/>
          <p:cNvSpPr txBox="1"/>
          <p:nvPr/>
        </p:nvSpPr>
        <p:spPr>
          <a:xfrm>
            <a:off x="6702312" y="2491088"/>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9" name="テキスト ボックス 318"/>
          <p:cNvSpPr txBox="1"/>
          <p:nvPr/>
        </p:nvSpPr>
        <p:spPr>
          <a:xfrm>
            <a:off x="7376255" y="2491088"/>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0" name="テキスト ボックス 319"/>
          <p:cNvSpPr txBox="1"/>
          <p:nvPr/>
        </p:nvSpPr>
        <p:spPr>
          <a:xfrm>
            <a:off x="8060475" y="2491088"/>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1" name="テキスト ボックス 320"/>
          <p:cNvSpPr txBox="1"/>
          <p:nvPr/>
        </p:nvSpPr>
        <p:spPr>
          <a:xfrm>
            <a:off x="5392586" y="1822417"/>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2" name="テキスト ボックス 321"/>
          <p:cNvSpPr txBox="1"/>
          <p:nvPr/>
        </p:nvSpPr>
        <p:spPr>
          <a:xfrm>
            <a:off x="6058608" y="1818434"/>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3" name="テキスト ボックス 322"/>
          <p:cNvSpPr txBox="1"/>
          <p:nvPr/>
        </p:nvSpPr>
        <p:spPr>
          <a:xfrm>
            <a:off x="6720121" y="1818434"/>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4" name="テキスト ボックス 323"/>
          <p:cNvSpPr txBox="1"/>
          <p:nvPr/>
        </p:nvSpPr>
        <p:spPr>
          <a:xfrm>
            <a:off x="7394064" y="1818434"/>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5" name="テキスト ボックス 324"/>
          <p:cNvSpPr txBox="1"/>
          <p:nvPr/>
        </p:nvSpPr>
        <p:spPr>
          <a:xfrm>
            <a:off x="8078284" y="1818434"/>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6" name="テキスト ボックス 325"/>
          <p:cNvSpPr txBox="1"/>
          <p:nvPr/>
        </p:nvSpPr>
        <p:spPr>
          <a:xfrm>
            <a:off x="5666469" y="2198309"/>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27" name="テキスト ボックス 326"/>
          <p:cNvSpPr txBox="1"/>
          <p:nvPr/>
        </p:nvSpPr>
        <p:spPr>
          <a:xfrm>
            <a:off x="5645726" y="2874845"/>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28" name="テキスト ボックス 327"/>
          <p:cNvSpPr txBox="1"/>
          <p:nvPr/>
        </p:nvSpPr>
        <p:spPr>
          <a:xfrm>
            <a:off x="5631220" y="3552690"/>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29" name="テキスト ボックス 328"/>
          <p:cNvSpPr txBox="1"/>
          <p:nvPr/>
        </p:nvSpPr>
        <p:spPr>
          <a:xfrm>
            <a:off x="5634992" y="4238376"/>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330" name="テキスト ボックス 329"/>
          <p:cNvSpPr txBox="1"/>
          <p:nvPr/>
        </p:nvSpPr>
        <p:spPr>
          <a:xfrm>
            <a:off x="5639710" y="4924411"/>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1" name="テキスト ボックス 330"/>
          <p:cNvSpPr txBox="1"/>
          <p:nvPr/>
        </p:nvSpPr>
        <p:spPr>
          <a:xfrm>
            <a:off x="6358413" y="2208167"/>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2" name="テキスト ボックス 331"/>
          <p:cNvSpPr txBox="1"/>
          <p:nvPr/>
        </p:nvSpPr>
        <p:spPr>
          <a:xfrm>
            <a:off x="6337670" y="2884703"/>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3" name="テキスト ボックス 332"/>
          <p:cNvSpPr txBox="1"/>
          <p:nvPr/>
        </p:nvSpPr>
        <p:spPr>
          <a:xfrm>
            <a:off x="6323164" y="3562548"/>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4" name="テキスト ボックス 333"/>
          <p:cNvSpPr txBox="1"/>
          <p:nvPr/>
        </p:nvSpPr>
        <p:spPr>
          <a:xfrm>
            <a:off x="6326936" y="4248234"/>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335" name="テキスト ボックス 334"/>
          <p:cNvSpPr txBox="1"/>
          <p:nvPr/>
        </p:nvSpPr>
        <p:spPr>
          <a:xfrm>
            <a:off x="6331654" y="4934269"/>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6" name="テキスト ボックス 335"/>
          <p:cNvSpPr txBox="1"/>
          <p:nvPr/>
        </p:nvSpPr>
        <p:spPr>
          <a:xfrm>
            <a:off x="7037623" y="2201068"/>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7" name="テキスト ボックス 336"/>
          <p:cNvSpPr txBox="1"/>
          <p:nvPr/>
        </p:nvSpPr>
        <p:spPr>
          <a:xfrm>
            <a:off x="7016880" y="2877604"/>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8" name="テキスト ボックス 337"/>
          <p:cNvSpPr txBox="1"/>
          <p:nvPr/>
        </p:nvSpPr>
        <p:spPr>
          <a:xfrm>
            <a:off x="7002374" y="3555449"/>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9" name="テキスト ボックス 338"/>
          <p:cNvSpPr txBox="1"/>
          <p:nvPr/>
        </p:nvSpPr>
        <p:spPr>
          <a:xfrm>
            <a:off x="7006146" y="4241135"/>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340" name="テキスト ボックス 339"/>
          <p:cNvSpPr txBox="1"/>
          <p:nvPr/>
        </p:nvSpPr>
        <p:spPr>
          <a:xfrm>
            <a:off x="7010864" y="4927170"/>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1" name="テキスト ボックス 340"/>
          <p:cNvSpPr txBox="1"/>
          <p:nvPr/>
        </p:nvSpPr>
        <p:spPr>
          <a:xfrm>
            <a:off x="7717411" y="2208167"/>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2" name="テキスト ボックス 341"/>
          <p:cNvSpPr txBox="1"/>
          <p:nvPr/>
        </p:nvSpPr>
        <p:spPr>
          <a:xfrm>
            <a:off x="7696668" y="2884703"/>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3" name="テキスト ボックス 342"/>
          <p:cNvSpPr txBox="1"/>
          <p:nvPr/>
        </p:nvSpPr>
        <p:spPr>
          <a:xfrm>
            <a:off x="7682162" y="3562548"/>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4" name="テキスト ボックス 343"/>
          <p:cNvSpPr txBox="1"/>
          <p:nvPr/>
        </p:nvSpPr>
        <p:spPr>
          <a:xfrm>
            <a:off x="7685934" y="4248234"/>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345" name="テキスト ボックス 344"/>
          <p:cNvSpPr txBox="1"/>
          <p:nvPr/>
        </p:nvSpPr>
        <p:spPr>
          <a:xfrm>
            <a:off x="7690652" y="4934269"/>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6" name="テキスト ボックス 345"/>
          <p:cNvSpPr txBox="1"/>
          <p:nvPr/>
        </p:nvSpPr>
        <p:spPr>
          <a:xfrm>
            <a:off x="8396394" y="2208167"/>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7" name="テキスト ボックス 346"/>
          <p:cNvSpPr txBox="1"/>
          <p:nvPr/>
        </p:nvSpPr>
        <p:spPr>
          <a:xfrm>
            <a:off x="8375651" y="2884703"/>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8" name="テキスト ボックス 347"/>
          <p:cNvSpPr txBox="1"/>
          <p:nvPr/>
        </p:nvSpPr>
        <p:spPr>
          <a:xfrm>
            <a:off x="8361145" y="3562548"/>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9" name="テキスト ボックス 348"/>
          <p:cNvSpPr txBox="1"/>
          <p:nvPr/>
        </p:nvSpPr>
        <p:spPr>
          <a:xfrm>
            <a:off x="8364917" y="4248234"/>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350" name="テキスト ボックス 349"/>
          <p:cNvSpPr txBox="1"/>
          <p:nvPr/>
        </p:nvSpPr>
        <p:spPr>
          <a:xfrm>
            <a:off x="8369635" y="4934269"/>
            <a:ext cx="256802" cy="261610"/>
          </a:xfrm>
          <a:prstGeom prst="rect">
            <a:avLst/>
          </a:prstGeom>
          <a:noFill/>
        </p:spPr>
        <p:txBody>
          <a:bodyPr wrap="none" rtlCol="0">
            <a:spAutoFit/>
          </a:bodyPr>
          <a:lstStyle/>
          <a:p>
            <a:r>
              <a:rPr lang="en-US" altLang="ja-JP" sz="1100" dirty="0"/>
              <a:t>1</a:t>
            </a:r>
            <a:endParaRPr kumimoji="1" lang="ja-JP" altLang="en-US" sz="1100" dirty="0"/>
          </a:p>
        </p:txBody>
      </p:sp>
    </p:spTree>
    <p:extLst>
      <p:ext uri="{BB962C8B-B14F-4D97-AF65-F5344CB8AC3E}">
        <p14:creationId xmlns:p14="http://schemas.microsoft.com/office/powerpoint/2010/main" val="16456306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レースロジック</a:t>
            </a:r>
            <a:endParaRPr kumimoji="1" lang="ja-JP" altLang="en-US" dirty="0"/>
          </a:p>
        </p:txBody>
      </p:sp>
      <p:sp>
        <p:nvSpPr>
          <p:cNvPr id="3" name="コンテンツ プレースホルダー 2"/>
          <p:cNvSpPr>
            <a:spLocks noGrp="1"/>
          </p:cNvSpPr>
          <p:nvPr>
            <p:ph idx="1"/>
          </p:nvPr>
        </p:nvSpPr>
        <p:spPr>
          <a:xfrm>
            <a:off x="628650" y="1299411"/>
            <a:ext cx="7886700" cy="4752724"/>
          </a:xfrm>
        </p:spPr>
        <p:txBody>
          <a:bodyPr/>
          <a:lstStyle/>
          <a:p>
            <a:pPr marL="457200" lvl="1" indent="0">
              <a:lnSpc>
                <a:spcPct val="150000"/>
              </a:lnSpc>
              <a:buNone/>
            </a:pPr>
            <a:r>
              <a:rPr lang="ja-JP" altLang="en-US" dirty="0"/>
              <a:t>回路伝搬遅延時間を観測することで</a:t>
            </a:r>
            <a:endParaRPr lang="en-US" altLang="ja-JP" dirty="0"/>
          </a:p>
          <a:p>
            <a:pPr marL="457200" lvl="1" indent="0">
              <a:lnSpc>
                <a:spcPct val="150000"/>
              </a:lnSpc>
              <a:buNone/>
            </a:pPr>
            <a:r>
              <a:rPr lang="ja-JP" altLang="en-US" dirty="0"/>
              <a:t>配列アラインメントを</a:t>
            </a:r>
            <a:r>
              <a:rPr lang="ja-JP" altLang="en-US" dirty="0" smtClean="0"/>
              <a:t>探索，スコアを得る手法</a:t>
            </a:r>
            <a:endParaRPr lang="en-US" altLang="ja-JP" sz="2800" dirty="0"/>
          </a:p>
          <a:p>
            <a:pPr marL="457200" lvl="1" indent="0">
              <a:lnSpc>
                <a:spcPct val="150000"/>
              </a:lnSpc>
              <a:buNone/>
            </a:pPr>
            <a:r>
              <a:rPr lang="en-US" altLang="ja-JP" sz="2800" dirty="0"/>
              <a:t>X=“TCGAT”</a:t>
            </a:r>
            <a:r>
              <a:rPr lang="ja-JP" altLang="en-US" sz="2800" dirty="0"/>
              <a:t>と</a:t>
            </a:r>
            <a:r>
              <a:rPr lang="en-US" altLang="ja-JP" sz="2800" dirty="0"/>
              <a:t>Y=“CTCAC”</a:t>
            </a:r>
            <a:r>
              <a:rPr lang="ja-JP" altLang="en-US" sz="2800" dirty="0"/>
              <a:t> </a:t>
            </a: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kumimoji="1" lang="ja-JP" altLang="en-US" smtClean="0"/>
              <a:t>4</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1349521651"/>
              </p:ext>
            </p:extLst>
          </p:nvPr>
        </p:nvGraphicFramePr>
        <p:xfrm>
          <a:off x="378965" y="3263484"/>
          <a:ext cx="3230520" cy="1219200"/>
        </p:xfrm>
        <a:graphic>
          <a:graphicData uri="http://schemas.openxmlformats.org/drawingml/2006/table">
            <a:tbl>
              <a:tblPr firstRow="1" bandRow="1">
                <a:tableStyleId>{5940675A-B579-460E-94D1-54222C63F5DA}</a:tableStyleId>
              </a:tblPr>
              <a:tblGrid>
                <a:gridCol w="403815"/>
                <a:gridCol w="403815"/>
                <a:gridCol w="403815"/>
                <a:gridCol w="403815"/>
                <a:gridCol w="403815"/>
                <a:gridCol w="403815"/>
                <a:gridCol w="403815"/>
                <a:gridCol w="403815"/>
              </a:tblGrid>
              <a:tr h="641684">
                <a:tc>
                  <a:txBody>
                    <a:bodyPr/>
                    <a:lstStyle/>
                    <a:p>
                      <a:pPr algn="ctr"/>
                      <a:r>
                        <a:rPr kumimoji="1" lang="en-US" altLang="ja-JP" sz="2800" b="0" dirty="0" smtClean="0">
                          <a:latin typeface="HGSoeiKakugothicUB" charset="-128"/>
                          <a:ea typeface="HGSoeiKakugothicUB" charset="-128"/>
                          <a:cs typeface="HGSoeiKakugothicUB" charset="-128"/>
                        </a:rPr>
                        <a:t>X</a:t>
                      </a:r>
                      <a:endParaRPr kumimoji="1" lang="ja-JP" altLang="en-US" sz="2800" b="0" dirty="0">
                        <a:latin typeface="HGSoeiKakugothicUB" charset="-128"/>
                        <a:ea typeface="HGSoeiKakugothicUB" charset="-128"/>
                        <a:cs typeface="HGSoeiKakugothicUB" charset="-128"/>
                      </a:endParaRPr>
                    </a:p>
                  </a:txBody>
                  <a:tcPr anchor="ctr">
                    <a:lnR w="38100" cap="flat" cmpd="sng" algn="ctr">
                      <a:solidFill>
                        <a:schemeClr val="tx1"/>
                      </a:solidFill>
                      <a:prstDash val="solid"/>
                      <a:round/>
                      <a:headEnd type="none" w="med" len="med"/>
                      <a:tailEnd type="none" w="med" len="med"/>
                    </a:lnR>
                  </a:tcPr>
                </a:tc>
                <a:tc>
                  <a:txBody>
                    <a:bodyPr/>
                    <a:lstStyle/>
                    <a:p>
                      <a:pPr algn="ctr"/>
                      <a:r>
                        <a:rPr kumimoji="1" lang="en-US" altLang="ja-JP" sz="2400" b="0" dirty="0" smtClean="0"/>
                        <a:t>_</a:t>
                      </a:r>
                      <a:endParaRPr kumimoji="1" lang="ja-JP" altLang="en-US" sz="2400" b="0" dirty="0"/>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b="0" dirty="0" smtClean="0"/>
                        <a:t>T</a:t>
                      </a:r>
                      <a:endParaRPr kumimoji="1" lang="ja-JP" altLang="en-US" sz="2400" b="0" dirty="0"/>
                    </a:p>
                  </a:txBody>
                  <a:tcPr anchor="ctr"/>
                </a:tc>
                <a:tc>
                  <a:txBody>
                    <a:bodyPr/>
                    <a:lstStyle/>
                    <a:p>
                      <a:pPr algn="ctr"/>
                      <a:r>
                        <a:rPr kumimoji="1" lang="en-US" altLang="ja-JP" sz="2400" b="0" dirty="0" smtClean="0"/>
                        <a:t>C</a:t>
                      </a:r>
                      <a:endParaRPr kumimoji="1" lang="ja-JP" altLang="en-US" sz="2400" b="0" dirty="0"/>
                    </a:p>
                  </a:txBody>
                  <a:tcPr anchor="ctr"/>
                </a:tc>
                <a:tc>
                  <a:txBody>
                    <a:bodyPr/>
                    <a:lstStyle/>
                    <a:p>
                      <a:pPr algn="ctr"/>
                      <a:r>
                        <a:rPr kumimoji="1" lang="en-US" altLang="ja-JP" sz="2400" b="0" dirty="0" smtClean="0"/>
                        <a:t>G</a:t>
                      </a:r>
                      <a:endParaRPr kumimoji="1" lang="ja-JP" altLang="en-US" sz="2400" b="0" dirty="0"/>
                    </a:p>
                  </a:txBody>
                  <a:tcPr anchor="ctr"/>
                </a:tc>
                <a:tc>
                  <a:txBody>
                    <a:bodyPr/>
                    <a:lstStyle/>
                    <a:p>
                      <a:pPr algn="ctr"/>
                      <a:r>
                        <a:rPr kumimoji="1" lang="en-US" altLang="ja-JP" sz="2400" b="0" dirty="0" smtClean="0"/>
                        <a:t>A</a:t>
                      </a:r>
                      <a:endParaRPr kumimoji="1" lang="ja-JP" altLang="en-US" sz="2400" b="0" dirty="0"/>
                    </a:p>
                  </a:txBody>
                  <a:tcPr anchor="ctr"/>
                </a:tc>
                <a:tc>
                  <a:txBody>
                    <a:bodyPr/>
                    <a:lstStyle/>
                    <a:p>
                      <a:pPr algn="ctr"/>
                      <a:r>
                        <a:rPr kumimoji="1" lang="en-US" altLang="ja-JP" sz="2400" b="0" dirty="0" smtClean="0"/>
                        <a:t>_</a:t>
                      </a:r>
                      <a:endParaRPr kumimoji="1" lang="ja-JP" altLang="en-US" sz="2400" b="0" dirty="0"/>
                    </a:p>
                  </a:txBody>
                  <a:tcPr anchor="ctr"/>
                </a:tc>
                <a:tc>
                  <a:txBody>
                    <a:bodyPr/>
                    <a:lstStyle/>
                    <a:p>
                      <a:pPr algn="ctr"/>
                      <a:r>
                        <a:rPr kumimoji="1" lang="en-US" altLang="ja-JP" sz="2400" b="0" dirty="0" smtClean="0"/>
                        <a:t>T</a:t>
                      </a:r>
                      <a:endParaRPr kumimoji="1" lang="ja-JP" altLang="en-US" sz="2400" b="0" dirty="0"/>
                    </a:p>
                  </a:txBody>
                  <a:tcPr anchor="ctr"/>
                </a:tc>
              </a:tr>
              <a:tr h="577516">
                <a:tc>
                  <a:txBody>
                    <a:bodyPr/>
                    <a:lstStyle/>
                    <a:p>
                      <a:pPr algn="ctr"/>
                      <a:r>
                        <a:rPr kumimoji="1" lang="en-US" altLang="ja-JP" sz="2400" b="0" dirty="0" smtClean="0">
                          <a:latin typeface="HGSoeiKakugothicUB" charset="-128"/>
                          <a:ea typeface="HGSoeiKakugothicUB" charset="-128"/>
                          <a:cs typeface="HGSoeiKakugothicUB" charset="-128"/>
                        </a:rPr>
                        <a:t>Y</a:t>
                      </a:r>
                      <a:endParaRPr kumimoji="1" lang="ja-JP" altLang="en-US" sz="2400" b="0" dirty="0">
                        <a:latin typeface="HGSoeiKakugothicUB" charset="-128"/>
                        <a:ea typeface="HGSoeiKakugothicUB" charset="-128"/>
                        <a:cs typeface="HGSoeiKakugothicUB" charset="-128"/>
                      </a:endParaRPr>
                    </a:p>
                  </a:txBody>
                  <a:tcPr anchor="ctr">
                    <a:lnR w="38100" cap="flat" cmpd="sng" algn="ctr">
                      <a:solidFill>
                        <a:schemeClr val="tx1"/>
                      </a:solidFill>
                      <a:prstDash val="solid"/>
                      <a:round/>
                      <a:headEnd type="none" w="med" len="med"/>
                      <a:tailEnd type="none" w="med" len="med"/>
                    </a:lnR>
                  </a:tcPr>
                </a:tc>
                <a:tc>
                  <a:txBody>
                    <a:bodyPr/>
                    <a:lstStyle/>
                    <a:p>
                      <a:pPr algn="ctr"/>
                      <a:r>
                        <a:rPr kumimoji="1" lang="en-US" altLang="ja-JP" sz="2400" b="0" dirty="0" smtClean="0"/>
                        <a:t>G</a:t>
                      </a:r>
                      <a:endParaRPr kumimoji="1" lang="ja-JP" altLang="en-US" sz="2400" b="0" dirty="0"/>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b="0" dirty="0" smtClean="0"/>
                        <a:t>T</a:t>
                      </a:r>
                      <a:endParaRPr kumimoji="1" lang="ja-JP" altLang="en-US" sz="2400" b="0" dirty="0"/>
                    </a:p>
                  </a:txBody>
                  <a:tcPr anchor="ctr"/>
                </a:tc>
                <a:tc>
                  <a:txBody>
                    <a:bodyPr/>
                    <a:lstStyle/>
                    <a:p>
                      <a:pPr algn="ctr"/>
                      <a:r>
                        <a:rPr kumimoji="1" lang="en-US" altLang="ja-JP" sz="2400" b="0" dirty="0" smtClean="0"/>
                        <a:t>C</a:t>
                      </a:r>
                      <a:endParaRPr kumimoji="1" lang="ja-JP" altLang="en-US" sz="2400" b="0" dirty="0"/>
                    </a:p>
                  </a:txBody>
                  <a:tcPr anchor="ctr"/>
                </a:tc>
                <a:tc>
                  <a:txBody>
                    <a:bodyPr/>
                    <a:lstStyle/>
                    <a:p>
                      <a:pPr algn="ctr"/>
                      <a:r>
                        <a:rPr kumimoji="1" lang="en-US" altLang="ja-JP" sz="2400" b="0" dirty="0" smtClean="0"/>
                        <a:t>_</a:t>
                      </a:r>
                      <a:endParaRPr kumimoji="1" lang="ja-JP" altLang="en-US" sz="2400" b="0" dirty="0"/>
                    </a:p>
                  </a:txBody>
                  <a:tcPr anchor="ctr"/>
                </a:tc>
                <a:tc>
                  <a:txBody>
                    <a:bodyPr/>
                    <a:lstStyle/>
                    <a:p>
                      <a:pPr algn="ctr"/>
                      <a:r>
                        <a:rPr kumimoji="1" lang="en-US" altLang="ja-JP" sz="2400" b="0" dirty="0" smtClean="0"/>
                        <a:t>A</a:t>
                      </a:r>
                      <a:endParaRPr kumimoji="1" lang="ja-JP" altLang="en-US" sz="2400" b="0" dirty="0"/>
                    </a:p>
                  </a:txBody>
                  <a:tcPr anchor="ctr"/>
                </a:tc>
                <a:tc>
                  <a:txBody>
                    <a:bodyPr/>
                    <a:lstStyle/>
                    <a:p>
                      <a:pPr algn="ctr"/>
                      <a:r>
                        <a:rPr kumimoji="1" lang="en-US" altLang="ja-JP" sz="2400" b="0" dirty="0" smtClean="0"/>
                        <a:t>C</a:t>
                      </a:r>
                      <a:endParaRPr kumimoji="1" lang="ja-JP" altLang="en-US" sz="2400" b="0" dirty="0"/>
                    </a:p>
                  </a:txBody>
                  <a:tcPr anchor="ctr"/>
                </a:tc>
                <a:tc>
                  <a:txBody>
                    <a:bodyPr/>
                    <a:lstStyle/>
                    <a:p>
                      <a:pPr algn="ctr"/>
                      <a:r>
                        <a:rPr kumimoji="1" lang="en-US" altLang="ja-JP" sz="2400" b="0" dirty="0" smtClean="0"/>
                        <a:t>_</a:t>
                      </a:r>
                      <a:endParaRPr kumimoji="1" lang="ja-JP" altLang="en-US" sz="2400" b="0" dirty="0"/>
                    </a:p>
                  </a:txBody>
                  <a:tcPr anchor="ctr"/>
                </a:tc>
              </a:tr>
            </a:tbl>
          </a:graphicData>
        </a:graphic>
      </p:graphicFrame>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7999" y="2411999"/>
            <a:ext cx="3963319" cy="3924000"/>
          </a:xfrm>
          <a:prstGeom prst="rect">
            <a:avLst/>
          </a:prstGeom>
        </p:spPr>
      </p:pic>
      <p:graphicFrame>
        <p:nvGraphicFramePr>
          <p:cNvPr id="468" name="表 467"/>
          <p:cNvGraphicFramePr>
            <a:graphicFrameLocks noGrp="1"/>
          </p:cNvGraphicFramePr>
          <p:nvPr>
            <p:extLst>
              <p:ext uri="{D42A27DB-BD31-4B8C-83A1-F6EECF244321}">
                <p14:modId xmlns:p14="http://schemas.microsoft.com/office/powerpoint/2010/main" val="1343231845"/>
              </p:ext>
            </p:extLst>
          </p:nvPr>
        </p:nvGraphicFramePr>
        <p:xfrm>
          <a:off x="378965" y="4945230"/>
          <a:ext cx="4417622" cy="1219200"/>
        </p:xfrm>
        <a:graphic>
          <a:graphicData uri="http://schemas.openxmlformats.org/drawingml/2006/table">
            <a:tbl>
              <a:tblPr firstRow="1" bandRow="1">
                <a:tableStyleId>{5940675A-B579-460E-94D1-54222C63F5DA}</a:tableStyleId>
              </a:tblPr>
              <a:tblGrid>
                <a:gridCol w="401602"/>
                <a:gridCol w="401602"/>
                <a:gridCol w="401602"/>
                <a:gridCol w="401602"/>
                <a:gridCol w="401602"/>
                <a:gridCol w="401602"/>
                <a:gridCol w="401602"/>
                <a:gridCol w="401602"/>
                <a:gridCol w="401602"/>
                <a:gridCol w="401602"/>
                <a:gridCol w="401602"/>
              </a:tblGrid>
              <a:tr h="641684">
                <a:tc>
                  <a:txBody>
                    <a:bodyPr/>
                    <a:lstStyle/>
                    <a:p>
                      <a:pPr algn="ctr"/>
                      <a:r>
                        <a:rPr kumimoji="1" lang="en-US" altLang="ja-JP" sz="2800" noProof="0" dirty="0" smtClean="0">
                          <a:latin typeface="HGSoeiKakugothicUB" charset="-128"/>
                          <a:ea typeface="HGSoeiKakugothicUB" charset="-128"/>
                          <a:cs typeface="HGSoeiKakugothicUB" charset="-128"/>
                        </a:rPr>
                        <a:t>X</a:t>
                      </a:r>
                      <a:endParaRPr kumimoji="1" lang="en-US" altLang="ja-JP" sz="2800" noProof="0" dirty="0">
                        <a:latin typeface="HGSoeiKakugothicUB" charset="-128"/>
                        <a:ea typeface="HGSoeiKakugothicUB" charset="-128"/>
                        <a:cs typeface="HGSoeiKakugothicUB" charset="-128"/>
                      </a:endParaRPr>
                    </a:p>
                  </a:txBody>
                  <a:tcPr anchor="ctr">
                    <a:lnR w="38100" cap="flat" cmpd="sng" algn="ctr">
                      <a:solidFill>
                        <a:schemeClr val="tx1"/>
                      </a:solidFill>
                      <a:prstDash val="solid"/>
                      <a:round/>
                      <a:headEnd type="none" w="med" len="med"/>
                      <a:tailEnd type="none" w="med" len="med"/>
                    </a:lnR>
                  </a:tcPr>
                </a:tc>
                <a:tc>
                  <a:txBody>
                    <a:bodyPr/>
                    <a:lstStyle/>
                    <a:p>
                      <a:pPr algn="ctr"/>
                      <a:r>
                        <a:rPr kumimoji="1" lang="en-US" altLang="ja-JP" sz="2400" noProof="0" dirty="0" smtClean="0"/>
                        <a:t>T</a:t>
                      </a:r>
                      <a:endParaRPr kumimoji="1" lang="en-US" altLang="ja-JP" sz="2400" noProof="0" dirty="0"/>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noProof="0" dirty="0" smtClean="0"/>
                        <a:t>C</a:t>
                      </a:r>
                      <a:endParaRPr kumimoji="1" lang="en-US" altLang="ja-JP" sz="2400" noProof="0" dirty="0"/>
                    </a:p>
                  </a:txBody>
                  <a:tcPr anchor="ctr"/>
                </a:tc>
                <a:tc>
                  <a:txBody>
                    <a:bodyPr/>
                    <a:lstStyle/>
                    <a:p>
                      <a:pPr algn="ctr"/>
                      <a:r>
                        <a:rPr kumimoji="1" lang="en-US" altLang="ja-JP" sz="2400" noProof="0" dirty="0" smtClean="0"/>
                        <a:t>G</a:t>
                      </a:r>
                      <a:endParaRPr kumimoji="1" lang="en-US" altLang="ja-JP" sz="2400" noProof="0" dirty="0"/>
                    </a:p>
                  </a:txBody>
                  <a:tcPr anchor="ctr"/>
                </a:tc>
                <a:tc>
                  <a:txBody>
                    <a:bodyPr/>
                    <a:lstStyle/>
                    <a:p>
                      <a:pPr algn="ctr"/>
                      <a:r>
                        <a:rPr kumimoji="1" lang="en-US" altLang="ja-JP" sz="2400" noProof="0" dirty="0" smtClean="0"/>
                        <a:t>A</a:t>
                      </a:r>
                      <a:endParaRPr kumimoji="1" lang="en-US" altLang="ja-JP" sz="2400" noProof="0" dirty="0"/>
                    </a:p>
                  </a:txBody>
                  <a:tcPr anchor="ctr"/>
                </a:tc>
                <a:tc>
                  <a:txBody>
                    <a:bodyPr/>
                    <a:lstStyle/>
                    <a:p>
                      <a:pPr algn="ctr"/>
                      <a:r>
                        <a:rPr kumimoji="1" lang="en-US" altLang="ja-JP" sz="2400" noProof="0" dirty="0" smtClean="0"/>
                        <a:t>T</a:t>
                      </a:r>
                      <a:endParaRPr kumimoji="1" lang="en-US" altLang="ja-JP" sz="2400" noProof="0" dirty="0"/>
                    </a:p>
                  </a:txBody>
                  <a:tcPr anchor="ctr"/>
                </a:tc>
                <a:tc>
                  <a:txBody>
                    <a:bodyPr/>
                    <a:lstStyle/>
                    <a:p>
                      <a:pPr algn="ctr"/>
                      <a:r>
                        <a:rPr kumimoji="1" lang="en-US" altLang="ja-JP" sz="2400" noProof="0" dirty="0" smtClean="0"/>
                        <a:t>_</a:t>
                      </a:r>
                      <a:endParaRPr kumimoji="1" lang="en-US" altLang="ja-JP" sz="2400" noProof="0" dirty="0"/>
                    </a:p>
                  </a:txBody>
                  <a:tcPr anchor="ctr"/>
                </a:tc>
                <a:tc>
                  <a:txBody>
                    <a:bodyPr/>
                    <a:lstStyle/>
                    <a:p>
                      <a:pPr algn="ctr"/>
                      <a:r>
                        <a:rPr kumimoji="1" lang="en-US" altLang="ja-JP" sz="2400" noProof="0" dirty="0" smtClean="0"/>
                        <a:t>_</a:t>
                      </a:r>
                      <a:endParaRPr kumimoji="1" lang="en-US" altLang="ja-JP" sz="2400" noProof="0" dirty="0"/>
                    </a:p>
                  </a:txBody>
                  <a:tcPr anchor="ctr"/>
                </a:tc>
                <a:tc>
                  <a:txBody>
                    <a:bodyPr/>
                    <a:lstStyle/>
                    <a:p>
                      <a:pPr algn="ctr"/>
                      <a:r>
                        <a:rPr kumimoji="1" lang="en-US" altLang="ja-JP" sz="2400" noProof="0" dirty="0" smtClean="0"/>
                        <a:t>_</a:t>
                      </a:r>
                      <a:endParaRPr kumimoji="1" lang="en-US" altLang="ja-JP" sz="2400" noProof="0" dirty="0"/>
                    </a:p>
                  </a:txBody>
                  <a:tcPr anchor="ctr"/>
                </a:tc>
                <a:tc>
                  <a:txBody>
                    <a:bodyPr/>
                    <a:lstStyle/>
                    <a:p>
                      <a:pPr algn="ctr"/>
                      <a:r>
                        <a:rPr kumimoji="1" lang="en-US" altLang="ja-JP" sz="2400" noProof="0" dirty="0" smtClean="0"/>
                        <a:t>_</a:t>
                      </a:r>
                      <a:endParaRPr kumimoji="1" lang="en-US" altLang="ja-JP" sz="2400" noProof="0" dirty="0"/>
                    </a:p>
                  </a:txBody>
                  <a:tcPr anchor="ctr"/>
                </a:tc>
                <a:tc>
                  <a:txBody>
                    <a:bodyPr/>
                    <a:lstStyle/>
                    <a:p>
                      <a:pPr algn="ctr"/>
                      <a:r>
                        <a:rPr kumimoji="1" lang="en-US" altLang="ja-JP" sz="2400" noProof="0" dirty="0" smtClean="0"/>
                        <a:t>_</a:t>
                      </a:r>
                      <a:endParaRPr kumimoji="1" lang="en-US" altLang="ja-JP" sz="2400" noProof="0" dirty="0"/>
                    </a:p>
                  </a:txBody>
                  <a:tcPr anchor="ctr"/>
                </a:tc>
              </a:tr>
              <a:tr h="577516">
                <a:tc>
                  <a:txBody>
                    <a:bodyPr/>
                    <a:lstStyle/>
                    <a:p>
                      <a:pPr algn="ctr"/>
                      <a:r>
                        <a:rPr kumimoji="1" lang="en-US" altLang="ja-JP" sz="2400" noProof="0" dirty="0" smtClean="0">
                          <a:latin typeface="HGSoeiKakugothicUB" charset="-128"/>
                          <a:ea typeface="HGSoeiKakugothicUB" charset="-128"/>
                          <a:cs typeface="HGSoeiKakugothicUB" charset="-128"/>
                        </a:rPr>
                        <a:t>Y</a:t>
                      </a:r>
                      <a:endParaRPr kumimoji="1" lang="en-US" altLang="ja-JP" sz="2400" noProof="0" dirty="0">
                        <a:latin typeface="HGSoeiKakugothicUB" charset="-128"/>
                        <a:ea typeface="HGSoeiKakugothicUB" charset="-128"/>
                        <a:cs typeface="HGSoeiKakugothicUB" charset="-128"/>
                      </a:endParaRPr>
                    </a:p>
                  </a:txBody>
                  <a:tcPr anchor="ctr">
                    <a:lnR w="38100" cap="flat" cmpd="sng" algn="ctr">
                      <a:solidFill>
                        <a:schemeClr val="tx1"/>
                      </a:solidFill>
                      <a:prstDash val="solid"/>
                      <a:round/>
                      <a:headEnd type="none" w="med" len="med"/>
                      <a:tailEnd type="none" w="med" len="med"/>
                    </a:lnR>
                  </a:tcPr>
                </a:tc>
                <a:tc>
                  <a:txBody>
                    <a:bodyPr/>
                    <a:lstStyle/>
                    <a:p>
                      <a:pPr algn="ctr"/>
                      <a:r>
                        <a:rPr kumimoji="1" lang="en-US" altLang="ja-JP" sz="2400" noProof="0" dirty="0" smtClean="0"/>
                        <a:t>_</a:t>
                      </a:r>
                      <a:endParaRPr kumimoji="1" lang="en-US" altLang="ja-JP" sz="2400" noProof="0" dirty="0"/>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noProof="0" dirty="0" smtClean="0"/>
                        <a:t>_</a:t>
                      </a:r>
                      <a:endParaRPr kumimoji="1" lang="en-US" altLang="ja-JP" sz="2400" noProof="0" dirty="0"/>
                    </a:p>
                  </a:txBody>
                  <a:tcPr anchor="ctr"/>
                </a:tc>
                <a:tc>
                  <a:txBody>
                    <a:bodyPr/>
                    <a:lstStyle/>
                    <a:p>
                      <a:pPr algn="ctr"/>
                      <a:r>
                        <a:rPr kumimoji="1" lang="en-US" altLang="ja-JP" sz="2400" noProof="0" dirty="0" smtClean="0"/>
                        <a:t>_</a:t>
                      </a:r>
                      <a:endParaRPr kumimoji="1" lang="en-US" altLang="ja-JP" sz="2400" noProof="0" dirty="0"/>
                    </a:p>
                  </a:txBody>
                  <a:tcPr anchor="ctr"/>
                </a:tc>
                <a:tc>
                  <a:txBody>
                    <a:bodyPr/>
                    <a:lstStyle/>
                    <a:p>
                      <a:pPr algn="ctr"/>
                      <a:r>
                        <a:rPr kumimoji="1" lang="en-US" altLang="ja-JP" sz="2400" noProof="0" dirty="0" smtClean="0"/>
                        <a:t>_</a:t>
                      </a:r>
                      <a:endParaRPr kumimoji="1" lang="en-US" altLang="ja-JP" sz="2400" noProof="0" dirty="0"/>
                    </a:p>
                  </a:txBody>
                  <a:tcPr anchor="ctr"/>
                </a:tc>
                <a:tc>
                  <a:txBody>
                    <a:bodyPr/>
                    <a:lstStyle/>
                    <a:p>
                      <a:pPr algn="ctr"/>
                      <a:r>
                        <a:rPr kumimoji="1" lang="en-US" altLang="ja-JP" sz="2400" noProof="0" dirty="0" smtClean="0"/>
                        <a:t>_</a:t>
                      </a:r>
                      <a:endParaRPr kumimoji="1" lang="en-US" altLang="ja-JP" sz="2400" noProof="0" dirty="0"/>
                    </a:p>
                  </a:txBody>
                  <a:tcPr anchor="ctr"/>
                </a:tc>
                <a:tc>
                  <a:txBody>
                    <a:bodyPr/>
                    <a:lstStyle/>
                    <a:p>
                      <a:pPr algn="ctr"/>
                      <a:r>
                        <a:rPr kumimoji="1" lang="en-US" altLang="ja-JP" sz="2400" noProof="0" dirty="0" smtClean="0"/>
                        <a:t>G</a:t>
                      </a:r>
                      <a:endParaRPr kumimoji="1" lang="en-US" altLang="ja-JP" sz="2400" noProof="0" dirty="0"/>
                    </a:p>
                  </a:txBody>
                  <a:tcPr anchor="ctr"/>
                </a:tc>
                <a:tc>
                  <a:txBody>
                    <a:bodyPr/>
                    <a:lstStyle/>
                    <a:p>
                      <a:pPr algn="ctr"/>
                      <a:r>
                        <a:rPr kumimoji="1" lang="en-US" altLang="ja-JP" sz="2400" noProof="0" dirty="0" smtClean="0"/>
                        <a:t>T</a:t>
                      </a:r>
                      <a:endParaRPr kumimoji="1" lang="en-US" altLang="ja-JP" sz="2400" noProof="0" dirty="0"/>
                    </a:p>
                  </a:txBody>
                  <a:tcPr anchor="ctr"/>
                </a:tc>
                <a:tc>
                  <a:txBody>
                    <a:bodyPr/>
                    <a:lstStyle/>
                    <a:p>
                      <a:pPr algn="ctr"/>
                      <a:r>
                        <a:rPr kumimoji="1" lang="en-US" altLang="ja-JP" sz="2400" noProof="0" dirty="0" smtClean="0"/>
                        <a:t>C</a:t>
                      </a:r>
                      <a:endParaRPr kumimoji="1" lang="en-US" altLang="ja-JP" sz="2400" noProof="0" dirty="0"/>
                    </a:p>
                  </a:txBody>
                  <a:tcPr anchor="ctr"/>
                </a:tc>
                <a:tc>
                  <a:txBody>
                    <a:bodyPr/>
                    <a:lstStyle/>
                    <a:p>
                      <a:pPr algn="ctr"/>
                      <a:r>
                        <a:rPr kumimoji="1" lang="en-US" altLang="ja-JP" sz="2400" noProof="0" dirty="0" smtClean="0"/>
                        <a:t>A</a:t>
                      </a:r>
                      <a:endParaRPr kumimoji="1" lang="en-US" altLang="ja-JP" sz="2400" noProof="0" dirty="0"/>
                    </a:p>
                  </a:txBody>
                  <a:tcPr anchor="ctr"/>
                </a:tc>
                <a:tc>
                  <a:txBody>
                    <a:bodyPr/>
                    <a:lstStyle/>
                    <a:p>
                      <a:pPr algn="ctr"/>
                      <a:r>
                        <a:rPr kumimoji="1" lang="en-US" altLang="ja-JP" sz="2400" noProof="0" dirty="0" smtClean="0"/>
                        <a:t>C</a:t>
                      </a:r>
                      <a:endParaRPr kumimoji="1" lang="en-US" altLang="ja-JP" sz="2400" noProof="0" dirty="0"/>
                    </a:p>
                  </a:txBody>
                  <a:tcPr anchor="ctr"/>
                </a:tc>
              </a:tr>
            </a:tbl>
          </a:graphicData>
        </a:graphic>
      </p:graphicFrame>
    </p:spTree>
    <p:extLst>
      <p:ext uri="{BB962C8B-B14F-4D97-AF65-F5344CB8AC3E}">
        <p14:creationId xmlns:p14="http://schemas.microsoft.com/office/powerpoint/2010/main" val="1423537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 6"/>
          <p:cNvGraphicFramePr>
            <a:graphicFrameLocks noGrp="1"/>
          </p:cNvGraphicFramePr>
          <p:nvPr>
            <p:extLst/>
          </p:nvPr>
        </p:nvGraphicFramePr>
        <p:xfrm>
          <a:off x="4834628" y="1690689"/>
          <a:ext cx="4050000" cy="4050000"/>
        </p:xfrm>
        <a:graphic>
          <a:graphicData uri="http://schemas.openxmlformats.org/drawingml/2006/table">
            <a:tbl>
              <a:tblPr firstRow="1" bandRow="1">
                <a:tableStyleId>{5940675A-B579-460E-94D1-54222C63F5DA}</a:tableStyleId>
              </a:tblPr>
              <a:tblGrid>
                <a:gridCol w="675000"/>
                <a:gridCol w="675000"/>
                <a:gridCol w="675000"/>
                <a:gridCol w="675000"/>
                <a:gridCol w="675000"/>
                <a:gridCol w="675000"/>
              </a:tblGrid>
              <a:tr h="675000">
                <a:tc>
                  <a:txBody>
                    <a:bodyPr/>
                    <a:lstStyle/>
                    <a:p>
                      <a:pPr marL="0" algn="l" defTabSz="914400" rtl="0" eaLnBrk="1" latinLnBrk="0" hangingPunct="1"/>
                      <a:r>
                        <a:rPr kumimoji="1" lang="en-US" altLang="ja-JP" sz="2200" dirty="0" smtClean="0">
                          <a:solidFill>
                            <a:schemeClr val="tx1"/>
                          </a:solidFill>
                        </a:rPr>
                        <a:t>0</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rgbClr val="FF0000"/>
                          </a:solidFill>
                        </a:rPr>
                        <a:t>1</a:t>
                      </a:r>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75000">
                <a:tc>
                  <a:txBody>
                    <a:bodyPr/>
                    <a:lstStyle/>
                    <a:p>
                      <a:pPr marL="0" algn="l" defTabSz="914400" rtl="0" eaLnBrk="1" latinLnBrk="0" hangingPunct="1"/>
                      <a:r>
                        <a:rPr kumimoji="1" lang="en-US" altLang="ja-JP" sz="2200" dirty="0" smtClean="0">
                          <a:solidFill>
                            <a:srgbClr val="FF0000"/>
                          </a:solidFill>
                        </a:rPr>
                        <a:t>1</a:t>
                      </a:r>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endParaRPr kumimoji="1" lang="ja-JP" altLang="en-US" sz="22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75000">
                <a:tc>
                  <a:txBody>
                    <a:bodyPr/>
                    <a:lstStyle/>
                    <a:p>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kumimoji="1" lang="ja-JP" altLang="en-US" sz="22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75000">
                <a:tc>
                  <a:txBody>
                    <a:bodyPr/>
                    <a:lstStyle/>
                    <a:p>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kumimoji="1" lang="ja-JP" altLang="en-US" sz="22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75000">
                <a:tc>
                  <a:txBody>
                    <a:bodyPr/>
                    <a:lstStyle/>
                    <a:p>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kumimoji="1" lang="ja-JP" altLang="en-US" sz="22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75000">
                <a:tc>
                  <a:txBody>
                    <a:bodyPr/>
                    <a:lstStyle/>
                    <a:p>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kumimoji="1" lang="ja-JP" altLang="en-US" sz="22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kumimoji="1" lang="ja-JP" altLang="en-US" sz="2200" dirty="0"/>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コンテンツ プレースホルダー 2"/>
          <p:cNvSpPr>
            <a:spLocks noGrp="1"/>
          </p:cNvSpPr>
          <p:nvPr>
            <p:ph idx="1"/>
          </p:nvPr>
        </p:nvSpPr>
        <p:spPr>
          <a:xfrm>
            <a:off x="176231" y="1541610"/>
            <a:ext cx="4430238" cy="4351338"/>
          </a:xfrm>
        </p:spPr>
        <p:txBody>
          <a:bodyPr>
            <a:normAutofit/>
          </a:bodyPr>
          <a:lstStyle/>
          <a:p>
            <a:pPr marL="0" indent="0">
              <a:buNone/>
            </a:pPr>
            <a:r>
              <a:rPr lang="ja-JP" altLang="en-US" sz="2400" dirty="0"/>
              <a:t>塩基</a:t>
            </a:r>
            <a:r>
              <a:rPr lang="ja-JP" altLang="en-US" sz="2400" dirty="0" smtClean="0"/>
              <a:t>同士やアミノ</a:t>
            </a:r>
            <a:r>
              <a:rPr lang="ja-JP" altLang="en-US" sz="2400" dirty="0"/>
              <a:t>酸同士の置換確率</a:t>
            </a:r>
            <a:r>
              <a:rPr lang="ja-JP" altLang="en-US" sz="2400" dirty="0" smtClean="0"/>
              <a:t>を行列にしたもの</a:t>
            </a:r>
            <a:endParaRPr lang="en-US" altLang="ja-JP" sz="2400" dirty="0" smtClean="0"/>
          </a:p>
          <a:p>
            <a:pPr marL="0" indent="0">
              <a:buNone/>
            </a:pPr>
            <a:r>
              <a:rPr lang="ja-JP" altLang="en-US" sz="2400" dirty="0"/>
              <a:t>最短経路探索</a:t>
            </a:r>
            <a:endParaRPr lang="en-US" altLang="ja-JP" sz="2400" dirty="0"/>
          </a:p>
          <a:p>
            <a:pPr marL="0" indent="0">
              <a:buNone/>
            </a:pPr>
            <a:endParaRPr kumimoji="1" lang="en-US" altLang="ja-JP" sz="2400" dirty="0" smtClean="0"/>
          </a:p>
        </p:txBody>
      </p:sp>
      <p:sp>
        <p:nvSpPr>
          <p:cNvPr id="2" name="タイトル 1"/>
          <p:cNvSpPr>
            <a:spLocks noGrp="1"/>
          </p:cNvSpPr>
          <p:nvPr>
            <p:ph type="title"/>
          </p:nvPr>
        </p:nvSpPr>
        <p:spPr/>
        <p:txBody>
          <a:bodyPr/>
          <a:lstStyle/>
          <a:p>
            <a:r>
              <a:rPr kumimoji="1" lang="ja-JP" altLang="en-US" dirty="0" smtClean="0"/>
              <a:t>スコアマトリックス</a:t>
            </a:r>
            <a:endParaRPr kumimoji="1" lang="ja-JP" altLang="en-US" dirty="0"/>
          </a:p>
        </p:txBody>
      </p:sp>
      <p:sp>
        <p:nvSpPr>
          <p:cNvPr id="4" name="スライド番号プレースホルダー 3"/>
          <p:cNvSpPr>
            <a:spLocks noGrp="1"/>
          </p:cNvSpPr>
          <p:nvPr>
            <p:ph type="sldNum" sz="quarter" idx="12"/>
          </p:nvPr>
        </p:nvSpPr>
        <p:spPr/>
        <p:txBody>
          <a:bodyPr/>
          <a:lstStyle/>
          <a:p>
            <a:fld id="{EFA5CCE9-1B00-B54D-90EB-36872C14009A}" type="slidenum">
              <a:rPr kumimoji="1" lang="ja-JP" altLang="en-US" smtClean="0"/>
              <a:t>49</a:t>
            </a:fld>
            <a:endParaRPr kumimoji="1" lang="ja-JP" altLang="en-US" dirty="0"/>
          </a:p>
        </p:txBody>
      </p:sp>
      <p:sp>
        <p:nvSpPr>
          <p:cNvPr id="8" name="テキスト ボックス 7"/>
          <p:cNvSpPr txBox="1"/>
          <p:nvPr/>
        </p:nvSpPr>
        <p:spPr>
          <a:xfrm>
            <a:off x="5387905" y="1413689"/>
            <a:ext cx="269626" cy="300082"/>
          </a:xfrm>
          <a:prstGeom prst="rect">
            <a:avLst/>
          </a:prstGeom>
          <a:noFill/>
        </p:spPr>
        <p:txBody>
          <a:bodyPr wrap="none" rtlCol="0">
            <a:spAutoFit/>
          </a:bodyPr>
          <a:lstStyle/>
          <a:p>
            <a:r>
              <a:rPr lang="en-US" altLang="ja-JP" sz="1350"/>
              <a:t>T</a:t>
            </a:r>
            <a:endParaRPr lang="ja-JP" altLang="en-US" sz="1350" dirty="0"/>
          </a:p>
        </p:txBody>
      </p:sp>
      <p:sp>
        <p:nvSpPr>
          <p:cNvPr id="9" name="テキスト ボックス 8"/>
          <p:cNvSpPr txBox="1"/>
          <p:nvPr/>
        </p:nvSpPr>
        <p:spPr>
          <a:xfrm>
            <a:off x="6060929" y="1413689"/>
            <a:ext cx="277640" cy="300082"/>
          </a:xfrm>
          <a:prstGeom prst="rect">
            <a:avLst/>
          </a:prstGeom>
          <a:noFill/>
        </p:spPr>
        <p:txBody>
          <a:bodyPr wrap="none" rtlCol="0">
            <a:spAutoFit/>
          </a:bodyPr>
          <a:lstStyle/>
          <a:p>
            <a:r>
              <a:rPr lang="en-US" altLang="ja-JP" sz="1350"/>
              <a:t>C</a:t>
            </a:r>
            <a:endParaRPr lang="ja-JP" altLang="en-US" sz="1350" dirty="0"/>
          </a:p>
        </p:txBody>
      </p:sp>
      <p:sp>
        <p:nvSpPr>
          <p:cNvPr id="10" name="テキスト ボックス 9"/>
          <p:cNvSpPr txBox="1"/>
          <p:nvPr/>
        </p:nvSpPr>
        <p:spPr>
          <a:xfrm>
            <a:off x="6742366" y="1413689"/>
            <a:ext cx="293670" cy="300082"/>
          </a:xfrm>
          <a:prstGeom prst="rect">
            <a:avLst/>
          </a:prstGeom>
          <a:noFill/>
        </p:spPr>
        <p:txBody>
          <a:bodyPr wrap="none" rtlCol="0">
            <a:spAutoFit/>
          </a:bodyPr>
          <a:lstStyle/>
          <a:p>
            <a:r>
              <a:rPr lang="en-US" altLang="ja-JP" sz="1350"/>
              <a:t>G</a:t>
            </a:r>
            <a:endParaRPr lang="ja-JP" altLang="en-US" sz="1350" dirty="0"/>
          </a:p>
        </p:txBody>
      </p:sp>
      <p:sp>
        <p:nvSpPr>
          <p:cNvPr id="11" name="テキスト ボックス 10"/>
          <p:cNvSpPr txBox="1"/>
          <p:nvPr/>
        </p:nvSpPr>
        <p:spPr>
          <a:xfrm>
            <a:off x="7432221" y="1413689"/>
            <a:ext cx="284052" cy="300082"/>
          </a:xfrm>
          <a:prstGeom prst="rect">
            <a:avLst/>
          </a:prstGeom>
          <a:noFill/>
        </p:spPr>
        <p:txBody>
          <a:bodyPr wrap="none" rtlCol="0">
            <a:spAutoFit/>
          </a:bodyPr>
          <a:lstStyle/>
          <a:p>
            <a:r>
              <a:rPr lang="en-US" altLang="ja-JP" sz="1350"/>
              <a:t>A</a:t>
            </a:r>
            <a:endParaRPr lang="ja-JP" altLang="en-US" sz="1350" dirty="0"/>
          </a:p>
        </p:txBody>
      </p:sp>
      <p:sp>
        <p:nvSpPr>
          <p:cNvPr id="12" name="テキスト ボックス 11"/>
          <p:cNvSpPr txBox="1"/>
          <p:nvPr/>
        </p:nvSpPr>
        <p:spPr>
          <a:xfrm>
            <a:off x="8107648" y="1413689"/>
            <a:ext cx="269626" cy="300082"/>
          </a:xfrm>
          <a:prstGeom prst="rect">
            <a:avLst/>
          </a:prstGeom>
          <a:noFill/>
        </p:spPr>
        <p:txBody>
          <a:bodyPr wrap="none" rtlCol="0">
            <a:spAutoFit/>
          </a:bodyPr>
          <a:lstStyle/>
          <a:p>
            <a:r>
              <a:rPr lang="en-US" altLang="ja-JP" sz="1350"/>
              <a:t>T</a:t>
            </a:r>
            <a:endParaRPr lang="ja-JP" altLang="en-US" sz="1350" dirty="0"/>
          </a:p>
        </p:txBody>
      </p:sp>
      <p:sp>
        <p:nvSpPr>
          <p:cNvPr id="13" name="テキスト ボックス 12"/>
          <p:cNvSpPr txBox="1"/>
          <p:nvPr/>
        </p:nvSpPr>
        <p:spPr>
          <a:xfrm>
            <a:off x="4569891" y="2232393"/>
            <a:ext cx="293670" cy="300082"/>
          </a:xfrm>
          <a:prstGeom prst="rect">
            <a:avLst/>
          </a:prstGeom>
          <a:noFill/>
        </p:spPr>
        <p:txBody>
          <a:bodyPr wrap="none" rtlCol="0">
            <a:spAutoFit/>
          </a:bodyPr>
          <a:lstStyle/>
          <a:p>
            <a:r>
              <a:rPr lang="en-US" altLang="ja-JP" sz="1350"/>
              <a:t>G</a:t>
            </a:r>
            <a:endParaRPr lang="ja-JP" altLang="en-US" sz="1350" dirty="0"/>
          </a:p>
        </p:txBody>
      </p:sp>
      <p:sp>
        <p:nvSpPr>
          <p:cNvPr id="14" name="テキスト ボックス 13"/>
          <p:cNvSpPr txBox="1"/>
          <p:nvPr/>
        </p:nvSpPr>
        <p:spPr>
          <a:xfrm>
            <a:off x="4578307" y="2912597"/>
            <a:ext cx="269626" cy="300082"/>
          </a:xfrm>
          <a:prstGeom prst="rect">
            <a:avLst/>
          </a:prstGeom>
          <a:noFill/>
        </p:spPr>
        <p:txBody>
          <a:bodyPr wrap="none" rtlCol="0">
            <a:spAutoFit/>
          </a:bodyPr>
          <a:lstStyle/>
          <a:p>
            <a:r>
              <a:rPr lang="en-US" altLang="ja-JP" sz="1350"/>
              <a:t>T</a:t>
            </a:r>
            <a:endParaRPr lang="ja-JP" altLang="en-US" sz="1350" dirty="0"/>
          </a:p>
        </p:txBody>
      </p:sp>
      <p:sp>
        <p:nvSpPr>
          <p:cNvPr id="15" name="テキスト ボックス 14"/>
          <p:cNvSpPr txBox="1"/>
          <p:nvPr/>
        </p:nvSpPr>
        <p:spPr>
          <a:xfrm>
            <a:off x="4578308" y="3592802"/>
            <a:ext cx="277640" cy="300082"/>
          </a:xfrm>
          <a:prstGeom prst="rect">
            <a:avLst/>
          </a:prstGeom>
          <a:noFill/>
        </p:spPr>
        <p:txBody>
          <a:bodyPr wrap="none" rtlCol="0">
            <a:spAutoFit/>
          </a:bodyPr>
          <a:lstStyle/>
          <a:p>
            <a:r>
              <a:rPr lang="en-US" altLang="ja-JP" sz="1350"/>
              <a:t>C</a:t>
            </a:r>
            <a:endParaRPr lang="ja-JP" altLang="en-US" sz="1350" dirty="0"/>
          </a:p>
        </p:txBody>
      </p:sp>
      <p:sp>
        <p:nvSpPr>
          <p:cNvPr id="16" name="テキスト ボックス 15"/>
          <p:cNvSpPr txBox="1"/>
          <p:nvPr/>
        </p:nvSpPr>
        <p:spPr>
          <a:xfrm>
            <a:off x="4584318" y="4273006"/>
            <a:ext cx="284052" cy="300082"/>
          </a:xfrm>
          <a:prstGeom prst="rect">
            <a:avLst/>
          </a:prstGeom>
          <a:noFill/>
        </p:spPr>
        <p:txBody>
          <a:bodyPr wrap="none" rtlCol="0">
            <a:spAutoFit/>
          </a:bodyPr>
          <a:lstStyle/>
          <a:p>
            <a:r>
              <a:rPr lang="en-US" altLang="ja-JP" sz="1350"/>
              <a:t>A</a:t>
            </a:r>
            <a:endParaRPr lang="ja-JP" altLang="en-US" sz="1350" dirty="0"/>
          </a:p>
        </p:txBody>
      </p:sp>
      <p:sp>
        <p:nvSpPr>
          <p:cNvPr id="17" name="テキスト ボックス 16"/>
          <p:cNvSpPr txBox="1"/>
          <p:nvPr/>
        </p:nvSpPr>
        <p:spPr>
          <a:xfrm>
            <a:off x="4584318" y="4953210"/>
            <a:ext cx="277640" cy="300082"/>
          </a:xfrm>
          <a:prstGeom prst="rect">
            <a:avLst/>
          </a:prstGeom>
          <a:noFill/>
        </p:spPr>
        <p:txBody>
          <a:bodyPr wrap="none" rtlCol="0">
            <a:spAutoFit/>
          </a:bodyPr>
          <a:lstStyle/>
          <a:p>
            <a:r>
              <a:rPr lang="en-US" altLang="ja-JP" sz="1350"/>
              <a:t>C</a:t>
            </a:r>
            <a:endParaRPr lang="ja-JP" altLang="en-US" sz="1350" dirty="0"/>
          </a:p>
        </p:txBody>
      </p:sp>
      <p:sp>
        <p:nvSpPr>
          <p:cNvPr id="18" name="円/楕円 17"/>
          <p:cNvSpPr/>
          <p:nvPr/>
        </p:nvSpPr>
        <p:spPr>
          <a:xfrm>
            <a:off x="5098259"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19" name="円/楕円 18"/>
          <p:cNvSpPr/>
          <p:nvPr/>
        </p:nvSpPr>
        <p:spPr>
          <a:xfrm>
            <a:off x="5098259"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0" name="円/楕円 19"/>
          <p:cNvSpPr/>
          <p:nvPr/>
        </p:nvSpPr>
        <p:spPr>
          <a:xfrm>
            <a:off x="5098259"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1" name="円/楕円 20"/>
          <p:cNvSpPr/>
          <p:nvPr/>
        </p:nvSpPr>
        <p:spPr>
          <a:xfrm>
            <a:off x="5098259"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2" name="円/楕円 21"/>
          <p:cNvSpPr/>
          <p:nvPr/>
        </p:nvSpPr>
        <p:spPr>
          <a:xfrm>
            <a:off x="5098259"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3" name="円/楕円 22"/>
          <p:cNvSpPr/>
          <p:nvPr/>
        </p:nvSpPr>
        <p:spPr>
          <a:xfrm>
            <a:off x="5098259"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4" name="円/楕円 23"/>
          <p:cNvSpPr/>
          <p:nvPr/>
        </p:nvSpPr>
        <p:spPr>
          <a:xfrm>
            <a:off x="5777336"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25" name="円/楕円 24"/>
          <p:cNvSpPr/>
          <p:nvPr/>
        </p:nvSpPr>
        <p:spPr>
          <a:xfrm>
            <a:off x="5777336"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6" name="円/楕円 25"/>
          <p:cNvSpPr/>
          <p:nvPr/>
        </p:nvSpPr>
        <p:spPr>
          <a:xfrm>
            <a:off x="6456412"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27" name="円/楕円 26"/>
          <p:cNvSpPr/>
          <p:nvPr/>
        </p:nvSpPr>
        <p:spPr>
          <a:xfrm>
            <a:off x="6456412"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8" name="円/楕円 27"/>
          <p:cNvSpPr/>
          <p:nvPr/>
        </p:nvSpPr>
        <p:spPr>
          <a:xfrm>
            <a:off x="5777336"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9" name="円/楕円 28"/>
          <p:cNvSpPr/>
          <p:nvPr/>
        </p:nvSpPr>
        <p:spPr>
          <a:xfrm>
            <a:off x="6456412"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0" name="円/楕円 29"/>
          <p:cNvSpPr/>
          <p:nvPr/>
        </p:nvSpPr>
        <p:spPr>
          <a:xfrm>
            <a:off x="5777336"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1" name="円/楕円 30"/>
          <p:cNvSpPr/>
          <p:nvPr/>
        </p:nvSpPr>
        <p:spPr>
          <a:xfrm>
            <a:off x="6456412"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dirty="0"/>
          </a:p>
        </p:txBody>
      </p:sp>
      <p:sp>
        <p:nvSpPr>
          <p:cNvPr id="32" name="円/楕円 31"/>
          <p:cNvSpPr/>
          <p:nvPr/>
        </p:nvSpPr>
        <p:spPr>
          <a:xfrm>
            <a:off x="5777336"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3" name="円/楕円 32"/>
          <p:cNvSpPr/>
          <p:nvPr/>
        </p:nvSpPr>
        <p:spPr>
          <a:xfrm>
            <a:off x="6456412"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4" name="円/楕円 33"/>
          <p:cNvSpPr/>
          <p:nvPr/>
        </p:nvSpPr>
        <p:spPr>
          <a:xfrm>
            <a:off x="5777336"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5" name="円/楕円 34"/>
          <p:cNvSpPr/>
          <p:nvPr/>
        </p:nvSpPr>
        <p:spPr>
          <a:xfrm>
            <a:off x="6456412" y="5337201"/>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6" name="円/楕円 35"/>
          <p:cNvSpPr/>
          <p:nvPr/>
        </p:nvSpPr>
        <p:spPr>
          <a:xfrm>
            <a:off x="7135488"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37" name="円/楕円 36"/>
          <p:cNvSpPr/>
          <p:nvPr/>
        </p:nvSpPr>
        <p:spPr>
          <a:xfrm>
            <a:off x="7814564"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38" name="円/楕円 37"/>
          <p:cNvSpPr/>
          <p:nvPr/>
        </p:nvSpPr>
        <p:spPr>
          <a:xfrm>
            <a:off x="8493641"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39" name="円/楕円 38"/>
          <p:cNvSpPr/>
          <p:nvPr/>
        </p:nvSpPr>
        <p:spPr>
          <a:xfrm>
            <a:off x="7135488"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0" name="円/楕円 39"/>
          <p:cNvSpPr/>
          <p:nvPr/>
        </p:nvSpPr>
        <p:spPr>
          <a:xfrm>
            <a:off x="7814564"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1" name="円/楕円 40"/>
          <p:cNvSpPr/>
          <p:nvPr/>
        </p:nvSpPr>
        <p:spPr>
          <a:xfrm>
            <a:off x="8493641"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2" name="円/楕円 41"/>
          <p:cNvSpPr/>
          <p:nvPr/>
        </p:nvSpPr>
        <p:spPr>
          <a:xfrm>
            <a:off x="7135488"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3" name="円/楕円 42"/>
          <p:cNvSpPr/>
          <p:nvPr/>
        </p:nvSpPr>
        <p:spPr>
          <a:xfrm>
            <a:off x="7814564"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4" name="円/楕円 43"/>
          <p:cNvSpPr/>
          <p:nvPr/>
        </p:nvSpPr>
        <p:spPr>
          <a:xfrm>
            <a:off x="8493641"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5" name="円/楕円 44"/>
          <p:cNvSpPr/>
          <p:nvPr/>
        </p:nvSpPr>
        <p:spPr>
          <a:xfrm>
            <a:off x="7135488"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6" name="円/楕円 45"/>
          <p:cNvSpPr/>
          <p:nvPr/>
        </p:nvSpPr>
        <p:spPr>
          <a:xfrm>
            <a:off x="7814564"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7" name="円/楕円 46"/>
          <p:cNvSpPr/>
          <p:nvPr/>
        </p:nvSpPr>
        <p:spPr>
          <a:xfrm>
            <a:off x="8493641"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8" name="円/楕円 47"/>
          <p:cNvSpPr/>
          <p:nvPr/>
        </p:nvSpPr>
        <p:spPr>
          <a:xfrm>
            <a:off x="7135488"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9" name="円/楕円 48"/>
          <p:cNvSpPr/>
          <p:nvPr/>
        </p:nvSpPr>
        <p:spPr>
          <a:xfrm>
            <a:off x="7135488"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50" name="円/楕円 49"/>
          <p:cNvSpPr/>
          <p:nvPr/>
        </p:nvSpPr>
        <p:spPr>
          <a:xfrm>
            <a:off x="7814564"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51" name="円/楕円 50"/>
          <p:cNvSpPr/>
          <p:nvPr/>
        </p:nvSpPr>
        <p:spPr>
          <a:xfrm>
            <a:off x="8493641"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52" name="円/楕円 51"/>
          <p:cNvSpPr/>
          <p:nvPr/>
        </p:nvSpPr>
        <p:spPr>
          <a:xfrm>
            <a:off x="7814564"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53" name="円/楕円 52"/>
          <p:cNvSpPr/>
          <p:nvPr/>
        </p:nvSpPr>
        <p:spPr>
          <a:xfrm>
            <a:off x="8493641"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cxnSp>
        <p:nvCxnSpPr>
          <p:cNvPr id="54" name="直線矢印コネクタ 53"/>
          <p:cNvCxnSpPr>
            <a:stCxn id="21" idx="5"/>
            <a:endCxn id="28" idx="1"/>
          </p:cNvCxnSpPr>
          <p:nvPr/>
        </p:nvCxnSpPr>
        <p:spPr>
          <a:xfrm>
            <a:off x="5228341" y="2083708"/>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a:off x="5908816" y="2759800"/>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a:off x="6587892" y="3436336"/>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a:off x="7266968" y="4113319"/>
            <a:ext cx="571313" cy="568774"/>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a:off x="7945464" y="4789855"/>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a:off x="5914832" y="2071902"/>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a:off x="6601323" y="2083708"/>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p:nvPr/>
        </p:nvCxnSpPr>
        <p:spPr>
          <a:xfrm>
            <a:off x="7266967" y="2083708"/>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a:off x="7947316" y="2071902"/>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p:nvPr/>
        </p:nvCxnSpPr>
        <p:spPr>
          <a:xfrm>
            <a:off x="6590873" y="2749307"/>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p:nvPr/>
        </p:nvCxnSpPr>
        <p:spPr>
          <a:xfrm>
            <a:off x="7266967" y="2759799"/>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p:nvPr/>
        </p:nvCxnSpPr>
        <p:spPr>
          <a:xfrm>
            <a:off x="7943062" y="2758951"/>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p:nvPr/>
        </p:nvCxnSpPr>
        <p:spPr>
          <a:xfrm>
            <a:off x="7268182" y="3431302"/>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p:nvPr/>
        </p:nvCxnSpPr>
        <p:spPr>
          <a:xfrm>
            <a:off x="7955615" y="3436336"/>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p:nvPr/>
        </p:nvCxnSpPr>
        <p:spPr>
          <a:xfrm>
            <a:off x="7955615" y="4112470"/>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p:nvPr/>
        </p:nvCxnSpPr>
        <p:spPr>
          <a:xfrm>
            <a:off x="5209345" y="2782252"/>
            <a:ext cx="571313" cy="568774"/>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p:nvPr/>
        </p:nvCxnSpPr>
        <p:spPr>
          <a:xfrm>
            <a:off x="5907418" y="3446872"/>
            <a:ext cx="571313" cy="568774"/>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p:nvPr/>
        </p:nvCxnSpPr>
        <p:spPr>
          <a:xfrm>
            <a:off x="5228341" y="3436335"/>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p:nvPr/>
        </p:nvCxnSpPr>
        <p:spPr>
          <a:xfrm>
            <a:off x="6587892" y="4112470"/>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p:nvPr/>
        </p:nvCxnSpPr>
        <p:spPr>
          <a:xfrm>
            <a:off x="7265570" y="4799945"/>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p:nvPr/>
        </p:nvCxnSpPr>
        <p:spPr>
          <a:xfrm>
            <a:off x="6569256" y="4788604"/>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p:nvPr/>
        </p:nvCxnSpPr>
        <p:spPr>
          <a:xfrm>
            <a:off x="5891424" y="4120657"/>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p:nvPr/>
        </p:nvCxnSpPr>
        <p:spPr>
          <a:xfrm>
            <a:off x="5228341" y="4120657"/>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p:nvPr/>
        </p:nvCxnSpPr>
        <p:spPr>
          <a:xfrm>
            <a:off x="5910799" y="4804786"/>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p:nvPr/>
        </p:nvCxnSpPr>
        <p:spPr>
          <a:xfrm>
            <a:off x="5224416" y="4794443"/>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stCxn id="21" idx="4"/>
            <a:endCxn id="22" idx="0"/>
          </p:cNvCxnSpPr>
          <p:nvPr/>
        </p:nvCxnSpPr>
        <p:spPr>
          <a:xfrm>
            <a:off x="5174459" y="2106027"/>
            <a:ext cx="0" cy="52413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p:nvPr/>
        </p:nvCxnSpPr>
        <p:spPr>
          <a:xfrm>
            <a:off x="5174459" y="2793944"/>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p:nvPr/>
        </p:nvCxnSpPr>
        <p:spPr>
          <a:xfrm>
            <a:off x="5166008" y="3469189"/>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p:nvPr/>
        </p:nvCxnSpPr>
        <p:spPr>
          <a:xfrm>
            <a:off x="5174459" y="4142975"/>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p:nvPr/>
        </p:nvCxnSpPr>
        <p:spPr>
          <a:xfrm>
            <a:off x="5166008" y="4822263"/>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p:nvPr/>
        </p:nvCxnSpPr>
        <p:spPr>
          <a:xfrm>
            <a:off x="5853536" y="2106027"/>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p:nvPr/>
        </p:nvCxnSpPr>
        <p:spPr>
          <a:xfrm>
            <a:off x="5853536" y="2793944"/>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5845084" y="3469189"/>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5853536" y="4142975"/>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5845084" y="4822263"/>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6532612" y="2094220"/>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6532612" y="2782137"/>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6524160" y="3457382"/>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6532612" y="4131168"/>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6524160" y="4810456"/>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p:nvPr/>
        </p:nvCxnSpPr>
        <p:spPr>
          <a:xfrm>
            <a:off x="7211688" y="2106027"/>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p:nvPr/>
        </p:nvCxnSpPr>
        <p:spPr>
          <a:xfrm>
            <a:off x="7211688" y="2793944"/>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p:nvPr/>
        </p:nvCxnSpPr>
        <p:spPr>
          <a:xfrm>
            <a:off x="7203236" y="3469189"/>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p:nvPr/>
        </p:nvCxnSpPr>
        <p:spPr>
          <a:xfrm>
            <a:off x="7211688" y="4142975"/>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p:nvPr/>
        </p:nvCxnSpPr>
        <p:spPr>
          <a:xfrm>
            <a:off x="7203236" y="4822263"/>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p:nvPr/>
        </p:nvCxnSpPr>
        <p:spPr>
          <a:xfrm>
            <a:off x="7890764" y="2106027"/>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p:nvPr/>
        </p:nvCxnSpPr>
        <p:spPr>
          <a:xfrm>
            <a:off x="7890764" y="2793944"/>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p:nvPr/>
        </p:nvCxnSpPr>
        <p:spPr>
          <a:xfrm>
            <a:off x="7882313" y="3469189"/>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p:nvPr/>
        </p:nvCxnSpPr>
        <p:spPr>
          <a:xfrm>
            <a:off x="7890764" y="4142975"/>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a:off x="7882313" y="4822263"/>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p:cNvCxnSpPr/>
          <p:nvPr/>
        </p:nvCxnSpPr>
        <p:spPr>
          <a:xfrm>
            <a:off x="8572594" y="2106027"/>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a:off x="8572594" y="2793944"/>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p:nvPr/>
        </p:nvCxnSpPr>
        <p:spPr>
          <a:xfrm>
            <a:off x="8564142" y="3469189"/>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p:cNvCxnSpPr/>
          <p:nvPr/>
        </p:nvCxnSpPr>
        <p:spPr>
          <a:xfrm>
            <a:off x="8572594" y="4142975"/>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p:nvPr/>
        </p:nvCxnSpPr>
        <p:spPr>
          <a:xfrm>
            <a:off x="8564142" y="4822263"/>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a:stCxn id="21" idx="6"/>
            <a:endCxn id="27" idx="2"/>
          </p:cNvCxnSpPr>
          <p:nvPr/>
        </p:nvCxnSpPr>
        <p:spPr>
          <a:xfrm>
            <a:off x="5250660" y="2029827"/>
            <a:ext cx="52667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p:nvPr/>
        </p:nvCxnSpPr>
        <p:spPr>
          <a:xfrm>
            <a:off x="5925751" y="202982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p:nvPr/>
        </p:nvCxnSpPr>
        <p:spPr>
          <a:xfrm>
            <a:off x="6610210" y="202982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p:nvPr/>
        </p:nvCxnSpPr>
        <p:spPr>
          <a:xfrm>
            <a:off x="7287888" y="202982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p:nvPr/>
        </p:nvCxnSpPr>
        <p:spPr>
          <a:xfrm>
            <a:off x="7965379" y="202982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p:cNvCxnSpPr/>
          <p:nvPr/>
        </p:nvCxnSpPr>
        <p:spPr>
          <a:xfrm>
            <a:off x="5250660" y="2706363"/>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p:cNvCxnSpPr/>
          <p:nvPr/>
        </p:nvCxnSpPr>
        <p:spPr>
          <a:xfrm>
            <a:off x="5925751" y="2706363"/>
            <a:ext cx="526676" cy="0"/>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a:off x="6610210" y="2706363"/>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直線矢印コネクタ 116"/>
          <p:cNvCxnSpPr/>
          <p:nvPr/>
        </p:nvCxnSpPr>
        <p:spPr>
          <a:xfrm>
            <a:off x="7287888" y="2706363"/>
            <a:ext cx="526676" cy="0"/>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18" name="直線矢印コネクタ 117"/>
          <p:cNvCxnSpPr/>
          <p:nvPr/>
        </p:nvCxnSpPr>
        <p:spPr>
          <a:xfrm>
            <a:off x="7965379" y="2706363"/>
            <a:ext cx="526676" cy="0"/>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p:nvPr/>
        </p:nvCxnSpPr>
        <p:spPr>
          <a:xfrm>
            <a:off x="5241919" y="3382900"/>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p:nvPr/>
        </p:nvCxnSpPr>
        <p:spPr>
          <a:xfrm>
            <a:off x="5917009" y="3382900"/>
            <a:ext cx="526676" cy="0"/>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6601468" y="3382900"/>
            <a:ext cx="526676" cy="0"/>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7279147" y="3382900"/>
            <a:ext cx="526676" cy="0"/>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7956638" y="3382900"/>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5260970" y="4059437"/>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p:cNvCxnSpPr/>
          <p:nvPr/>
        </p:nvCxnSpPr>
        <p:spPr>
          <a:xfrm>
            <a:off x="5936061" y="4059437"/>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p:nvPr/>
        </p:nvCxnSpPr>
        <p:spPr>
          <a:xfrm>
            <a:off x="6620520" y="405943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p:nvPr/>
        </p:nvCxnSpPr>
        <p:spPr>
          <a:xfrm>
            <a:off x="7298198" y="4059437"/>
            <a:ext cx="526676" cy="0"/>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a:off x="7975690" y="4059437"/>
            <a:ext cx="526676" cy="0"/>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a:off x="5250660"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p:cNvCxnSpPr/>
          <p:nvPr/>
        </p:nvCxnSpPr>
        <p:spPr>
          <a:xfrm>
            <a:off x="5925751"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a:off x="6610210" y="4735974"/>
            <a:ext cx="526676" cy="0"/>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32" name="直線矢印コネクタ 131"/>
          <p:cNvCxnSpPr/>
          <p:nvPr/>
        </p:nvCxnSpPr>
        <p:spPr>
          <a:xfrm>
            <a:off x="7287888"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a:off x="7965379" y="4735974"/>
            <a:ext cx="526676" cy="0"/>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p:nvPr/>
        </p:nvCxnSpPr>
        <p:spPr>
          <a:xfrm>
            <a:off x="5250659" y="5416145"/>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p:nvPr/>
        </p:nvCxnSpPr>
        <p:spPr>
          <a:xfrm>
            <a:off x="5925750" y="5416145"/>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p:nvPr/>
        </p:nvCxnSpPr>
        <p:spPr>
          <a:xfrm>
            <a:off x="6610209" y="5416145"/>
            <a:ext cx="526676" cy="0"/>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37" name="直線矢印コネクタ 136"/>
          <p:cNvCxnSpPr/>
          <p:nvPr/>
        </p:nvCxnSpPr>
        <p:spPr>
          <a:xfrm>
            <a:off x="7287887" y="5416145"/>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直線矢印コネクタ 137"/>
          <p:cNvCxnSpPr/>
          <p:nvPr/>
        </p:nvCxnSpPr>
        <p:spPr>
          <a:xfrm>
            <a:off x="7965379" y="5416145"/>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39" name="テキスト ボックス 138"/>
          <p:cNvSpPr txBox="1"/>
          <p:nvPr/>
        </p:nvSpPr>
        <p:spPr>
          <a:xfrm>
            <a:off x="6470070" y="1245806"/>
            <a:ext cx="803425" cy="300082"/>
          </a:xfrm>
          <a:prstGeom prst="rect">
            <a:avLst/>
          </a:prstGeom>
          <a:noFill/>
        </p:spPr>
        <p:txBody>
          <a:bodyPr wrap="none" rtlCol="0">
            <a:spAutoFit/>
          </a:bodyPr>
          <a:lstStyle/>
          <a:p>
            <a:r>
              <a:rPr lang="ja-JP" altLang="en-US" sz="1350" dirty="0"/>
              <a:t>文字列</a:t>
            </a:r>
            <a:r>
              <a:rPr lang="en-US" altLang="ja-JP" sz="1350" dirty="0"/>
              <a:t>A</a:t>
            </a:r>
            <a:endParaRPr lang="ja-JP" altLang="en-US" sz="1350" dirty="0"/>
          </a:p>
        </p:txBody>
      </p:sp>
      <p:sp>
        <p:nvSpPr>
          <p:cNvPr id="140" name="テキスト ボックス 139"/>
          <p:cNvSpPr txBox="1"/>
          <p:nvPr/>
        </p:nvSpPr>
        <p:spPr>
          <a:xfrm rot="16200000">
            <a:off x="4097101" y="3570679"/>
            <a:ext cx="798617" cy="300082"/>
          </a:xfrm>
          <a:prstGeom prst="rect">
            <a:avLst/>
          </a:prstGeom>
          <a:noFill/>
        </p:spPr>
        <p:txBody>
          <a:bodyPr wrap="none" rtlCol="0">
            <a:spAutoFit/>
          </a:bodyPr>
          <a:lstStyle/>
          <a:p>
            <a:r>
              <a:rPr lang="ja-JP" altLang="en-US" sz="1350" dirty="0"/>
              <a:t>文字列</a:t>
            </a:r>
            <a:r>
              <a:rPr lang="en-US" altLang="ja-JP" sz="1350" dirty="0"/>
              <a:t>B</a:t>
            </a:r>
            <a:endParaRPr lang="ja-JP" altLang="en-US" sz="1350" dirty="0"/>
          </a:p>
        </p:txBody>
      </p:sp>
      <p:graphicFrame>
        <p:nvGraphicFramePr>
          <p:cNvPr id="142" name="表 141"/>
          <p:cNvGraphicFramePr>
            <a:graphicFrameLocks noGrp="1"/>
          </p:cNvGraphicFramePr>
          <p:nvPr>
            <p:extLst/>
          </p:nvPr>
        </p:nvGraphicFramePr>
        <p:xfrm>
          <a:off x="1071619" y="2828045"/>
          <a:ext cx="2239770" cy="2329360"/>
        </p:xfrm>
        <a:graphic>
          <a:graphicData uri="http://schemas.openxmlformats.org/drawingml/2006/table">
            <a:tbl>
              <a:tblPr firstRow="1" bandRow="1">
                <a:tableStyleId>{5940675A-B579-460E-94D1-54222C63F5DA}</a:tableStyleId>
              </a:tblPr>
              <a:tblGrid>
                <a:gridCol w="447954"/>
                <a:gridCol w="447954"/>
                <a:gridCol w="447954"/>
                <a:gridCol w="447954"/>
                <a:gridCol w="447954"/>
              </a:tblGrid>
              <a:tr h="465872">
                <a:tc>
                  <a:txBody>
                    <a:bodyPr/>
                    <a:lstStyle/>
                    <a:p>
                      <a:pPr algn="ct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dirty="0" smtClean="0"/>
                        <a:t>A</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dirty="0" smtClean="0"/>
                        <a:t>C</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smtClean="0"/>
                        <a:t>T</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smtClean="0"/>
                        <a:t>G</a:t>
                      </a:r>
                      <a:endParaRPr kumimoji="1" lang="ja-JP" altLang="en-US" sz="1700"/>
                    </a:p>
                  </a:txBody>
                  <a:tcPr marL="45512" marR="45512" marT="22756" marB="22756" anchor="ctr">
                    <a:solidFill>
                      <a:schemeClr val="accent1">
                        <a:lumMod val="40000"/>
                        <a:lumOff val="60000"/>
                      </a:schemeClr>
                    </a:solidFill>
                  </a:tcPr>
                </a:tc>
              </a:tr>
              <a:tr h="46587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700" dirty="0" smtClean="0"/>
                        <a:t>A</a:t>
                      </a:r>
                      <a:endParaRPr kumimoji="1" lang="ja-JP" altLang="en-US" sz="1700" dirty="0" smtClean="0"/>
                    </a:p>
                  </a:txBody>
                  <a:tcPr marL="45512" marR="45512" marT="22756" marB="22756" anchor="ctr">
                    <a:solidFill>
                      <a:schemeClr val="accent1">
                        <a:lumMod val="40000"/>
                        <a:lumOff val="60000"/>
                      </a:schemeClr>
                    </a:solidFill>
                  </a:tcPr>
                </a:tc>
                <a:tc>
                  <a:txBody>
                    <a:bodyPr/>
                    <a:lstStyle/>
                    <a:p>
                      <a:pPr algn="ctr"/>
                      <a:r>
                        <a:rPr kumimoji="1" lang="en-US" altLang="ja-JP" sz="1700" dirty="0" smtClean="0"/>
                        <a:t>1</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r>
              <a:tr h="465872">
                <a:tc>
                  <a:txBody>
                    <a:bodyPr/>
                    <a:lstStyle/>
                    <a:p>
                      <a:pPr algn="ctr"/>
                      <a:r>
                        <a:rPr kumimoji="1" lang="en-US" altLang="ja-JP" sz="1700" dirty="0" smtClean="0"/>
                        <a:t>C</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1</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r>
              <a:tr h="465872">
                <a:tc>
                  <a:txBody>
                    <a:bodyPr/>
                    <a:lstStyle/>
                    <a:p>
                      <a:pPr algn="ctr"/>
                      <a:r>
                        <a:rPr kumimoji="1" lang="en-US" altLang="ja-JP" sz="1700" dirty="0" smtClean="0"/>
                        <a:t>T</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1</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r>
              <a:tr h="465872">
                <a:tc>
                  <a:txBody>
                    <a:bodyPr/>
                    <a:lstStyle/>
                    <a:p>
                      <a:pPr algn="ctr"/>
                      <a:r>
                        <a:rPr kumimoji="1" lang="en-US" altLang="ja-JP" sz="1700" dirty="0" smtClean="0"/>
                        <a:t>G</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1</a:t>
                      </a:r>
                      <a:endParaRPr kumimoji="1" lang="ja-JP" altLang="en-US" sz="1700" dirty="0"/>
                    </a:p>
                  </a:txBody>
                  <a:tcPr marL="45512" marR="45512" marT="22756" marB="22756" anchor="ctr"/>
                </a:tc>
              </a:tr>
            </a:tbl>
          </a:graphicData>
        </a:graphic>
      </p:graphicFrame>
      <p:sp>
        <p:nvSpPr>
          <p:cNvPr id="143" name="テキスト ボックス 142"/>
          <p:cNvSpPr txBox="1"/>
          <p:nvPr/>
        </p:nvSpPr>
        <p:spPr>
          <a:xfrm>
            <a:off x="811901" y="5412510"/>
            <a:ext cx="3071675" cy="369332"/>
          </a:xfrm>
          <a:prstGeom prst="rect">
            <a:avLst/>
          </a:prstGeom>
          <a:noFill/>
        </p:spPr>
        <p:txBody>
          <a:bodyPr wrap="none" rtlCol="0">
            <a:spAutoFit/>
          </a:bodyPr>
          <a:lstStyle/>
          <a:p>
            <a:r>
              <a:rPr kumimoji="1" lang="ja-JP" altLang="en-US" dirty="0" smtClean="0"/>
              <a:t>ギャップのスコアは</a:t>
            </a:r>
            <a:r>
              <a:rPr lang="en-US" altLang="ja-JP" dirty="0"/>
              <a:t>1</a:t>
            </a:r>
            <a:r>
              <a:rPr kumimoji="1" lang="ja-JP" altLang="en-US" dirty="0" smtClean="0"/>
              <a:t>とする</a:t>
            </a:r>
            <a:endParaRPr kumimoji="1" lang="ja-JP" altLang="en-US" dirty="0"/>
          </a:p>
        </p:txBody>
      </p:sp>
      <p:sp>
        <p:nvSpPr>
          <p:cNvPr id="146" name="テキスト ボックス 145"/>
          <p:cNvSpPr txBox="1"/>
          <p:nvPr/>
        </p:nvSpPr>
        <p:spPr>
          <a:xfrm>
            <a:off x="4952013" y="2192031"/>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147" name="テキスト ボックス 146"/>
          <p:cNvSpPr txBox="1"/>
          <p:nvPr/>
        </p:nvSpPr>
        <p:spPr>
          <a:xfrm>
            <a:off x="4931270" y="2868567"/>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150" name="テキスト ボックス 149"/>
          <p:cNvSpPr txBox="1"/>
          <p:nvPr/>
        </p:nvSpPr>
        <p:spPr>
          <a:xfrm>
            <a:off x="4916764" y="3546412"/>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151" name="テキスト ボックス 150"/>
          <p:cNvSpPr txBox="1"/>
          <p:nvPr/>
        </p:nvSpPr>
        <p:spPr>
          <a:xfrm>
            <a:off x="4920536" y="4232098"/>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152" name="テキスト ボックス 151"/>
          <p:cNvSpPr txBox="1"/>
          <p:nvPr/>
        </p:nvSpPr>
        <p:spPr>
          <a:xfrm>
            <a:off x="4925254" y="4918133"/>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211" name="テキスト ボックス 210"/>
          <p:cNvSpPr txBox="1"/>
          <p:nvPr/>
        </p:nvSpPr>
        <p:spPr>
          <a:xfrm>
            <a:off x="5392586" y="2116143"/>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2" name="テキスト ボックス 211"/>
          <p:cNvSpPr txBox="1"/>
          <p:nvPr/>
        </p:nvSpPr>
        <p:spPr>
          <a:xfrm>
            <a:off x="6091053" y="2115055"/>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3" name="テキスト ボックス 212"/>
          <p:cNvSpPr txBox="1"/>
          <p:nvPr/>
        </p:nvSpPr>
        <p:spPr>
          <a:xfrm>
            <a:off x="7437592" y="2104430"/>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4" name="テキスト ボックス 213"/>
          <p:cNvSpPr txBox="1"/>
          <p:nvPr/>
        </p:nvSpPr>
        <p:spPr>
          <a:xfrm>
            <a:off x="8135152" y="2104430"/>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5" name="テキスト ボックス 214"/>
          <p:cNvSpPr txBox="1"/>
          <p:nvPr/>
        </p:nvSpPr>
        <p:spPr>
          <a:xfrm>
            <a:off x="5429186" y="3525862"/>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6" name="テキスト ボックス 215"/>
          <p:cNvSpPr txBox="1"/>
          <p:nvPr/>
        </p:nvSpPr>
        <p:spPr>
          <a:xfrm>
            <a:off x="5455219" y="4211473"/>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7" name="テキスト ボックス 216"/>
          <p:cNvSpPr txBox="1"/>
          <p:nvPr/>
        </p:nvSpPr>
        <p:spPr>
          <a:xfrm>
            <a:off x="5428902" y="4895795"/>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8" name="テキスト ボックス 217"/>
          <p:cNvSpPr txBox="1"/>
          <p:nvPr/>
        </p:nvSpPr>
        <p:spPr>
          <a:xfrm>
            <a:off x="6140551" y="2851985"/>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9" name="テキスト ボックス 218"/>
          <p:cNvSpPr txBox="1"/>
          <p:nvPr/>
        </p:nvSpPr>
        <p:spPr>
          <a:xfrm>
            <a:off x="6116172" y="4197429"/>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0" name="テキスト ボックス 219"/>
          <p:cNvSpPr txBox="1"/>
          <p:nvPr/>
        </p:nvSpPr>
        <p:spPr>
          <a:xfrm>
            <a:off x="6813706" y="2850183"/>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1" name="テキスト ボックス 220"/>
          <p:cNvSpPr txBox="1"/>
          <p:nvPr/>
        </p:nvSpPr>
        <p:spPr>
          <a:xfrm>
            <a:off x="6813706" y="3546412"/>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2" name="テキスト ボックス 221"/>
          <p:cNvSpPr txBox="1"/>
          <p:nvPr/>
        </p:nvSpPr>
        <p:spPr>
          <a:xfrm>
            <a:off x="6827383" y="4211473"/>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3" name="テキスト ボックス 222"/>
          <p:cNvSpPr txBox="1"/>
          <p:nvPr/>
        </p:nvSpPr>
        <p:spPr>
          <a:xfrm>
            <a:off x="6801584" y="4871514"/>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4" name="テキスト ボックス 223"/>
          <p:cNvSpPr txBox="1"/>
          <p:nvPr/>
        </p:nvSpPr>
        <p:spPr>
          <a:xfrm>
            <a:off x="7465535" y="4878972"/>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5" name="テキスト ボックス 224"/>
          <p:cNvSpPr txBox="1"/>
          <p:nvPr/>
        </p:nvSpPr>
        <p:spPr>
          <a:xfrm>
            <a:off x="7491788" y="3546412"/>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6" name="テキスト ボックス 225"/>
          <p:cNvSpPr txBox="1"/>
          <p:nvPr/>
        </p:nvSpPr>
        <p:spPr>
          <a:xfrm>
            <a:off x="7480165" y="2859681"/>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7" name="テキスト ボックス 226"/>
          <p:cNvSpPr txBox="1"/>
          <p:nvPr/>
        </p:nvSpPr>
        <p:spPr>
          <a:xfrm>
            <a:off x="8141309" y="3534694"/>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8" name="テキスト ボックス 227"/>
          <p:cNvSpPr txBox="1"/>
          <p:nvPr/>
        </p:nvSpPr>
        <p:spPr>
          <a:xfrm>
            <a:off x="8153767" y="4193671"/>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9" name="テキスト ボックス 228"/>
          <p:cNvSpPr txBox="1"/>
          <p:nvPr/>
        </p:nvSpPr>
        <p:spPr>
          <a:xfrm>
            <a:off x="8151490" y="4866056"/>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30" name="テキスト ボックス 229"/>
          <p:cNvSpPr txBox="1"/>
          <p:nvPr/>
        </p:nvSpPr>
        <p:spPr>
          <a:xfrm>
            <a:off x="5399502" y="2835561"/>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31" name="テキスト ボックス 230"/>
          <p:cNvSpPr txBox="1"/>
          <p:nvPr/>
        </p:nvSpPr>
        <p:spPr>
          <a:xfrm>
            <a:off x="6125394" y="3508278"/>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32" name="テキスト ボックス 231"/>
          <p:cNvSpPr txBox="1"/>
          <p:nvPr/>
        </p:nvSpPr>
        <p:spPr>
          <a:xfrm>
            <a:off x="6123159" y="4879892"/>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33" name="テキスト ボックス 232"/>
          <p:cNvSpPr txBox="1"/>
          <p:nvPr/>
        </p:nvSpPr>
        <p:spPr>
          <a:xfrm>
            <a:off x="6810197" y="2175448"/>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34" name="テキスト ボックス 233"/>
          <p:cNvSpPr txBox="1"/>
          <p:nvPr/>
        </p:nvSpPr>
        <p:spPr>
          <a:xfrm>
            <a:off x="7495563" y="4195561"/>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35" name="テキスト ボックス 234"/>
          <p:cNvSpPr txBox="1"/>
          <p:nvPr/>
        </p:nvSpPr>
        <p:spPr>
          <a:xfrm>
            <a:off x="8157378" y="2836186"/>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91" name="テキスト ボックス 290"/>
          <p:cNvSpPr txBox="1"/>
          <p:nvPr/>
        </p:nvSpPr>
        <p:spPr>
          <a:xfrm>
            <a:off x="5392586" y="520618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292" name="テキスト ボックス 291"/>
          <p:cNvSpPr txBox="1"/>
          <p:nvPr/>
        </p:nvSpPr>
        <p:spPr>
          <a:xfrm>
            <a:off x="6058608" y="5202199"/>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293" name="テキスト ボックス 292"/>
          <p:cNvSpPr txBox="1"/>
          <p:nvPr/>
        </p:nvSpPr>
        <p:spPr>
          <a:xfrm>
            <a:off x="6720121" y="5202199"/>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294" name="テキスト ボックス 293"/>
          <p:cNvSpPr txBox="1"/>
          <p:nvPr/>
        </p:nvSpPr>
        <p:spPr>
          <a:xfrm>
            <a:off x="7394064" y="5202199"/>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295" name="テキスト ボックス 294"/>
          <p:cNvSpPr txBox="1"/>
          <p:nvPr/>
        </p:nvSpPr>
        <p:spPr>
          <a:xfrm>
            <a:off x="8078284" y="5202199"/>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1" name="テキスト ボックス 300"/>
          <p:cNvSpPr txBox="1"/>
          <p:nvPr/>
        </p:nvSpPr>
        <p:spPr>
          <a:xfrm>
            <a:off x="5400442" y="4515945"/>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2" name="テキスト ボックス 301"/>
          <p:cNvSpPr txBox="1"/>
          <p:nvPr/>
        </p:nvSpPr>
        <p:spPr>
          <a:xfrm>
            <a:off x="6066464" y="451196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3" name="テキスト ボックス 302"/>
          <p:cNvSpPr txBox="1"/>
          <p:nvPr/>
        </p:nvSpPr>
        <p:spPr>
          <a:xfrm>
            <a:off x="6727977" y="451196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4" name="テキスト ボックス 303"/>
          <p:cNvSpPr txBox="1"/>
          <p:nvPr/>
        </p:nvSpPr>
        <p:spPr>
          <a:xfrm>
            <a:off x="7401920" y="451196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5" name="テキスト ボックス 304"/>
          <p:cNvSpPr txBox="1"/>
          <p:nvPr/>
        </p:nvSpPr>
        <p:spPr>
          <a:xfrm>
            <a:off x="8086140" y="451196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6" name="テキスト ボックス 305"/>
          <p:cNvSpPr txBox="1"/>
          <p:nvPr/>
        </p:nvSpPr>
        <p:spPr>
          <a:xfrm>
            <a:off x="5396381" y="3843083"/>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7" name="テキスト ボックス 306"/>
          <p:cNvSpPr txBox="1"/>
          <p:nvPr/>
        </p:nvSpPr>
        <p:spPr>
          <a:xfrm>
            <a:off x="6062403" y="3839100"/>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8" name="テキスト ボックス 307"/>
          <p:cNvSpPr txBox="1"/>
          <p:nvPr/>
        </p:nvSpPr>
        <p:spPr>
          <a:xfrm>
            <a:off x="6723916" y="3839100"/>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9" name="テキスト ボックス 308"/>
          <p:cNvSpPr txBox="1"/>
          <p:nvPr/>
        </p:nvSpPr>
        <p:spPr>
          <a:xfrm>
            <a:off x="7397859" y="3839100"/>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0" name="テキスト ボックス 309"/>
          <p:cNvSpPr txBox="1"/>
          <p:nvPr/>
        </p:nvSpPr>
        <p:spPr>
          <a:xfrm>
            <a:off x="8082079" y="3839100"/>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1" name="テキスト ボックス 310"/>
          <p:cNvSpPr txBox="1"/>
          <p:nvPr/>
        </p:nvSpPr>
        <p:spPr>
          <a:xfrm>
            <a:off x="5378099" y="3172695"/>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2" name="テキスト ボックス 311"/>
          <p:cNvSpPr txBox="1"/>
          <p:nvPr/>
        </p:nvSpPr>
        <p:spPr>
          <a:xfrm>
            <a:off x="6044121" y="316871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3" name="テキスト ボックス 312"/>
          <p:cNvSpPr txBox="1"/>
          <p:nvPr/>
        </p:nvSpPr>
        <p:spPr>
          <a:xfrm>
            <a:off x="6705634" y="316871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4" name="テキスト ボックス 313"/>
          <p:cNvSpPr txBox="1"/>
          <p:nvPr/>
        </p:nvSpPr>
        <p:spPr>
          <a:xfrm>
            <a:off x="7379577" y="316871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5" name="テキスト ボックス 314"/>
          <p:cNvSpPr txBox="1"/>
          <p:nvPr/>
        </p:nvSpPr>
        <p:spPr>
          <a:xfrm>
            <a:off x="8063797" y="316871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6" name="テキスト ボックス 315"/>
          <p:cNvSpPr txBox="1"/>
          <p:nvPr/>
        </p:nvSpPr>
        <p:spPr>
          <a:xfrm>
            <a:off x="5374777" y="2495071"/>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7" name="テキスト ボックス 316"/>
          <p:cNvSpPr txBox="1"/>
          <p:nvPr/>
        </p:nvSpPr>
        <p:spPr>
          <a:xfrm>
            <a:off x="6040799" y="2491088"/>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8" name="テキスト ボックス 317"/>
          <p:cNvSpPr txBox="1"/>
          <p:nvPr/>
        </p:nvSpPr>
        <p:spPr>
          <a:xfrm>
            <a:off x="6702312" y="2491088"/>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9" name="テキスト ボックス 318"/>
          <p:cNvSpPr txBox="1"/>
          <p:nvPr/>
        </p:nvSpPr>
        <p:spPr>
          <a:xfrm>
            <a:off x="7376255" y="2491088"/>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0" name="テキスト ボックス 319"/>
          <p:cNvSpPr txBox="1"/>
          <p:nvPr/>
        </p:nvSpPr>
        <p:spPr>
          <a:xfrm>
            <a:off x="8060475" y="2491088"/>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1" name="テキスト ボックス 320"/>
          <p:cNvSpPr txBox="1"/>
          <p:nvPr/>
        </p:nvSpPr>
        <p:spPr>
          <a:xfrm>
            <a:off x="5392586" y="1822417"/>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2" name="テキスト ボックス 321"/>
          <p:cNvSpPr txBox="1"/>
          <p:nvPr/>
        </p:nvSpPr>
        <p:spPr>
          <a:xfrm>
            <a:off x="6058608" y="1818434"/>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3" name="テキスト ボックス 322"/>
          <p:cNvSpPr txBox="1"/>
          <p:nvPr/>
        </p:nvSpPr>
        <p:spPr>
          <a:xfrm>
            <a:off x="6720121" y="1818434"/>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4" name="テキスト ボックス 323"/>
          <p:cNvSpPr txBox="1"/>
          <p:nvPr/>
        </p:nvSpPr>
        <p:spPr>
          <a:xfrm>
            <a:off x="7394064" y="1818434"/>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5" name="テキスト ボックス 324"/>
          <p:cNvSpPr txBox="1"/>
          <p:nvPr/>
        </p:nvSpPr>
        <p:spPr>
          <a:xfrm>
            <a:off x="8078284" y="1818434"/>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6" name="テキスト ボックス 325"/>
          <p:cNvSpPr txBox="1"/>
          <p:nvPr/>
        </p:nvSpPr>
        <p:spPr>
          <a:xfrm>
            <a:off x="5666469" y="2198309"/>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27" name="テキスト ボックス 326"/>
          <p:cNvSpPr txBox="1"/>
          <p:nvPr/>
        </p:nvSpPr>
        <p:spPr>
          <a:xfrm>
            <a:off x="5645726" y="2874845"/>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28" name="テキスト ボックス 327"/>
          <p:cNvSpPr txBox="1"/>
          <p:nvPr/>
        </p:nvSpPr>
        <p:spPr>
          <a:xfrm>
            <a:off x="5631220" y="3552690"/>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29" name="テキスト ボックス 328"/>
          <p:cNvSpPr txBox="1"/>
          <p:nvPr/>
        </p:nvSpPr>
        <p:spPr>
          <a:xfrm>
            <a:off x="5634992" y="4238376"/>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330" name="テキスト ボックス 329"/>
          <p:cNvSpPr txBox="1"/>
          <p:nvPr/>
        </p:nvSpPr>
        <p:spPr>
          <a:xfrm>
            <a:off x="5639710" y="4924411"/>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1" name="テキスト ボックス 330"/>
          <p:cNvSpPr txBox="1"/>
          <p:nvPr/>
        </p:nvSpPr>
        <p:spPr>
          <a:xfrm>
            <a:off x="6358413" y="2208167"/>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2" name="テキスト ボックス 331"/>
          <p:cNvSpPr txBox="1"/>
          <p:nvPr/>
        </p:nvSpPr>
        <p:spPr>
          <a:xfrm>
            <a:off x="6337670" y="2884703"/>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3" name="テキスト ボックス 332"/>
          <p:cNvSpPr txBox="1"/>
          <p:nvPr/>
        </p:nvSpPr>
        <p:spPr>
          <a:xfrm>
            <a:off x="6323164" y="3562548"/>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4" name="テキスト ボックス 333"/>
          <p:cNvSpPr txBox="1"/>
          <p:nvPr/>
        </p:nvSpPr>
        <p:spPr>
          <a:xfrm>
            <a:off x="6326936" y="4248234"/>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335" name="テキスト ボックス 334"/>
          <p:cNvSpPr txBox="1"/>
          <p:nvPr/>
        </p:nvSpPr>
        <p:spPr>
          <a:xfrm>
            <a:off x="6331654" y="4934269"/>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6" name="テキスト ボックス 335"/>
          <p:cNvSpPr txBox="1"/>
          <p:nvPr/>
        </p:nvSpPr>
        <p:spPr>
          <a:xfrm>
            <a:off x="7037623" y="2201068"/>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7" name="テキスト ボックス 336"/>
          <p:cNvSpPr txBox="1"/>
          <p:nvPr/>
        </p:nvSpPr>
        <p:spPr>
          <a:xfrm>
            <a:off x="7016880" y="2877604"/>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8" name="テキスト ボックス 337"/>
          <p:cNvSpPr txBox="1"/>
          <p:nvPr/>
        </p:nvSpPr>
        <p:spPr>
          <a:xfrm>
            <a:off x="7002374" y="3555449"/>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9" name="テキスト ボックス 338"/>
          <p:cNvSpPr txBox="1"/>
          <p:nvPr/>
        </p:nvSpPr>
        <p:spPr>
          <a:xfrm>
            <a:off x="7006146" y="4241135"/>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340" name="テキスト ボックス 339"/>
          <p:cNvSpPr txBox="1"/>
          <p:nvPr/>
        </p:nvSpPr>
        <p:spPr>
          <a:xfrm>
            <a:off x="7010864" y="4927170"/>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1" name="テキスト ボックス 340"/>
          <p:cNvSpPr txBox="1"/>
          <p:nvPr/>
        </p:nvSpPr>
        <p:spPr>
          <a:xfrm>
            <a:off x="7717411" y="2208167"/>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2" name="テキスト ボックス 341"/>
          <p:cNvSpPr txBox="1"/>
          <p:nvPr/>
        </p:nvSpPr>
        <p:spPr>
          <a:xfrm>
            <a:off x="7696668" y="2884703"/>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3" name="テキスト ボックス 342"/>
          <p:cNvSpPr txBox="1"/>
          <p:nvPr/>
        </p:nvSpPr>
        <p:spPr>
          <a:xfrm>
            <a:off x="7682162" y="3562548"/>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4" name="テキスト ボックス 343"/>
          <p:cNvSpPr txBox="1"/>
          <p:nvPr/>
        </p:nvSpPr>
        <p:spPr>
          <a:xfrm>
            <a:off x="7685934" y="4248234"/>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345" name="テキスト ボックス 344"/>
          <p:cNvSpPr txBox="1"/>
          <p:nvPr/>
        </p:nvSpPr>
        <p:spPr>
          <a:xfrm>
            <a:off x="7690652" y="4934269"/>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6" name="テキスト ボックス 345"/>
          <p:cNvSpPr txBox="1"/>
          <p:nvPr/>
        </p:nvSpPr>
        <p:spPr>
          <a:xfrm>
            <a:off x="8396394" y="2208167"/>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7" name="テキスト ボックス 346"/>
          <p:cNvSpPr txBox="1"/>
          <p:nvPr/>
        </p:nvSpPr>
        <p:spPr>
          <a:xfrm>
            <a:off x="8375651" y="2884703"/>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8" name="テキスト ボックス 347"/>
          <p:cNvSpPr txBox="1"/>
          <p:nvPr/>
        </p:nvSpPr>
        <p:spPr>
          <a:xfrm>
            <a:off x="8361145" y="3562548"/>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9" name="テキスト ボックス 348"/>
          <p:cNvSpPr txBox="1"/>
          <p:nvPr/>
        </p:nvSpPr>
        <p:spPr>
          <a:xfrm>
            <a:off x="8364917" y="4248234"/>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350" name="テキスト ボックス 349"/>
          <p:cNvSpPr txBox="1"/>
          <p:nvPr/>
        </p:nvSpPr>
        <p:spPr>
          <a:xfrm>
            <a:off x="8369635" y="4934269"/>
            <a:ext cx="256802" cy="261610"/>
          </a:xfrm>
          <a:prstGeom prst="rect">
            <a:avLst/>
          </a:prstGeom>
          <a:noFill/>
        </p:spPr>
        <p:txBody>
          <a:bodyPr wrap="none" rtlCol="0">
            <a:spAutoFit/>
          </a:bodyPr>
          <a:lstStyle/>
          <a:p>
            <a:r>
              <a:rPr lang="en-US" altLang="ja-JP" sz="1100" dirty="0"/>
              <a:t>1</a:t>
            </a:r>
            <a:endParaRPr kumimoji="1" lang="ja-JP" altLang="en-US" sz="1100" dirty="0"/>
          </a:p>
        </p:txBody>
      </p:sp>
    </p:spTree>
    <p:extLst>
      <p:ext uri="{BB962C8B-B14F-4D97-AF65-F5344CB8AC3E}">
        <p14:creationId xmlns:p14="http://schemas.microsoft.com/office/powerpoint/2010/main" val="60786472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 6"/>
          <p:cNvGraphicFramePr>
            <a:graphicFrameLocks noGrp="1"/>
          </p:cNvGraphicFramePr>
          <p:nvPr>
            <p:extLst/>
          </p:nvPr>
        </p:nvGraphicFramePr>
        <p:xfrm>
          <a:off x="4834628" y="1690689"/>
          <a:ext cx="4050000" cy="4050000"/>
        </p:xfrm>
        <a:graphic>
          <a:graphicData uri="http://schemas.openxmlformats.org/drawingml/2006/table">
            <a:tbl>
              <a:tblPr firstRow="1" bandRow="1">
                <a:tableStyleId>{5940675A-B579-460E-94D1-54222C63F5DA}</a:tableStyleId>
              </a:tblPr>
              <a:tblGrid>
                <a:gridCol w="675000"/>
                <a:gridCol w="675000"/>
                <a:gridCol w="675000"/>
                <a:gridCol w="675000"/>
                <a:gridCol w="675000"/>
                <a:gridCol w="675000"/>
              </a:tblGrid>
              <a:tr h="675000">
                <a:tc>
                  <a:txBody>
                    <a:bodyPr/>
                    <a:lstStyle/>
                    <a:p>
                      <a:pPr marL="0" algn="l" defTabSz="914400" rtl="0" eaLnBrk="1" latinLnBrk="0" hangingPunct="1"/>
                      <a:r>
                        <a:rPr kumimoji="1" lang="en-US" altLang="ja-JP" sz="2200" dirty="0" smtClean="0">
                          <a:solidFill>
                            <a:schemeClr val="tx1"/>
                          </a:solidFill>
                        </a:rPr>
                        <a:t>0</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1</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rgbClr val="FF0000"/>
                          </a:solidFill>
                        </a:rPr>
                        <a:t>2</a:t>
                      </a:r>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75000">
                <a:tc>
                  <a:txBody>
                    <a:bodyPr/>
                    <a:lstStyle/>
                    <a:p>
                      <a:pPr marL="0" algn="l" defTabSz="914400" rtl="0" eaLnBrk="1" latinLnBrk="0" hangingPunct="1"/>
                      <a:r>
                        <a:rPr kumimoji="1" lang="en-US" altLang="ja-JP" sz="2200" dirty="0" smtClean="0">
                          <a:solidFill>
                            <a:schemeClr val="tx1"/>
                          </a:solidFill>
                        </a:rPr>
                        <a:t>1</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rgbClr val="FF0000"/>
                          </a:solidFill>
                        </a:rPr>
                        <a:t>2</a:t>
                      </a:r>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75000">
                <a:tc>
                  <a:txBody>
                    <a:bodyPr/>
                    <a:lstStyle/>
                    <a:p>
                      <a:r>
                        <a:rPr kumimoji="1" lang="en-US" altLang="ja-JP" sz="2200" dirty="0" smtClean="0">
                          <a:solidFill>
                            <a:srgbClr val="FF0000"/>
                          </a:solidFill>
                        </a:rPr>
                        <a:t>2</a:t>
                      </a:r>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l" defTabSz="914400" rtl="0" eaLnBrk="1" latinLnBrk="0" hangingPunct="1"/>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75000">
                <a:tc>
                  <a:txBody>
                    <a:bodyPr/>
                    <a:lstStyle/>
                    <a:p>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75000">
                <a:tc>
                  <a:txBody>
                    <a:bodyPr/>
                    <a:lstStyle/>
                    <a:p>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75000">
                <a:tc>
                  <a:txBody>
                    <a:bodyPr/>
                    <a:lstStyle/>
                    <a:p>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 name="コンテンツ プレースホルダー 2"/>
          <p:cNvSpPr>
            <a:spLocks noGrp="1"/>
          </p:cNvSpPr>
          <p:nvPr>
            <p:ph idx="1"/>
          </p:nvPr>
        </p:nvSpPr>
        <p:spPr>
          <a:xfrm>
            <a:off x="176231" y="1541610"/>
            <a:ext cx="4430238" cy="4351338"/>
          </a:xfrm>
        </p:spPr>
        <p:txBody>
          <a:bodyPr>
            <a:normAutofit/>
          </a:bodyPr>
          <a:lstStyle/>
          <a:p>
            <a:pPr marL="0" indent="0">
              <a:buNone/>
            </a:pPr>
            <a:r>
              <a:rPr lang="ja-JP" altLang="en-US" sz="2400" dirty="0"/>
              <a:t>塩基</a:t>
            </a:r>
            <a:r>
              <a:rPr lang="ja-JP" altLang="en-US" sz="2400" dirty="0" smtClean="0"/>
              <a:t>同士やアミノ</a:t>
            </a:r>
            <a:r>
              <a:rPr lang="ja-JP" altLang="en-US" sz="2400" dirty="0"/>
              <a:t>酸同士の置換確率</a:t>
            </a:r>
            <a:r>
              <a:rPr lang="ja-JP" altLang="en-US" sz="2400" dirty="0" smtClean="0"/>
              <a:t>を行列にしたもの</a:t>
            </a:r>
            <a:endParaRPr lang="en-US" altLang="ja-JP" sz="2400" dirty="0" smtClean="0"/>
          </a:p>
          <a:p>
            <a:pPr marL="0" indent="0">
              <a:buNone/>
            </a:pPr>
            <a:r>
              <a:rPr lang="ja-JP" altLang="en-US" sz="2400" dirty="0"/>
              <a:t>最短経路探索</a:t>
            </a:r>
            <a:endParaRPr lang="en-US" altLang="ja-JP" sz="2400" dirty="0"/>
          </a:p>
          <a:p>
            <a:pPr marL="0" indent="0">
              <a:buNone/>
            </a:pPr>
            <a:endParaRPr kumimoji="1" lang="en-US" altLang="ja-JP" sz="2400" dirty="0" smtClean="0"/>
          </a:p>
        </p:txBody>
      </p:sp>
      <p:sp>
        <p:nvSpPr>
          <p:cNvPr id="2" name="タイトル 1"/>
          <p:cNvSpPr>
            <a:spLocks noGrp="1"/>
          </p:cNvSpPr>
          <p:nvPr>
            <p:ph type="title"/>
          </p:nvPr>
        </p:nvSpPr>
        <p:spPr/>
        <p:txBody>
          <a:bodyPr/>
          <a:lstStyle/>
          <a:p>
            <a:r>
              <a:rPr kumimoji="1" lang="ja-JP" altLang="en-US" dirty="0" smtClean="0"/>
              <a:t>スコアマトリックス</a:t>
            </a:r>
            <a:endParaRPr kumimoji="1" lang="ja-JP" altLang="en-US" dirty="0"/>
          </a:p>
        </p:txBody>
      </p:sp>
      <p:sp>
        <p:nvSpPr>
          <p:cNvPr id="4" name="スライド番号プレースホルダー 3"/>
          <p:cNvSpPr>
            <a:spLocks noGrp="1"/>
          </p:cNvSpPr>
          <p:nvPr>
            <p:ph type="sldNum" sz="quarter" idx="12"/>
          </p:nvPr>
        </p:nvSpPr>
        <p:spPr/>
        <p:txBody>
          <a:bodyPr/>
          <a:lstStyle/>
          <a:p>
            <a:fld id="{EFA5CCE9-1B00-B54D-90EB-36872C14009A}" type="slidenum">
              <a:rPr kumimoji="1" lang="ja-JP" altLang="en-US" smtClean="0"/>
              <a:t>50</a:t>
            </a:fld>
            <a:endParaRPr kumimoji="1" lang="ja-JP" altLang="en-US" dirty="0"/>
          </a:p>
        </p:txBody>
      </p:sp>
      <p:sp>
        <p:nvSpPr>
          <p:cNvPr id="8" name="テキスト ボックス 7"/>
          <p:cNvSpPr txBox="1"/>
          <p:nvPr/>
        </p:nvSpPr>
        <p:spPr>
          <a:xfrm>
            <a:off x="5387905" y="1413689"/>
            <a:ext cx="269626" cy="300082"/>
          </a:xfrm>
          <a:prstGeom prst="rect">
            <a:avLst/>
          </a:prstGeom>
          <a:noFill/>
        </p:spPr>
        <p:txBody>
          <a:bodyPr wrap="none" rtlCol="0">
            <a:spAutoFit/>
          </a:bodyPr>
          <a:lstStyle/>
          <a:p>
            <a:r>
              <a:rPr lang="en-US" altLang="ja-JP" sz="1350"/>
              <a:t>T</a:t>
            </a:r>
            <a:endParaRPr lang="ja-JP" altLang="en-US" sz="1350" dirty="0"/>
          </a:p>
        </p:txBody>
      </p:sp>
      <p:sp>
        <p:nvSpPr>
          <p:cNvPr id="9" name="テキスト ボックス 8"/>
          <p:cNvSpPr txBox="1"/>
          <p:nvPr/>
        </p:nvSpPr>
        <p:spPr>
          <a:xfrm>
            <a:off x="6060929" y="1413689"/>
            <a:ext cx="277640" cy="300082"/>
          </a:xfrm>
          <a:prstGeom prst="rect">
            <a:avLst/>
          </a:prstGeom>
          <a:noFill/>
        </p:spPr>
        <p:txBody>
          <a:bodyPr wrap="none" rtlCol="0">
            <a:spAutoFit/>
          </a:bodyPr>
          <a:lstStyle/>
          <a:p>
            <a:r>
              <a:rPr lang="en-US" altLang="ja-JP" sz="1350"/>
              <a:t>C</a:t>
            </a:r>
            <a:endParaRPr lang="ja-JP" altLang="en-US" sz="1350" dirty="0"/>
          </a:p>
        </p:txBody>
      </p:sp>
      <p:sp>
        <p:nvSpPr>
          <p:cNvPr id="10" name="テキスト ボックス 9"/>
          <p:cNvSpPr txBox="1"/>
          <p:nvPr/>
        </p:nvSpPr>
        <p:spPr>
          <a:xfrm>
            <a:off x="6742366" y="1413689"/>
            <a:ext cx="293670" cy="300082"/>
          </a:xfrm>
          <a:prstGeom prst="rect">
            <a:avLst/>
          </a:prstGeom>
          <a:noFill/>
        </p:spPr>
        <p:txBody>
          <a:bodyPr wrap="none" rtlCol="0">
            <a:spAutoFit/>
          </a:bodyPr>
          <a:lstStyle/>
          <a:p>
            <a:r>
              <a:rPr lang="en-US" altLang="ja-JP" sz="1350"/>
              <a:t>G</a:t>
            </a:r>
            <a:endParaRPr lang="ja-JP" altLang="en-US" sz="1350" dirty="0"/>
          </a:p>
        </p:txBody>
      </p:sp>
      <p:sp>
        <p:nvSpPr>
          <p:cNvPr id="11" name="テキスト ボックス 10"/>
          <p:cNvSpPr txBox="1"/>
          <p:nvPr/>
        </p:nvSpPr>
        <p:spPr>
          <a:xfrm>
            <a:off x="7432221" y="1413689"/>
            <a:ext cx="284052" cy="300082"/>
          </a:xfrm>
          <a:prstGeom prst="rect">
            <a:avLst/>
          </a:prstGeom>
          <a:noFill/>
        </p:spPr>
        <p:txBody>
          <a:bodyPr wrap="none" rtlCol="0">
            <a:spAutoFit/>
          </a:bodyPr>
          <a:lstStyle/>
          <a:p>
            <a:r>
              <a:rPr lang="en-US" altLang="ja-JP" sz="1350"/>
              <a:t>A</a:t>
            </a:r>
            <a:endParaRPr lang="ja-JP" altLang="en-US" sz="1350" dirty="0"/>
          </a:p>
        </p:txBody>
      </p:sp>
      <p:sp>
        <p:nvSpPr>
          <p:cNvPr id="12" name="テキスト ボックス 11"/>
          <p:cNvSpPr txBox="1"/>
          <p:nvPr/>
        </p:nvSpPr>
        <p:spPr>
          <a:xfrm>
            <a:off x="8107648" y="1413689"/>
            <a:ext cx="269626" cy="300082"/>
          </a:xfrm>
          <a:prstGeom prst="rect">
            <a:avLst/>
          </a:prstGeom>
          <a:noFill/>
        </p:spPr>
        <p:txBody>
          <a:bodyPr wrap="none" rtlCol="0">
            <a:spAutoFit/>
          </a:bodyPr>
          <a:lstStyle/>
          <a:p>
            <a:r>
              <a:rPr lang="en-US" altLang="ja-JP" sz="1350"/>
              <a:t>T</a:t>
            </a:r>
            <a:endParaRPr lang="ja-JP" altLang="en-US" sz="1350" dirty="0"/>
          </a:p>
        </p:txBody>
      </p:sp>
      <p:sp>
        <p:nvSpPr>
          <p:cNvPr id="13" name="テキスト ボックス 12"/>
          <p:cNvSpPr txBox="1"/>
          <p:nvPr/>
        </p:nvSpPr>
        <p:spPr>
          <a:xfrm>
            <a:off x="4569891" y="2232393"/>
            <a:ext cx="293670" cy="300082"/>
          </a:xfrm>
          <a:prstGeom prst="rect">
            <a:avLst/>
          </a:prstGeom>
          <a:noFill/>
        </p:spPr>
        <p:txBody>
          <a:bodyPr wrap="none" rtlCol="0">
            <a:spAutoFit/>
          </a:bodyPr>
          <a:lstStyle/>
          <a:p>
            <a:r>
              <a:rPr lang="en-US" altLang="ja-JP" sz="1350"/>
              <a:t>G</a:t>
            </a:r>
            <a:endParaRPr lang="ja-JP" altLang="en-US" sz="1350" dirty="0"/>
          </a:p>
        </p:txBody>
      </p:sp>
      <p:sp>
        <p:nvSpPr>
          <p:cNvPr id="14" name="テキスト ボックス 13"/>
          <p:cNvSpPr txBox="1"/>
          <p:nvPr/>
        </p:nvSpPr>
        <p:spPr>
          <a:xfrm>
            <a:off x="4578307" y="2912597"/>
            <a:ext cx="269626" cy="300082"/>
          </a:xfrm>
          <a:prstGeom prst="rect">
            <a:avLst/>
          </a:prstGeom>
          <a:noFill/>
        </p:spPr>
        <p:txBody>
          <a:bodyPr wrap="none" rtlCol="0">
            <a:spAutoFit/>
          </a:bodyPr>
          <a:lstStyle/>
          <a:p>
            <a:r>
              <a:rPr lang="en-US" altLang="ja-JP" sz="1350"/>
              <a:t>T</a:t>
            </a:r>
            <a:endParaRPr lang="ja-JP" altLang="en-US" sz="1350" dirty="0"/>
          </a:p>
        </p:txBody>
      </p:sp>
      <p:sp>
        <p:nvSpPr>
          <p:cNvPr id="15" name="テキスト ボックス 14"/>
          <p:cNvSpPr txBox="1"/>
          <p:nvPr/>
        </p:nvSpPr>
        <p:spPr>
          <a:xfrm>
            <a:off x="4578308" y="3592802"/>
            <a:ext cx="277640" cy="300082"/>
          </a:xfrm>
          <a:prstGeom prst="rect">
            <a:avLst/>
          </a:prstGeom>
          <a:noFill/>
        </p:spPr>
        <p:txBody>
          <a:bodyPr wrap="none" rtlCol="0">
            <a:spAutoFit/>
          </a:bodyPr>
          <a:lstStyle/>
          <a:p>
            <a:r>
              <a:rPr lang="en-US" altLang="ja-JP" sz="1350"/>
              <a:t>C</a:t>
            </a:r>
            <a:endParaRPr lang="ja-JP" altLang="en-US" sz="1350" dirty="0"/>
          </a:p>
        </p:txBody>
      </p:sp>
      <p:sp>
        <p:nvSpPr>
          <p:cNvPr id="16" name="テキスト ボックス 15"/>
          <p:cNvSpPr txBox="1"/>
          <p:nvPr/>
        </p:nvSpPr>
        <p:spPr>
          <a:xfrm>
            <a:off x="4584318" y="4273006"/>
            <a:ext cx="284052" cy="300082"/>
          </a:xfrm>
          <a:prstGeom prst="rect">
            <a:avLst/>
          </a:prstGeom>
          <a:noFill/>
        </p:spPr>
        <p:txBody>
          <a:bodyPr wrap="none" rtlCol="0">
            <a:spAutoFit/>
          </a:bodyPr>
          <a:lstStyle/>
          <a:p>
            <a:r>
              <a:rPr lang="en-US" altLang="ja-JP" sz="1350"/>
              <a:t>A</a:t>
            </a:r>
            <a:endParaRPr lang="ja-JP" altLang="en-US" sz="1350" dirty="0"/>
          </a:p>
        </p:txBody>
      </p:sp>
      <p:sp>
        <p:nvSpPr>
          <p:cNvPr id="17" name="テキスト ボックス 16"/>
          <p:cNvSpPr txBox="1"/>
          <p:nvPr/>
        </p:nvSpPr>
        <p:spPr>
          <a:xfrm>
            <a:off x="4584318" y="4953210"/>
            <a:ext cx="277640" cy="300082"/>
          </a:xfrm>
          <a:prstGeom prst="rect">
            <a:avLst/>
          </a:prstGeom>
          <a:noFill/>
        </p:spPr>
        <p:txBody>
          <a:bodyPr wrap="none" rtlCol="0">
            <a:spAutoFit/>
          </a:bodyPr>
          <a:lstStyle/>
          <a:p>
            <a:r>
              <a:rPr lang="en-US" altLang="ja-JP" sz="1350"/>
              <a:t>C</a:t>
            </a:r>
            <a:endParaRPr lang="ja-JP" altLang="en-US" sz="1350" dirty="0"/>
          </a:p>
        </p:txBody>
      </p:sp>
      <p:sp>
        <p:nvSpPr>
          <p:cNvPr id="18" name="円/楕円 17"/>
          <p:cNvSpPr/>
          <p:nvPr/>
        </p:nvSpPr>
        <p:spPr>
          <a:xfrm>
            <a:off x="5098259"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19" name="円/楕円 18"/>
          <p:cNvSpPr/>
          <p:nvPr/>
        </p:nvSpPr>
        <p:spPr>
          <a:xfrm>
            <a:off x="5098259"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0" name="円/楕円 19"/>
          <p:cNvSpPr/>
          <p:nvPr/>
        </p:nvSpPr>
        <p:spPr>
          <a:xfrm>
            <a:off x="5098259"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1" name="円/楕円 20"/>
          <p:cNvSpPr/>
          <p:nvPr/>
        </p:nvSpPr>
        <p:spPr>
          <a:xfrm>
            <a:off x="5098259"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2" name="円/楕円 21"/>
          <p:cNvSpPr/>
          <p:nvPr/>
        </p:nvSpPr>
        <p:spPr>
          <a:xfrm>
            <a:off x="5098259"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3" name="円/楕円 22"/>
          <p:cNvSpPr/>
          <p:nvPr/>
        </p:nvSpPr>
        <p:spPr>
          <a:xfrm>
            <a:off x="5098259"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4" name="円/楕円 23"/>
          <p:cNvSpPr/>
          <p:nvPr/>
        </p:nvSpPr>
        <p:spPr>
          <a:xfrm>
            <a:off x="5777336"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25" name="円/楕円 24"/>
          <p:cNvSpPr/>
          <p:nvPr/>
        </p:nvSpPr>
        <p:spPr>
          <a:xfrm>
            <a:off x="5777336"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6" name="円/楕円 25"/>
          <p:cNvSpPr/>
          <p:nvPr/>
        </p:nvSpPr>
        <p:spPr>
          <a:xfrm>
            <a:off x="6456412"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27" name="円/楕円 26"/>
          <p:cNvSpPr/>
          <p:nvPr/>
        </p:nvSpPr>
        <p:spPr>
          <a:xfrm>
            <a:off x="6456412"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8" name="円/楕円 27"/>
          <p:cNvSpPr/>
          <p:nvPr/>
        </p:nvSpPr>
        <p:spPr>
          <a:xfrm>
            <a:off x="5777336"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9" name="円/楕円 28"/>
          <p:cNvSpPr/>
          <p:nvPr/>
        </p:nvSpPr>
        <p:spPr>
          <a:xfrm>
            <a:off x="6456412"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0" name="円/楕円 29"/>
          <p:cNvSpPr/>
          <p:nvPr/>
        </p:nvSpPr>
        <p:spPr>
          <a:xfrm>
            <a:off x="5777336"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1" name="円/楕円 30"/>
          <p:cNvSpPr/>
          <p:nvPr/>
        </p:nvSpPr>
        <p:spPr>
          <a:xfrm>
            <a:off x="6456412"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dirty="0"/>
          </a:p>
        </p:txBody>
      </p:sp>
      <p:sp>
        <p:nvSpPr>
          <p:cNvPr id="32" name="円/楕円 31"/>
          <p:cNvSpPr/>
          <p:nvPr/>
        </p:nvSpPr>
        <p:spPr>
          <a:xfrm>
            <a:off x="5777336"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3" name="円/楕円 32"/>
          <p:cNvSpPr/>
          <p:nvPr/>
        </p:nvSpPr>
        <p:spPr>
          <a:xfrm>
            <a:off x="6456412"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4" name="円/楕円 33"/>
          <p:cNvSpPr/>
          <p:nvPr/>
        </p:nvSpPr>
        <p:spPr>
          <a:xfrm>
            <a:off x="5777336"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5" name="円/楕円 34"/>
          <p:cNvSpPr/>
          <p:nvPr/>
        </p:nvSpPr>
        <p:spPr>
          <a:xfrm>
            <a:off x="6456412" y="5337201"/>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6" name="円/楕円 35"/>
          <p:cNvSpPr/>
          <p:nvPr/>
        </p:nvSpPr>
        <p:spPr>
          <a:xfrm>
            <a:off x="7135488"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37" name="円/楕円 36"/>
          <p:cNvSpPr/>
          <p:nvPr/>
        </p:nvSpPr>
        <p:spPr>
          <a:xfrm>
            <a:off x="7814564"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38" name="円/楕円 37"/>
          <p:cNvSpPr/>
          <p:nvPr/>
        </p:nvSpPr>
        <p:spPr>
          <a:xfrm>
            <a:off x="8493641"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39" name="円/楕円 38"/>
          <p:cNvSpPr/>
          <p:nvPr/>
        </p:nvSpPr>
        <p:spPr>
          <a:xfrm>
            <a:off x="7135488"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0" name="円/楕円 39"/>
          <p:cNvSpPr/>
          <p:nvPr/>
        </p:nvSpPr>
        <p:spPr>
          <a:xfrm>
            <a:off x="7814564"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1" name="円/楕円 40"/>
          <p:cNvSpPr/>
          <p:nvPr/>
        </p:nvSpPr>
        <p:spPr>
          <a:xfrm>
            <a:off x="8493641"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2" name="円/楕円 41"/>
          <p:cNvSpPr/>
          <p:nvPr/>
        </p:nvSpPr>
        <p:spPr>
          <a:xfrm>
            <a:off x="7135488"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3" name="円/楕円 42"/>
          <p:cNvSpPr/>
          <p:nvPr/>
        </p:nvSpPr>
        <p:spPr>
          <a:xfrm>
            <a:off x="7814564"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4" name="円/楕円 43"/>
          <p:cNvSpPr/>
          <p:nvPr/>
        </p:nvSpPr>
        <p:spPr>
          <a:xfrm>
            <a:off x="8493641"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5" name="円/楕円 44"/>
          <p:cNvSpPr/>
          <p:nvPr/>
        </p:nvSpPr>
        <p:spPr>
          <a:xfrm>
            <a:off x="7135488"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6" name="円/楕円 45"/>
          <p:cNvSpPr/>
          <p:nvPr/>
        </p:nvSpPr>
        <p:spPr>
          <a:xfrm>
            <a:off x="7814564"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7" name="円/楕円 46"/>
          <p:cNvSpPr/>
          <p:nvPr/>
        </p:nvSpPr>
        <p:spPr>
          <a:xfrm>
            <a:off x="8493641"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8" name="円/楕円 47"/>
          <p:cNvSpPr/>
          <p:nvPr/>
        </p:nvSpPr>
        <p:spPr>
          <a:xfrm>
            <a:off x="7135488"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9" name="円/楕円 48"/>
          <p:cNvSpPr/>
          <p:nvPr/>
        </p:nvSpPr>
        <p:spPr>
          <a:xfrm>
            <a:off x="7135488"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50" name="円/楕円 49"/>
          <p:cNvSpPr/>
          <p:nvPr/>
        </p:nvSpPr>
        <p:spPr>
          <a:xfrm>
            <a:off x="7814564"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51" name="円/楕円 50"/>
          <p:cNvSpPr/>
          <p:nvPr/>
        </p:nvSpPr>
        <p:spPr>
          <a:xfrm>
            <a:off x="8493641"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52" name="円/楕円 51"/>
          <p:cNvSpPr/>
          <p:nvPr/>
        </p:nvSpPr>
        <p:spPr>
          <a:xfrm>
            <a:off x="7814564"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53" name="円/楕円 52"/>
          <p:cNvSpPr/>
          <p:nvPr/>
        </p:nvSpPr>
        <p:spPr>
          <a:xfrm>
            <a:off x="8493641"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cxnSp>
        <p:nvCxnSpPr>
          <p:cNvPr id="54" name="直線矢印コネクタ 53"/>
          <p:cNvCxnSpPr>
            <a:stCxn id="21" idx="5"/>
            <a:endCxn id="28" idx="1"/>
          </p:cNvCxnSpPr>
          <p:nvPr/>
        </p:nvCxnSpPr>
        <p:spPr>
          <a:xfrm>
            <a:off x="5228341" y="2083708"/>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a:off x="5908816" y="2759800"/>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a:off x="6587892" y="3436336"/>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a:off x="7266968" y="4113319"/>
            <a:ext cx="571313" cy="568774"/>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a:off x="7945464" y="4789855"/>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a:off x="5914832" y="2071902"/>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a:off x="6601323" y="2083708"/>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p:nvPr/>
        </p:nvCxnSpPr>
        <p:spPr>
          <a:xfrm>
            <a:off x="7266967" y="2083708"/>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a:off x="7947316" y="2071902"/>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p:nvPr/>
        </p:nvCxnSpPr>
        <p:spPr>
          <a:xfrm>
            <a:off x="6590873" y="2749307"/>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p:nvPr/>
        </p:nvCxnSpPr>
        <p:spPr>
          <a:xfrm>
            <a:off x="7266967" y="2759799"/>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p:nvPr/>
        </p:nvCxnSpPr>
        <p:spPr>
          <a:xfrm>
            <a:off x="7943062" y="2758951"/>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p:nvPr/>
        </p:nvCxnSpPr>
        <p:spPr>
          <a:xfrm>
            <a:off x="7268182" y="3431302"/>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p:nvPr/>
        </p:nvCxnSpPr>
        <p:spPr>
          <a:xfrm>
            <a:off x="7955615" y="3436336"/>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p:nvPr/>
        </p:nvCxnSpPr>
        <p:spPr>
          <a:xfrm>
            <a:off x="7955615" y="4112470"/>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p:nvPr/>
        </p:nvCxnSpPr>
        <p:spPr>
          <a:xfrm>
            <a:off x="5209345" y="2782252"/>
            <a:ext cx="571313" cy="568774"/>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p:nvPr/>
        </p:nvCxnSpPr>
        <p:spPr>
          <a:xfrm>
            <a:off x="5907418" y="3446872"/>
            <a:ext cx="571313" cy="568774"/>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p:nvPr/>
        </p:nvCxnSpPr>
        <p:spPr>
          <a:xfrm>
            <a:off x="5228341" y="3436335"/>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p:nvPr/>
        </p:nvCxnSpPr>
        <p:spPr>
          <a:xfrm>
            <a:off x="6587892" y="4112470"/>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p:nvPr/>
        </p:nvCxnSpPr>
        <p:spPr>
          <a:xfrm>
            <a:off x="7265570" y="4799945"/>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p:nvPr/>
        </p:nvCxnSpPr>
        <p:spPr>
          <a:xfrm>
            <a:off x="6569256" y="4788604"/>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p:nvPr/>
        </p:nvCxnSpPr>
        <p:spPr>
          <a:xfrm>
            <a:off x="5891424" y="4120657"/>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p:nvPr/>
        </p:nvCxnSpPr>
        <p:spPr>
          <a:xfrm>
            <a:off x="5228341" y="4120657"/>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p:nvPr/>
        </p:nvCxnSpPr>
        <p:spPr>
          <a:xfrm>
            <a:off x="5910799" y="4804786"/>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p:nvPr/>
        </p:nvCxnSpPr>
        <p:spPr>
          <a:xfrm>
            <a:off x="5224416" y="4794443"/>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stCxn id="21" idx="4"/>
            <a:endCxn id="22" idx="0"/>
          </p:cNvCxnSpPr>
          <p:nvPr/>
        </p:nvCxnSpPr>
        <p:spPr>
          <a:xfrm>
            <a:off x="5174459" y="2106027"/>
            <a:ext cx="0" cy="52413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p:nvPr/>
        </p:nvCxnSpPr>
        <p:spPr>
          <a:xfrm>
            <a:off x="5174459" y="2793944"/>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p:nvPr/>
        </p:nvCxnSpPr>
        <p:spPr>
          <a:xfrm>
            <a:off x="5166008" y="3469189"/>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p:nvPr/>
        </p:nvCxnSpPr>
        <p:spPr>
          <a:xfrm>
            <a:off x="5174459" y="4142975"/>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p:nvPr/>
        </p:nvCxnSpPr>
        <p:spPr>
          <a:xfrm>
            <a:off x="5166008" y="4822263"/>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p:nvPr/>
        </p:nvCxnSpPr>
        <p:spPr>
          <a:xfrm>
            <a:off x="5853536" y="2106027"/>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p:nvPr/>
        </p:nvCxnSpPr>
        <p:spPr>
          <a:xfrm>
            <a:off x="5853536" y="2793944"/>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5845084" y="3469189"/>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5853536" y="4142975"/>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5845084" y="4822263"/>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6532612" y="2094220"/>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6532612" y="2782137"/>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6524160" y="3457382"/>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6532612" y="4131168"/>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6524160" y="4810456"/>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p:nvPr/>
        </p:nvCxnSpPr>
        <p:spPr>
          <a:xfrm>
            <a:off x="7211688" y="2106027"/>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p:nvPr/>
        </p:nvCxnSpPr>
        <p:spPr>
          <a:xfrm>
            <a:off x="7211688" y="2793944"/>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p:nvPr/>
        </p:nvCxnSpPr>
        <p:spPr>
          <a:xfrm>
            <a:off x="7203236" y="3469189"/>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p:nvPr/>
        </p:nvCxnSpPr>
        <p:spPr>
          <a:xfrm>
            <a:off x="7211688" y="4142975"/>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p:nvPr/>
        </p:nvCxnSpPr>
        <p:spPr>
          <a:xfrm>
            <a:off x="7203236" y="4822263"/>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p:nvPr/>
        </p:nvCxnSpPr>
        <p:spPr>
          <a:xfrm>
            <a:off x="7890764" y="2106027"/>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p:nvPr/>
        </p:nvCxnSpPr>
        <p:spPr>
          <a:xfrm>
            <a:off x="7890764" y="2793944"/>
            <a:ext cx="0" cy="524137"/>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p:nvPr/>
        </p:nvCxnSpPr>
        <p:spPr>
          <a:xfrm>
            <a:off x="7882313" y="3469189"/>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p:nvPr/>
        </p:nvCxnSpPr>
        <p:spPr>
          <a:xfrm>
            <a:off x="7890764" y="4142975"/>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a:off x="7882313" y="4822263"/>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p:cNvCxnSpPr/>
          <p:nvPr/>
        </p:nvCxnSpPr>
        <p:spPr>
          <a:xfrm>
            <a:off x="8572594" y="2106027"/>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a:off x="8572594" y="2793944"/>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p:nvPr/>
        </p:nvCxnSpPr>
        <p:spPr>
          <a:xfrm>
            <a:off x="8564142" y="3469189"/>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p:cNvCxnSpPr/>
          <p:nvPr/>
        </p:nvCxnSpPr>
        <p:spPr>
          <a:xfrm>
            <a:off x="8572594" y="4142975"/>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p:nvPr/>
        </p:nvCxnSpPr>
        <p:spPr>
          <a:xfrm>
            <a:off x="8564142" y="4822263"/>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a:stCxn id="21" idx="6"/>
            <a:endCxn id="27" idx="2"/>
          </p:cNvCxnSpPr>
          <p:nvPr/>
        </p:nvCxnSpPr>
        <p:spPr>
          <a:xfrm>
            <a:off x="5250660" y="2029827"/>
            <a:ext cx="52667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p:nvPr/>
        </p:nvCxnSpPr>
        <p:spPr>
          <a:xfrm>
            <a:off x="5925751" y="2029827"/>
            <a:ext cx="52667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p:nvPr/>
        </p:nvCxnSpPr>
        <p:spPr>
          <a:xfrm>
            <a:off x="6610210" y="202982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p:nvPr/>
        </p:nvCxnSpPr>
        <p:spPr>
          <a:xfrm>
            <a:off x="7287888" y="202982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p:nvPr/>
        </p:nvCxnSpPr>
        <p:spPr>
          <a:xfrm>
            <a:off x="7965379" y="202982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p:cNvCxnSpPr/>
          <p:nvPr/>
        </p:nvCxnSpPr>
        <p:spPr>
          <a:xfrm>
            <a:off x="5250660" y="2706363"/>
            <a:ext cx="52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p:cNvCxnSpPr/>
          <p:nvPr/>
        </p:nvCxnSpPr>
        <p:spPr>
          <a:xfrm>
            <a:off x="5925751" y="2706363"/>
            <a:ext cx="526676" cy="0"/>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a:off x="6610210" y="2706363"/>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直線矢印コネクタ 116"/>
          <p:cNvCxnSpPr/>
          <p:nvPr/>
        </p:nvCxnSpPr>
        <p:spPr>
          <a:xfrm>
            <a:off x="7287888" y="2706363"/>
            <a:ext cx="526676" cy="0"/>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18" name="直線矢印コネクタ 117"/>
          <p:cNvCxnSpPr/>
          <p:nvPr/>
        </p:nvCxnSpPr>
        <p:spPr>
          <a:xfrm>
            <a:off x="7965379" y="2706363"/>
            <a:ext cx="526676" cy="0"/>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p:nvPr/>
        </p:nvCxnSpPr>
        <p:spPr>
          <a:xfrm>
            <a:off x="5241919" y="3382900"/>
            <a:ext cx="526676" cy="0"/>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p:nvPr/>
        </p:nvCxnSpPr>
        <p:spPr>
          <a:xfrm>
            <a:off x="5917009" y="3382900"/>
            <a:ext cx="526676" cy="0"/>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6601468" y="3382900"/>
            <a:ext cx="526676" cy="0"/>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7279147" y="3382900"/>
            <a:ext cx="526676" cy="0"/>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7956638" y="3382900"/>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5260970" y="4059437"/>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p:cNvCxnSpPr/>
          <p:nvPr/>
        </p:nvCxnSpPr>
        <p:spPr>
          <a:xfrm>
            <a:off x="5936061" y="4059437"/>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p:nvPr/>
        </p:nvCxnSpPr>
        <p:spPr>
          <a:xfrm>
            <a:off x="6620520" y="4059437"/>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p:nvPr/>
        </p:nvCxnSpPr>
        <p:spPr>
          <a:xfrm>
            <a:off x="7298198" y="4059437"/>
            <a:ext cx="526676" cy="0"/>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a:off x="7975690" y="4059437"/>
            <a:ext cx="526676" cy="0"/>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a:off x="5250660"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p:cNvCxnSpPr/>
          <p:nvPr/>
        </p:nvCxnSpPr>
        <p:spPr>
          <a:xfrm>
            <a:off x="5925751"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a:off x="6610210" y="4735974"/>
            <a:ext cx="526676" cy="0"/>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32" name="直線矢印コネクタ 131"/>
          <p:cNvCxnSpPr/>
          <p:nvPr/>
        </p:nvCxnSpPr>
        <p:spPr>
          <a:xfrm>
            <a:off x="7287888"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a:off x="7965379" y="4735974"/>
            <a:ext cx="526676" cy="0"/>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p:nvPr/>
        </p:nvCxnSpPr>
        <p:spPr>
          <a:xfrm>
            <a:off x="5250659" y="5416145"/>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p:nvPr/>
        </p:nvCxnSpPr>
        <p:spPr>
          <a:xfrm>
            <a:off x="5925750" y="5416145"/>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p:nvPr/>
        </p:nvCxnSpPr>
        <p:spPr>
          <a:xfrm>
            <a:off x="6610209" y="5416145"/>
            <a:ext cx="526676" cy="0"/>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37" name="直線矢印コネクタ 136"/>
          <p:cNvCxnSpPr/>
          <p:nvPr/>
        </p:nvCxnSpPr>
        <p:spPr>
          <a:xfrm>
            <a:off x="7287887" y="5416145"/>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直線矢印コネクタ 137"/>
          <p:cNvCxnSpPr/>
          <p:nvPr/>
        </p:nvCxnSpPr>
        <p:spPr>
          <a:xfrm>
            <a:off x="7965379" y="5416145"/>
            <a:ext cx="526676" cy="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39" name="テキスト ボックス 138"/>
          <p:cNvSpPr txBox="1"/>
          <p:nvPr/>
        </p:nvSpPr>
        <p:spPr>
          <a:xfrm>
            <a:off x="6470070" y="1245806"/>
            <a:ext cx="803425" cy="300082"/>
          </a:xfrm>
          <a:prstGeom prst="rect">
            <a:avLst/>
          </a:prstGeom>
          <a:noFill/>
        </p:spPr>
        <p:txBody>
          <a:bodyPr wrap="none" rtlCol="0">
            <a:spAutoFit/>
          </a:bodyPr>
          <a:lstStyle/>
          <a:p>
            <a:r>
              <a:rPr lang="ja-JP" altLang="en-US" sz="1350" dirty="0"/>
              <a:t>文字列</a:t>
            </a:r>
            <a:r>
              <a:rPr lang="en-US" altLang="ja-JP" sz="1350" dirty="0"/>
              <a:t>A</a:t>
            </a:r>
            <a:endParaRPr lang="ja-JP" altLang="en-US" sz="1350" dirty="0"/>
          </a:p>
        </p:txBody>
      </p:sp>
      <p:sp>
        <p:nvSpPr>
          <p:cNvPr id="140" name="テキスト ボックス 139"/>
          <p:cNvSpPr txBox="1"/>
          <p:nvPr/>
        </p:nvSpPr>
        <p:spPr>
          <a:xfrm rot="16200000">
            <a:off x="4097101" y="3570679"/>
            <a:ext cx="798617" cy="300082"/>
          </a:xfrm>
          <a:prstGeom prst="rect">
            <a:avLst/>
          </a:prstGeom>
          <a:noFill/>
        </p:spPr>
        <p:txBody>
          <a:bodyPr wrap="none" rtlCol="0">
            <a:spAutoFit/>
          </a:bodyPr>
          <a:lstStyle/>
          <a:p>
            <a:r>
              <a:rPr lang="ja-JP" altLang="en-US" sz="1350" dirty="0"/>
              <a:t>文字列</a:t>
            </a:r>
            <a:r>
              <a:rPr lang="en-US" altLang="ja-JP" sz="1350" dirty="0"/>
              <a:t>B</a:t>
            </a:r>
            <a:endParaRPr lang="ja-JP" altLang="en-US" sz="1350" dirty="0"/>
          </a:p>
        </p:txBody>
      </p:sp>
      <p:graphicFrame>
        <p:nvGraphicFramePr>
          <p:cNvPr id="142" name="表 141"/>
          <p:cNvGraphicFramePr>
            <a:graphicFrameLocks noGrp="1"/>
          </p:cNvGraphicFramePr>
          <p:nvPr>
            <p:extLst/>
          </p:nvPr>
        </p:nvGraphicFramePr>
        <p:xfrm>
          <a:off x="1071619" y="2828045"/>
          <a:ext cx="2239770" cy="2329360"/>
        </p:xfrm>
        <a:graphic>
          <a:graphicData uri="http://schemas.openxmlformats.org/drawingml/2006/table">
            <a:tbl>
              <a:tblPr firstRow="1" bandRow="1">
                <a:tableStyleId>{5940675A-B579-460E-94D1-54222C63F5DA}</a:tableStyleId>
              </a:tblPr>
              <a:tblGrid>
                <a:gridCol w="447954"/>
                <a:gridCol w="447954"/>
                <a:gridCol w="447954"/>
                <a:gridCol w="447954"/>
                <a:gridCol w="447954"/>
              </a:tblGrid>
              <a:tr h="465872">
                <a:tc>
                  <a:txBody>
                    <a:bodyPr/>
                    <a:lstStyle/>
                    <a:p>
                      <a:pPr algn="ct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dirty="0" smtClean="0"/>
                        <a:t>A</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dirty="0" smtClean="0"/>
                        <a:t>C</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smtClean="0"/>
                        <a:t>T</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smtClean="0"/>
                        <a:t>G</a:t>
                      </a:r>
                      <a:endParaRPr kumimoji="1" lang="ja-JP" altLang="en-US" sz="1700"/>
                    </a:p>
                  </a:txBody>
                  <a:tcPr marL="45512" marR="45512" marT="22756" marB="22756" anchor="ctr">
                    <a:solidFill>
                      <a:schemeClr val="accent1">
                        <a:lumMod val="40000"/>
                        <a:lumOff val="60000"/>
                      </a:schemeClr>
                    </a:solidFill>
                  </a:tcPr>
                </a:tc>
              </a:tr>
              <a:tr h="46587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700" dirty="0" smtClean="0"/>
                        <a:t>A</a:t>
                      </a:r>
                      <a:endParaRPr kumimoji="1" lang="ja-JP" altLang="en-US" sz="1700" dirty="0" smtClean="0"/>
                    </a:p>
                  </a:txBody>
                  <a:tcPr marL="45512" marR="45512" marT="22756" marB="22756" anchor="ctr">
                    <a:solidFill>
                      <a:schemeClr val="accent1">
                        <a:lumMod val="40000"/>
                        <a:lumOff val="60000"/>
                      </a:schemeClr>
                    </a:solidFill>
                  </a:tcPr>
                </a:tc>
                <a:tc>
                  <a:txBody>
                    <a:bodyPr/>
                    <a:lstStyle/>
                    <a:p>
                      <a:pPr algn="ctr"/>
                      <a:r>
                        <a:rPr kumimoji="1" lang="en-US" altLang="ja-JP" sz="1700" dirty="0" smtClean="0"/>
                        <a:t>1</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r>
              <a:tr h="465872">
                <a:tc>
                  <a:txBody>
                    <a:bodyPr/>
                    <a:lstStyle/>
                    <a:p>
                      <a:pPr algn="ctr"/>
                      <a:r>
                        <a:rPr kumimoji="1" lang="en-US" altLang="ja-JP" sz="1700" dirty="0" smtClean="0"/>
                        <a:t>C</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1</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r>
              <a:tr h="465872">
                <a:tc>
                  <a:txBody>
                    <a:bodyPr/>
                    <a:lstStyle/>
                    <a:p>
                      <a:pPr algn="ctr"/>
                      <a:r>
                        <a:rPr kumimoji="1" lang="en-US" altLang="ja-JP" sz="1700" dirty="0" smtClean="0"/>
                        <a:t>T</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1</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r>
              <a:tr h="465872">
                <a:tc>
                  <a:txBody>
                    <a:bodyPr/>
                    <a:lstStyle/>
                    <a:p>
                      <a:pPr algn="ctr"/>
                      <a:r>
                        <a:rPr kumimoji="1" lang="en-US" altLang="ja-JP" sz="1700" dirty="0" smtClean="0"/>
                        <a:t>G</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1</a:t>
                      </a:r>
                      <a:endParaRPr kumimoji="1" lang="ja-JP" altLang="en-US" sz="1700" dirty="0"/>
                    </a:p>
                  </a:txBody>
                  <a:tcPr marL="45512" marR="45512" marT="22756" marB="22756" anchor="ctr"/>
                </a:tc>
              </a:tr>
            </a:tbl>
          </a:graphicData>
        </a:graphic>
      </p:graphicFrame>
      <p:sp>
        <p:nvSpPr>
          <p:cNvPr id="143" name="テキスト ボックス 142"/>
          <p:cNvSpPr txBox="1"/>
          <p:nvPr/>
        </p:nvSpPr>
        <p:spPr>
          <a:xfrm>
            <a:off x="811901" y="5412510"/>
            <a:ext cx="3071675" cy="369332"/>
          </a:xfrm>
          <a:prstGeom prst="rect">
            <a:avLst/>
          </a:prstGeom>
          <a:noFill/>
        </p:spPr>
        <p:txBody>
          <a:bodyPr wrap="none" rtlCol="0">
            <a:spAutoFit/>
          </a:bodyPr>
          <a:lstStyle/>
          <a:p>
            <a:r>
              <a:rPr kumimoji="1" lang="ja-JP" altLang="en-US" dirty="0" smtClean="0"/>
              <a:t>ギャップのスコアは</a:t>
            </a:r>
            <a:r>
              <a:rPr lang="en-US" altLang="ja-JP" dirty="0"/>
              <a:t>1</a:t>
            </a:r>
            <a:r>
              <a:rPr kumimoji="1" lang="ja-JP" altLang="en-US" dirty="0" smtClean="0"/>
              <a:t>とする</a:t>
            </a:r>
            <a:endParaRPr kumimoji="1" lang="ja-JP" altLang="en-US" dirty="0"/>
          </a:p>
        </p:txBody>
      </p:sp>
      <p:sp>
        <p:nvSpPr>
          <p:cNvPr id="146" name="テキスト ボックス 145"/>
          <p:cNvSpPr txBox="1"/>
          <p:nvPr/>
        </p:nvSpPr>
        <p:spPr>
          <a:xfrm>
            <a:off x="4952013" y="2192031"/>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147" name="テキスト ボックス 146"/>
          <p:cNvSpPr txBox="1"/>
          <p:nvPr/>
        </p:nvSpPr>
        <p:spPr>
          <a:xfrm>
            <a:off x="4931270" y="2868567"/>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150" name="テキスト ボックス 149"/>
          <p:cNvSpPr txBox="1"/>
          <p:nvPr/>
        </p:nvSpPr>
        <p:spPr>
          <a:xfrm>
            <a:off x="4916764" y="3546412"/>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151" name="テキスト ボックス 150"/>
          <p:cNvSpPr txBox="1"/>
          <p:nvPr/>
        </p:nvSpPr>
        <p:spPr>
          <a:xfrm>
            <a:off x="4920536" y="4232098"/>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152" name="テキスト ボックス 151"/>
          <p:cNvSpPr txBox="1"/>
          <p:nvPr/>
        </p:nvSpPr>
        <p:spPr>
          <a:xfrm>
            <a:off x="4925254" y="4918133"/>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211" name="テキスト ボックス 210"/>
          <p:cNvSpPr txBox="1"/>
          <p:nvPr/>
        </p:nvSpPr>
        <p:spPr>
          <a:xfrm>
            <a:off x="5392586" y="2116143"/>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2" name="テキスト ボックス 211"/>
          <p:cNvSpPr txBox="1"/>
          <p:nvPr/>
        </p:nvSpPr>
        <p:spPr>
          <a:xfrm>
            <a:off x="6091053" y="2115055"/>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3" name="テキスト ボックス 212"/>
          <p:cNvSpPr txBox="1"/>
          <p:nvPr/>
        </p:nvSpPr>
        <p:spPr>
          <a:xfrm>
            <a:off x="7437592" y="2104430"/>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4" name="テキスト ボックス 213"/>
          <p:cNvSpPr txBox="1"/>
          <p:nvPr/>
        </p:nvSpPr>
        <p:spPr>
          <a:xfrm>
            <a:off x="8135152" y="2104430"/>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5" name="テキスト ボックス 214"/>
          <p:cNvSpPr txBox="1"/>
          <p:nvPr/>
        </p:nvSpPr>
        <p:spPr>
          <a:xfrm>
            <a:off x="5429186" y="3525862"/>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6" name="テキスト ボックス 215"/>
          <p:cNvSpPr txBox="1"/>
          <p:nvPr/>
        </p:nvSpPr>
        <p:spPr>
          <a:xfrm>
            <a:off x="5455219" y="4211473"/>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7" name="テキスト ボックス 216"/>
          <p:cNvSpPr txBox="1"/>
          <p:nvPr/>
        </p:nvSpPr>
        <p:spPr>
          <a:xfrm>
            <a:off x="5428902" y="4895795"/>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8" name="テキスト ボックス 217"/>
          <p:cNvSpPr txBox="1"/>
          <p:nvPr/>
        </p:nvSpPr>
        <p:spPr>
          <a:xfrm>
            <a:off x="6140551" y="2851985"/>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9" name="テキスト ボックス 218"/>
          <p:cNvSpPr txBox="1"/>
          <p:nvPr/>
        </p:nvSpPr>
        <p:spPr>
          <a:xfrm>
            <a:off x="6116172" y="4197429"/>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0" name="テキスト ボックス 219"/>
          <p:cNvSpPr txBox="1"/>
          <p:nvPr/>
        </p:nvSpPr>
        <p:spPr>
          <a:xfrm>
            <a:off x="6813706" y="2850183"/>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1" name="テキスト ボックス 220"/>
          <p:cNvSpPr txBox="1"/>
          <p:nvPr/>
        </p:nvSpPr>
        <p:spPr>
          <a:xfrm>
            <a:off x="6813706" y="3546412"/>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2" name="テキスト ボックス 221"/>
          <p:cNvSpPr txBox="1"/>
          <p:nvPr/>
        </p:nvSpPr>
        <p:spPr>
          <a:xfrm>
            <a:off x="6827383" y="4211473"/>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3" name="テキスト ボックス 222"/>
          <p:cNvSpPr txBox="1"/>
          <p:nvPr/>
        </p:nvSpPr>
        <p:spPr>
          <a:xfrm>
            <a:off x="6801584" y="4871514"/>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4" name="テキスト ボックス 223"/>
          <p:cNvSpPr txBox="1"/>
          <p:nvPr/>
        </p:nvSpPr>
        <p:spPr>
          <a:xfrm>
            <a:off x="7465535" y="4878972"/>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5" name="テキスト ボックス 224"/>
          <p:cNvSpPr txBox="1"/>
          <p:nvPr/>
        </p:nvSpPr>
        <p:spPr>
          <a:xfrm>
            <a:off x="7491788" y="3546412"/>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6" name="テキスト ボックス 225"/>
          <p:cNvSpPr txBox="1"/>
          <p:nvPr/>
        </p:nvSpPr>
        <p:spPr>
          <a:xfrm>
            <a:off x="7480165" y="2859681"/>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7" name="テキスト ボックス 226"/>
          <p:cNvSpPr txBox="1"/>
          <p:nvPr/>
        </p:nvSpPr>
        <p:spPr>
          <a:xfrm>
            <a:off x="8141309" y="3534694"/>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8" name="テキスト ボックス 227"/>
          <p:cNvSpPr txBox="1"/>
          <p:nvPr/>
        </p:nvSpPr>
        <p:spPr>
          <a:xfrm>
            <a:off x="8153767" y="4193671"/>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9" name="テキスト ボックス 228"/>
          <p:cNvSpPr txBox="1"/>
          <p:nvPr/>
        </p:nvSpPr>
        <p:spPr>
          <a:xfrm>
            <a:off x="8151490" y="4866056"/>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30" name="テキスト ボックス 229"/>
          <p:cNvSpPr txBox="1"/>
          <p:nvPr/>
        </p:nvSpPr>
        <p:spPr>
          <a:xfrm>
            <a:off x="5399502" y="2835561"/>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31" name="テキスト ボックス 230"/>
          <p:cNvSpPr txBox="1"/>
          <p:nvPr/>
        </p:nvSpPr>
        <p:spPr>
          <a:xfrm>
            <a:off x="6125394" y="3508278"/>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32" name="テキスト ボックス 231"/>
          <p:cNvSpPr txBox="1"/>
          <p:nvPr/>
        </p:nvSpPr>
        <p:spPr>
          <a:xfrm>
            <a:off x="6123159" y="4879892"/>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33" name="テキスト ボックス 232"/>
          <p:cNvSpPr txBox="1"/>
          <p:nvPr/>
        </p:nvSpPr>
        <p:spPr>
          <a:xfrm>
            <a:off x="6810197" y="2175448"/>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34" name="テキスト ボックス 233"/>
          <p:cNvSpPr txBox="1"/>
          <p:nvPr/>
        </p:nvSpPr>
        <p:spPr>
          <a:xfrm>
            <a:off x="7495563" y="4195561"/>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35" name="テキスト ボックス 234"/>
          <p:cNvSpPr txBox="1"/>
          <p:nvPr/>
        </p:nvSpPr>
        <p:spPr>
          <a:xfrm>
            <a:off x="8157378" y="2836186"/>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91" name="テキスト ボックス 290"/>
          <p:cNvSpPr txBox="1"/>
          <p:nvPr/>
        </p:nvSpPr>
        <p:spPr>
          <a:xfrm>
            <a:off x="5392586" y="520618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292" name="テキスト ボックス 291"/>
          <p:cNvSpPr txBox="1"/>
          <p:nvPr/>
        </p:nvSpPr>
        <p:spPr>
          <a:xfrm>
            <a:off x="6058608" y="5202199"/>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293" name="テキスト ボックス 292"/>
          <p:cNvSpPr txBox="1"/>
          <p:nvPr/>
        </p:nvSpPr>
        <p:spPr>
          <a:xfrm>
            <a:off x="6720121" y="5202199"/>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294" name="テキスト ボックス 293"/>
          <p:cNvSpPr txBox="1"/>
          <p:nvPr/>
        </p:nvSpPr>
        <p:spPr>
          <a:xfrm>
            <a:off x="7394064" y="5202199"/>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295" name="テキスト ボックス 294"/>
          <p:cNvSpPr txBox="1"/>
          <p:nvPr/>
        </p:nvSpPr>
        <p:spPr>
          <a:xfrm>
            <a:off x="8078284" y="5202199"/>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1" name="テキスト ボックス 300"/>
          <p:cNvSpPr txBox="1"/>
          <p:nvPr/>
        </p:nvSpPr>
        <p:spPr>
          <a:xfrm>
            <a:off x="5400442" y="4515945"/>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2" name="テキスト ボックス 301"/>
          <p:cNvSpPr txBox="1"/>
          <p:nvPr/>
        </p:nvSpPr>
        <p:spPr>
          <a:xfrm>
            <a:off x="6066464" y="451196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3" name="テキスト ボックス 302"/>
          <p:cNvSpPr txBox="1"/>
          <p:nvPr/>
        </p:nvSpPr>
        <p:spPr>
          <a:xfrm>
            <a:off x="6727977" y="451196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4" name="テキスト ボックス 303"/>
          <p:cNvSpPr txBox="1"/>
          <p:nvPr/>
        </p:nvSpPr>
        <p:spPr>
          <a:xfrm>
            <a:off x="7401920" y="451196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5" name="テキスト ボックス 304"/>
          <p:cNvSpPr txBox="1"/>
          <p:nvPr/>
        </p:nvSpPr>
        <p:spPr>
          <a:xfrm>
            <a:off x="8086140" y="451196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6" name="テキスト ボックス 305"/>
          <p:cNvSpPr txBox="1"/>
          <p:nvPr/>
        </p:nvSpPr>
        <p:spPr>
          <a:xfrm>
            <a:off x="5396381" y="3843083"/>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7" name="テキスト ボックス 306"/>
          <p:cNvSpPr txBox="1"/>
          <p:nvPr/>
        </p:nvSpPr>
        <p:spPr>
          <a:xfrm>
            <a:off x="6062403" y="3839100"/>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8" name="テキスト ボックス 307"/>
          <p:cNvSpPr txBox="1"/>
          <p:nvPr/>
        </p:nvSpPr>
        <p:spPr>
          <a:xfrm>
            <a:off x="6723916" y="3839100"/>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9" name="テキスト ボックス 308"/>
          <p:cNvSpPr txBox="1"/>
          <p:nvPr/>
        </p:nvSpPr>
        <p:spPr>
          <a:xfrm>
            <a:off x="7397859" y="3839100"/>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0" name="テキスト ボックス 309"/>
          <p:cNvSpPr txBox="1"/>
          <p:nvPr/>
        </p:nvSpPr>
        <p:spPr>
          <a:xfrm>
            <a:off x="8082079" y="3839100"/>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1" name="テキスト ボックス 310"/>
          <p:cNvSpPr txBox="1"/>
          <p:nvPr/>
        </p:nvSpPr>
        <p:spPr>
          <a:xfrm>
            <a:off x="5378099" y="3172695"/>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2" name="テキスト ボックス 311"/>
          <p:cNvSpPr txBox="1"/>
          <p:nvPr/>
        </p:nvSpPr>
        <p:spPr>
          <a:xfrm>
            <a:off x="6044121" y="316871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3" name="テキスト ボックス 312"/>
          <p:cNvSpPr txBox="1"/>
          <p:nvPr/>
        </p:nvSpPr>
        <p:spPr>
          <a:xfrm>
            <a:off x="6705634" y="316871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4" name="テキスト ボックス 313"/>
          <p:cNvSpPr txBox="1"/>
          <p:nvPr/>
        </p:nvSpPr>
        <p:spPr>
          <a:xfrm>
            <a:off x="7379577" y="316871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5" name="テキスト ボックス 314"/>
          <p:cNvSpPr txBox="1"/>
          <p:nvPr/>
        </p:nvSpPr>
        <p:spPr>
          <a:xfrm>
            <a:off x="8063797" y="316871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6" name="テキスト ボックス 315"/>
          <p:cNvSpPr txBox="1"/>
          <p:nvPr/>
        </p:nvSpPr>
        <p:spPr>
          <a:xfrm>
            <a:off x="5374777" y="2495071"/>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7" name="テキスト ボックス 316"/>
          <p:cNvSpPr txBox="1"/>
          <p:nvPr/>
        </p:nvSpPr>
        <p:spPr>
          <a:xfrm>
            <a:off x="6040799" y="2491088"/>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8" name="テキスト ボックス 317"/>
          <p:cNvSpPr txBox="1"/>
          <p:nvPr/>
        </p:nvSpPr>
        <p:spPr>
          <a:xfrm>
            <a:off x="6702312" y="2491088"/>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9" name="テキスト ボックス 318"/>
          <p:cNvSpPr txBox="1"/>
          <p:nvPr/>
        </p:nvSpPr>
        <p:spPr>
          <a:xfrm>
            <a:off x="7376255" y="2491088"/>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0" name="テキスト ボックス 319"/>
          <p:cNvSpPr txBox="1"/>
          <p:nvPr/>
        </p:nvSpPr>
        <p:spPr>
          <a:xfrm>
            <a:off x="8060475" y="2491088"/>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1" name="テキスト ボックス 320"/>
          <p:cNvSpPr txBox="1"/>
          <p:nvPr/>
        </p:nvSpPr>
        <p:spPr>
          <a:xfrm>
            <a:off x="5392586" y="1822417"/>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2" name="テキスト ボックス 321"/>
          <p:cNvSpPr txBox="1"/>
          <p:nvPr/>
        </p:nvSpPr>
        <p:spPr>
          <a:xfrm>
            <a:off x="6058608" y="1818434"/>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3" name="テキスト ボックス 322"/>
          <p:cNvSpPr txBox="1"/>
          <p:nvPr/>
        </p:nvSpPr>
        <p:spPr>
          <a:xfrm>
            <a:off x="6720121" y="1818434"/>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4" name="テキスト ボックス 323"/>
          <p:cNvSpPr txBox="1"/>
          <p:nvPr/>
        </p:nvSpPr>
        <p:spPr>
          <a:xfrm>
            <a:off x="7394064" y="1818434"/>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5" name="テキスト ボックス 324"/>
          <p:cNvSpPr txBox="1"/>
          <p:nvPr/>
        </p:nvSpPr>
        <p:spPr>
          <a:xfrm>
            <a:off x="8078284" y="1818434"/>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6" name="テキスト ボックス 325"/>
          <p:cNvSpPr txBox="1"/>
          <p:nvPr/>
        </p:nvSpPr>
        <p:spPr>
          <a:xfrm>
            <a:off x="5666469" y="2198309"/>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27" name="テキスト ボックス 326"/>
          <p:cNvSpPr txBox="1"/>
          <p:nvPr/>
        </p:nvSpPr>
        <p:spPr>
          <a:xfrm>
            <a:off x="5645726" y="2874845"/>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28" name="テキスト ボックス 327"/>
          <p:cNvSpPr txBox="1"/>
          <p:nvPr/>
        </p:nvSpPr>
        <p:spPr>
          <a:xfrm>
            <a:off x="5631220" y="3552690"/>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29" name="テキスト ボックス 328"/>
          <p:cNvSpPr txBox="1"/>
          <p:nvPr/>
        </p:nvSpPr>
        <p:spPr>
          <a:xfrm>
            <a:off x="5634992" y="4238376"/>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330" name="テキスト ボックス 329"/>
          <p:cNvSpPr txBox="1"/>
          <p:nvPr/>
        </p:nvSpPr>
        <p:spPr>
          <a:xfrm>
            <a:off x="5639710" y="4924411"/>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1" name="テキスト ボックス 330"/>
          <p:cNvSpPr txBox="1"/>
          <p:nvPr/>
        </p:nvSpPr>
        <p:spPr>
          <a:xfrm>
            <a:off x="6358413" y="2208167"/>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2" name="テキスト ボックス 331"/>
          <p:cNvSpPr txBox="1"/>
          <p:nvPr/>
        </p:nvSpPr>
        <p:spPr>
          <a:xfrm>
            <a:off x="6337670" y="2884703"/>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3" name="テキスト ボックス 332"/>
          <p:cNvSpPr txBox="1"/>
          <p:nvPr/>
        </p:nvSpPr>
        <p:spPr>
          <a:xfrm>
            <a:off x="6323164" y="3562548"/>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4" name="テキスト ボックス 333"/>
          <p:cNvSpPr txBox="1"/>
          <p:nvPr/>
        </p:nvSpPr>
        <p:spPr>
          <a:xfrm>
            <a:off x="6326936" y="4248234"/>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335" name="テキスト ボックス 334"/>
          <p:cNvSpPr txBox="1"/>
          <p:nvPr/>
        </p:nvSpPr>
        <p:spPr>
          <a:xfrm>
            <a:off x="6331654" y="4934269"/>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6" name="テキスト ボックス 335"/>
          <p:cNvSpPr txBox="1"/>
          <p:nvPr/>
        </p:nvSpPr>
        <p:spPr>
          <a:xfrm>
            <a:off x="7037623" y="2201068"/>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7" name="テキスト ボックス 336"/>
          <p:cNvSpPr txBox="1"/>
          <p:nvPr/>
        </p:nvSpPr>
        <p:spPr>
          <a:xfrm>
            <a:off x="7016880" y="2877604"/>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8" name="テキスト ボックス 337"/>
          <p:cNvSpPr txBox="1"/>
          <p:nvPr/>
        </p:nvSpPr>
        <p:spPr>
          <a:xfrm>
            <a:off x="7002374" y="3555449"/>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9" name="テキスト ボックス 338"/>
          <p:cNvSpPr txBox="1"/>
          <p:nvPr/>
        </p:nvSpPr>
        <p:spPr>
          <a:xfrm>
            <a:off x="7006146" y="4241135"/>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340" name="テキスト ボックス 339"/>
          <p:cNvSpPr txBox="1"/>
          <p:nvPr/>
        </p:nvSpPr>
        <p:spPr>
          <a:xfrm>
            <a:off x="7010864" y="4927170"/>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1" name="テキスト ボックス 340"/>
          <p:cNvSpPr txBox="1"/>
          <p:nvPr/>
        </p:nvSpPr>
        <p:spPr>
          <a:xfrm>
            <a:off x="7717411" y="2208167"/>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2" name="テキスト ボックス 341"/>
          <p:cNvSpPr txBox="1"/>
          <p:nvPr/>
        </p:nvSpPr>
        <p:spPr>
          <a:xfrm>
            <a:off x="7696668" y="2884703"/>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3" name="テキスト ボックス 342"/>
          <p:cNvSpPr txBox="1"/>
          <p:nvPr/>
        </p:nvSpPr>
        <p:spPr>
          <a:xfrm>
            <a:off x="7682162" y="3562548"/>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4" name="テキスト ボックス 343"/>
          <p:cNvSpPr txBox="1"/>
          <p:nvPr/>
        </p:nvSpPr>
        <p:spPr>
          <a:xfrm>
            <a:off x="7685934" y="4248234"/>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345" name="テキスト ボックス 344"/>
          <p:cNvSpPr txBox="1"/>
          <p:nvPr/>
        </p:nvSpPr>
        <p:spPr>
          <a:xfrm>
            <a:off x="7690652" y="4934269"/>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6" name="テキスト ボックス 345"/>
          <p:cNvSpPr txBox="1"/>
          <p:nvPr/>
        </p:nvSpPr>
        <p:spPr>
          <a:xfrm>
            <a:off x="8396394" y="2208167"/>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7" name="テキスト ボックス 346"/>
          <p:cNvSpPr txBox="1"/>
          <p:nvPr/>
        </p:nvSpPr>
        <p:spPr>
          <a:xfrm>
            <a:off x="8375651" y="2884703"/>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8" name="テキスト ボックス 347"/>
          <p:cNvSpPr txBox="1"/>
          <p:nvPr/>
        </p:nvSpPr>
        <p:spPr>
          <a:xfrm>
            <a:off x="8361145" y="3562548"/>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9" name="テキスト ボックス 348"/>
          <p:cNvSpPr txBox="1"/>
          <p:nvPr/>
        </p:nvSpPr>
        <p:spPr>
          <a:xfrm>
            <a:off x="8364917" y="4248234"/>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350" name="テキスト ボックス 349"/>
          <p:cNvSpPr txBox="1"/>
          <p:nvPr/>
        </p:nvSpPr>
        <p:spPr>
          <a:xfrm>
            <a:off x="8369635" y="4934269"/>
            <a:ext cx="256802" cy="261610"/>
          </a:xfrm>
          <a:prstGeom prst="rect">
            <a:avLst/>
          </a:prstGeom>
          <a:noFill/>
        </p:spPr>
        <p:txBody>
          <a:bodyPr wrap="none" rtlCol="0">
            <a:spAutoFit/>
          </a:bodyPr>
          <a:lstStyle/>
          <a:p>
            <a:r>
              <a:rPr lang="en-US" altLang="ja-JP" sz="1100" dirty="0"/>
              <a:t>1</a:t>
            </a:r>
            <a:endParaRPr kumimoji="1" lang="ja-JP" altLang="en-US" sz="1100" dirty="0"/>
          </a:p>
        </p:txBody>
      </p:sp>
    </p:spTree>
    <p:extLst>
      <p:ext uri="{BB962C8B-B14F-4D97-AF65-F5344CB8AC3E}">
        <p14:creationId xmlns:p14="http://schemas.microsoft.com/office/powerpoint/2010/main" val="7778163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 6"/>
          <p:cNvGraphicFramePr>
            <a:graphicFrameLocks noGrp="1"/>
          </p:cNvGraphicFramePr>
          <p:nvPr>
            <p:extLst/>
          </p:nvPr>
        </p:nvGraphicFramePr>
        <p:xfrm>
          <a:off x="4834628" y="1690689"/>
          <a:ext cx="4050000" cy="4050000"/>
        </p:xfrm>
        <a:graphic>
          <a:graphicData uri="http://schemas.openxmlformats.org/drawingml/2006/table">
            <a:tbl>
              <a:tblPr firstRow="1" bandRow="1">
                <a:tableStyleId>{5940675A-B579-460E-94D1-54222C63F5DA}</a:tableStyleId>
              </a:tblPr>
              <a:tblGrid>
                <a:gridCol w="675000"/>
                <a:gridCol w="675000"/>
                <a:gridCol w="675000"/>
                <a:gridCol w="675000"/>
                <a:gridCol w="675000"/>
                <a:gridCol w="675000"/>
              </a:tblGrid>
              <a:tr h="675000">
                <a:tc>
                  <a:txBody>
                    <a:bodyPr/>
                    <a:lstStyle/>
                    <a:p>
                      <a:pPr marL="0" algn="l" defTabSz="914400" rtl="0" eaLnBrk="1" latinLnBrk="0" hangingPunct="1"/>
                      <a:r>
                        <a:rPr kumimoji="1" lang="en-US" altLang="ja-JP" sz="2200" dirty="0" smtClean="0">
                          <a:solidFill>
                            <a:schemeClr val="tx1"/>
                          </a:solidFill>
                        </a:rPr>
                        <a:t>0</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1</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2</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3</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4</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5</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r>
              <a:tr h="675000">
                <a:tc>
                  <a:txBody>
                    <a:bodyPr/>
                    <a:lstStyle/>
                    <a:p>
                      <a:pPr marL="0" algn="l" defTabSz="914400" rtl="0" eaLnBrk="1" latinLnBrk="0" hangingPunct="1"/>
                      <a:r>
                        <a:rPr kumimoji="1" lang="en-US" altLang="ja-JP" sz="2200" dirty="0" smtClean="0">
                          <a:solidFill>
                            <a:schemeClr val="tx1"/>
                          </a:solidFill>
                        </a:rPr>
                        <a:t>1</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2</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3</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3</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4</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5</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r>
              <a:tr h="675000">
                <a:tc>
                  <a:txBody>
                    <a:bodyPr/>
                    <a:lstStyle/>
                    <a:p>
                      <a:r>
                        <a:rPr kumimoji="1" lang="en-US" altLang="ja-JP" sz="2200" dirty="0" smtClean="0">
                          <a:solidFill>
                            <a:schemeClr val="tx1"/>
                          </a:solidFill>
                        </a:rPr>
                        <a:t>2</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algn="l" defTabSz="914400" rtl="0" eaLnBrk="1" latinLnBrk="0" hangingPunct="1"/>
                      <a:r>
                        <a:rPr kumimoji="1" lang="en-US" altLang="ja-JP" sz="2200" dirty="0" smtClean="0">
                          <a:solidFill>
                            <a:schemeClr val="tx1"/>
                          </a:solidFill>
                        </a:rPr>
                        <a:t>2</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3</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4</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5</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5</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r>
              <a:tr h="675000">
                <a:tc>
                  <a:txBody>
                    <a:bodyPr/>
                    <a:lstStyle/>
                    <a:p>
                      <a:r>
                        <a:rPr kumimoji="1" lang="en-US" altLang="ja-JP" sz="2200" dirty="0" smtClean="0">
                          <a:solidFill>
                            <a:schemeClr val="tx1"/>
                          </a:solidFill>
                        </a:rPr>
                        <a:t>3</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3</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3</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algn="l" defTabSz="914400" rtl="0" eaLnBrk="1" latinLnBrk="0" hangingPunct="1"/>
                      <a:r>
                        <a:rPr kumimoji="1" lang="en-US" altLang="ja-JP" sz="2200" dirty="0" smtClean="0">
                          <a:solidFill>
                            <a:schemeClr val="tx1"/>
                          </a:solidFill>
                        </a:rPr>
                        <a:t>4</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5</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6</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r>
              <a:tr h="675000">
                <a:tc>
                  <a:txBody>
                    <a:bodyPr/>
                    <a:lstStyle/>
                    <a:p>
                      <a:r>
                        <a:rPr kumimoji="1" lang="en-US" altLang="ja-JP" sz="2200" dirty="0" smtClean="0">
                          <a:solidFill>
                            <a:schemeClr val="tx1"/>
                          </a:solidFill>
                        </a:rPr>
                        <a:t>4</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4</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4</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5</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algn="l" defTabSz="914400" rtl="0" eaLnBrk="1" latinLnBrk="0" hangingPunct="1"/>
                      <a:r>
                        <a:rPr kumimoji="1" lang="en-US" altLang="ja-JP" sz="2200" dirty="0" smtClean="0">
                          <a:solidFill>
                            <a:schemeClr val="tx1"/>
                          </a:solidFill>
                        </a:rPr>
                        <a:t>5</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6</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r>
              <a:tr h="675000">
                <a:tc>
                  <a:txBody>
                    <a:bodyPr/>
                    <a:lstStyle/>
                    <a:p>
                      <a:r>
                        <a:rPr kumimoji="1" lang="en-US" altLang="ja-JP" sz="2200" dirty="0" smtClean="0">
                          <a:solidFill>
                            <a:schemeClr val="tx1"/>
                          </a:solidFill>
                        </a:rPr>
                        <a:t>5</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5</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5</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kumimoji="1" lang="en-US" altLang="ja-JP" sz="2200" dirty="0" smtClean="0">
                          <a:solidFill>
                            <a:schemeClr val="tx1"/>
                          </a:solidFill>
                        </a:rPr>
                        <a:t>6</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algn="l" defTabSz="914400" rtl="0" eaLnBrk="1" latinLnBrk="0" hangingPunct="1"/>
                      <a:r>
                        <a:rPr kumimoji="1" lang="en-US" altLang="ja-JP" sz="2200" dirty="0" smtClean="0">
                          <a:solidFill>
                            <a:schemeClr val="tx1"/>
                          </a:solidFill>
                        </a:rPr>
                        <a:t>6</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marL="0" algn="l" defTabSz="914400" rtl="0" eaLnBrk="1" latinLnBrk="0" hangingPunct="1"/>
                      <a:r>
                        <a:rPr kumimoji="1" lang="en-US" altLang="ja-JP" sz="2200" dirty="0" smtClean="0">
                          <a:solidFill>
                            <a:srgbClr val="FF0000"/>
                          </a:solidFill>
                        </a:rPr>
                        <a:t>7</a:t>
                      </a:r>
                      <a:endParaRPr kumimoji="1" lang="ja-JP" altLang="en-US" sz="2200" dirty="0">
                        <a:solidFill>
                          <a:srgbClr val="FF0000"/>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bl>
          </a:graphicData>
        </a:graphic>
      </p:graphicFrame>
      <p:sp>
        <p:nvSpPr>
          <p:cNvPr id="3" name="コンテンツ プレースホルダー 2"/>
          <p:cNvSpPr>
            <a:spLocks noGrp="1"/>
          </p:cNvSpPr>
          <p:nvPr>
            <p:ph idx="1"/>
          </p:nvPr>
        </p:nvSpPr>
        <p:spPr>
          <a:xfrm>
            <a:off x="176231" y="1541610"/>
            <a:ext cx="4430238" cy="4351338"/>
          </a:xfrm>
        </p:spPr>
        <p:txBody>
          <a:bodyPr>
            <a:normAutofit/>
          </a:bodyPr>
          <a:lstStyle/>
          <a:p>
            <a:pPr marL="0" indent="0">
              <a:buNone/>
            </a:pPr>
            <a:r>
              <a:rPr lang="ja-JP" altLang="en-US" sz="2400" dirty="0"/>
              <a:t>塩基</a:t>
            </a:r>
            <a:r>
              <a:rPr lang="ja-JP" altLang="en-US" sz="2400" dirty="0" smtClean="0"/>
              <a:t>同士やアミノ</a:t>
            </a:r>
            <a:r>
              <a:rPr lang="ja-JP" altLang="en-US" sz="2400" dirty="0"/>
              <a:t>酸同士の置換確率</a:t>
            </a:r>
            <a:r>
              <a:rPr lang="ja-JP" altLang="en-US" sz="2400" dirty="0" smtClean="0"/>
              <a:t>を行列にしたもの</a:t>
            </a:r>
            <a:endParaRPr lang="en-US" altLang="ja-JP" sz="2400" dirty="0" smtClean="0"/>
          </a:p>
          <a:p>
            <a:pPr marL="0" indent="0">
              <a:buNone/>
            </a:pPr>
            <a:r>
              <a:rPr lang="ja-JP" altLang="en-US" sz="2400" dirty="0"/>
              <a:t>最短経路探索</a:t>
            </a:r>
            <a:endParaRPr lang="en-US" altLang="ja-JP" sz="2400" dirty="0"/>
          </a:p>
          <a:p>
            <a:pPr marL="0" indent="0">
              <a:buNone/>
            </a:pPr>
            <a:endParaRPr kumimoji="1" lang="en-US" altLang="ja-JP" sz="2400" dirty="0" smtClean="0"/>
          </a:p>
        </p:txBody>
      </p:sp>
      <p:sp>
        <p:nvSpPr>
          <p:cNvPr id="2" name="タイトル 1"/>
          <p:cNvSpPr>
            <a:spLocks noGrp="1"/>
          </p:cNvSpPr>
          <p:nvPr>
            <p:ph type="title"/>
          </p:nvPr>
        </p:nvSpPr>
        <p:spPr/>
        <p:txBody>
          <a:bodyPr/>
          <a:lstStyle/>
          <a:p>
            <a:r>
              <a:rPr kumimoji="1" lang="ja-JP" altLang="en-US" dirty="0" smtClean="0"/>
              <a:t>スコアマトリックス</a:t>
            </a:r>
            <a:endParaRPr kumimoji="1" lang="ja-JP" altLang="en-US" dirty="0"/>
          </a:p>
        </p:txBody>
      </p:sp>
      <p:sp>
        <p:nvSpPr>
          <p:cNvPr id="4" name="スライド番号プレースホルダー 3"/>
          <p:cNvSpPr>
            <a:spLocks noGrp="1"/>
          </p:cNvSpPr>
          <p:nvPr>
            <p:ph type="sldNum" sz="quarter" idx="12"/>
          </p:nvPr>
        </p:nvSpPr>
        <p:spPr/>
        <p:txBody>
          <a:bodyPr/>
          <a:lstStyle/>
          <a:p>
            <a:fld id="{EFA5CCE9-1B00-B54D-90EB-36872C14009A}" type="slidenum">
              <a:rPr kumimoji="1" lang="ja-JP" altLang="en-US" smtClean="0"/>
              <a:t>51</a:t>
            </a:fld>
            <a:endParaRPr kumimoji="1" lang="ja-JP" altLang="en-US" dirty="0"/>
          </a:p>
        </p:txBody>
      </p:sp>
      <p:sp>
        <p:nvSpPr>
          <p:cNvPr id="8" name="テキスト ボックス 7"/>
          <p:cNvSpPr txBox="1"/>
          <p:nvPr/>
        </p:nvSpPr>
        <p:spPr>
          <a:xfrm>
            <a:off x="5387905" y="1413689"/>
            <a:ext cx="269626" cy="300082"/>
          </a:xfrm>
          <a:prstGeom prst="rect">
            <a:avLst/>
          </a:prstGeom>
          <a:noFill/>
        </p:spPr>
        <p:txBody>
          <a:bodyPr wrap="none" rtlCol="0">
            <a:spAutoFit/>
          </a:bodyPr>
          <a:lstStyle/>
          <a:p>
            <a:r>
              <a:rPr lang="en-US" altLang="ja-JP" sz="1350"/>
              <a:t>T</a:t>
            </a:r>
            <a:endParaRPr lang="ja-JP" altLang="en-US" sz="1350" dirty="0"/>
          </a:p>
        </p:txBody>
      </p:sp>
      <p:sp>
        <p:nvSpPr>
          <p:cNvPr id="9" name="テキスト ボックス 8"/>
          <p:cNvSpPr txBox="1"/>
          <p:nvPr/>
        </p:nvSpPr>
        <p:spPr>
          <a:xfrm>
            <a:off x="6060929" y="1413689"/>
            <a:ext cx="277640" cy="300082"/>
          </a:xfrm>
          <a:prstGeom prst="rect">
            <a:avLst/>
          </a:prstGeom>
          <a:noFill/>
        </p:spPr>
        <p:txBody>
          <a:bodyPr wrap="none" rtlCol="0">
            <a:spAutoFit/>
          </a:bodyPr>
          <a:lstStyle/>
          <a:p>
            <a:r>
              <a:rPr lang="en-US" altLang="ja-JP" sz="1350"/>
              <a:t>C</a:t>
            </a:r>
            <a:endParaRPr lang="ja-JP" altLang="en-US" sz="1350" dirty="0"/>
          </a:p>
        </p:txBody>
      </p:sp>
      <p:sp>
        <p:nvSpPr>
          <p:cNvPr id="10" name="テキスト ボックス 9"/>
          <p:cNvSpPr txBox="1"/>
          <p:nvPr/>
        </p:nvSpPr>
        <p:spPr>
          <a:xfrm>
            <a:off x="6742366" y="1413689"/>
            <a:ext cx="293670" cy="300082"/>
          </a:xfrm>
          <a:prstGeom prst="rect">
            <a:avLst/>
          </a:prstGeom>
          <a:noFill/>
        </p:spPr>
        <p:txBody>
          <a:bodyPr wrap="none" rtlCol="0">
            <a:spAutoFit/>
          </a:bodyPr>
          <a:lstStyle/>
          <a:p>
            <a:r>
              <a:rPr lang="en-US" altLang="ja-JP" sz="1350"/>
              <a:t>G</a:t>
            </a:r>
            <a:endParaRPr lang="ja-JP" altLang="en-US" sz="1350" dirty="0"/>
          </a:p>
        </p:txBody>
      </p:sp>
      <p:sp>
        <p:nvSpPr>
          <p:cNvPr id="11" name="テキスト ボックス 10"/>
          <p:cNvSpPr txBox="1"/>
          <p:nvPr/>
        </p:nvSpPr>
        <p:spPr>
          <a:xfrm>
            <a:off x="7432221" y="1413689"/>
            <a:ext cx="284052" cy="300082"/>
          </a:xfrm>
          <a:prstGeom prst="rect">
            <a:avLst/>
          </a:prstGeom>
          <a:noFill/>
        </p:spPr>
        <p:txBody>
          <a:bodyPr wrap="none" rtlCol="0">
            <a:spAutoFit/>
          </a:bodyPr>
          <a:lstStyle/>
          <a:p>
            <a:r>
              <a:rPr lang="en-US" altLang="ja-JP" sz="1350"/>
              <a:t>A</a:t>
            </a:r>
            <a:endParaRPr lang="ja-JP" altLang="en-US" sz="1350" dirty="0"/>
          </a:p>
        </p:txBody>
      </p:sp>
      <p:sp>
        <p:nvSpPr>
          <p:cNvPr id="12" name="テキスト ボックス 11"/>
          <p:cNvSpPr txBox="1"/>
          <p:nvPr/>
        </p:nvSpPr>
        <p:spPr>
          <a:xfrm>
            <a:off x="8107648" y="1413689"/>
            <a:ext cx="269626" cy="300082"/>
          </a:xfrm>
          <a:prstGeom prst="rect">
            <a:avLst/>
          </a:prstGeom>
          <a:noFill/>
        </p:spPr>
        <p:txBody>
          <a:bodyPr wrap="none" rtlCol="0">
            <a:spAutoFit/>
          </a:bodyPr>
          <a:lstStyle/>
          <a:p>
            <a:r>
              <a:rPr lang="en-US" altLang="ja-JP" sz="1350"/>
              <a:t>T</a:t>
            </a:r>
            <a:endParaRPr lang="ja-JP" altLang="en-US" sz="1350" dirty="0"/>
          </a:p>
        </p:txBody>
      </p:sp>
      <p:sp>
        <p:nvSpPr>
          <p:cNvPr id="13" name="テキスト ボックス 12"/>
          <p:cNvSpPr txBox="1"/>
          <p:nvPr/>
        </p:nvSpPr>
        <p:spPr>
          <a:xfrm>
            <a:off x="4569891" y="2232393"/>
            <a:ext cx="293670" cy="300082"/>
          </a:xfrm>
          <a:prstGeom prst="rect">
            <a:avLst/>
          </a:prstGeom>
          <a:noFill/>
        </p:spPr>
        <p:txBody>
          <a:bodyPr wrap="none" rtlCol="0">
            <a:spAutoFit/>
          </a:bodyPr>
          <a:lstStyle/>
          <a:p>
            <a:r>
              <a:rPr lang="en-US" altLang="ja-JP" sz="1350"/>
              <a:t>G</a:t>
            </a:r>
            <a:endParaRPr lang="ja-JP" altLang="en-US" sz="1350" dirty="0"/>
          </a:p>
        </p:txBody>
      </p:sp>
      <p:sp>
        <p:nvSpPr>
          <p:cNvPr id="14" name="テキスト ボックス 13"/>
          <p:cNvSpPr txBox="1"/>
          <p:nvPr/>
        </p:nvSpPr>
        <p:spPr>
          <a:xfrm>
            <a:off x="4578307" y="2912597"/>
            <a:ext cx="269626" cy="300082"/>
          </a:xfrm>
          <a:prstGeom prst="rect">
            <a:avLst/>
          </a:prstGeom>
          <a:noFill/>
        </p:spPr>
        <p:txBody>
          <a:bodyPr wrap="none" rtlCol="0">
            <a:spAutoFit/>
          </a:bodyPr>
          <a:lstStyle/>
          <a:p>
            <a:r>
              <a:rPr lang="en-US" altLang="ja-JP" sz="1350"/>
              <a:t>T</a:t>
            </a:r>
            <a:endParaRPr lang="ja-JP" altLang="en-US" sz="1350" dirty="0"/>
          </a:p>
        </p:txBody>
      </p:sp>
      <p:sp>
        <p:nvSpPr>
          <p:cNvPr id="15" name="テキスト ボックス 14"/>
          <p:cNvSpPr txBox="1"/>
          <p:nvPr/>
        </p:nvSpPr>
        <p:spPr>
          <a:xfrm>
            <a:off x="4578308" y="3592802"/>
            <a:ext cx="277640" cy="300082"/>
          </a:xfrm>
          <a:prstGeom prst="rect">
            <a:avLst/>
          </a:prstGeom>
          <a:noFill/>
        </p:spPr>
        <p:txBody>
          <a:bodyPr wrap="none" rtlCol="0">
            <a:spAutoFit/>
          </a:bodyPr>
          <a:lstStyle/>
          <a:p>
            <a:r>
              <a:rPr lang="en-US" altLang="ja-JP" sz="1350"/>
              <a:t>C</a:t>
            </a:r>
            <a:endParaRPr lang="ja-JP" altLang="en-US" sz="1350" dirty="0"/>
          </a:p>
        </p:txBody>
      </p:sp>
      <p:sp>
        <p:nvSpPr>
          <p:cNvPr id="16" name="テキスト ボックス 15"/>
          <p:cNvSpPr txBox="1"/>
          <p:nvPr/>
        </p:nvSpPr>
        <p:spPr>
          <a:xfrm>
            <a:off x="4584318" y="4273006"/>
            <a:ext cx="284052" cy="300082"/>
          </a:xfrm>
          <a:prstGeom prst="rect">
            <a:avLst/>
          </a:prstGeom>
          <a:noFill/>
        </p:spPr>
        <p:txBody>
          <a:bodyPr wrap="none" rtlCol="0">
            <a:spAutoFit/>
          </a:bodyPr>
          <a:lstStyle/>
          <a:p>
            <a:r>
              <a:rPr lang="en-US" altLang="ja-JP" sz="1350"/>
              <a:t>A</a:t>
            </a:r>
            <a:endParaRPr lang="ja-JP" altLang="en-US" sz="1350" dirty="0"/>
          </a:p>
        </p:txBody>
      </p:sp>
      <p:sp>
        <p:nvSpPr>
          <p:cNvPr id="17" name="テキスト ボックス 16"/>
          <p:cNvSpPr txBox="1"/>
          <p:nvPr/>
        </p:nvSpPr>
        <p:spPr>
          <a:xfrm>
            <a:off x="4584318" y="4953210"/>
            <a:ext cx="277640" cy="300082"/>
          </a:xfrm>
          <a:prstGeom prst="rect">
            <a:avLst/>
          </a:prstGeom>
          <a:noFill/>
        </p:spPr>
        <p:txBody>
          <a:bodyPr wrap="none" rtlCol="0">
            <a:spAutoFit/>
          </a:bodyPr>
          <a:lstStyle/>
          <a:p>
            <a:r>
              <a:rPr lang="en-US" altLang="ja-JP" sz="1350"/>
              <a:t>C</a:t>
            </a:r>
            <a:endParaRPr lang="ja-JP" altLang="en-US" sz="1350" dirty="0"/>
          </a:p>
        </p:txBody>
      </p:sp>
      <p:sp>
        <p:nvSpPr>
          <p:cNvPr id="18" name="円/楕円 17"/>
          <p:cNvSpPr/>
          <p:nvPr/>
        </p:nvSpPr>
        <p:spPr>
          <a:xfrm>
            <a:off x="5098259"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19" name="円/楕円 18"/>
          <p:cNvSpPr/>
          <p:nvPr/>
        </p:nvSpPr>
        <p:spPr>
          <a:xfrm>
            <a:off x="5098259"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0" name="円/楕円 19"/>
          <p:cNvSpPr/>
          <p:nvPr/>
        </p:nvSpPr>
        <p:spPr>
          <a:xfrm>
            <a:off x="5098259"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1" name="円/楕円 20"/>
          <p:cNvSpPr/>
          <p:nvPr/>
        </p:nvSpPr>
        <p:spPr>
          <a:xfrm>
            <a:off x="5098259"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2" name="円/楕円 21"/>
          <p:cNvSpPr/>
          <p:nvPr/>
        </p:nvSpPr>
        <p:spPr>
          <a:xfrm>
            <a:off x="5098259"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3" name="円/楕円 22"/>
          <p:cNvSpPr/>
          <p:nvPr/>
        </p:nvSpPr>
        <p:spPr>
          <a:xfrm>
            <a:off x="5098259"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4" name="円/楕円 23"/>
          <p:cNvSpPr/>
          <p:nvPr/>
        </p:nvSpPr>
        <p:spPr>
          <a:xfrm>
            <a:off x="5777336"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25" name="円/楕円 24"/>
          <p:cNvSpPr/>
          <p:nvPr/>
        </p:nvSpPr>
        <p:spPr>
          <a:xfrm>
            <a:off x="5777336"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6" name="円/楕円 25"/>
          <p:cNvSpPr/>
          <p:nvPr/>
        </p:nvSpPr>
        <p:spPr>
          <a:xfrm>
            <a:off x="6456412"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27" name="円/楕円 26"/>
          <p:cNvSpPr/>
          <p:nvPr/>
        </p:nvSpPr>
        <p:spPr>
          <a:xfrm>
            <a:off x="6456412"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8" name="円/楕円 27"/>
          <p:cNvSpPr/>
          <p:nvPr/>
        </p:nvSpPr>
        <p:spPr>
          <a:xfrm>
            <a:off x="5777336"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9" name="円/楕円 28"/>
          <p:cNvSpPr/>
          <p:nvPr/>
        </p:nvSpPr>
        <p:spPr>
          <a:xfrm>
            <a:off x="6456412"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0" name="円/楕円 29"/>
          <p:cNvSpPr/>
          <p:nvPr/>
        </p:nvSpPr>
        <p:spPr>
          <a:xfrm>
            <a:off x="5777336"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1" name="円/楕円 30"/>
          <p:cNvSpPr/>
          <p:nvPr/>
        </p:nvSpPr>
        <p:spPr>
          <a:xfrm>
            <a:off x="6456412"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dirty="0"/>
          </a:p>
        </p:txBody>
      </p:sp>
      <p:sp>
        <p:nvSpPr>
          <p:cNvPr id="32" name="円/楕円 31"/>
          <p:cNvSpPr/>
          <p:nvPr/>
        </p:nvSpPr>
        <p:spPr>
          <a:xfrm>
            <a:off x="5777336"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3" name="円/楕円 32"/>
          <p:cNvSpPr/>
          <p:nvPr/>
        </p:nvSpPr>
        <p:spPr>
          <a:xfrm>
            <a:off x="6456412"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4" name="円/楕円 33"/>
          <p:cNvSpPr/>
          <p:nvPr/>
        </p:nvSpPr>
        <p:spPr>
          <a:xfrm>
            <a:off x="5777336"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5" name="円/楕円 34"/>
          <p:cNvSpPr/>
          <p:nvPr/>
        </p:nvSpPr>
        <p:spPr>
          <a:xfrm>
            <a:off x="6456412" y="5337201"/>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6" name="円/楕円 35"/>
          <p:cNvSpPr/>
          <p:nvPr/>
        </p:nvSpPr>
        <p:spPr>
          <a:xfrm>
            <a:off x="7135488"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37" name="円/楕円 36"/>
          <p:cNvSpPr/>
          <p:nvPr/>
        </p:nvSpPr>
        <p:spPr>
          <a:xfrm>
            <a:off x="7814564"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38" name="円/楕円 37"/>
          <p:cNvSpPr/>
          <p:nvPr/>
        </p:nvSpPr>
        <p:spPr>
          <a:xfrm>
            <a:off x="8493641"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39" name="円/楕円 38"/>
          <p:cNvSpPr/>
          <p:nvPr/>
        </p:nvSpPr>
        <p:spPr>
          <a:xfrm>
            <a:off x="7135488"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0" name="円/楕円 39"/>
          <p:cNvSpPr/>
          <p:nvPr/>
        </p:nvSpPr>
        <p:spPr>
          <a:xfrm>
            <a:off x="7814564"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1" name="円/楕円 40"/>
          <p:cNvSpPr/>
          <p:nvPr/>
        </p:nvSpPr>
        <p:spPr>
          <a:xfrm>
            <a:off x="8493641"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2" name="円/楕円 41"/>
          <p:cNvSpPr/>
          <p:nvPr/>
        </p:nvSpPr>
        <p:spPr>
          <a:xfrm>
            <a:off x="7135488"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3" name="円/楕円 42"/>
          <p:cNvSpPr/>
          <p:nvPr/>
        </p:nvSpPr>
        <p:spPr>
          <a:xfrm>
            <a:off x="7814564"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4" name="円/楕円 43"/>
          <p:cNvSpPr/>
          <p:nvPr/>
        </p:nvSpPr>
        <p:spPr>
          <a:xfrm>
            <a:off x="8493641"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5" name="円/楕円 44"/>
          <p:cNvSpPr/>
          <p:nvPr/>
        </p:nvSpPr>
        <p:spPr>
          <a:xfrm>
            <a:off x="7135488"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6" name="円/楕円 45"/>
          <p:cNvSpPr/>
          <p:nvPr/>
        </p:nvSpPr>
        <p:spPr>
          <a:xfrm>
            <a:off x="7814564"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7" name="円/楕円 46"/>
          <p:cNvSpPr/>
          <p:nvPr/>
        </p:nvSpPr>
        <p:spPr>
          <a:xfrm>
            <a:off x="8493641"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8" name="円/楕円 47"/>
          <p:cNvSpPr/>
          <p:nvPr/>
        </p:nvSpPr>
        <p:spPr>
          <a:xfrm>
            <a:off x="7135488"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9" name="円/楕円 48"/>
          <p:cNvSpPr/>
          <p:nvPr/>
        </p:nvSpPr>
        <p:spPr>
          <a:xfrm>
            <a:off x="7135488"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50" name="円/楕円 49"/>
          <p:cNvSpPr/>
          <p:nvPr/>
        </p:nvSpPr>
        <p:spPr>
          <a:xfrm>
            <a:off x="7814564"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51" name="円/楕円 50"/>
          <p:cNvSpPr/>
          <p:nvPr/>
        </p:nvSpPr>
        <p:spPr>
          <a:xfrm>
            <a:off x="8493641"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52" name="円/楕円 51"/>
          <p:cNvSpPr/>
          <p:nvPr/>
        </p:nvSpPr>
        <p:spPr>
          <a:xfrm>
            <a:off x="7814564"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53" name="円/楕円 52"/>
          <p:cNvSpPr/>
          <p:nvPr/>
        </p:nvSpPr>
        <p:spPr>
          <a:xfrm>
            <a:off x="8493641"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cxnSp>
        <p:nvCxnSpPr>
          <p:cNvPr id="54" name="直線矢印コネクタ 53"/>
          <p:cNvCxnSpPr>
            <a:stCxn id="21" idx="5"/>
            <a:endCxn id="28" idx="1"/>
          </p:cNvCxnSpPr>
          <p:nvPr/>
        </p:nvCxnSpPr>
        <p:spPr>
          <a:xfrm>
            <a:off x="5228341" y="2083708"/>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a:off x="5908816" y="2759800"/>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a:off x="6587892" y="3436336"/>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a:off x="7266968" y="4113319"/>
            <a:ext cx="571313" cy="568774"/>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a:off x="7945464" y="4789855"/>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a:off x="5914832" y="2071902"/>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a:off x="6601323" y="2083708"/>
            <a:ext cx="571313" cy="5687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p:nvPr/>
        </p:nvCxnSpPr>
        <p:spPr>
          <a:xfrm>
            <a:off x="7266967" y="2083708"/>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a:off x="7947316" y="2071902"/>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p:nvPr/>
        </p:nvCxnSpPr>
        <p:spPr>
          <a:xfrm>
            <a:off x="6590873" y="2749307"/>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p:nvPr/>
        </p:nvCxnSpPr>
        <p:spPr>
          <a:xfrm>
            <a:off x="7266967" y="2759799"/>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p:nvPr/>
        </p:nvCxnSpPr>
        <p:spPr>
          <a:xfrm>
            <a:off x="7943062" y="2758951"/>
            <a:ext cx="571313" cy="5687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p:nvPr/>
        </p:nvCxnSpPr>
        <p:spPr>
          <a:xfrm>
            <a:off x="7268182" y="3431302"/>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p:nvPr/>
        </p:nvCxnSpPr>
        <p:spPr>
          <a:xfrm>
            <a:off x="7955615" y="3436336"/>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p:nvPr/>
        </p:nvCxnSpPr>
        <p:spPr>
          <a:xfrm>
            <a:off x="7955615" y="4112470"/>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p:nvPr/>
        </p:nvCxnSpPr>
        <p:spPr>
          <a:xfrm>
            <a:off x="5209345" y="2782252"/>
            <a:ext cx="571313" cy="568774"/>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p:nvPr/>
        </p:nvCxnSpPr>
        <p:spPr>
          <a:xfrm>
            <a:off x="5907418" y="3446872"/>
            <a:ext cx="571313" cy="568774"/>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p:nvPr/>
        </p:nvCxnSpPr>
        <p:spPr>
          <a:xfrm>
            <a:off x="5228341" y="3436335"/>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p:nvPr/>
        </p:nvCxnSpPr>
        <p:spPr>
          <a:xfrm>
            <a:off x="6587892" y="4112470"/>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p:nvPr/>
        </p:nvCxnSpPr>
        <p:spPr>
          <a:xfrm>
            <a:off x="7265570" y="4799945"/>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p:nvPr/>
        </p:nvCxnSpPr>
        <p:spPr>
          <a:xfrm>
            <a:off x="6569256" y="4788604"/>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p:nvPr/>
        </p:nvCxnSpPr>
        <p:spPr>
          <a:xfrm>
            <a:off x="5891424" y="4120657"/>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p:nvPr/>
        </p:nvCxnSpPr>
        <p:spPr>
          <a:xfrm>
            <a:off x="5228341" y="4120657"/>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p:nvPr/>
        </p:nvCxnSpPr>
        <p:spPr>
          <a:xfrm>
            <a:off x="5910799" y="4804786"/>
            <a:ext cx="571313" cy="5687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p:nvPr/>
        </p:nvCxnSpPr>
        <p:spPr>
          <a:xfrm>
            <a:off x="5224416" y="4794443"/>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stCxn id="21" idx="4"/>
            <a:endCxn id="22" idx="0"/>
          </p:cNvCxnSpPr>
          <p:nvPr/>
        </p:nvCxnSpPr>
        <p:spPr>
          <a:xfrm>
            <a:off x="5174459" y="2106027"/>
            <a:ext cx="0" cy="52413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p:nvPr/>
        </p:nvCxnSpPr>
        <p:spPr>
          <a:xfrm>
            <a:off x="5174459" y="2793944"/>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p:nvPr/>
        </p:nvCxnSpPr>
        <p:spPr>
          <a:xfrm>
            <a:off x="5166008" y="3469189"/>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p:nvPr/>
        </p:nvCxnSpPr>
        <p:spPr>
          <a:xfrm>
            <a:off x="5174459" y="4142975"/>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p:nvPr/>
        </p:nvCxnSpPr>
        <p:spPr>
          <a:xfrm>
            <a:off x="5166008" y="4822263"/>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p:nvPr/>
        </p:nvCxnSpPr>
        <p:spPr>
          <a:xfrm>
            <a:off x="5853536" y="2106027"/>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p:nvPr/>
        </p:nvCxnSpPr>
        <p:spPr>
          <a:xfrm>
            <a:off x="5853536" y="2793944"/>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5845084" y="3469189"/>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5853536" y="4142975"/>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5845084" y="4822263"/>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6532612" y="2094220"/>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6532612" y="2782137"/>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6524160" y="3457382"/>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6532612" y="4131168"/>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6524160" y="4810456"/>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p:nvPr/>
        </p:nvCxnSpPr>
        <p:spPr>
          <a:xfrm>
            <a:off x="7211688" y="2106027"/>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p:nvPr/>
        </p:nvCxnSpPr>
        <p:spPr>
          <a:xfrm>
            <a:off x="7211688" y="2793944"/>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p:nvPr/>
        </p:nvCxnSpPr>
        <p:spPr>
          <a:xfrm>
            <a:off x="7203236" y="3469189"/>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p:nvPr/>
        </p:nvCxnSpPr>
        <p:spPr>
          <a:xfrm>
            <a:off x="7211688" y="4142975"/>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p:nvPr/>
        </p:nvCxnSpPr>
        <p:spPr>
          <a:xfrm>
            <a:off x="7203236" y="4822263"/>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p:nvPr/>
        </p:nvCxnSpPr>
        <p:spPr>
          <a:xfrm>
            <a:off x="7890764" y="2106027"/>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p:nvPr/>
        </p:nvCxnSpPr>
        <p:spPr>
          <a:xfrm>
            <a:off x="7890764" y="2793944"/>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p:nvPr/>
        </p:nvCxnSpPr>
        <p:spPr>
          <a:xfrm>
            <a:off x="7882313" y="3469189"/>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p:nvPr/>
        </p:nvCxnSpPr>
        <p:spPr>
          <a:xfrm>
            <a:off x="7890764" y="4142975"/>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a:off x="7882313" y="4822263"/>
            <a:ext cx="0" cy="52413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p:cNvCxnSpPr/>
          <p:nvPr/>
        </p:nvCxnSpPr>
        <p:spPr>
          <a:xfrm>
            <a:off x="8572594" y="2106027"/>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a:off x="8572594" y="2793944"/>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p:nvPr/>
        </p:nvCxnSpPr>
        <p:spPr>
          <a:xfrm>
            <a:off x="8564142" y="3469189"/>
            <a:ext cx="0" cy="52413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p:cNvCxnSpPr/>
          <p:nvPr/>
        </p:nvCxnSpPr>
        <p:spPr>
          <a:xfrm>
            <a:off x="8572594" y="4142975"/>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p:nvPr/>
        </p:nvCxnSpPr>
        <p:spPr>
          <a:xfrm>
            <a:off x="8564142" y="4822263"/>
            <a:ext cx="0" cy="52413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a:stCxn id="21" idx="6"/>
            <a:endCxn id="27" idx="2"/>
          </p:cNvCxnSpPr>
          <p:nvPr/>
        </p:nvCxnSpPr>
        <p:spPr>
          <a:xfrm>
            <a:off x="5250660" y="2029827"/>
            <a:ext cx="52667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p:nvPr/>
        </p:nvCxnSpPr>
        <p:spPr>
          <a:xfrm>
            <a:off x="5925751" y="2029827"/>
            <a:ext cx="52667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p:nvPr/>
        </p:nvCxnSpPr>
        <p:spPr>
          <a:xfrm>
            <a:off x="6610210" y="2029827"/>
            <a:ext cx="52667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p:nvPr/>
        </p:nvCxnSpPr>
        <p:spPr>
          <a:xfrm>
            <a:off x="7287888" y="2029827"/>
            <a:ext cx="52667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p:nvPr/>
        </p:nvCxnSpPr>
        <p:spPr>
          <a:xfrm>
            <a:off x="7965379" y="2029827"/>
            <a:ext cx="52667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p:cNvCxnSpPr/>
          <p:nvPr/>
        </p:nvCxnSpPr>
        <p:spPr>
          <a:xfrm>
            <a:off x="5250660" y="2706363"/>
            <a:ext cx="52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p:cNvCxnSpPr/>
          <p:nvPr/>
        </p:nvCxnSpPr>
        <p:spPr>
          <a:xfrm>
            <a:off x="5925751" y="2706363"/>
            <a:ext cx="52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a:off x="6610210" y="2706363"/>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直線矢印コネクタ 116"/>
          <p:cNvCxnSpPr/>
          <p:nvPr/>
        </p:nvCxnSpPr>
        <p:spPr>
          <a:xfrm>
            <a:off x="7287888" y="2706363"/>
            <a:ext cx="52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8" name="直線矢印コネクタ 117"/>
          <p:cNvCxnSpPr/>
          <p:nvPr/>
        </p:nvCxnSpPr>
        <p:spPr>
          <a:xfrm>
            <a:off x="7965379" y="2706363"/>
            <a:ext cx="52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p:nvPr/>
        </p:nvCxnSpPr>
        <p:spPr>
          <a:xfrm>
            <a:off x="5241919" y="3382900"/>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p:nvPr/>
        </p:nvCxnSpPr>
        <p:spPr>
          <a:xfrm>
            <a:off x="5917009" y="3382900"/>
            <a:ext cx="52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6601468" y="3382900"/>
            <a:ext cx="52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7279147" y="3382900"/>
            <a:ext cx="52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7956638" y="3382900"/>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5260970" y="4059437"/>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p:cNvCxnSpPr/>
          <p:nvPr/>
        </p:nvCxnSpPr>
        <p:spPr>
          <a:xfrm>
            <a:off x="5936061" y="4059437"/>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p:nvPr/>
        </p:nvCxnSpPr>
        <p:spPr>
          <a:xfrm>
            <a:off x="6620520" y="4059437"/>
            <a:ext cx="52667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p:nvPr/>
        </p:nvCxnSpPr>
        <p:spPr>
          <a:xfrm>
            <a:off x="7298198" y="4059437"/>
            <a:ext cx="52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a:off x="7975690" y="4059437"/>
            <a:ext cx="52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a:off x="5250660"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p:cNvCxnSpPr/>
          <p:nvPr/>
        </p:nvCxnSpPr>
        <p:spPr>
          <a:xfrm>
            <a:off x="5925751"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a:off x="6610210" y="4735974"/>
            <a:ext cx="52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2" name="直線矢印コネクタ 131"/>
          <p:cNvCxnSpPr/>
          <p:nvPr/>
        </p:nvCxnSpPr>
        <p:spPr>
          <a:xfrm>
            <a:off x="7287888"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a:off x="7965379" y="4735974"/>
            <a:ext cx="52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p:nvPr/>
        </p:nvCxnSpPr>
        <p:spPr>
          <a:xfrm>
            <a:off x="5250659" y="5416145"/>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p:nvPr/>
        </p:nvCxnSpPr>
        <p:spPr>
          <a:xfrm>
            <a:off x="5925750" y="5416145"/>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p:nvPr/>
        </p:nvCxnSpPr>
        <p:spPr>
          <a:xfrm>
            <a:off x="6610209" y="5416145"/>
            <a:ext cx="52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7" name="直線矢印コネクタ 136"/>
          <p:cNvCxnSpPr/>
          <p:nvPr/>
        </p:nvCxnSpPr>
        <p:spPr>
          <a:xfrm>
            <a:off x="7287887" y="5416145"/>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直線矢印コネクタ 137"/>
          <p:cNvCxnSpPr/>
          <p:nvPr/>
        </p:nvCxnSpPr>
        <p:spPr>
          <a:xfrm>
            <a:off x="7965379" y="5416145"/>
            <a:ext cx="52667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39" name="テキスト ボックス 138"/>
          <p:cNvSpPr txBox="1"/>
          <p:nvPr/>
        </p:nvSpPr>
        <p:spPr>
          <a:xfrm>
            <a:off x="6470070" y="1245806"/>
            <a:ext cx="803425" cy="300082"/>
          </a:xfrm>
          <a:prstGeom prst="rect">
            <a:avLst/>
          </a:prstGeom>
          <a:noFill/>
        </p:spPr>
        <p:txBody>
          <a:bodyPr wrap="none" rtlCol="0">
            <a:spAutoFit/>
          </a:bodyPr>
          <a:lstStyle/>
          <a:p>
            <a:r>
              <a:rPr lang="ja-JP" altLang="en-US" sz="1350" dirty="0"/>
              <a:t>文字列</a:t>
            </a:r>
            <a:r>
              <a:rPr lang="en-US" altLang="ja-JP" sz="1350" dirty="0"/>
              <a:t>A</a:t>
            </a:r>
            <a:endParaRPr lang="ja-JP" altLang="en-US" sz="1350" dirty="0"/>
          </a:p>
        </p:txBody>
      </p:sp>
      <p:sp>
        <p:nvSpPr>
          <p:cNvPr id="140" name="テキスト ボックス 139"/>
          <p:cNvSpPr txBox="1"/>
          <p:nvPr/>
        </p:nvSpPr>
        <p:spPr>
          <a:xfrm rot="16200000">
            <a:off x="4097101" y="3570679"/>
            <a:ext cx="798617" cy="300082"/>
          </a:xfrm>
          <a:prstGeom prst="rect">
            <a:avLst/>
          </a:prstGeom>
          <a:noFill/>
        </p:spPr>
        <p:txBody>
          <a:bodyPr wrap="none" rtlCol="0">
            <a:spAutoFit/>
          </a:bodyPr>
          <a:lstStyle/>
          <a:p>
            <a:r>
              <a:rPr lang="ja-JP" altLang="en-US" sz="1350" dirty="0"/>
              <a:t>文字列</a:t>
            </a:r>
            <a:r>
              <a:rPr lang="en-US" altLang="ja-JP" sz="1350" dirty="0"/>
              <a:t>B</a:t>
            </a:r>
            <a:endParaRPr lang="ja-JP" altLang="en-US" sz="1350" dirty="0"/>
          </a:p>
        </p:txBody>
      </p:sp>
      <p:graphicFrame>
        <p:nvGraphicFramePr>
          <p:cNvPr id="142" name="表 141"/>
          <p:cNvGraphicFramePr>
            <a:graphicFrameLocks noGrp="1"/>
          </p:cNvGraphicFramePr>
          <p:nvPr>
            <p:extLst/>
          </p:nvPr>
        </p:nvGraphicFramePr>
        <p:xfrm>
          <a:off x="1071619" y="2828045"/>
          <a:ext cx="2239770" cy="2329360"/>
        </p:xfrm>
        <a:graphic>
          <a:graphicData uri="http://schemas.openxmlformats.org/drawingml/2006/table">
            <a:tbl>
              <a:tblPr firstRow="1" bandRow="1">
                <a:tableStyleId>{5940675A-B579-460E-94D1-54222C63F5DA}</a:tableStyleId>
              </a:tblPr>
              <a:tblGrid>
                <a:gridCol w="447954"/>
                <a:gridCol w="447954"/>
                <a:gridCol w="447954"/>
                <a:gridCol w="447954"/>
                <a:gridCol w="447954"/>
              </a:tblGrid>
              <a:tr h="465872">
                <a:tc>
                  <a:txBody>
                    <a:bodyPr/>
                    <a:lstStyle/>
                    <a:p>
                      <a:pPr algn="ct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dirty="0" smtClean="0"/>
                        <a:t>A</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dirty="0" smtClean="0"/>
                        <a:t>C</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smtClean="0"/>
                        <a:t>T</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smtClean="0"/>
                        <a:t>G</a:t>
                      </a:r>
                      <a:endParaRPr kumimoji="1" lang="ja-JP" altLang="en-US" sz="1700"/>
                    </a:p>
                  </a:txBody>
                  <a:tcPr marL="45512" marR="45512" marT="22756" marB="22756" anchor="ctr">
                    <a:solidFill>
                      <a:schemeClr val="accent1">
                        <a:lumMod val="40000"/>
                        <a:lumOff val="60000"/>
                      </a:schemeClr>
                    </a:solidFill>
                  </a:tcPr>
                </a:tc>
              </a:tr>
              <a:tr h="46587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700" dirty="0" smtClean="0"/>
                        <a:t>A</a:t>
                      </a:r>
                      <a:endParaRPr kumimoji="1" lang="ja-JP" altLang="en-US" sz="1700" dirty="0" smtClean="0"/>
                    </a:p>
                  </a:txBody>
                  <a:tcPr marL="45512" marR="45512" marT="22756" marB="22756" anchor="ctr">
                    <a:solidFill>
                      <a:schemeClr val="accent1">
                        <a:lumMod val="40000"/>
                        <a:lumOff val="60000"/>
                      </a:schemeClr>
                    </a:solidFill>
                  </a:tcPr>
                </a:tc>
                <a:tc>
                  <a:txBody>
                    <a:bodyPr/>
                    <a:lstStyle/>
                    <a:p>
                      <a:pPr algn="ctr"/>
                      <a:r>
                        <a:rPr kumimoji="1" lang="en-US" altLang="ja-JP" sz="1700" dirty="0" smtClean="0"/>
                        <a:t>1</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r>
              <a:tr h="465872">
                <a:tc>
                  <a:txBody>
                    <a:bodyPr/>
                    <a:lstStyle/>
                    <a:p>
                      <a:pPr algn="ctr"/>
                      <a:r>
                        <a:rPr kumimoji="1" lang="en-US" altLang="ja-JP" sz="1700" dirty="0" smtClean="0"/>
                        <a:t>C</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1</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r>
              <a:tr h="465872">
                <a:tc>
                  <a:txBody>
                    <a:bodyPr/>
                    <a:lstStyle/>
                    <a:p>
                      <a:pPr algn="ctr"/>
                      <a:r>
                        <a:rPr kumimoji="1" lang="en-US" altLang="ja-JP" sz="1700" dirty="0" smtClean="0"/>
                        <a:t>T</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1</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r>
              <a:tr h="465872">
                <a:tc>
                  <a:txBody>
                    <a:bodyPr/>
                    <a:lstStyle/>
                    <a:p>
                      <a:pPr algn="ctr"/>
                      <a:r>
                        <a:rPr kumimoji="1" lang="en-US" altLang="ja-JP" sz="1700" dirty="0" smtClean="0"/>
                        <a:t>G</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1</a:t>
                      </a:r>
                      <a:endParaRPr kumimoji="1" lang="ja-JP" altLang="en-US" sz="1700" dirty="0"/>
                    </a:p>
                  </a:txBody>
                  <a:tcPr marL="45512" marR="45512" marT="22756" marB="22756" anchor="ctr"/>
                </a:tc>
              </a:tr>
            </a:tbl>
          </a:graphicData>
        </a:graphic>
      </p:graphicFrame>
      <p:sp>
        <p:nvSpPr>
          <p:cNvPr id="143" name="テキスト ボックス 142"/>
          <p:cNvSpPr txBox="1"/>
          <p:nvPr/>
        </p:nvSpPr>
        <p:spPr>
          <a:xfrm>
            <a:off x="811901" y="5412510"/>
            <a:ext cx="3071675" cy="369332"/>
          </a:xfrm>
          <a:prstGeom prst="rect">
            <a:avLst/>
          </a:prstGeom>
          <a:noFill/>
        </p:spPr>
        <p:txBody>
          <a:bodyPr wrap="none" rtlCol="0">
            <a:spAutoFit/>
          </a:bodyPr>
          <a:lstStyle/>
          <a:p>
            <a:r>
              <a:rPr kumimoji="1" lang="ja-JP" altLang="en-US" dirty="0" smtClean="0"/>
              <a:t>ギャップのスコアは</a:t>
            </a:r>
            <a:r>
              <a:rPr lang="en-US" altLang="ja-JP" dirty="0"/>
              <a:t>1</a:t>
            </a:r>
            <a:r>
              <a:rPr kumimoji="1" lang="ja-JP" altLang="en-US" dirty="0" smtClean="0"/>
              <a:t>とする</a:t>
            </a:r>
            <a:endParaRPr kumimoji="1" lang="ja-JP" altLang="en-US" dirty="0"/>
          </a:p>
        </p:txBody>
      </p:sp>
      <p:sp>
        <p:nvSpPr>
          <p:cNvPr id="146" name="テキスト ボックス 145"/>
          <p:cNvSpPr txBox="1"/>
          <p:nvPr/>
        </p:nvSpPr>
        <p:spPr>
          <a:xfrm>
            <a:off x="4952013" y="2192031"/>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147" name="テキスト ボックス 146"/>
          <p:cNvSpPr txBox="1"/>
          <p:nvPr/>
        </p:nvSpPr>
        <p:spPr>
          <a:xfrm>
            <a:off x="4931270" y="2868567"/>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150" name="テキスト ボックス 149"/>
          <p:cNvSpPr txBox="1"/>
          <p:nvPr/>
        </p:nvSpPr>
        <p:spPr>
          <a:xfrm>
            <a:off x="4916764" y="3546412"/>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151" name="テキスト ボックス 150"/>
          <p:cNvSpPr txBox="1"/>
          <p:nvPr/>
        </p:nvSpPr>
        <p:spPr>
          <a:xfrm>
            <a:off x="4920536" y="4232098"/>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152" name="テキスト ボックス 151"/>
          <p:cNvSpPr txBox="1"/>
          <p:nvPr/>
        </p:nvSpPr>
        <p:spPr>
          <a:xfrm>
            <a:off x="4925254" y="4918133"/>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211" name="テキスト ボックス 210"/>
          <p:cNvSpPr txBox="1"/>
          <p:nvPr/>
        </p:nvSpPr>
        <p:spPr>
          <a:xfrm>
            <a:off x="5392586" y="2116143"/>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2" name="テキスト ボックス 211"/>
          <p:cNvSpPr txBox="1"/>
          <p:nvPr/>
        </p:nvSpPr>
        <p:spPr>
          <a:xfrm>
            <a:off x="6091053" y="2115055"/>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3" name="テキスト ボックス 212"/>
          <p:cNvSpPr txBox="1"/>
          <p:nvPr/>
        </p:nvSpPr>
        <p:spPr>
          <a:xfrm>
            <a:off x="7437592" y="2104430"/>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4" name="テキスト ボックス 213"/>
          <p:cNvSpPr txBox="1"/>
          <p:nvPr/>
        </p:nvSpPr>
        <p:spPr>
          <a:xfrm>
            <a:off x="8135152" y="2104430"/>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5" name="テキスト ボックス 214"/>
          <p:cNvSpPr txBox="1"/>
          <p:nvPr/>
        </p:nvSpPr>
        <p:spPr>
          <a:xfrm>
            <a:off x="5429186" y="3525862"/>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6" name="テキスト ボックス 215"/>
          <p:cNvSpPr txBox="1"/>
          <p:nvPr/>
        </p:nvSpPr>
        <p:spPr>
          <a:xfrm>
            <a:off x="5455219" y="4211473"/>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7" name="テキスト ボックス 216"/>
          <p:cNvSpPr txBox="1"/>
          <p:nvPr/>
        </p:nvSpPr>
        <p:spPr>
          <a:xfrm>
            <a:off x="5428902" y="4895795"/>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8" name="テキスト ボックス 217"/>
          <p:cNvSpPr txBox="1"/>
          <p:nvPr/>
        </p:nvSpPr>
        <p:spPr>
          <a:xfrm>
            <a:off x="6140551" y="2851985"/>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9" name="テキスト ボックス 218"/>
          <p:cNvSpPr txBox="1"/>
          <p:nvPr/>
        </p:nvSpPr>
        <p:spPr>
          <a:xfrm>
            <a:off x="6116172" y="4197429"/>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0" name="テキスト ボックス 219"/>
          <p:cNvSpPr txBox="1"/>
          <p:nvPr/>
        </p:nvSpPr>
        <p:spPr>
          <a:xfrm>
            <a:off x="6813706" y="2850183"/>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1" name="テキスト ボックス 220"/>
          <p:cNvSpPr txBox="1"/>
          <p:nvPr/>
        </p:nvSpPr>
        <p:spPr>
          <a:xfrm>
            <a:off x="6813706" y="3546412"/>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2" name="テキスト ボックス 221"/>
          <p:cNvSpPr txBox="1"/>
          <p:nvPr/>
        </p:nvSpPr>
        <p:spPr>
          <a:xfrm>
            <a:off x="6827383" y="4211473"/>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3" name="テキスト ボックス 222"/>
          <p:cNvSpPr txBox="1"/>
          <p:nvPr/>
        </p:nvSpPr>
        <p:spPr>
          <a:xfrm>
            <a:off x="6801584" y="4871514"/>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4" name="テキスト ボックス 223"/>
          <p:cNvSpPr txBox="1"/>
          <p:nvPr/>
        </p:nvSpPr>
        <p:spPr>
          <a:xfrm>
            <a:off x="7465535" y="4878972"/>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5" name="テキスト ボックス 224"/>
          <p:cNvSpPr txBox="1"/>
          <p:nvPr/>
        </p:nvSpPr>
        <p:spPr>
          <a:xfrm>
            <a:off x="7491788" y="3546412"/>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6" name="テキスト ボックス 225"/>
          <p:cNvSpPr txBox="1"/>
          <p:nvPr/>
        </p:nvSpPr>
        <p:spPr>
          <a:xfrm>
            <a:off x="7480165" y="2859681"/>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7" name="テキスト ボックス 226"/>
          <p:cNvSpPr txBox="1"/>
          <p:nvPr/>
        </p:nvSpPr>
        <p:spPr>
          <a:xfrm>
            <a:off x="8141309" y="3534694"/>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8" name="テキスト ボックス 227"/>
          <p:cNvSpPr txBox="1"/>
          <p:nvPr/>
        </p:nvSpPr>
        <p:spPr>
          <a:xfrm>
            <a:off x="8153767" y="4193671"/>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9" name="テキスト ボックス 228"/>
          <p:cNvSpPr txBox="1"/>
          <p:nvPr/>
        </p:nvSpPr>
        <p:spPr>
          <a:xfrm>
            <a:off x="8151490" y="4866056"/>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30" name="テキスト ボックス 229"/>
          <p:cNvSpPr txBox="1"/>
          <p:nvPr/>
        </p:nvSpPr>
        <p:spPr>
          <a:xfrm>
            <a:off x="5399502" y="2835561"/>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31" name="テキスト ボックス 230"/>
          <p:cNvSpPr txBox="1"/>
          <p:nvPr/>
        </p:nvSpPr>
        <p:spPr>
          <a:xfrm>
            <a:off x="6125394" y="3508278"/>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32" name="テキスト ボックス 231"/>
          <p:cNvSpPr txBox="1"/>
          <p:nvPr/>
        </p:nvSpPr>
        <p:spPr>
          <a:xfrm>
            <a:off x="6123159" y="4879892"/>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33" name="テキスト ボックス 232"/>
          <p:cNvSpPr txBox="1"/>
          <p:nvPr/>
        </p:nvSpPr>
        <p:spPr>
          <a:xfrm>
            <a:off x="6810197" y="2175448"/>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34" name="テキスト ボックス 233"/>
          <p:cNvSpPr txBox="1"/>
          <p:nvPr/>
        </p:nvSpPr>
        <p:spPr>
          <a:xfrm>
            <a:off x="7495563" y="4195561"/>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35" name="テキスト ボックス 234"/>
          <p:cNvSpPr txBox="1"/>
          <p:nvPr/>
        </p:nvSpPr>
        <p:spPr>
          <a:xfrm>
            <a:off x="8157378" y="2836186"/>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91" name="テキスト ボックス 290"/>
          <p:cNvSpPr txBox="1"/>
          <p:nvPr/>
        </p:nvSpPr>
        <p:spPr>
          <a:xfrm>
            <a:off x="5392586" y="520618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292" name="テキスト ボックス 291"/>
          <p:cNvSpPr txBox="1"/>
          <p:nvPr/>
        </p:nvSpPr>
        <p:spPr>
          <a:xfrm>
            <a:off x="6058608" y="5202199"/>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293" name="テキスト ボックス 292"/>
          <p:cNvSpPr txBox="1"/>
          <p:nvPr/>
        </p:nvSpPr>
        <p:spPr>
          <a:xfrm>
            <a:off x="6720121" y="5202199"/>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294" name="テキスト ボックス 293"/>
          <p:cNvSpPr txBox="1"/>
          <p:nvPr/>
        </p:nvSpPr>
        <p:spPr>
          <a:xfrm>
            <a:off x="7394064" y="5202199"/>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295" name="テキスト ボックス 294"/>
          <p:cNvSpPr txBox="1"/>
          <p:nvPr/>
        </p:nvSpPr>
        <p:spPr>
          <a:xfrm>
            <a:off x="8078284" y="5202199"/>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1" name="テキスト ボックス 300"/>
          <p:cNvSpPr txBox="1"/>
          <p:nvPr/>
        </p:nvSpPr>
        <p:spPr>
          <a:xfrm>
            <a:off x="5400442" y="4515945"/>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2" name="テキスト ボックス 301"/>
          <p:cNvSpPr txBox="1"/>
          <p:nvPr/>
        </p:nvSpPr>
        <p:spPr>
          <a:xfrm>
            <a:off x="6066464" y="451196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3" name="テキスト ボックス 302"/>
          <p:cNvSpPr txBox="1"/>
          <p:nvPr/>
        </p:nvSpPr>
        <p:spPr>
          <a:xfrm>
            <a:off x="6727977" y="451196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4" name="テキスト ボックス 303"/>
          <p:cNvSpPr txBox="1"/>
          <p:nvPr/>
        </p:nvSpPr>
        <p:spPr>
          <a:xfrm>
            <a:off x="7401920" y="451196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5" name="テキスト ボックス 304"/>
          <p:cNvSpPr txBox="1"/>
          <p:nvPr/>
        </p:nvSpPr>
        <p:spPr>
          <a:xfrm>
            <a:off x="8086140" y="451196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6" name="テキスト ボックス 305"/>
          <p:cNvSpPr txBox="1"/>
          <p:nvPr/>
        </p:nvSpPr>
        <p:spPr>
          <a:xfrm>
            <a:off x="5396381" y="3843083"/>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7" name="テキスト ボックス 306"/>
          <p:cNvSpPr txBox="1"/>
          <p:nvPr/>
        </p:nvSpPr>
        <p:spPr>
          <a:xfrm>
            <a:off x="6062403" y="3839100"/>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8" name="テキスト ボックス 307"/>
          <p:cNvSpPr txBox="1"/>
          <p:nvPr/>
        </p:nvSpPr>
        <p:spPr>
          <a:xfrm>
            <a:off x="6723916" y="3839100"/>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9" name="テキスト ボックス 308"/>
          <p:cNvSpPr txBox="1"/>
          <p:nvPr/>
        </p:nvSpPr>
        <p:spPr>
          <a:xfrm>
            <a:off x="7397859" y="3839100"/>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0" name="テキスト ボックス 309"/>
          <p:cNvSpPr txBox="1"/>
          <p:nvPr/>
        </p:nvSpPr>
        <p:spPr>
          <a:xfrm>
            <a:off x="8082079" y="3839100"/>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1" name="テキスト ボックス 310"/>
          <p:cNvSpPr txBox="1"/>
          <p:nvPr/>
        </p:nvSpPr>
        <p:spPr>
          <a:xfrm>
            <a:off x="5378099" y="3172695"/>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2" name="テキスト ボックス 311"/>
          <p:cNvSpPr txBox="1"/>
          <p:nvPr/>
        </p:nvSpPr>
        <p:spPr>
          <a:xfrm>
            <a:off x="6044121" y="316871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3" name="テキスト ボックス 312"/>
          <p:cNvSpPr txBox="1"/>
          <p:nvPr/>
        </p:nvSpPr>
        <p:spPr>
          <a:xfrm>
            <a:off x="6705634" y="316871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4" name="テキスト ボックス 313"/>
          <p:cNvSpPr txBox="1"/>
          <p:nvPr/>
        </p:nvSpPr>
        <p:spPr>
          <a:xfrm>
            <a:off x="7379577" y="316871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5" name="テキスト ボックス 314"/>
          <p:cNvSpPr txBox="1"/>
          <p:nvPr/>
        </p:nvSpPr>
        <p:spPr>
          <a:xfrm>
            <a:off x="8063797" y="316871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6" name="テキスト ボックス 315"/>
          <p:cNvSpPr txBox="1"/>
          <p:nvPr/>
        </p:nvSpPr>
        <p:spPr>
          <a:xfrm>
            <a:off x="5374777" y="2495071"/>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7" name="テキスト ボックス 316"/>
          <p:cNvSpPr txBox="1"/>
          <p:nvPr/>
        </p:nvSpPr>
        <p:spPr>
          <a:xfrm>
            <a:off x="6040799" y="2491088"/>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8" name="テキスト ボックス 317"/>
          <p:cNvSpPr txBox="1"/>
          <p:nvPr/>
        </p:nvSpPr>
        <p:spPr>
          <a:xfrm>
            <a:off x="6702312" y="2491088"/>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9" name="テキスト ボックス 318"/>
          <p:cNvSpPr txBox="1"/>
          <p:nvPr/>
        </p:nvSpPr>
        <p:spPr>
          <a:xfrm>
            <a:off x="7376255" y="2491088"/>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0" name="テキスト ボックス 319"/>
          <p:cNvSpPr txBox="1"/>
          <p:nvPr/>
        </p:nvSpPr>
        <p:spPr>
          <a:xfrm>
            <a:off x="8060475" y="2491088"/>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1" name="テキスト ボックス 320"/>
          <p:cNvSpPr txBox="1"/>
          <p:nvPr/>
        </p:nvSpPr>
        <p:spPr>
          <a:xfrm>
            <a:off x="5392586" y="1822417"/>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2" name="テキスト ボックス 321"/>
          <p:cNvSpPr txBox="1"/>
          <p:nvPr/>
        </p:nvSpPr>
        <p:spPr>
          <a:xfrm>
            <a:off x="6058608" y="1818434"/>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3" name="テキスト ボックス 322"/>
          <p:cNvSpPr txBox="1"/>
          <p:nvPr/>
        </p:nvSpPr>
        <p:spPr>
          <a:xfrm>
            <a:off x="6720121" y="1818434"/>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4" name="テキスト ボックス 323"/>
          <p:cNvSpPr txBox="1"/>
          <p:nvPr/>
        </p:nvSpPr>
        <p:spPr>
          <a:xfrm>
            <a:off x="7394064" y="1818434"/>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5" name="テキスト ボックス 324"/>
          <p:cNvSpPr txBox="1"/>
          <p:nvPr/>
        </p:nvSpPr>
        <p:spPr>
          <a:xfrm>
            <a:off x="8078284" y="1818434"/>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6" name="テキスト ボックス 325"/>
          <p:cNvSpPr txBox="1"/>
          <p:nvPr/>
        </p:nvSpPr>
        <p:spPr>
          <a:xfrm>
            <a:off x="5666469" y="2198309"/>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27" name="テキスト ボックス 326"/>
          <p:cNvSpPr txBox="1"/>
          <p:nvPr/>
        </p:nvSpPr>
        <p:spPr>
          <a:xfrm>
            <a:off x="5645726" y="2874845"/>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28" name="テキスト ボックス 327"/>
          <p:cNvSpPr txBox="1"/>
          <p:nvPr/>
        </p:nvSpPr>
        <p:spPr>
          <a:xfrm>
            <a:off x="5631220" y="3552690"/>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29" name="テキスト ボックス 328"/>
          <p:cNvSpPr txBox="1"/>
          <p:nvPr/>
        </p:nvSpPr>
        <p:spPr>
          <a:xfrm>
            <a:off x="5634992" y="4238376"/>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330" name="テキスト ボックス 329"/>
          <p:cNvSpPr txBox="1"/>
          <p:nvPr/>
        </p:nvSpPr>
        <p:spPr>
          <a:xfrm>
            <a:off x="5639710" y="4924411"/>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1" name="テキスト ボックス 330"/>
          <p:cNvSpPr txBox="1"/>
          <p:nvPr/>
        </p:nvSpPr>
        <p:spPr>
          <a:xfrm>
            <a:off x="6358413" y="2208167"/>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2" name="テキスト ボックス 331"/>
          <p:cNvSpPr txBox="1"/>
          <p:nvPr/>
        </p:nvSpPr>
        <p:spPr>
          <a:xfrm>
            <a:off x="6337670" y="2884703"/>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3" name="テキスト ボックス 332"/>
          <p:cNvSpPr txBox="1"/>
          <p:nvPr/>
        </p:nvSpPr>
        <p:spPr>
          <a:xfrm>
            <a:off x="6323164" y="3562548"/>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4" name="テキスト ボックス 333"/>
          <p:cNvSpPr txBox="1"/>
          <p:nvPr/>
        </p:nvSpPr>
        <p:spPr>
          <a:xfrm>
            <a:off x="6326936" y="4248234"/>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335" name="テキスト ボックス 334"/>
          <p:cNvSpPr txBox="1"/>
          <p:nvPr/>
        </p:nvSpPr>
        <p:spPr>
          <a:xfrm>
            <a:off x="6331654" y="4934269"/>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6" name="テキスト ボックス 335"/>
          <p:cNvSpPr txBox="1"/>
          <p:nvPr/>
        </p:nvSpPr>
        <p:spPr>
          <a:xfrm>
            <a:off x="7037623" y="2201068"/>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7" name="テキスト ボックス 336"/>
          <p:cNvSpPr txBox="1"/>
          <p:nvPr/>
        </p:nvSpPr>
        <p:spPr>
          <a:xfrm>
            <a:off x="7016880" y="2877604"/>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8" name="テキスト ボックス 337"/>
          <p:cNvSpPr txBox="1"/>
          <p:nvPr/>
        </p:nvSpPr>
        <p:spPr>
          <a:xfrm>
            <a:off x="7002374" y="3555449"/>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9" name="テキスト ボックス 338"/>
          <p:cNvSpPr txBox="1"/>
          <p:nvPr/>
        </p:nvSpPr>
        <p:spPr>
          <a:xfrm>
            <a:off x="7006146" y="4241135"/>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340" name="テキスト ボックス 339"/>
          <p:cNvSpPr txBox="1"/>
          <p:nvPr/>
        </p:nvSpPr>
        <p:spPr>
          <a:xfrm>
            <a:off x="7010864" y="4927170"/>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1" name="テキスト ボックス 340"/>
          <p:cNvSpPr txBox="1"/>
          <p:nvPr/>
        </p:nvSpPr>
        <p:spPr>
          <a:xfrm>
            <a:off x="7717411" y="2208167"/>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2" name="テキスト ボックス 341"/>
          <p:cNvSpPr txBox="1"/>
          <p:nvPr/>
        </p:nvSpPr>
        <p:spPr>
          <a:xfrm>
            <a:off x="7696668" y="2884703"/>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3" name="テキスト ボックス 342"/>
          <p:cNvSpPr txBox="1"/>
          <p:nvPr/>
        </p:nvSpPr>
        <p:spPr>
          <a:xfrm>
            <a:off x="7682162" y="3562548"/>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4" name="テキスト ボックス 343"/>
          <p:cNvSpPr txBox="1"/>
          <p:nvPr/>
        </p:nvSpPr>
        <p:spPr>
          <a:xfrm>
            <a:off x="7685934" y="4248234"/>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345" name="テキスト ボックス 344"/>
          <p:cNvSpPr txBox="1"/>
          <p:nvPr/>
        </p:nvSpPr>
        <p:spPr>
          <a:xfrm>
            <a:off x="7690652" y="4934269"/>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6" name="テキスト ボックス 345"/>
          <p:cNvSpPr txBox="1"/>
          <p:nvPr/>
        </p:nvSpPr>
        <p:spPr>
          <a:xfrm>
            <a:off x="8396394" y="2208167"/>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7" name="テキスト ボックス 346"/>
          <p:cNvSpPr txBox="1"/>
          <p:nvPr/>
        </p:nvSpPr>
        <p:spPr>
          <a:xfrm>
            <a:off x="8375651" y="2884703"/>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8" name="テキスト ボックス 347"/>
          <p:cNvSpPr txBox="1"/>
          <p:nvPr/>
        </p:nvSpPr>
        <p:spPr>
          <a:xfrm>
            <a:off x="8361145" y="3562548"/>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9" name="テキスト ボックス 348"/>
          <p:cNvSpPr txBox="1"/>
          <p:nvPr/>
        </p:nvSpPr>
        <p:spPr>
          <a:xfrm>
            <a:off x="8364917" y="4248234"/>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350" name="テキスト ボックス 349"/>
          <p:cNvSpPr txBox="1"/>
          <p:nvPr/>
        </p:nvSpPr>
        <p:spPr>
          <a:xfrm>
            <a:off x="8369635" y="4934269"/>
            <a:ext cx="256802" cy="261610"/>
          </a:xfrm>
          <a:prstGeom prst="rect">
            <a:avLst/>
          </a:prstGeom>
          <a:noFill/>
        </p:spPr>
        <p:txBody>
          <a:bodyPr wrap="none" rtlCol="0">
            <a:spAutoFit/>
          </a:bodyPr>
          <a:lstStyle/>
          <a:p>
            <a:r>
              <a:rPr lang="en-US" altLang="ja-JP" sz="1100" dirty="0"/>
              <a:t>1</a:t>
            </a:r>
            <a:endParaRPr kumimoji="1" lang="ja-JP" altLang="en-US" sz="1100" dirty="0"/>
          </a:p>
        </p:txBody>
      </p:sp>
    </p:spTree>
    <p:extLst>
      <p:ext uri="{BB962C8B-B14F-4D97-AF65-F5344CB8AC3E}">
        <p14:creationId xmlns:p14="http://schemas.microsoft.com/office/powerpoint/2010/main" val="15197992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 6"/>
          <p:cNvGraphicFramePr>
            <a:graphicFrameLocks noGrp="1"/>
          </p:cNvGraphicFramePr>
          <p:nvPr>
            <p:extLst/>
          </p:nvPr>
        </p:nvGraphicFramePr>
        <p:xfrm>
          <a:off x="4834628" y="1690689"/>
          <a:ext cx="4050000" cy="4050000"/>
        </p:xfrm>
        <a:graphic>
          <a:graphicData uri="http://schemas.openxmlformats.org/drawingml/2006/table">
            <a:tbl>
              <a:tblPr firstRow="1" bandRow="1">
                <a:tableStyleId>{5940675A-B579-460E-94D1-54222C63F5DA}</a:tableStyleId>
              </a:tblPr>
              <a:tblGrid>
                <a:gridCol w="675000"/>
                <a:gridCol w="675000"/>
                <a:gridCol w="675000"/>
                <a:gridCol w="675000"/>
                <a:gridCol w="675000"/>
                <a:gridCol w="675000"/>
              </a:tblGrid>
              <a:tr h="675000">
                <a:tc>
                  <a:txBody>
                    <a:bodyPr/>
                    <a:lstStyle/>
                    <a:p>
                      <a:pPr marL="0" algn="l" defTabSz="914400" rtl="0" eaLnBrk="1" latinLnBrk="0" hangingPunct="1"/>
                      <a:r>
                        <a:rPr kumimoji="1" lang="en-US" altLang="ja-JP" sz="2200" dirty="0" smtClean="0">
                          <a:solidFill>
                            <a:schemeClr val="tx1"/>
                          </a:solidFill>
                        </a:rPr>
                        <a:t>0</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200" dirty="0" smtClean="0">
                          <a:solidFill>
                            <a:schemeClr val="tx1"/>
                          </a:solidFill>
                        </a:rPr>
                        <a:t>1</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200" dirty="0" smtClean="0">
                          <a:solidFill>
                            <a:schemeClr val="tx1"/>
                          </a:solidFill>
                        </a:rPr>
                        <a:t>2</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200" dirty="0" smtClean="0">
                          <a:solidFill>
                            <a:schemeClr val="tx1"/>
                          </a:solidFill>
                        </a:rPr>
                        <a:t>3</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200" dirty="0" smtClean="0">
                          <a:solidFill>
                            <a:schemeClr val="tx1"/>
                          </a:solidFill>
                        </a:rPr>
                        <a:t>4</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200" dirty="0" smtClean="0">
                          <a:solidFill>
                            <a:schemeClr val="tx1"/>
                          </a:solidFill>
                        </a:rPr>
                        <a:t>5</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75000">
                <a:tc>
                  <a:txBody>
                    <a:bodyPr/>
                    <a:lstStyle/>
                    <a:p>
                      <a:pPr marL="0" algn="l" defTabSz="914400" rtl="0" eaLnBrk="1" latinLnBrk="0" hangingPunct="1"/>
                      <a:r>
                        <a:rPr kumimoji="1" lang="en-US" altLang="ja-JP" sz="2200" dirty="0" smtClean="0">
                          <a:solidFill>
                            <a:schemeClr val="tx1"/>
                          </a:solidFill>
                        </a:rPr>
                        <a:t>1</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200" dirty="0" smtClean="0">
                          <a:solidFill>
                            <a:schemeClr val="tx1"/>
                          </a:solidFill>
                        </a:rPr>
                        <a:t>2</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200" dirty="0" smtClean="0">
                          <a:solidFill>
                            <a:schemeClr val="tx1"/>
                          </a:solidFill>
                        </a:rPr>
                        <a:t>3</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200" dirty="0" smtClean="0">
                          <a:solidFill>
                            <a:schemeClr val="tx1"/>
                          </a:solidFill>
                        </a:rPr>
                        <a:t>3</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200" dirty="0" smtClean="0">
                          <a:solidFill>
                            <a:schemeClr val="tx1"/>
                          </a:solidFill>
                        </a:rPr>
                        <a:t>4</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200" dirty="0" smtClean="0">
                          <a:solidFill>
                            <a:schemeClr val="tx1"/>
                          </a:solidFill>
                        </a:rPr>
                        <a:t>5</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75000">
                <a:tc>
                  <a:txBody>
                    <a:bodyPr/>
                    <a:lstStyle/>
                    <a:p>
                      <a:r>
                        <a:rPr kumimoji="1" lang="en-US" altLang="ja-JP" sz="2200" dirty="0" smtClean="0">
                          <a:solidFill>
                            <a:schemeClr val="tx1"/>
                          </a:solidFill>
                        </a:rPr>
                        <a:t>2</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kumimoji="1" lang="en-US" altLang="ja-JP" sz="2200" dirty="0" smtClean="0">
                          <a:solidFill>
                            <a:schemeClr val="tx1"/>
                          </a:solidFill>
                        </a:rPr>
                        <a:t>2</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200" dirty="0" smtClean="0">
                          <a:solidFill>
                            <a:schemeClr val="tx1"/>
                          </a:solidFill>
                        </a:rPr>
                        <a:t>3</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200" dirty="0" smtClean="0">
                          <a:solidFill>
                            <a:schemeClr val="tx1"/>
                          </a:solidFill>
                        </a:rPr>
                        <a:t>4</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200" dirty="0" smtClean="0">
                          <a:solidFill>
                            <a:schemeClr val="tx1"/>
                          </a:solidFill>
                        </a:rPr>
                        <a:t>5</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200" dirty="0" smtClean="0">
                          <a:solidFill>
                            <a:schemeClr val="tx1"/>
                          </a:solidFill>
                        </a:rPr>
                        <a:t>5</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75000">
                <a:tc>
                  <a:txBody>
                    <a:bodyPr/>
                    <a:lstStyle/>
                    <a:p>
                      <a:r>
                        <a:rPr kumimoji="1" lang="en-US" altLang="ja-JP" sz="2200" dirty="0" smtClean="0">
                          <a:solidFill>
                            <a:schemeClr val="tx1"/>
                          </a:solidFill>
                        </a:rPr>
                        <a:t>3</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200" dirty="0" smtClean="0">
                          <a:solidFill>
                            <a:schemeClr val="tx1"/>
                          </a:solidFill>
                        </a:rPr>
                        <a:t>3</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200" dirty="0" smtClean="0">
                          <a:solidFill>
                            <a:schemeClr val="tx1"/>
                          </a:solidFill>
                        </a:rPr>
                        <a:t>3</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kumimoji="1" lang="en-US" altLang="ja-JP" sz="2200" dirty="0" smtClean="0">
                          <a:solidFill>
                            <a:schemeClr val="tx1"/>
                          </a:solidFill>
                        </a:rPr>
                        <a:t>4</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200" dirty="0" smtClean="0">
                          <a:solidFill>
                            <a:schemeClr val="tx1"/>
                          </a:solidFill>
                        </a:rPr>
                        <a:t>5</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200" dirty="0" smtClean="0">
                          <a:solidFill>
                            <a:schemeClr val="tx1"/>
                          </a:solidFill>
                        </a:rPr>
                        <a:t>6</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75000">
                <a:tc>
                  <a:txBody>
                    <a:bodyPr/>
                    <a:lstStyle/>
                    <a:p>
                      <a:r>
                        <a:rPr kumimoji="1" lang="en-US" altLang="ja-JP" sz="2200" dirty="0" smtClean="0">
                          <a:solidFill>
                            <a:schemeClr val="tx1"/>
                          </a:solidFill>
                        </a:rPr>
                        <a:t>4</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200" dirty="0" smtClean="0">
                          <a:solidFill>
                            <a:schemeClr val="tx1"/>
                          </a:solidFill>
                        </a:rPr>
                        <a:t>4</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200" dirty="0" smtClean="0">
                          <a:solidFill>
                            <a:schemeClr val="tx1"/>
                          </a:solidFill>
                        </a:rPr>
                        <a:t>4</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200" dirty="0" smtClean="0">
                          <a:solidFill>
                            <a:schemeClr val="tx1"/>
                          </a:solidFill>
                        </a:rPr>
                        <a:t>5</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kumimoji="1" lang="en-US" altLang="ja-JP" sz="2200" dirty="0" smtClean="0">
                          <a:solidFill>
                            <a:schemeClr val="tx1"/>
                          </a:solidFill>
                        </a:rPr>
                        <a:t>5</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200" dirty="0" smtClean="0">
                          <a:solidFill>
                            <a:schemeClr val="tx1"/>
                          </a:solidFill>
                        </a:rPr>
                        <a:t>6</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75000">
                <a:tc>
                  <a:txBody>
                    <a:bodyPr/>
                    <a:lstStyle/>
                    <a:p>
                      <a:r>
                        <a:rPr kumimoji="1" lang="en-US" altLang="ja-JP" sz="2200" dirty="0" smtClean="0">
                          <a:solidFill>
                            <a:schemeClr val="tx1"/>
                          </a:solidFill>
                        </a:rPr>
                        <a:t>5</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200" dirty="0" smtClean="0">
                          <a:solidFill>
                            <a:schemeClr val="tx1"/>
                          </a:solidFill>
                        </a:rPr>
                        <a:t>5</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200" dirty="0" smtClean="0">
                          <a:solidFill>
                            <a:schemeClr val="tx1"/>
                          </a:solidFill>
                        </a:rPr>
                        <a:t>5</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200" dirty="0" smtClean="0">
                          <a:solidFill>
                            <a:schemeClr val="tx1"/>
                          </a:solidFill>
                        </a:rPr>
                        <a:t>6</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kumimoji="1" lang="en-US" altLang="ja-JP" sz="2200" dirty="0" smtClean="0">
                          <a:solidFill>
                            <a:schemeClr val="tx1"/>
                          </a:solidFill>
                        </a:rPr>
                        <a:t>6</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kumimoji="1" lang="en-US" altLang="ja-JP" sz="2200" dirty="0" smtClean="0">
                          <a:solidFill>
                            <a:schemeClr val="tx1"/>
                          </a:solidFill>
                        </a:rPr>
                        <a:t>7</a:t>
                      </a:r>
                      <a:endParaRPr kumimoji="1" lang="ja-JP" altLang="en-US" sz="2200" dirty="0">
                        <a:solidFill>
                          <a:schemeClr val="tx1"/>
                        </a:solidFill>
                      </a:endParaRPr>
                    </a:p>
                  </a:txBody>
                  <a:tcPr marL="68580" marR="68580" marT="34290" marB="3429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 name="コンテンツ プレースホルダー 2"/>
          <p:cNvSpPr>
            <a:spLocks noGrp="1"/>
          </p:cNvSpPr>
          <p:nvPr>
            <p:ph idx="1"/>
          </p:nvPr>
        </p:nvSpPr>
        <p:spPr>
          <a:xfrm>
            <a:off x="176231" y="1541610"/>
            <a:ext cx="4430238" cy="4351338"/>
          </a:xfrm>
        </p:spPr>
        <p:txBody>
          <a:bodyPr>
            <a:normAutofit/>
          </a:bodyPr>
          <a:lstStyle/>
          <a:p>
            <a:pPr marL="0" indent="0">
              <a:buNone/>
            </a:pPr>
            <a:r>
              <a:rPr lang="ja-JP" altLang="en-US" sz="2400" dirty="0"/>
              <a:t>塩基</a:t>
            </a:r>
            <a:r>
              <a:rPr lang="ja-JP" altLang="en-US" sz="2400" dirty="0" smtClean="0"/>
              <a:t>同士やアミノ</a:t>
            </a:r>
            <a:r>
              <a:rPr lang="ja-JP" altLang="en-US" sz="2400" dirty="0"/>
              <a:t>酸同士の置換確率</a:t>
            </a:r>
            <a:r>
              <a:rPr lang="ja-JP" altLang="en-US" sz="2400" dirty="0" smtClean="0"/>
              <a:t>を行列にしたもの</a:t>
            </a:r>
            <a:endParaRPr lang="en-US" altLang="ja-JP" sz="2400" dirty="0" smtClean="0"/>
          </a:p>
          <a:p>
            <a:pPr marL="0" indent="0">
              <a:buNone/>
            </a:pPr>
            <a:r>
              <a:rPr lang="ja-JP" altLang="en-US" sz="2400" dirty="0"/>
              <a:t>最短経路探索</a:t>
            </a:r>
            <a:endParaRPr lang="en-US" altLang="ja-JP" sz="2400" dirty="0"/>
          </a:p>
          <a:p>
            <a:pPr marL="0" indent="0">
              <a:buNone/>
            </a:pPr>
            <a:endParaRPr kumimoji="1" lang="en-US" altLang="ja-JP" sz="2400" dirty="0" smtClean="0"/>
          </a:p>
        </p:txBody>
      </p:sp>
      <p:sp>
        <p:nvSpPr>
          <p:cNvPr id="2" name="タイトル 1"/>
          <p:cNvSpPr>
            <a:spLocks noGrp="1"/>
          </p:cNvSpPr>
          <p:nvPr>
            <p:ph type="title"/>
          </p:nvPr>
        </p:nvSpPr>
        <p:spPr/>
        <p:txBody>
          <a:bodyPr/>
          <a:lstStyle/>
          <a:p>
            <a:r>
              <a:rPr kumimoji="1" lang="ja-JP" altLang="en-US" dirty="0" smtClean="0"/>
              <a:t>スコアマトリックス</a:t>
            </a:r>
            <a:endParaRPr kumimoji="1" lang="ja-JP" altLang="en-US" dirty="0"/>
          </a:p>
        </p:txBody>
      </p:sp>
      <p:sp>
        <p:nvSpPr>
          <p:cNvPr id="4" name="スライド番号プレースホルダー 3"/>
          <p:cNvSpPr>
            <a:spLocks noGrp="1"/>
          </p:cNvSpPr>
          <p:nvPr>
            <p:ph type="sldNum" sz="quarter" idx="12"/>
          </p:nvPr>
        </p:nvSpPr>
        <p:spPr/>
        <p:txBody>
          <a:bodyPr/>
          <a:lstStyle/>
          <a:p>
            <a:fld id="{EFA5CCE9-1B00-B54D-90EB-36872C14009A}" type="slidenum">
              <a:rPr kumimoji="1" lang="ja-JP" altLang="en-US" smtClean="0"/>
              <a:t>52</a:t>
            </a:fld>
            <a:endParaRPr kumimoji="1" lang="ja-JP" altLang="en-US" dirty="0"/>
          </a:p>
        </p:txBody>
      </p:sp>
      <p:sp>
        <p:nvSpPr>
          <p:cNvPr id="8" name="テキスト ボックス 7"/>
          <p:cNvSpPr txBox="1"/>
          <p:nvPr/>
        </p:nvSpPr>
        <p:spPr>
          <a:xfrm>
            <a:off x="5387905" y="1413689"/>
            <a:ext cx="269626" cy="300082"/>
          </a:xfrm>
          <a:prstGeom prst="rect">
            <a:avLst/>
          </a:prstGeom>
          <a:noFill/>
        </p:spPr>
        <p:txBody>
          <a:bodyPr wrap="none" rtlCol="0">
            <a:spAutoFit/>
          </a:bodyPr>
          <a:lstStyle/>
          <a:p>
            <a:r>
              <a:rPr lang="en-US" altLang="ja-JP" sz="1350"/>
              <a:t>T</a:t>
            </a:r>
            <a:endParaRPr lang="ja-JP" altLang="en-US" sz="1350" dirty="0"/>
          </a:p>
        </p:txBody>
      </p:sp>
      <p:sp>
        <p:nvSpPr>
          <p:cNvPr id="9" name="テキスト ボックス 8"/>
          <p:cNvSpPr txBox="1"/>
          <p:nvPr/>
        </p:nvSpPr>
        <p:spPr>
          <a:xfrm>
            <a:off x="6060929" y="1413689"/>
            <a:ext cx="277640" cy="300082"/>
          </a:xfrm>
          <a:prstGeom prst="rect">
            <a:avLst/>
          </a:prstGeom>
          <a:noFill/>
        </p:spPr>
        <p:txBody>
          <a:bodyPr wrap="none" rtlCol="0">
            <a:spAutoFit/>
          </a:bodyPr>
          <a:lstStyle/>
          <a:p>
            <a:r>
              <a:rPr lang="en-US" altLang="ja-JP" sz="1350"/>
              <a:t>C</a:t>
            </a:r>
            <a:endParaRPr lang="ja-JP" altLang="en-US" sz="1350" dirty="0"/>
          </a:p>
        </p:txBody>
      </p:sp>
      <p:sp>
        <p:nvSpPr>
          <p:cNvPr id="10" name="テキスト ボックス 9"/>
          <p:cNvSpPr txBox="1"/>
          <p:nvPr/>
        </p:nvSpPr>
        <p:spPr>
          <a:xfrm>
            <a:off x="6742366" y="1413689"/>
            <a:ext cx="293670" cy="300082"/>
          </a:xfrm>
          <a:prstGeom prst="rect">
            <a:avLst/>
          </a:prstGeom>
          <a:noFill/>
        </p:spPr>
        <p:txBody>
          <a:bodyPr wrap="none" rtlCol="0">
            <a:spAutoFit/>
          </a:bodyPr>
          <a:lstStyle/>
          <a:p>
            <a:r>
              <a:rPr lang="en-US" altLang="ja-JP" sz="1350"/>
              <a:t>G</a:t>
            </a:r>
            <a:endParaRPr lang="ja-JP" altLang="en-US" sz="1350" dirty="0"/>
          </a:p>
        </p:txBody>
      </p:sp>
      <p:sp>
        <p:nvSpPr>
          <p:cNvPr id="11" name="テキスト ボックス 10"/>
          <p:cNvSpPr txBox="1"/>
          <p:nvPr/>
        </p:nvSpPr>
        <p:spPr>
          <a:xfrm>
            <a:off x="7432221" y="1413689"/>
            <a:ext cx="284052" cy="300082"/>
          </a:xfrm>
          <a:prstGeom prst="rect">
            <a:avLst/>
          </a:prstGeom>
          <a:noFill/>
        </p:spPr>
        <p:txBody>
          <a:bodyPr wrap="none" rtlCol="0">
            <a:spAutoFit/>
          </a:bodyPr>
          <a:lstStyle/>
          <a:p>
            <a:r>
              <a:rPr lang="en-US" altLang="ja-JP" sz="1350"/>
              <a:t>A</a:t>
            </a:r>
            <a:endParaRPr lang="ja-JP" altLang="en-US" sz="1350" dirty="0"/>
          </a:p>
        </p:txBody>
      </p:sp>
      <p:sp>
        <p:nvSpPr>
          <p:cNvPr id="12" name="テキスト ボックス 11"/>
          <p:cNvSpPr txBox="1"/>
          <p:nvPr/>
        </p:nvSpPr>
        <p:spPr>
          <a:xfrm>
            <a:off x="8107648" y="1413689"/>
            <a:ext cx="269626" cy="300082"/>
          </a:xfrm>
          <a:prstGeom prst="rect">
            <a:avLst/>
          </a:prstGeom>
          <a:noFill/>
        </p:spPr>
        <p:txBody>
          <a:bodyPr wrap="none" rtlCol="0">
            <a:spAutoFit/>
          </a:bodyPr>
          <a:lstStyle/>
          <a:p>
            <a:r>
              <a:rPr lang="en-US" altLang="ja-JP" sz="1350"/>
              <a:t>T</a:t>
            </a:r>
            <a:endParaRPr lang="ja-JP" altLang="en-US" sz="1350" dirty="0"/>
          </a:p>
        </p:txBody>
      </p:sp>
      <p:sp>
        <p:nvSpPr>
          <p:cNvPr id="13" name="テキスト ボックス 12"/>
          <p:cNvSpPr txBox="1"/>
          <p:nvPr/>
        </p:nvSpPr>
        <p:spPr>
          <a:xfrm>
            <a:off x="4569891" y="2232393"/>
            <a:ext cx="293670" cy="300082"/>
          </a:xfrm>
          <a:prstGeom prst="rect">
            <a:avLst/>
          </a:prstGeom>
          <a:noFill/>
        </p:spPr>
        <p:txBody>
          <a:bodyPr wrap="none" rtlCol="0">
            <a:spAutoFit/>
          </a:bodyPr>
          <a:lstStyle/>
          <a:p>
            <a:r>
              <a:rPr lang="en-US" altLang="ja-JP" sz="1350"/>
              <a:t>G</a:t>
            </a:r>
            <a:endParaRPr lang="ja-JP" altLang="en-US" sz="1350" dirty="0"/>
          </a:p>
        </p:txBody>
      </p:sp>
      <p:sp>
        <p:nvSpPr>
          <p:cNvPr id="14" name="テキスト ボックス 13"/>
          <p:cNvSpPr txBox="1"/>
          <p:nvPr/>
        </p:nvSpPr>
        <p:spPr>
          <a:xfrm>
            <a:off x="4578307" y="2912597"/>
            <a:ext cx="269626" cy="300082"/>
          </a:xfrm>
          <a:prstGeom prst="rect">
            <a:avLst/>
          </a:prstGeom>
          <a:noFill/>
        </p:spPr>
        <p:txBody>
          <a:bodyPr wrap="none" rtlCol="0">
            <a:spAutoFit/>
          </a:bodyPr>
          <a:lstStyle/>
          <a:p>
            <a:r>
              <a:rPr lang="en-US" altLang="ja-JP" sz="1350"/>
              <a:t>T</a:t>
            </a:r>
            <a:endParaRPr lang="ja-JP" altLang="en-US" sz="1350" dirty="0"/>
          </a:p>
        </p:txBody>
      </p:sp>
      <p:sp>
        <p:nvSpPr>
          <p:cNvPr id="15" name="テキスト ボックス 14"/>
          <p:cNvSpPr txBox="1"/>
          <p:nvPr/>
        </p:nvSpPr>
        <p:spPr>
          <a:xfrm>
            <a:off x="4578308" y="3592802"/>
            <a:ext cx="277640" cy="300082"/>
          </a:xfrm>
          <a:prstGeom prst="rect">
            <a:avLst/>
          </a:prstGeom>
          <a:noFill/>
        </p:spPr>
        <p:txBody>
          <a:bodyPr wrap="none" rtlCol="0">
            <a:spAutoFit/>
          </a:bodyPr>
          <a:lstStyle/>
          <a:p>
            <a:r>
              <a:rPr lang="en-US" altLang="ja-JP" sz="1350"/>
              <a:t>C</a:t>
            </a:r>
            <a:endParaRPr lang="ja-JP" altLang="en-US" sz="1350" dirty="0"/>
          </a:p>
        </p:txBody>
      </p:sp>
      <p:sp>
        <p:nvSpPr>
          <p:cNvPr id="16" name="テキスト ボックス 15"/>
          <p:cNvSpPr txBox="1"/>
          <p:nvPr/>
        </p:nvSpPr>
        <p:spPr>
          <a:xfrm>
            <a:off x="4584318" y="4273006"/>
            <a:ext cx="284052" cy="300082"/>
          </a:xfrm>
          <a:prstGeom prst="rect">
            <a:avLst/>
          </a:prstGeom>
          <a:noFill/>
        </p:spPr>
        <p:txBody>
          <a:bodyPr wrap="none" rtlCol="0">
            <a:spAutoFit/>
          </a:bodyPr>
          <a:lstStyle/>
          <a:p>
            <a:r>
              <a:rPr lang="en-US" altLang="ja-JP" sz="1350"/>
              <a:t>A</a:t>
            </a:r>
            <a:endParaRPr lang="ja-JP" altLang="en-US" sz="1350" dirty="0"/>
          </a:p>
        </p:txBody>
      </p:sp>
      <p:sp>
        <p:nvSpPr>
          <p:cNvPr id="17" name="テキスト ボックス 16"/>
          <p:cNvSpPr txBox="1"/>
          <p:nvPr/>
        </p:nvSpPr>
        <p:spPr>
          <a:xfrm>
            <a:off x="4584318" y="4953210"/>
            <a:ext cx="277640" cy="300082"/>
          </a:xfrm>
          <a:prstGeom prst="rect">
            <a:avLst/>
          </a:prstGeom>
          <a:noFill/>
        </p:spPr>
        <p:txBody>
          <a:bodyPr wrap="none" rtlCol="0">
            <a:spAutoFit/>
          </a:bodyPr>
          <a:lstStyle/>
          <a:p>
            <a:r>
              <a:rPr lang="en-US" altLang="ja-JP" sz="1350"/>
              <a:t>C</a:t>
            </a:r>
            <a:endParaRPr lang="ja-JP" altLang="en-US" sz="1350" dirty="0"/>
          </a:p>
        </p:txBody>
      </p:sp>
      <p:sp>
        <p:nvSpPr>
          <p:cNvPr id="18" name="円/楕円 17"/>
          <p:cNvSpPr/>
          <p:nvPr/>
        </p:nvSpPr>
        <p:spPr>
          <a:xfrm>
            <a:off x="5098259"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19" name="円/楕円 18"/>
          <p:cNvSpPr/>
          <p:nvPr/>
        </p:nvSpPr>
        <p:spPr>
          <a:xfrm>
            <a:off x="5098259"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0" name="円/楕円 19"/>
          <p:cNvSpPr/>
          <p:nvPr/>
        </p:nvSpPr>
        <p:spPr>
          <a:xfrm>
            <a:off x="5098259"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1" name="円/楕円 20"/>
          <p:cNvSpPr/>
          <p:nvPr/>
        </p:nvSpPr>
        <p:spPr>
          <a:xfrm>
            <a:off x="5098259"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2" name="円/楕円 21"/>
          <p:cNvSpPr/>
          <p:nvPr/>
        </p:nvSpPr>
        <p:spPr>
          <a:xfrm>
            <a:off x="5098259"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3" name="円/楕円 22"/>
          <p:cNvSpPr/>
          <p:nvPr/>
        </p:nvSpPr>
        <p:spPr>
          <a:xfrm>
            <a:off x="5098259"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4" name="円/楕円 23"/>
          <p:cNvSpPr/>
          <p:nvPr/>
        </p:nvSpPr>
        <p:spPr>
          <a:xfrm>
            <a:off x="5777336"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25" name="円/楕円 24"/>
          <p:cNvSpPr/>
          <p:nvPr/>
        </p:nvSpPr>
        <p:spPr>
          <a:xfrm>
            <a:off x="5777336"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6" name="円/楕円 25"/>
          <p:cNvSpPr/>
          <p:nvPr/>
        </p:nvSpPr>
        <p:spPr>
          <a:xfrm>
            <a:off x="6456412"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27" name="円/楕円 26"/>
          <p:cNvSpPr/>
          <p:nvPr/>
        </p:nvSpPr>
        <p:spPr>
          <a:xfrm>
            <a:off x="6456412"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8" name="円/楕円 27"/>
          <p:cNvSpPr/>
          <p:nvPr/>
        </p:nvSpPr>
        <p:spPr>
          <a:xfrm>
            <a:off x="5777336"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29" name="円/楕円 28"/>
          <p:cNvSpPr/>
          <p:nvPr/>
        </p:nvSpPr>
        <p:spPr>
          <a:xfrm>
            <a:off x="6456412"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0" name="円/楕円 29"/>
          <p:cNvSpPr/>
          <p:nvPr/>
        </p:nvSpPr>
        <p:spPr>
          <a:xfrm>
            <a:off x="5777336"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1" name="円/楕円 30"/>
          <p:cNvSpPr/>
          <p:nvPr/>
        </p:nvSpPr>
        <p:spPr>
          <a:xfrm>
            <a:off x="6456412"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dirty="0"/>
          </a:p>
        </p:txBody>
      </p:sp>
      <p:sp>
        <p:nvSpPr>
          <p:cNvPr id="32" name="円/楕円 31"/>
          <p:cNvSpPr/>
          <p:nvPr/>
        </p:nvSpPr>
        <p:spPr>
          <a:xfrm>
            <a:off x="5777336"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3" name="円/楕円 32"/>
          <p:cNvSpPr/>
          <p:nvPr/>
        </p:nvSpPr>
        <p:spPr>
          <a:xfrm>
            <a:off x="6456412"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4" name="円/楕円 33"/>
          <p:cNvSpPr/>
          <p:nvPr/>
        </p:nvSpPr>
        <p:spPr>
          <a:xfrm>
            <a:off x="5777336"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5" name="円/楕円 34"/>
          <p:cNvSpPr/>
          <p:nvPr/>
        </p:nvSpPr>
        <p:spPr>
          <a:xfrm>
            <a:off x="6456412" y="5337201"/>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36" name="円/楕円 35"/>
          <p:cNvSpPr/>
          <p:nvPr/>
        </p:nvSpPr>
        <p:spPr>
          <a:xfrm>
            <a:off x="7135488"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37" name="円/楕円 36"/>
          <p:cNvSpPr/>
          <p:nvPr/>
        </p:nvSpPr>
        <p:spPr>
          <a:xfrm>
            <a:off x="7814564"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38" name="円/楕円 37"/>
          <p:cNvSpPr/>
          <p:nvPr/>
        </p:nvSpPr>
        <p:spPr>
          <a:xfrm>
            <a:off x="8493641" y="195362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00"/>
          </a:p>
        </p:txBody>
      </p:sp>
      <p:sp>
        <p:nvSpPr>
          <p:cNvPr id="39" name="円/楕円 38"/>
          <p:cNvSpPr/>
          <p:nvPr/>
        </p:nvSpPr>
        <p:spPr>
          <a:xfrm>
            <a:off x="7135488"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0" name="円/楕円 39"/>
          <p:cNvSpPr/>
          <p:nvPr/>
        </p:nvSpPr>
        <p:spPr>
          <a:xfrm>
            <a:off x="7814564"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1" name="円/楕円 40"/>
          <p:cNvSpPr/>
          <p:nvPr/>
        </p:nvSpPr>
        <p:spPr>
          <a:xfrm>
            <a:off x="8493641" y="2630163"/>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2" name="円/楕円 41"/>
          <p:cNvSpPr/>
          <p:nvPr/>
        </p:nvSpPr>
        <p:spPr>
          <a:xfrm>
            <a:off x="7135488"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3" name="円/楕円 42"/>
          <p:cNvSpPr/>
          <p:nvPr/>
        </p:nvSpPr>
        <p:spPr>
          <a:xfrm>
            <a:off x="7814564"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4" name="円/楕円 43"/>
          <p:cNvSpPr/>
          <p:nvPr/>
        </p:nvSpPr>
        <p:spPr>
          <a:xfrm>
            <a:off x="8493641" y="330670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5" name="円/楕円 44"/>
          <p:cNvSpPr/>
          <p:nvPr/>
        </p:nvSpPr>
        <p:spPr>
          <a:xfrm>
            <a:off x="7135488"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6" name="円/楕円 45"/>
          <p:cNvSpPr/>
          <p:nvPr/>
        </p:nvSpPr>
        <p:spPr>
          <a:xfrm>
            <a:off x="7814564"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7" name="円/楕円 46"/>
          <p:cNvSpPr/>
          <p:nvPr/>
        </p:nvSpPr>
        <p:spPr>
          <a:xfrm>
            <a:off x="8493641" y="3983237"/>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8" name="円/楕円 47"/>
          <p:cNvSpPr/>
          <p:nvPr/>
        </p:nvSpPr>
        <p:spPr>
          <a:xfrm>
            <a:off x="7135488"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49" name="円/楕円 48"/>
          <p:cNvSpPr/>
          <p:nvPr/>
        </p:nvSpPr>
        <p:spPr>
          <a:xfrm>
            <a:off x="7135488"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50" name="円/楕円 49"/>
          <p:cNvSpPr/>
          <p:nvPr/>
        </p:nvSpPr>
        <p:spPr>
          <a:xfrm>
            <a:off x="7814564"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51" name="円/楕円 50"/>
          <p:cNvSpPr/>
          <p:nvPr/>
        </p:nvSpPr>
        <p:spPr>
          <a:xfrm>
            <a:off x="8493641" y="4659774"/>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52" name="円/楕円 51"/>
          <p:cNvSpPr/>
          <p:nvPr/>
        </p:nvSpPr>
        <p:spPr>
          <a:xfrm>
            <a:off x="7814564"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sp>
        <p:nvSpPr>
          <p:cNvPr id="53" name="円/楕円 52"/>
          <p:cNvSpPr/>
          <p:nvPr/>
        </p:nvSpPr>
        <p:spPr>
          <a:xfrm>
            <a:off x="8493641" y="5336310"/>
            <a:ext cx="152400" cy="152400"/>
          </a:xfrm>
          <a:prstGeom prst="ellipse">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50"/>
          </a:p>
        </p:txBody>
      </p:sp>
      <p:cxnSp>
        <p:nvCxnSpPr>
          <p:cNvPr id="54" name="直線矢印コネクタ 53"/>
          <p:cNvCxnSpPr>
            <a:stCxn id="21" idx="5"/>
            <a:endCxn id="28" idx="1"/>
          </p:cNvCxnSpPr>
          <p:nvPr/>
        </p:nvCxnSpPr>
        <p:spPr>
          <a:xfrm>
            <a:off x="5228341" y="2083708"/>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a:off x="5908816" y="2759800"/>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a:off x="6587892" y="3436336"/>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a:off x="7266968" y="4113319"/>
            <a:ext cx="571313" cy="568774"/>
          </a:xfrm>
          <a:prstGeom prst="straightConnector1">
            <a:avLst/>
          </a:prstGeom>
          <a:ln w="5080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a:off x="7945464" y="4789855"/>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a:off x="5914832" y="2071902"/>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a:off x="6601323" y="2083708"/>
            <a:ext cx="571313" cy="5687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p:nvPr/>
        </p:nvCxnSpPr>
        <p:spPr>
          <a:xfrm>
            <a:off x="7266967" y="2083708"/>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a:off x="7947316" y="2071902"/>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p:nvPr/>
        </p:nvCxnSpPr>
        <p:spPr>
          <a:xfrm>
            <a:off x="6590873" y="2749307"/>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p:nvPr/>
        </p:nvCxnSpPr>
        <p:spPr>
          <a:xfrm>
            <a:off x="7266967" y="2759799"/>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p:nvPr/>
        </p:nvCxnSpPr>
        <p:spPr>
          <a:xfrm>
            <a:off x="7943062" y="2758951"/>
            <a:ext cx="571313" cy="5687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p:nvPr/>
        </p:nvCxnSpPr>
        <p:spPr>
          <a:xfrm>
            <a:off x="7268182" y="3431302"/>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p:nvPr/>
        </p:nvCxnSpPr>
        <p:spPr>
          <a:xfrm>
            <a:off x="7955615" y="3436336"/>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p:nvPr/>
        </p:nvCxnSpPr>
        <p:spPr>
          <a:xfrm>
            <a:off x="7955615" y="4112470"/>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p:nvPr/>
        </p:nvCxnSpPr>
        <p:spPr>
          <a:xfrm>
            <a:off x="5209345" y="2782252"/>
            <a:ext cx="571313" cy="568774"/>
          </a:xfrm>
          <a:prstGeom prst="straightConnector1">
            <a:avLst/>
          </a:prstGeom>
          <a:ln w="5080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p:nvPr/>
        </p:nvCxnSpPr>
        <p:spPr>
          <a:xfrm>
            <a:off x="5907418" y="3446872"/>
            <a:ext cx="571313" cy="568774"/>
          </a:xfrm>
          <a:prstGeom prst="straightConnector1">
            <a:avLst/>
          </a:prstGeom>
          <a:ln w="5080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p:nvPr/>
        </p:nvCxnSpPr>
        <p:spPr>
          <a:xfrm>
            <a:off x="5228341" y="3436335"/>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p:nvPr/>
        </p:nvCxnSpPr>
        <p:spPr>
          <a:xfrm>
            <a:off x="6587892" y="4112470"/>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p:nvPr/>
        </p:nvCxnSpPr>
        <p:spPr>
          <a:xfrm>
            <a:off x="7265570" y="4799945"/>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p:nvPr/>
        </p:nvCxnSpPr>
        <p:spPr>
          <a:xfrm>
            <a:off x="6569256" y="4788604"/>
            <a:ext cx="571313" cy="56877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p:nvPr/>
        </p:nvCxnSpPr>
        <p:spPr>
          <a:xfrm>
            <a:off x="5891424" y="4120657"/>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p:nvPr/>
        </p:nvCxnSpPr>
        <p:spPr>
          <a:xfrm>
            <a:off x="5228341" y="4120657"/>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p:nvPr/>
        </p:nvCxnSpPr>
        <p:spPr>
          <a:xfrm>
            <a:off x="5910799" y="4804786"/>
            <a:ext cx="571313" cy="5687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p:nvPr/>
        </p:nvCxnSpPr>
        <p:spPr>
          <a:xfrm>
            <a:off x="5224416" y="4794443"/>
            <a:ext cx="571313" cy="56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stCxn id="21" idx="4"/>
            <a:endCxn id="22" idx="0"/>
          </p:cNvCxnSpPr>
          <p:nvPr/>
        </p:nvCxnSpPr>
        <p:spPr>
          <a:xfrm>
            <a:off x="5174459" y="2106027"/>
            <a:ext cx="0" cy="524137"/>
          </a:xfrm>
          <a:prstGeom prst="straightConnector1">
            <a:avLst/>
          </a:prstGeom>
          <a:ln w="5080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p:nvPr/>
        </p:nvCxnSpPr>
        <p:spPr>
          <a:xfrm>
            <a:off x="5174459" y="2793944"/>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p:nvPr/>
        </p:nvCxnSpPr>
        <p:spPr>
          <a:xfrm>
            <a:off x="5166008" y="3469189"/>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p:nvPr/>
        </p:nvCxnSpPr>
        <p:spPr>
          <a:xfrm>
            <a:off x="5174459" y="4142975"/>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p:nvPr/>
        </p:nvCxnSpPr>
        <p:spPr>
          <a:xfrm>
            <a:off x="5166008" y="4822263"/>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p:nvPr/>
        </p:nvCxnSpPr>
        <p:spPr>
          <a:xfrm>
            <a:off x="5853536" y="2106027"/>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p:nvPr/>
        </p:nvCxnSpPr>
        <p:spPr>
          <a:xfrm>
            <a:off x="5853536" y="2793944"/>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5845084" y="3469189"/>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5853536" y="4142975"/>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5845084" y="4822263"/>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6532612" y="2094220"/>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6532612" y="2782137"/>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6524160" y="3457382"/>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6532612" y="4131168"/>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6524160" y="4810456"/>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p:nvPr/>
        </p:nvCxnSpPr>
        <p:spPr>
          <a:xfrm>
            <a:off x="7211688" y="2106027"/>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p:nvPr/>
        </p:nvCxnSpPr>
        <p:spPr>
          <a:xfrm>
            <a:off x="7211688" y="2793944"/>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p:nvPr/>
        </p:nvCxnSpPr>
        <p:spPr>
          <a:xfrm>
            <a:off x="7203236" y="3469189"/>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p:nvPr/>
        </p:nvCxnSpPr>
        <p:spPr>
          <a:xfrm>
            <a:off x="7211688" y="4142975"/>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p:nvPr/>
        </p:nvCxnSpPr>
        <p:spPr>
          <a:xfrm>
            <a:off x="7203236" y="4822263"/>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p:nvPr/>
        </p:nvCxnSpPr>
        <p:spPr>
          <a:xfrm>
            <a:off x="7890764" y="2106027"/>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p:nvPr/>
        </p:nvCxnSpPr>
        <p:spPr>
          <a:xfrm>
            <a:off x="7890764" y="2793944"/>
            <a:ext cx="0" cy="5241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p:nvPr/>
        </p:nvCxnSpPr>
        <p:spPr>
          <a:xfrm>
            <a:off x="7882313" y="3469189"/>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p:nvPr/>
        </p:nvCxnSpPr>
        <p:spPr>
          <a:xfrm>
            <a:off x="7890764" y="4142975"/>
            <a:ext cx="0" cy="52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a:off x="7882313" y="4822263"/>
            <a:ext cx="0" cy="524137"/>
          </a:xfrm>
          <a:prstGeom prst="straightConnector1">
            <a:avLst/>
          </a:prstGeom>
          <a:ln w="5080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p:cNvCxnSpPr/>
          <p:nvPr/>
        </p:nvCxnSpPr>
        <p:spPr>
          <a:xfrm>
            <a:off x="8572594" y="2106027"/>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a:off x="8572594" y="2793944"/>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p:nvPr/>
        </p:nvCxnSpPr>
        <p:spPr>
          <a:xfrm>
            <a:off x="8564142" y="3469189"/>
            <a:ext cx="0" cy="52413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p:cNvCxnSpPr/>
          <p:nvPr/>
        </p:nvCxnSpPr>
        <p:spPr>
          <a:xfrm>
            <a:off x="8572594" y="4142975"/>
            <a:ext cx="0" cy="5241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p:nvPr/>
        </p:nvCxnSpPr>
        <p:spPr>
          <a:xfrm>
            <a:off x="8564142" y="4822263"/>
            <a:ext cx="0" cy="52413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a:stCxn id="21" idx="6"/>
            <a:endCxn id="27" idx="2"/>
          </p:cNvCxnSpPr>
          <p:nvPr/>
        </p:nvCxnSpPr>
        <p:spPr>
          <a:xfrm>
            <a:off x="5250660" y="2029827"/>
            <a:ext cx="52667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p:nvPr/>
        </p:nvCxnSpPr>
        <p:spPr>
          <a:xfrm>
            <a:off x="5925751" y="2029827"/>
            <a:ext cx="52667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p:nvPr/>
        </p:nvCxnSpPr>
        <p:spPr>
          <a:xfrm>
            <a:off x="6610210" y="2029827"/>
            <a:ext cx="52667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p:nvPr/>
        </p:nvCxnSpPr>
        <p:spPr>
          <a:xfrm>
            <a:off x="7287888" y="2029827"/>
            <a:ext cx="52667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p:nvPr/>
        </p:nvCxnSpPr>
        <p:spPr>
          <a:xfrm>
            <a:off x="7965379" y="2029827"/>
            <a:ext cx="526676"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p:cNvCxnSpPr/>
          <p:nvPr/>
        </p:nvCxnSpPr>
        <p:spPr>
          <a:xfrm>
            <a:off x="5250660" y="2706363"/>
            <a:ext cx="52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p:cNvCxnSpPr/>
          <p:nvPr/>
        </p:nvCxnSpPr>
        <p:spPr>
          <a:xfrm>
            <a:off x="5925751" y="2706363"/>
            <a:ext cx="52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a:off x="6610210" y="2706363"/>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直線矢印コネクタ 116"/>
          <p:cNvCxnSpPr/>
          <p:nvPr/>
        </p:nvCxnSpPr>
        <p:spPr>
          <a:xfrm>
            <a:off x="7287888" y="2706363"/>
            <a:ext cx="52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8" name="直線矢印コネクタ 117"/>
          <p:cNvCxnSpPr/>
          <p:nvPr/>
        </p:nvCxnSpPr>
        <p:spPr>
          <a:xfrm>
            <a:off x="7965379" y="2706363"/>
            <a:ext cx="52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p:nvPr/>
        </p:nvCxnSpPr>
        <p:spPr>
          <a:xfrm>
            <a:off x="5241919" y="3382900"/>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p:nvPr/>
        </p:nvCxnSpPr>
        <p:spPr>
          <a:xfrm>
            <a:off x="5917009" y="3382900"/>
            <a:ext cx="52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6601468" y="3382900"/>
            <a:ext cx="52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7279147" y="3382900"/>
            <a:ext cx="52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7956638" y="3382900"/>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5260970" y="4059437"/>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p:cNvCxnSpPr/>
          <p:nvPr/>
        </p:nvCxnSpPr>
        <p:spPr>
          <a:xfrm>
            <a:off x="5936061" y="4059437"/>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p:nvPr/>
        </p:nvCxnSpPr>
        <p:spPr>
          <a:xfrm>
            <a:off x="6620520" y="4059437"/>
            <a:ext cx="526676" cy="0"/>
          </a:xfrm>
          <a:prstGeom prst="straightConnector1">
            <a:avLst/>
          </a:prstGeom>
          <a:ln w="5080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p:nvPr/>
        </p:nvCxnSpPr>
        <p:spPr>
          <a:xfrm>
            <a:off x="7298198" y="4059437"/>
            <a:ext cx="52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a:off x="7975690" y="4059437"/>
            <a:ext cx="52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a:off x="5250660"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p:cNvCxnSpPr/>
          <p:nvPr/>
        </p:nvCxnSpPr>
        <p:spPr>
          <a:xfrm>
            <a:off x="5925751"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a:off x="6610210" y="4735974"/>
            <a:ext cx="52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2" name="直線矢印コネクタ 131"/>
          <p:cNvCxnSpPr/>
          <p:nvPr/>
        </p:nvCxnSpPr>
        <p:spPr>
          <a:xfrm>
            <a:off x="7287888" y="4735974"/>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a:off x="7965379" y="4735974"/>
            <a:ext cx="52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p:nvPr/>
        </p:nvCxnSpPr>
        <p:spPr>
          <a:xfrm>
            <a:off x="5250659" y="5416145"/>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p:nvPr/>
        </p:nvCxnSpPr>
        <p:spPr>
          <a:xfrm>
            <a:off x="5925750" y="5416145"/>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p:nvPr/>
        </p:nvCxnSpPr>
        <p:spPr>
          <a:xfrm>
            <a:off x="6610209" y="5416145"/>
            <a:ext cx="52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7" name="直線矢印コネクタ 136"/>
          <p:cNvCxnSpPr/>
          <p:nvPr/>
        </p:nvCxnSpPr>
        <p:spPr>
          <a:xfrm>
            <a:off x="7287887" y="5416145"/>
            <a:ext cx="526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直線矢印コネクタ 137"/>
          <p:cNvCxnSpPr/>
          <p:nvPr/>
        </p:nvCxnSpPr>
        <p:spPr>
          <a:xfrm>
            <a:off x="7965379" y="5416145"/>
            <a:ext cx="526676" cy="0"/>
          </a:xfrm>
          <a:prstGeom prst="straightConnector1">
            <a:avLst/>
          </a:prstGeom>
          <a:ln w="50800">
            <a:solidFill>
              <a:srgbClr val="0432FF"/>
            </a:solidFill>
            <a:tailEnd type="triangle"/>
          </a:ln>
        </p:spPr>
        <p:style>
          <a:lnRef idx="1">
            <a:schemeClr val="accent1"/>
          </a:lnRef>
          <a:fillRef idx="0">
            <a:schemeClr val="accent1"/>
          </a:fillRef>
          <a:effectRef idx="0">
            <a:schemeClr val="accent1"/>
          </a:effectRef>
          <a:fontRef idx="minor">
            <a:schemeClr val="tx1"/>
          </a:fontRef>
        </p:style>
      </p:cxnSp>
      <p:sp>
        <p:nvSpPr>
          <p:cNvPr id="139" name="テキスト ボックス 138"/>
          <p:cNvSpPr txBox="1"/>
          <p:nvPr/>
        </p:nvSpPr>
        <p:spPr>
          <a:xfrm>
            <a:off x="6470070" y="1245806"/>
            <a:ext cx="803425" cy="300082"/>
          </a:xfrm>
          <a:prstGeom prst="rect">
            <a:avLst/>
          </a:prstGeom>
          <a:noFill/>
        </p:spPr>
        <p:txBody>
          <a:bodyPr wrap="none" rtlCol="0">
            <a:spAutoFit/>
          </a:bodyPr>
          <a:lstStyle/>
          <a:p>
            <a:r>
              <a:rPr lang="ja-JP" altLang="en-US" sz="1350" dirty="0"/>
              <a:t>文字列</a:t>
            </a:r>
            <a:r>
              <a:rPr lang="en-US" altLang="ja-JP" sz="1350" dirty="0"/>
              <a:t>A</a:t>
            </a:r>
            <a:endParaRPr lang="ja-JP" altLang="en-US" sz="1350" dirty="0"/>
          </a:p>
        </p:txBody>
      </p:sp>
      <p:sp>
        <p:nvSpPr>
          <p:cNvPr id="140" name="テキスト ボックス 139"/>
          <p:cNvSpPr txBox="1"/>
          <p:nvPr/>
        </p:nvSpPr>
        <p:spPr>
          <a:xfrm rot="16200000">
            <a:off x="4097101" y="3570679"/>
            <a:ext cx="798617" cy="300082"/>
          </a:xfrm>
          <a:prstGeom prst="rect">
            <a:avLst/>
          </a:prstGeom>
          <a:noFill/>
        </p:spPr>
        <p:txBody>
          <a:bodyPr wrap="none" rtlCol="0">
            <a:spAutoFit/>
          </a:bodyPr>
          <a:lstStyle/>
          <a:p>
            <a:r>
              <a:rPr lang="ja-JP" altLang="en-US" sz="1350" dirty="0"/>
              <a:t>文字列</a:t>
            </a:r>
            <a:r>
              <a:rPr lang="en-US" altLang="ja-JP" sz="1350" dirty="0"/>
              <a:t>B</a:t>
            </a:r>
            <a:endParaRPr lang="ja-JP" altLang="en-US" sz="1350" dirty="0"/>
          </a:p>
        </p:txBody>
      </p:sp>
      <p:graphicFrame>
        <p:nvGraphicFramePr>
          <p:cNvPr id="142" name="表 141"/>
          <p:cNvGraphicFramePr>
            <a:graphicFrameLocks noGrp="1"/>
          </p:cNvGraphicFramePr>
          <p:nvPr>
            <p:extLst/>
          </p:nvPr>
        </p:nvGraphicFramePr>
        <p:xfrm>
          <a:off x="1071619" y="2828045"/>
          <a:ext cx="2239770" cy="2329360"/>
        </p:xfrm>
        <a:graphic>
          <a:graphicData uri="http://schemas.openxmlformats.org/drawingml/2006/table">
            <a:tbl>
              <a:tblPr firstRow="1" bandRow="1">
                <a:tableStyleId>{5940675A-B579-460E-94D1-54222C63F5DA}</a:tableStyleId>
              </a:tblPr>
              <a:tblGrid>
                <a:gridCol w="447954"/>
                <a:gridCol w="447954"/>
                <a:gridCol w="447954"/>
                <a:gridCol w="447954"/>
                <a:gridCol w="447954"/>
              </a:tblGrid>
              <a:tr h="465872">
                <a:tc>
                  <a:txBody>
                    <a:bodyPr/>
                    <a:lstStyle/>
                    <a:p>
                      <a:pPr algn="ct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dirty="0" smtClean="0"/>
                        <a:t>A</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dirty="0" smtClean="0"/>
                        <a:t>C</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smtClean="0"/>
                        <a:t>T</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smtClean="0"/>
                        <a:t>G</a:t>
                      </a:r>
                      <a:endParaRPr kumimoji="1" lang="ja-JP" altLang="en-US" sz="1700"/>
                    </a:p>
                  </a:txBody>
                  <a:tcPr marL="45512" marR="45512" marT="22756" marB="22756" anchor="ctr">
                    <a:solidFill>
                      <a:schemeClr val="accent1">
                        <a:lumMod val="40000"/>
                        <a:lumOff val="60000"/>
                      </a:schemeClr>
                    </a:solidFill>
                  </a:tcPr>
                </a:tc>
              </a:tr>
              <a:tr h="46587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700" dirty="0" smtClean="0"/>
                        <a:t>A</a:t>
                      </a:r>
                      <a:endParaRPr kumimoji="1" lang="ja-JP" altLang="en-US" sz="1700" dirty="0" smtClean="0"/>
                    </a:p>
                  </a:txBody>
                  <a:tcPr marL="45512" marR="45512" marT="22756" marB="22756" anchor="ctr">
                    <a:solidFill>
                      <a:schemeClr val="accent1">
                        <a:lumMod val="40000"/>
                        <a:lumOff val="60000"/>
                      </a:schemeClr>
                    </a:solidFill>
                  </a:tcPr>
                </a:tc>
                <a:tc>
                  <a:txBody>
                    <a:bodyPr/>
                    <a:lstStyle/>
                    <a:p>
                      <a:pPr algn="ctr"/>
                      <a:r>
                        <a:rPr kumimoji="1" lang="en-US" altLang="ja-JP" sz="1700" dirty="0" smtClean="0"/>
                        <a:t>1</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r>
              <a:tr h="465872">
                <a:tc>
                  <a:txBody>
                    <a:bodyPr/>
                    <a:lstStyle/>
                    <a:p>
                      <a:pPr algn="ctr"/>
                      <a:r>
                        <a:rPr kumimoji="1" lang="en-US" altLang="ja-JP" sz="1700" dirty="0" smtClean="0"/>
                        <a:t>C</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1</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r>
              <a:tr h="465872">
                <a:tc>
                  <a:txBody>
                    <a:bodyPr/>
                    <a:lstStyle/>
                    <a:p>
                      <a:pPr algn="ctr"/>
                      <a:r>
                        <a:rPr kumimoji="1" lang="en-US" altLang="ja-JP" sz="1700" dirty="0" smtClean="0"/>
                        <a:t>T</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1</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r>
              <a:tr h="465872">
                <a:tc>
                  <a:txBody>
                    <a:bodyPr/>
                    <a:lstStyle/>
                    <a:p>
                      <a:pPr algn="ctr"/>
                      <a:r>
                        <a:rPr kumimoji="1" lang="en-US" altLang="ja-JP" sz="1700" dirty="0" smtClean="0"/>
                        <a:t>G</a:t>
                      </a:r>
                      <a:endParaRPr kumimoji="1" lang="ja-JP" altLang="en-US" sz="1700" dirty="0"/>
                    </a:p>
                  </a:txBody>
                  <a:tcPr marL="45512" marR="45512" marT="22756" marB="22756" anchor="ctr">
                    <a:solidFill>
                      <a:schemeClr val="accent1">
                        <a:lumMod val="40000"/>
                        <a:lumOff val="60000"/>
                      </a:schemeClr>
                    </a:solidFill>
                  </a:tcP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2</a:t>
                      </a:r>
                      <a:endParaRPr kumimoji="1" lang="ja-JP" altLang="en-US" sz="1700" dirty="0"/>
                    </a:p>
                  </a:txBody>
                  <a:tcPr marL="45512" marR="45512" marT="22756" marB="22756" anchor="ctr"/>
                </a:tc>
                <a:tc>
                  <a:txBody>
                    <a:bodyPr/>
                    <a:lstStyle/>
                    <a:p>
                      <a:pPr algn="ctr"/>
                      <a:r>
                        <a:rPr kumimoji="1" lang="en-US" altLang="ja-JP" sz="1700" dirty="0" smtClean="0"/>
                        <a:t>1</a:t>
                      </a:r>
                      <a:endParaRPr kumimoji="1" lang="ja-JP" altLang="en-US" sz="1700" dirty="0"/>
                    </a:p>
                  </a:txBody>
                  <a:tcPr marL="45512" marR="45512" marT="22756" marB="22756" anchor="ctr"/>
                </a:tc>
              </a:tr>
            </a:tbl>
          </a:graphicData>
        </a:graphic>
      </p:graphicFrame>
      <p:sp>
        <p:nvSpPr>
          <p:cNvPr id="143" name="テキスト ボックス 142"/>
          <p:cNvSpPr txBox="1"/>
          <p:nvPr/>
        </p:nvSpPr>
        <p:spPr>
          <a:xfrm>
            <a:off x="811901" y="5412510"/>
            <a:ext cx="3071675" cy="369332"/>
          </a:xfrm>
          <a:prstGeom prst="rect">
            <a:avLst/>
          </a:prstGeom>
          <a:noFill/>
        </p:spPr>
        <p:txBody>
          <a:bodyPr wrap="none" rtlCol="0">
            <a:spAutoFit/>
          </a:bodyPr>
          <a:lstStyle/>
          <a:p>
            <a:r>
              <a:rPr kumimoji="1" lang="ja-JP" altLang="en-US" dirty="0" smtClean="0"/>
              <a:t>ギャップのスコアは</a:t>
            </a:r>
            <a:r>
              <a:rPr lang="en-US" altLang="ja-JP" dirty="0"/>
              <a:t>1</a:t>
            </a:r>
            <a:r>
              <a:rPr kumimoji="1" lang="ja-JP" altLang="en-US" dirty="0" smtClean="0"/>
              <a:t>とする</a:t>
            </a:r>
            <a:endParaRPr kumimoji="1" lang="ja-JP" altLang="en-US" dirty="0"/>
          </a:p>
        </p:txBody>
      </p:sp>
      <p:sp>
        <p:nvSpPr>
          <p:cNvPr id="146" name="テキスト ボックス 145"/>
          <p:cNvSpPr txBox="1"/>
          <p:nvPr/>
        </p:nvSpPr>
        <p:spPr>
          <a:xfrm>
            <a:off x="4952013" y="2192031"/>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147" name="テキスト ボックス 146"/>
          <p:cNvSpPr txBox="1"/>
          <p:nvPr/>
        </p:nvSpPr>
        <p:spPr>
          <a:xfrm>
            <a:off x="4931270" y="2868567"/>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150" name="テキスト ボックス 149"/>
          <p:cNvSpPr txBox="1"/>
          <p:nvPr/>
        </p:nvSpPr>
        <p:spPr>
          <a:xfrm>
            <a:off x="4916764" y="3546412"/>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151" name="テキスト ボックス 150"/>
          <p:cNvSpPr txBox="1"/>
          <p:nvPr/>
        </p:nvSpPr>
        <p:spPr>
          <a:xfrm>
            <a:off x="4920536" y="4232098"/>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152" name="テキスト ボックス 151"/>
          <p:cNvSpPr txBox="1"/>
          <p:nvPr/>
        </p:nvSpPr>
        <p:spPr>
          <a:xfrm>
            <a:off x="4925254" y="4918133"/>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211" name="テキスト ボックス 210"/>
          <p:cNvSpPr txBox="1"/>
          <p:nvPr/>
        </p:nvSpPr>
        <p:spPr>
          <a:xfrm>
            <a:off x="5392586" y="2116143"/>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2" name="テキスト ボックス 211"/>
          <p:cNvSpPr txBox="1"/>
          <p:nvPr/>
        </p:nvSpPr>
        <p:spPr>
          <a:xfrm>
            <a:off x="6091053" y="2115055"/>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3" name="テキスト ボックス 212"/>
          <p:cNvSpPr txBox="1"/>
          <p:nvPr/>
        </p:nvSpPr>
        <p:spPr>
          <a:xfrm>
            <a:off x="7437592" y="2104430"/>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4" name="テキスト ボックス 213"/>
          <p:cNvSpPr txBox="1"/>
          <p:nvPr/>
        </p:nvSpPr>
        <p:spPr>
          <a:xfrm>
            <a:off x="8135152" y="2104430"/>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5" name="テキスト ボックス 214"/>
          <p:cNvSpPr txBox="1"/>
          <p:nvPr/>
        </p:nvSpPr>
        <p:spPr>
          <a:xfrm>
            <a:off x="5429186" y="3525862"/>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6" name="テキスト ボックス 215"/>
          <p:cNvSpPr txBox="1"/>
          <p:nvPr/>
        </p:nvSpPr>
        <p:spPr>
          <a:xfrm>
            <a:off x="5455219" y="4211473"/>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7" name="テキスト ボックス 216"/>
          <p:cNvSpPr txBox="1"/>
          <p:nvPr/>
        </p:nvSpPr>
        <p:spPr>
          <a:xfrm>
            <a:off x="5428902" y="4895795"/>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8" name="テキスト ボックス 217"/>
          <p:cNvSpPr txBox="1"/>
          <p:nvPr/>
        </p:nvSpPr>
        <p:spPr>
          <a:xfrm>
            <a:off x="6140551" y="2851985"/>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19" name="テキスト ボックス 218"/>
          <p:cNvSpPr txBox="1"/>
          <p:nvPr/>
        </p:nvSpPr>
        <p:spPr>
          <a:xfrm>
            <a:off x="6116172" y="4197429"/>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0" name="テキスト ボックス 219"/>
          <p:cNvSpPr txBox="1"/>
          <p:nvPr/>
        </p:nvSpPr>
        <p:spPr>
          <a:xfrm>
            <a:off x="6813706" y="2850183"/>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1" name="テキスト ボックス 220"/>
          <p:cNvSpPr txBox="1"/>
          <p:nvPr/>
        </p:nvSpPr>
        <p:spPr>
          <a:xfrm>
            <a:off x="6813706" y="3546412"/>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2" name="テキスト ボックス 221"/>
          <p:cNvSpPr txBox="1"/>
          <p:nvPr/>
        </p:nvSpPr>
        <p:spPr>
          <a:xfrm>
            <a:off x="6827383" y="4211473"/>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3" name="テキスト ボックス 222"/>
          <p:cNvSpPr txBox="1"/>
          <p:nvPr/>
        </p:nvSpPr>
        <p:spPr>
          <a:xfrm>
            <a:off x="6801584" y="4871514"/>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4" name="テキスト ボックス 223"/>
          <p:cNvSpPr txBox="1"/>
          <p:nvPr/>
        </p:nvSpPr>
        <p:spPr>
          <a:xfrm>
            <a:off x="7465535" y="4878972"/>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5" name="テキスト ボックス 224"/>
          <p:cNvSpPr txBox="1"/>
          <p:nvPr/>
        </p:nvSpPr>
        <p:spPr>
          <a:xfrm>
            <a:off x="7491788" y="3546412"/>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6" name="テキスト ボックス 225"/>
          <p:cNvSpPr txBox="1"/>
          <p:nvPr/>
        </p:nvSpPr>
        <p:spPr>
          <a:xfrm>
            <a:off x="7480165" y="2859681"/>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7" name="テキスト ボックス 226"/>
          <p:cNvSpPr txBox="1"/>
          <p:nvPr/>
        </p:nvSpPr>
        <p:spPr>
          <a:xfrm>
            <a:off x="8141309" y="3534694"/>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8" name="テキスト ボックス 227"/>
          <p:cNvSpPr txBox="1"/>
          <p:nvPr/>
        </p:nvSpPr>
        <p:spPr>
          <a:xfrm>
            <a:off x="8153767" y="4193671"/>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29" name="テキスト ボックス 228"/>
          <p:cNvSpPr txBox="1"/>
          <p:nvPr/>
        </p:nvSpPr>
        <p:spPr>
          <a:xfrm>
            <a:off x="8151490" y="4866056"/>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230" name="テキスト ボックス 229"/>
          <p:cNvSpPr txBox="1"/>
          <p:nvPr/>
        </p:nvSpPr>
        <p:spPr>
          <a:xfrm>
            <a:off x="5399502" y="2835561"/>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31" name="テキスト ボックス 230"/>
          <p:cNvSpPr txBox="1"/>
          <p:nvPr/>
        </p:nvSpPr>
        <p:spPr>
          <a:xfrm>
            <a:off x="6125394" y="3508278"/>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32" name="テキスト ボックス 231"/>
          <p:cNvSpPr txBox="1"/>
          <p:nvPr/>
        </p:nvSpPr>
        <p:spPr>
          <a:xfrm>
            <a:off x="6123159" y="4879892"/>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33" name="テキスト ボックス 232"/>
          <p:cNvSpPr txBox="1"/>
          <p:nvPr/>
        </p:nvSpPr>
        <p:spPr>
          <a:xfrm>
            <a:off x="6810197" y="2175448"/>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34" name="テキスト ボックス 233"/>
          <p:cNvSpPr txBox="1"/>
          <p:nvPr/>
        </p:nvSpPr>
        <p:spPr>
          <a:xfrm>
            <a:off x="7495563" y="4195561"/>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35" name="テキスト ボックス 234"/>
          <p:cNvSpPr txBox="1"/>
          <p:nvPr/>
        </p:nvSpPr>
        <p:spPr>
          <a:xfrm>
            <a:off x="8157378" y="2836186"/>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291" name="テキスト ボックス 290"/>
          <p:cNvSpPr txBox="1"/>
          <p:nvPr/>
        </p:nvSpPr>
        <p:spPr>
          <a:xfrm>
            <a:off x="5392586" y="520618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292" name="テキスト ボックス 291"/>
          <p:cNvSpPr txBox="1"/>
          <p:nvPr/>
        </p:nvSpPr>
        <p:spPr>
          <a:xfrm>
            <a:off x="6058608" y="5202199"/>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293" name="テキスト ボックス 292"/>
          <p:cNvSpPr txBox="1"/>
          <p:nvPr/>
        </p:nvSpPr>
        <p:spPr>
          <a:xfrm>
            <a:off x="6720121" y="5202199"/>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294" name="テキスト ボックス 293"/>
          <p:cNvSpPr txBox="1"/>
          <p:nvPr/>
        </p:nvSpPr>
        <p:spPr>
          <a:xfrm>
            <a:off x="7394064" y="5202199"/>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295" name="テキスト ボックス 294"/>
          <p:cNvSpPr txBox="1"/>
          <p:nvPr/>
        </p:nvSpPr>
        <p:spPr>
          <a:xfrm>
            <a:off x="8078284" y="5202199"/>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1" name="テキスト ボックス 300"/>
          <p:cNvSpPr txBox="1"/>
          <p:nvPr/>
        </p:nvSpPr>
        <p:spPr>
          <a:xfrm>
            <a:off x="5400442" y="4515945"/>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2" name="テキスト ボックス 301"/>
          <p:cNvSpPr txBox="1"/>
          <p:nvPr/>
        </p:nvSpPr>
        <p:spPr>
          <a:xfrm>
            <a:off x="6066464" y="451196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3" name="テキスト ボックス 302"/>
          <p:cNvSpPr txBox="1"/>
          <p:nvPr/>
        </p:nvSpPr>
        <p:spPr>
          <a:xfrm>
            <a:off x="6727977" y="451196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4" name="テキスト ボックス 303"/>
          <p:cNvSpPr txBox="1"/>
          <p:nvPr/>
        </p:nvSpPr>
        <p:spPr>
          <a:xfrm>
            <a:off x="7401920" y="451196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5" name="テキスト ボックス 304"/>
          <p:cNvSpPr txBox="1"/>
          <p:nvPr/>
        </p:nvSpPr>
        <p:spPr>
          <a:xfrm>
            <a:off x="8086140" y="451196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6" name="テキスト ボックス 305"/>
          <p:cNvSpPr txBox="1"/>
          <p:nvPr/>
        </p:nvSpPr>
        <p:spPr>
          <a:xfrm>
            <a:off x="5396381" y="3843083"/>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7" name="テキスト ボックス 306"/>
          <p:cNvSpPr txBox="1"/>
          <p:nvPr/>
        </p:nvSpPr>
        <p:spPr>
          <a:xfrm>
            <a:off x="6062403" y="3839100"/>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8" name="テキスト ボックス 307"/>
          <p:cNvSpPr txBox="1"/>
          <p:nvPr/>
        </p:nvSpPr>
        <p:spPr>
          <a:xfrm>
            <a:off x="6723916" y="3839100"/>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09" name="テキスト ボックス 308"/>
          <p:cNvSpPr txBox="1"/>
          <p:nvPr/>
        </p:nvSpPr>
        <p:spPr>
          <a:xfrm>
            <a:off x="7397859" y="3839100"/>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0" name="テキスト ボックス 309"/>
          <p:cNvSpPr txBox="1"/>
          <p:nvPr/>
        </p:nvSpPr>
        <p:spPr>
          <a:xfrm>
            <a:off x="8082079" y="3839100"/>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1" name="テキスト ボックス 310"/>
          <p:cNvSpPr txBox="1"/>
          <p:nvPr/>
        </p:nvSpPr>
        <p:spPr>
          <a:xfrm>
            <a:off x="5378099" y="3172695"/>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2" name="テキスト ボックス 311"/>
          <p:cNvSpPr txBox="1"/>
          <p:nvPr/>
        </p:nvSpPr>
        <p:spPr>
          <a:xfrm>
            <a:off x="6044121" y="316871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3" name="テキスト ボックス 312"/>
          <p:cNvSpPr txBox="1"/>
          <p:nvPr/>
        </p:nvSpPr>
        <p:spPr>
          <a:xfrm>
            <a:off x="6705634" y="316871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4" name="テキスト ボックス 313"/>
          <p:cNvSpPr txBox="1"/>
          <p:nvPr/>
        </p:nvSpPr>
        <p:spPr>
          <a:xfrm>
            <a:off x="7379577" y="316871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5" name="テキスト ボックス 314"/>
          <p:cNvSpPr txBox="1"/>
          <p:nvPr/>
        </p:nvSpPr>
        <p:spPr>
          <a:xfrm>
            <a:off x="8063797" y="3168712"/>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6" name="テキスト ボックス 315"/>
          <p:cNvSpPr txBox="1"/>
          <p:nvPr/>
        </p:nvSpPr>
        <p:spPr>
          <a:xfrm>
            <a:off x="5374777" y="2495071"/>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7" name="テキスト ボックス 316"/>
          <p:cNvSpPr txBox="1"/>
          <p:nvPr/>
        </p:nvSpPr>
        <p:spPr>
          <a:xfrm>
            <a:off x="6040799" y="2491088"/>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8" name="テキスト ボックス 317"/>
          <p:cNvSpPr txBox="1"/>
          <p:nvPr/>
        </p:nvSpPr>
        <p:spPr>
          <a:xfrm>
            <a:off x="6702312" y="2491088"/>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19" name="テキスト ボックス 318"/>
          <p:cNvSpPr txBox="1"/>
          <p:nvPr/>
        </p:nvSpPr>
        <p:spPr>
          <a:xfrm>
            <a:off x="7376255" y="2491088"/>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0" name="テキスト ボックス 319"/>
          <p:cNvSpPr txBox="1"/>
          <p:nvPr/>
        </p:nvSpPr>
        <p:spPr>
          <a:xfrm>
            <a:off x="8060475" y="2491088"/>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1" name="テキスト ボックス 320"/>
          <p:cNvSpPr txBox="1"/>
          <p:nvPr/>
        </p:nvSpPr>
        <p:spPr>
          <a:xfrm>
            <a:off x="5392586" y="1822417"/>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2" name="テキスト ボックス 321"/>
          <p:cNvSpPr txBox="1"/>
          <p:nvPr/>
        </p:nvSpPr>
        <p:spPr>
          <a:xfrm>
            <a:off x="6058608" y="1818434"/>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3" name="テキスト ボックス 322"/>
          <p:cNvSpPr txBox="1"/>
          <p:nvPr/>
        </p:nvSpPr>
        <p:spPr>
          <a:xfrm>
            <a:off x="6720121" y="1818434"/>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4" name="テキスト ボックス 323"/>
          <p:cNvSpPr txBox="1"/>
          <p:nvPr/>
        </p:nvSpPr>
        <p:spPr>
          <a:xfrm>
            <a:off x="7394064" y="1818434"/>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5" name="テキスト ボックス 324"/>
          <p:cNvSpPr txBox="1"/>
          <p:nvPr/>
        </p:nvSpPr>
        <p:spPr>
          <a:xfrm>
            <a:off x="8078284" y="1818434"/>
            <a:ext cx="263214" cy="276999"/>
          </a:xfrm>
          <a:prstGeom prst="rect">
            <a:avLst/>
          </a:prstGeom>
          <a:noFill/>
        </p:spPr>
        <p:txBody>
          <a:bodyPr wrap="none" rtlCol="0">
            <a:spAutoFit/>
          </a:bodyPr>
          <a:lstStyle/>
          <a:p>
            <a:r>
              <a:rPr lang="en-US" altLang="ja-JP" sz="1200" dirty="0"/>
              <a:t>1</a:t>
            </a:r>
            <a:endParaRPr kumimoji="1" lang="ja-JP" altLang="en-US" sz="1200" dirty="0"/>
          </a:p>
        </p:txBody>
      </p:sp>
      <p:sp>
        <p:nvSpPr>
          <p:cNvPr id="326" name="テキスト ボックス 325"/>
          <p:cNvSpPr txBox="1"/>
          <p:nvPr/>
        </p:nvSpPr>
        <p:spPr>
          <a:xfrm>
            <a:off x="5666469" y="2198309"/>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27" name="テキスト ボックス 326"/>
          <p:cNvSpPr txBox="1"/>
          <p:nvPr/>
        </p:nvSpPr>
        <p:spPr>
          <a:xfrm>
            <a:off x="5645726" y="2874845"/>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28" name="テキスト ボックス 327"/>
          <p:cNvSpPr txBox="1"/>
          <p:nvPr/>
        </p:nvSpPr>
        <p:spPr>
          <a:xfrm>
            <a:off x="5631220" y="3552690"/>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29" name="テキスト ボックス 328"/>
          <p:cNvSpPr txBox="1"/>
          <p:nvPr/>
        </p:nvSpPr>
        <p:spPr>
          <a:xfrm>
            <a:off x="5634992" y="4238376"/>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330" name="テキスト ボックス 329"/>
          <p:cNvSpPr txBox="1"/>
          <p:nvPr/>
        </p:nvSpPr>
        <p:spPr>
          <a:xfrm>
            <a:off x="5639710" y="4924411"/>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1" name="テキスト ボックス 330"/>
          <p:cNvSpPr txBox="1"/>
          <p:nvPr/>
        </p:nvSpPr>
        <p:spPr>
          <a:xfrm>
            <a:off x="6358413" y="2208167"/>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2" name="テキスト ボックス 331"/>
          <p:cNvSpPr txBox="1"/>
          <p:nvPr/>
        </p:nvSpPr>
        <p:spPr>
          <a:xfrm>
            <a:off x="6337670" y="2884703"/>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3" name="テキスト ボックス 332"/>
          <p:cNvSpPr txBox="1"/>
          <p:nvPr/>
        </p:nvSpPr>
        <p:spPr>
          <a:xfrm>
            <a:off x="6323164" y="3562548"/>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4" name="テキスト ボックス 333"/>
          <p:cNvSpPr txBox="1"/>
          <p:nvPr/>
        </p:nvSpPr>
        <p:spPr>
          <a:xfrm>
            <a:off x="6326936" y="4248234"/>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335" name="テキスト ボックス 334"/>
          <p:cNvSpPr txBox="1"/>
          <p:nvPr/>
        </p:nvSpPr>
        <p:spPr>
          <a:xfrm>
            <a:off x="6331654" y="4934269"/>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6" name="テキスト ボックス 335"/>
          <p:cNvSpPr txBox="1"/>
          <p:nvPr/>
        </p:nvSpPr>
        <p:spPr>
          <a:xfrm>
            <a:off x="7037623" y="2201068"/>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7" name="テキスト ボックス 336"/>
          <p:cNvSpPr txBox="1"/>
          <p:nvPr/>
        </p:nvSpPr>
        <p:spPr>
          <a:xfrm>
            <a:off x="7016880" y="2877604"/>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8" name="テキスト ボックス 337"/>
          <p:cNvSpPr txBox="1"/>
          <p:nvPr/>
        </p:nvSpPr>
        <p:spPr>
          <a:xfrm>
            <a:off x="7002374" y="3555449"/>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39" name="テキスト ボックス 338"/>
          <p:cNvSpPr txBox="1"/>
          <p:nvPr/>
        </p:nvSpPr>
        <p:spPr>
          <a:xfrm>
            <a:off x="7006146" y="4241135"/>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340" name="テキスト ボックス 339"/>
          <p:cNvSpPr txBox="1"/>
          <p:nvPr/>
        </p:nvSpPr>
        <p:spPr>
          <a:xfrm>
            <a:off x="7010864" y="4927170"/>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1" name="テキスト ボックス 340"/>
          <p:cNvSpPr txBox="1"/>
          <p:nvPr/>
        </p:nvSpPr>
        <p:spPr>
          <a:xfrm>
            <a:off x="7717411" y="2208167"/>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2" name="テキスト ボックス 341"/>
          <p:cNvSpPr txBox="1"/>
          <p:nvPr/>
        </p:nvSpPr>
        <p:spPr>
          <a:xfrm>
            <a:off x="7696668" y="2884703"/>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3" name="テキスト ボックス 342"/>
          <p:cNvSpPr txBox="1"/>
          <p:nvPr/>
        </p:nvSpPr>
        <p:spPr>
          <a:xfrm>
            <a:off x="7682162" y="3562548"/>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4" name="テキスト ボックス 343"/>
          <p:cNvSpPr txBox="1"/>
          <p:nvPr/>
        </p:nvSpPr>
        <p:spPr>
          <a:xfrm>
            <a:off x="7685934" y="4248234"/>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345" name="テキスト ボックス 344"/>
          <p:cNvSpPr txBox="1"/>
          <p:nvPr/>
        </p:nvSpPr>
        <p:spPr>
          <a:xfrm>
            <a:off x="7690652" y="4934269"/>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6" name="テキスト ボックス 345"/>
          <p:cNvSpPr txBox="1"/>
          <p:nvPr/>
        </p:nvSpPr>
        <p:spPr>
          <a:xfrm>
            <a:off x="8396394" y="2208167"/>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7" name="テキスト ボックス 346"/>
          <p:cNvSpPr txBox="1"/>
          <p:nvPr/>
        </p:nvSpPr>
        <p:spPr>
          <a:xfrm>
            <a:off x="8375651" y="2884703"/>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8" name="テキスト ボックス 347"/>
          <p:cNvSpPr txBox="1"/>
          <p:nvPr/>
        </p:nvSpPr>
        <p:spPr>
          <a:xfrm>
            <a:off x="8361145" y="3562548"/>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349" name="テキスト ボックス 348"/>
          <p:cNvSpPr txBox="1"/>
          <p:nvPr/>
        </p:nvSpPr>
        <p:spPr>
          <a:xfrm>
            <a:off x="8364917" y="4248234"/>
            <a:ext cx="256802" cy="261610"/>
          </a:xfrm>
          <a:prstGeom prst="rect">
            <a:avLst/>
          </a:prstGeom>
          <a:noFill/>
        </p:spPr>
        <p:txBody>
          <a:bodyPr wrap="none" rtlCol="0">
            <a:spAutoFit/>
          </a:bodyPr>
          <a:lstStyle/>
          <a:p>
            <a:r>
              <a:rPr lang="en-US" altLang="ja-JP" sz="1100" dirty="0" smtClean="0"/>
              <a:t>1</a:t>
            </a:r>
            <a:endParaRPr kumimoji="1" lang="ja-JP" altLang="en-US" sz="1100" dirty="0"/>
          </a:p>
        </p:txBody>
      </p:sp>
      <p:sp>
        <p:nvSpPr>
          <p:cNvPr id="350" name="テキスト ボックス 349"/>
          <p:cNvSpPr txBox="1"/>
          <p:nvPr/>
        </p:nvSpPr>
        <p:spPr>
          <a:xfrm>
            <a:off x="8369635" y="4934269"/>
            <a:ext cx="256802" cy="261610"/>
          </a:xfrm>
          <a:prstGeom prst="rect">
            <a:avLst/>
          </a:prstGeom>
          <a:noFill/>
        </p:spPr>
        <p:txBody>
          <a:bodyPr wrap="none" rtlCol="0">
            <a:spAutoFit/>
          </a:bodyPr>
          <a:lstStyle/>
          <a:p>
            <a:r>
              <a:rPr lang="en-US" altLang="ja-JP" sz="1100" dirty="0"/>
              <a:t>1</a:t>
            </a:r>
            <a:endParaRPr kumimoji="1" lang="ja-JP" altLang="en-US" sz="1100" dirty="0"/>
          </a:p>
        </p:txBody>
      </p:sp>
    </p:spTree>
    <p:extLst>
      <p:ext uri="{BB962C8B-B14F-4D97-AF65-F5344CB8AC3E}">
        <p14:creationId xmlns:p14="http://schemas.microsoft.com/office/powerpoint/2010/main" val="4513474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CMOS</a:t>
            </a:r>
            <a:r>
              <a:rPr kumimoji="1" lang="ja-JP" altLang="en-US" dirty="0" smtClean="0"/>
              <a:t>を用いたレースロジックの実装例</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同期型</a:t>
            </a:r>
            <a:endParaRPr kumimoji="1" lang="ja-JP" altLang="en-US" dirty="0"/>
          </a:p>
        </p:txBody>
      </p:sp>
      <p:sp>
        <p:nvSpPr>
          <p:cNvPr id="4" name="スライド番号プレースホルダー 3"/>
          <p:cNvSpPr>
            <a:spLocks noGrp="1"/>
          </p:cNvSpPr>
          <p:nvPr>
            <p:ph type="sldNum" sz="quarter" idx="12"/>
          </p:nvPr>
        </p:nvSpPr>
        <p:spPr/>
        <p:txBody>
          <a:bodyPr/>
          <a:lstStyle/>
          <a:p>
            <a:fld id="{EFA5CCE9-1B00-B54D-90EB-36872C14009A}" type="slidenum">
              <a:rPr kumimoji="1" lang="ja-JP" altLang="en-US" smtClean="0"/>
              <a:t>53</a:t>
            </a:fld>
            <a:endParaRPr kumimoji="1" lang="ja-JP" altLang="en-US"/>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218" y="2205151"/>
            <a:ext cx="3630782" cy="3592286"/>
          </a:xfrm>
          <a:prstGeom prst="rect">
            <a:avLst/>
          </a:prstGeom>
        </p:spPr>
      </p:pic>
      <p:sp>
        <p:nvSpPr>
          <p:cNvPr id="6" name="テキスト ボックス 5"/>
          <p:cNvSpPr txBox="1"/>
          <p:nvPr/>
        </p:nvSpPr>
        <p:spPr>
          <a:xfrm>
            <a:off x="5098473" y="1825625"/>
            <a:ext cx="3879272" cy="3416320"/>
          </a:xfrm>
          <a:prstGeom prst="rect">
            <a:avLst/>
          </a:prstGeom>
          <a:noFill/>
        </p:spPr>
        <p:txBody>
          <a:bodyPr wrap="square" rtlCol="0">
            <a:spAutoFit/>
          </a:bodyPr>
          <a:lstStyle/>
          <a:p>
            <a:r>
              <a:rPr kumimoji="1" lang="ja-JP" altLang="en-US" dirty="0" smtClean="0"/>
              <a:t>飽和アップカウンタでセルからの出力のタイミングをクロックと同期</a:t>
            </a:r>
            <a:endParaRPr kumimoji="1" lang="en-US" altLang="ja-JP" dirty="0" smtClean="0"/>
          </a:p>
          <a:p>
            <a:endParaRPr lang="en-US" altLang="ja-JP" dirty="0"/>
          </a:p>
          <a:p>
            <a:r>
              <a:rPr kumimoji="1" lang="ja-JP" altLang="en-US" dirty="0" smtClean="0"/>
              <a:t>上・斜上・左のセルからの入力は</a:t>
            </a:r>
            <a:r>
              <a:rPr kumimoji="1" lang="en-US" altLang="ja-JP" dirty="0" smtClean="0"/>
              <a:t>OR</a:t>
            </a:r>
            <a:r>
              <a:rPr kumimoji="1" lang="ja-JP" altLang="en-US" dirty="0" smtClean="0"/>
              <a:t>ゲートを通過</a:t>
            </a:r>
            <a:endParaRPr kumimoji="1" lang="en-US" altLang="ja-JP" dirty="0" smtClean="0"/>
          </a:p>
          <a:p>
            <a:r>
              <a:rPr lang="ja-JP" altLang="en-US" dirty="0" smtClean="0"/>
              <a:t>　→最小値スコア関数の処理をしているのと同義</a:t>
            </a:r>
            <a:endParaRPr lang="en-US" altLang="ja-JP" dirty="0" smtClean="0"/>
          </a:p>
          <a:p>
            <a:endParaRPr kumimoji="1" lang="en-US" altLang="ja-JP" dirty="0"/>
          </a:p>
          <a:p>
            <a:r>
              <a:rPr lang="ja-JP" altLang="en-US" dirty="0" smtClean="0"/>
              <a:t>各色のゲートでそれぞれ任意の重み付け．</a:t>
            </a:r>
            <a:r>
              <a:rPr kumimoji="1" lang="en-US" altLang="ja-JP" dirty="0" smtClean="0"/>
              <a:t>MUX</a:t>
            </a:r>
            <a:r>
              <a:rPr kumimoji="1" lang="ja-JP" altLang="en-US" dirty="0" smtClean="0"/>
              <a:t>で所望の重みを選択</a:t>
            </a:r>
            <a:endParaRPr kumimoji="1" lang="en-US" altLang="ja-JP" dirty="0" smtClean="0"/>
          </a:p>
          <a:p>
            <a:r>
              <a:rPr kumimoji="1" lang="ja-JP" altLang="en-US" dirty="0" smtClean="0"/>
              <a:t>　→</a:t>
            </a:r>
            <a:r>
              <a:rPr lang="ja-JP" altLang="en-US" dirty="0"/>
              <a:t>スコア行列に基づく出力への</a:t>
            </a:r>
            <a:r>
              <a:rPr lang="ja-JP" altLang="en-US" dirty="0" smtClean="0"/>
              <a:t>重み付け</a:t>
            </a:r>
            <a:endParaRPr lang="ja-JP" altLang="en-US" dirty="0"/>
          </a:p>
        </p:txBody>
      </p:sp>
      <p:sp>
        <p:nvSpPr>
          <p:cNvPr id="7" name="テキスト ボックス 6"/>
          <p:cNvSpPr txBox="1"/>
          <p:nvPr/>
        </p:nvSpPr>
        <p:spPr>
          <a:xfrm>
            <a:off x="426448" y="5943492"/>
            <a:ext cx="4660322" cy="646331"/>
          </a:xfrm>
          <a:prstGeom prst="rect">
            <a:avLst/>
          </a:prstGeom>
          <a:noFill/>
        </p:spPr>
        <p:txBody>
          <a:bodyPr wrap="square" rtlCol="0">
            <a:spAutoFit/>
          </a:bodyPr>
          <a:lstStyle/>
          <a:p>
            <a:r>
              <a:rPr lang="en-US" altLang="ja-JP" sz="1200" dirty="0" err="1"/>
              <a:t>Madhavan</a:t>
            </a:r>
            <a:r>
              <a:rPr lang="en-US" altLang="ja-JP" sz="1200" dirty="0"/>
              <a:t>, </a:t>
            </a:r>
            <a:r>
              <a:rPr lang="en-US" altLang="ja-JP" sz="1200" dirty="0" err="1"/>
              <a:t>Advait</a:t>
            </a:r>
            <a:r>
              <a:rPr lang="en-US" altLang="ja-JP" sz="1200" dirty="0"/>
              <a:t>, Timothy Sherwood, and Dmitri </a:t>
            </a:r>
            <a:r>
              <a:rPr lang="en-US" altLang="ja-JP" sz="1200" dirty="0" err="1"/>
              <a:t>Strukov</a:t>
            </a:r>
            <a:r>
              <a:rPr lang="en-US" altLang="ja-JP" sz="1200" dirty="0"/>
              <a:t>. </a:t>
            </a:r>
            <a:r>
              <a:rPr lang="en-US" altLang="ja-JP" sz="1200" dirty="0" smtClean="0"/>
              <a:t>“Race </a:t>
            </a:r>
            <a:r>
              <a:rPr lang="en-US" altLang="ja-JP" sz="1200" dirty="0"/>
              <a:t>logic: A hardware acceleration for dynamic programming algorithms</a:t>
            </a:r>
            <a:r>
              <a:rPr lang="en-US" altLang="ja-JP" sz="1200" dirty="0" smtClean="0"/>
              <a:t>.”</a:t>
            </a:r>
            <a:r>
              <a:rPr lang="en-US" altLang="ja-JP" sz="1200" dirty="0"/>
              <a:t> </a:t>
            </a:r>
            <a:r>
              <a:rPr lang="en-US" altLang="ja-JP" sz="1200" i="1" dirty="0"/>
              <a:t>ACM SIGARCH Computer Architecture News</a:t>
            </a:r>
            <a:r>
              <a:rPr lang="en-US" altLang="ja-JP" sz="1200" dirty="0"/>
              <a:t> 42.3 (2014): </a:t>
            </a:r>
            <a:r>
              <a:rPr lang="en-US" altLang="ja-JP" sz="1200" dirty="0" smtClean="0"/>
              <a:t>517-528.</a:t>
            </a:r>
            <a:r>
              <a:rPr lang="ja-JP" altLang="en-US" sz="1200" dirty="0" smtClean="0"/>
              <a:t>より引用</a:t>
            </a:r>
            <a:endParaRPr kumimoji="1" lang="ja-JP" altLang="en-US" sz="1200" dirty="0"/>
          </a:p>
        </p:txBody>
      </p:sp>
    </p:spTree>
    <p:extLst>
      <p:ext uri="{BB962C8B-B14F-4D97-AF65-F5344CB8AC3E}">
        <p14:creationId xmlns:p14="http://schemas.microsoft.com/office/powerpoint/2010/main" val="19310042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CMOS</a:t>
            </a:r>
            <a:r>
              <a:rPr kumimoji="1" lang="ja-JP" altLang="en-US" dirty="0" smtClean="0"/>
              <a:t>を用いたレースロジックの実装例</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非同期型</a:t>
            </a:r>
            <a:endParaRPr kumimoji="1" lang="ja-JP" altLang="en-US" dirty="0"/>
          </a:p>
        </p:txBody>
      </p:sp>
      <p:sp>
        <p:nvSpPr>
          <p:cNvPr id="4" name="スライド番号プレースホルダー 3"/>
          <p:cNvSpPr>
            <a:spLocks noGrp="1"/>
          </p:cNvSpPr>
          <p:nvPr>
            <p:ph type="sldNum" sz="quarter" idx="12"/>
          </p:nvPr>
        </p:nvSpPr>
        <p:spPr/>
        <p:txBody>
          <a:bodyPr/>
          <a:lstStyle/>
          <a:p>
            <a:fld id="{EFA5CCE9-1B00-B54D-90EB-36872C14009A}" type="slidenum">
              <a:rPr kumimoji="1" lang="ja-JP" altLang="en-US" smtClean="0"/>
              <a:t>54</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2149431"/>
            <a:ext cx="4445990" cy="3908964"/>
          </a:xfrm>
          <a:prstGeom prst="rect">
            <a:avLst/>
          </a:prstGeom>
        </p:spPr>
      </p:pic>
      <p:sp>
        <p:nvSpPr>
          <p:cNvPr id="6" name="テキスト ボックス 5"/>
          <p:cNvSpPr txBox="1"/>
          <p:nvPr/>
        </p:nvSpPr>
        <p:spPr>
          <a:xfrm>
            <a:off x="426448" y="5943492"/>
            <a:ext cx="4660322" cy="830997"/>
          </a:xfrm>
          <a:prstGeom prst="rect">
            <a:avLst/>
          </a:prstGeom>
          <a:noFill/>
        </p:spPr>
        <p:txBody>
          <a:bodyPr wrap="square" rtlCol="0">
            <a:spAutoFit/>
          </a:bodyPr>
          <a:lstStyle/>
          <a:p>
            <a:r>
              <a:rPr lang="en-US" altLang="ja-JP" sz="1200" dirty="0" err="1"/>
              <a:t>Madhavan</a:t>
            </a:r>
            <a:r>
              <a:rPr lang="en-US" altLang="ja-JP" sz="1200" dirty="0"/>
              <a:t>, </a:t>
            </a:r>
            <a:r>
              <a:rPr lang="en-US" altLang="ja-JP" sz="1200" dirty="0" err="1"/>
              <a:t>Advait</a:t>
            </a:r>
            <a:r>
              <a:rPr lang="en-US" altLang="ja-JP" sz="1200" dirty="0"/>
              <a:t>, Timothy Sherwood, and Dmitri </a:t>
            </a:r>
            <a:r>
              <a:rPr lang="en-US" altLang="ja-JP" sz="1200" dirty="0" err="1"/>
              <a:t>Strukov</a:t>
            </a:r>
            <a:r>
              <a:rPr lang="en-US" altLang="ja-JP" sz="1200" dirty="0"/>
              <a:t>. "A 4-mm 2 180-nm-CMOS 15-Giga-cell-updates-per-second DNA sequence alignment engine based on asynchronous race conditions." </a:t>
            </a:r>
            <a:r>
              <a:rPr lang="en-US" altLang="ja-JP" sz="1200" i="1" dirty="0"/>
              <a:t>Custom Integrated Circuits Conference (CICC), 2017 IEEE</a:t>
            </a:r>
            <a:r>
              <a:rPr lang="en-US" altLang="ja-JP" sz="1200" dirty="0"/>
              <a:t>. IEEE, 2017.</a:t>
            </a:r>
            <a:r>
              <a:rPr lang="ja-JP" altLang="en-US" sz="1200" dirty="0" smtClean="0"/>
              <a:t>より引用</a:t>
            </a:r>
            <a:endParaRPr kumimoji="1" lang="ja-JP" altLang="en-US" sz="1200" dirty="0"/>
          </a:p>
        </p:txBody>
      </p:sp>
      <p:sp>
        <p:nvSpPr>
          <p:cNvPr id="7" name="正方形/長方形 6"/>
          <p:cNvSpPr/>
          <p:nvPr/>
        </p:nvSpPr>
        <p:spPr>
          <a:xfrm>
            <a:off x="5074640" y="2014495"/>
            <a:ext cx="3957237" cy="3416320"/>
          </a:xfrm>
          <a:prstGeom prst="rect">
            <a:avLst/>
          </a:prstGeom>
        </p:spPr>
        <p:txBody>
          <a:bodyPr wrap="square">
            <a:spAutoFit/>
          </a:bodyPr>
          <a:lstStyle/>
          <a:p>
            <a:r>
              <a:rPr lang="ja-JP" altLang="en-US" dirty="0" smtClean="0"/>
              <a:t>ダミーパスゲートで出力信号の遅延時間を調整</a:t>
            </a:r>
            <a:endParaRPr lang="en-US" altLang="ja-JP" dirty="0" smtClean="0"/>
          </a:p>
          <a:p>
            <a:endParaRPr lang="en-US" altLang="ja-JP" dirty="0"/>
          </a:p>
          <a:p>
            <a:r>
              <a:rPr lang="ja-JP" altLang="en-US" dirty="0"/>
              <a:t>上・斜上・左のセルからの入力は</a:t>
            </a:r>
            <a:r>
              <a:rPr lang="en-US" altLang="ja-JP" dirty="0"/>
              <a:t>OR</a:t>
            </a:r>
            <a:r>
              <a:rPr lang="ja-JP" altLang="en-US" dirty="0"/>
              <a:t>ゲートを通過</a:t>
            </a:r>
            <a:endParaRPr lang="en-US" altLang="ja-JP" dirty="0"/>
          </a:p>
          <a:p>
            <a:r>
              <a:rPr lang="ja-JP" altLang="en-US" dirty="0"/>
              <a:t>　→最小値スコア関数の処理をしているのと同義</a:t>
            </a:r>
            <a:endParaRPr lang="en-US" altLang="ja-JP" dirty="0"/>
          </a:p>
          <a:p>
            <a:endParaRPr lang="en-US" altLang="ja-JP" dirty="0"/>
          </a:p>
          <a:p>
            <a:r>
              <a:rPr lang="ja-JP" altLang="en-US" dirty="0" smtClean="0"/>
              <a:t>各パスで</a:t>
            </a:r>
            <a:r>
              <a:rPr lang="ja-JP" altLang="en-US" dirty="0"/>
              <a:t>それぞれ任意の重み付け．</a:t>
            </a:r>
            <a:r>
              <a:rPr lang="en-US" altLang="ja-JP" dirty="0"/>
              <a:t>MUX</a:t>
            </a:r>
            <a:r>
              <a:rPr lang="ja-JP" altLang="en-US" dirty="0"/>
              <a:t>で所望の重みを選択</a:t>
            </a:r>
            <a:endParaRPr lang="en-US" altLang="ja-JP" dirty="0"/>
          </a:p>
          <a:p>
            <a:r>
              <a:rPr lang="ja-JP" altLang="en-US" dirty="0"/>
              <a:t>　→スコア行列に基づく出力への重み付け</a:t>
            </a:r>
          </a:p>
        </p:txBody>
      </p:sp>
    </p:spTree>
    <p:extLst>
      <p:ext uri="{BB962C8B-B14F-4D97-AF65-F5344CB8AC3E}">
        <p14:creationId xmlns:p14="http://schemas.microsoft.com/office/powerpoint/2010/main" val="6875308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レースロジック</a:t>
            </a:r>
            <a:endParaRPr kumimoji="1" lang="ja-JP" altLang="en-US" dirty="0"/>
          </a:p>
        </p:txBody>
      </p:sp>
      <p:sp>
        <p:nvSpPr>
          <p:cNvPr id="3" name="コンテンツ プレースホルダー 2"/>
          <p:cNvSpPr>
            <a:spLocks noGrp="1"/>
          </p:cNvSpPr>
          <p:nvPr>
            <p:ph idx="1"/>
          </p:nvPr>
        </p:nvSpPr>
        <p:spPr>
          <a:xfrm>
            <a:off x="628650" y="1299411"/>
            <a:ext cx="7886700" cy="4752724"/>
          </a:xfrm>
        </p:spPr>
        <p:txBody>
          <a:bodyPr/>
          <a:lstStyle/>
          <a:p>
            <a:pPr marL="457200" lvl="1" indent="0">
              <a:lnSpc>
                <a:spcPct val="150000"/>
              </a:lnSpc>
              <a:buNone/>
            </a:pPr>
            <a:r>
              <a:rPr lang="ja-JP" altLang="en-US" dirty="0"/>
              <a:t>回路伝搬遅延時間を観測することで</a:t>
            </a:r>
            <a:endParaRPr lang="en-US" altLang="ja-JP" dirty="0"/>
          </a:p>
          <a:p>
            <a:pPr marL="457200" lvl="1" indent="0">
              <a:lnSpc>
                <a:spcPct val="150000"/>
              </a:lnSpc>
              <a:buNone/>
            </a:pPr>
            <a:r>
              <a:rPr lang="ja-JP" altLang="en-US" dirty="0"/>
              <a:t>配列アラインメントを</a:t>
            </a:r>
            <a:r>
              <a:rPr lang="ja-JP" altLang="en-US" dirty="0"/>
              <a:t>探索，スコアを得る手法</a:t>
            </a:r>
            <a:endParaRPr lang="en-US" altLang="ja-JP" sz="2800" dirty="0"/>
          </a:p>
          <a:p>
            <a:pPr marL="457200" lvl="1" indent="0">
              <a:lnSpc>
                <a:spcPct val="150000"/>
              </a:lnSpc>
              <a:buNone/>
            </a:pPr>
            <a:r>
              <a:rPr lang="en-US" altLang="ja-JP" sz="2800" dirty="0"/>
              <a:t>X=“TCGAT”</a:t>
            </a:r>
            <a:r>
              <a:rPr lang="ja-JP" altLang="en-US" sz="2800" dirty="0"/>
              <a:t>と</a:t>
            </a:r>
            <a:r>
              <a:rPr lang="en-US" altLang="ja-JP" sz="2800" dirty="0"/>
              <a:t>Y=“CTCAC”</a:t>
            </a:r>
            <a:r>
              <a:rPr lang="ja-JP" altLang="en-US" sz="2800" dirty="0"/>
              <a:t> </a:t>
            </a:r>
          </a:p>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kumimoji="1" lang="ja-JP" altLang="en-US" smtClean="0"/>
              <a:t>5</a:t>
            </a:fld>
            <a:endParaRPr kumimoji="1" lang="ja-JP" altLang="en-US"/>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4287" y="3190468"/>
            <a:ext cx="3036663" cy="3165883"/>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8000" y="2412000"/>
            <a:ext cx="3963319" cy="3924000"/>
          </a:xfrm>
          <a:prstGeom prst="rect">
            <a:avLst/>
          </a:prstGeom>
        </p:spPr>
      </p:pic>
    </p:spTree>
    <p:extLst>
      <p:ext uri="{BB962C8B-B14F-4D97-AF65-F5344CB8AC3E}">
        <p14:creationId xmlns:p14="http://schemas.microsoft.com/office/powerpoint/2010/main" val="10062796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レースロジック</a:t>
            </a:r>
            <a:endParaRPr kumimoji="1" lang="ja-JP" altLang="en-US" dirty="0"/>
          </a:p>
        </p:txBody>
      </p:sp>
      <p:sp>
        <p:nvSpPr>
          <p:cNvPr id="3" name="コンテンツ プレースホルダー 2"/>
          <p:cNvSpPr>
            <a:spLocks noGrp="1"/>
          </p:cNvSpPr>
          <p:nvPr>
            <p:ph idx="1"/>
          </p:nvPr>
        </p:nvSpPr>
        <p:spPr>
          <a:xfrm>
            <a:off x="628650" y="1299411"/>
            <a:ext cx="7886700" cy="4752724"/>
          </a:xfrm>
        </p:spPr>
        <p:txBody>
          <a:bodyPr/>
          <a:lstStyle/>
          <a:p>
            <a:pPr marL="457200" lvl="1" indent="0">
              <a:lnSpc>
                <a:spcPct val="150000"/>
              </a:lnSpc>
              <a:buNone/>
            </a:pPr>
            <a:r>
              <a:rPr lang="ja-JP" altLang="en-US" dirty="0"/>
              <a:t>回路伝搬遅延時間を観測することで</a:t>
            </a:r>
            <a:endParaRPr lang="en-US" altLang="ja-JP" dirty="0"/>
          </a:p>
          <a:p>
            <a:pPr marL="457200" lvl="1" indent="0">
              <a:lnSpc>
                <a:spcPct val="150000"/>
              </a:lnSpc>
              <a:buNone/>
            </a:pPr>
            <a:r>
              <a:rPr lang="ja-JP" altLang="en-US" dirty="0"/>
              <a:t>配列アラインメントを</a:t>
            </a:r>
            <a:r>
              <a:rPr lang="ja-JP" altLang="en-US" dirty="0"/>
              <a:t>探索，スコアを得る手法</a:t>
            </a:r>
            <a:endParaRPr lang="en-US" altLang="ja-JP" sz="2800" dirty="0"/>
          </a:p>
          <a:p>
            <a:pPr marL="457200" lvl="1" indent="0">
              <a:lnSpc>
                <a:spcPct val="150000"/>
              </a:lnSpc>
              <a:buNone/>
            </a:pPr>
            <a:r>
              <a:rPr lang="en-US" altLang="ja-JP" sz="2800" dirty="0"/>
              <a:t>X=“TCGAT”</a:t>
            </a:r>
            <a:r>
              <a:rPr lang="ja-JP" altLang="en-US" sz="2800" dirty="0"/>
              <a:t>と</a:t>
            </a:r>
            <a:r>
              <a:rPr lang="en-US" altLang="ja-JP" sz="2800" dirty="0"/>
              <a:t>Y=“CTCAC”</a:t>
            </a:r>
            <a:r>
              <a:rPr lang="ja-JP" altLang="en-US" sz="2800" dirty="0"/>
              <a:t> </a:t>
            </a: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kumimoji="1" lang="ja-JP" altLang="en-US" smtClean="0"/>
              <a:t>6</a:t>
            </a:fld>
            <a:endParaRPr kumimoji="1" lang="ja-JP" altLang="en-US"/>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4287" y="3190468"/>
            <a:ext cx="3036663" cy="3165883"/>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7999" y="2412000"/>
            <a:ext cx="3949713" cy="4032000"/>
          </a:xfrm>
          <a:prstGeom prst="rect">
            <a:avLst/>
          </a:prstGeom>
        </p:spPr>
      </p:pic>
    </p:spTree>
    <p:extLst>
      <p:ext uri="{BB962C8B-B14F-4D97-AF65-F5344CB8AC3E}">
        <p14:creationId xmlns:p14="http://schemas.microsoft.com/office/powerpoint/2010/main" val="1167433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レースロジック</a:t>
            </a:r>
            <a:endParaRPr kumimoji="1" lang="ja-JP" altLang="en-US" dirty="0"/>
          </a:p>
        </p:txBody>
      </p:sp>
      <p:sp>
        <p:nvSpPr>
          <p:cNvPr id="3" name="コンテンツ プレースホルダー 2"/>
          <p:cNvSpPr>
            <a:spLocks noGrp="1"/>
          </p:cNvSpPr>
          <p:nvPr>
            <p:ph idx="1"/>
          </p:nvPr>
        </p:nvSpPr>
        <p:spPr>
          <a:xfrm>
            <a:off x="628650" y="1299411"/>
            <a:ext cx="7886700" cy="4752724"/>
          </a:xfrm>
        </p:spPr>
        <p:txBody>
          <a:bodyPr/>
          <a:lstStyle/>
          <a:p>
            <a:pPr marL="457200" lvl="1" indent="0">
              <a:lnSpc>
                <a:spcPct val="150000"/>
              </a:lnSpc>
              <a:buNone/>
            </a:pPr>
            <a:r>
              <a:rPr lang="ja-JP" altLang="en-US" dirty="0"/>
              <a:t>回路伝搬遅延時間を観測することで</a:t>
            </a:r>
            <a:endParaRPr lang="en-US" altLang="ja-JP" dirty="0"/>
          </a:p>
          <a:p>
            <a:pPr marL="457200" lvl="1" indent="0">
              <a:lnSpc>
                <a:spcPct val="150000"/>
              </a:lnSpc>
              <a:buNone/>
            </a:pPr>
            <a:r>
              <a:rPr lang="ja-JP" altLang="en-US" dirty="0"/>
              <a:t>配列アラインメントを</a:t>
            </a:r>
            <a:r>
              <a:rPr lang="ja-JP" altLang="en-US" dirty="0"/>
              <a:t>探索，スコアを得る手法</a:t>
            </a:r>
            <a:endParaRPr lang="en-US" altLang="ja-JP" sz="2800" dirty="0"/>
          </a:p>
          <a:p>
            <a:pPr marL="457200" lvl="1" indent="0">
              <a:lnSpc>
                <a:spcPct val="150000"/>
              </a:lnSpc>
              <a:buNone/>
            </a:pPr>
            <a:r>
              <a:rPr lang="en-US" altLang="ja-JP" sz="2800" dirty="0"/>
              <a:t>X=“TCGAT”</a:t>
            </a:r>
            <a:r>
              <a:rPr lang="ja-JP" altLang="en-US" sz="2800" dirty="0"/>
              <a:t>と</a:t>
            </a:r>
            <a:r>
              <a:rPr lang="en-US" altLang="ja-JP" sz="2800" dirty="0"/>
              <a:t>Y=“CTCAC”</a:t>
            </a:r>
            <a:r>
              <a:rPr lang="ja-JP" altLang="en-US" sz="2800" dirty="0"/>
              <a:t> </a:t>
            </a:r>
            <a:endParaRPr lang="en-US" altLang="ja-JP" sz="2800" dirty="0" smtClean="0"/>
          </a:p>
          <a:p>
            <a:pPr marL="457200" lvl="1" indent="0">
              <a:lnSpc>
                <a:spcPct val="150000"/>
              </a:lnSpc>
              <a:buNone/>
            </a:pPr>
            <a:r>
              <a:rPr lang="ja-JP" altLang="en-US" sz="2600" dirty="0" smtClean="0"/>
              <a:t>配列アラインメントスコア：７</a:t>
            </a:r>
            <a:endParaRPr lang="ja-JP" altLang="en-US" sz="2600"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kumimoji="1" lang="ja-JP" altLang="en-US" smtClean="0"/>
              <a:t>7</a:t>
            </a:fld>
            <a:endParaRPr kumimoji="1" lang="ja-JP" altLang="en-US"/>
          </a:p>
        </p:txBody>
      </p:sp>
      <p:graphicFrame>
        <p:nvGraphicFramePr>
          <p:cNvPr id="8" name="表 7"/>
          <p:cNvGraphicFramePr>
            <a:graphicFrameLocks noGrp="1"/>
          </p:cNvGraphicFramePr>
          <p:nvPr>
            <p:extLst>
              <p:ext uri="{D42A27DB-BD31-4B8C-83A1-F6EECF244321}">
                <p14:modId xmlns:p14="http://schemas.microsoft.com/office/powerpoint/2010/main" val="1366357613"/>
              </p:ext>
            </p:extLst>
          </p:nvPr>
        </p:nvGraphicFramePr>
        <p:xfrm>
          <a:off x="1185510" y="4009442"/>
          <a:ext cx="3230520" cy="1219200"/>
        </p:xfrm>
        <a:graphic>
          <a:graphicData uri="http://schemas.openxmlformats.org/drawingml/2006/table">
            <a:tbl>
              <a:tblPr firstRow="1" bandRow="1">
                <a:tableStyleId>{5940675A-B579-460E-94D1-54222C63F5DA}</a:tableStyleId>
              </a:tblPr>
              <a:tblGrid>
                <a:gridCol w="403815"/>
                <a:gridCol w="403815"/>
                <a:gridCol w="403815"/>
                <a:gridCol w="403815"/>
                <a:gridCol w="403815"/>
                <a:gridCol w="403815"/>
                <a:gridCol w="403815"/>
                <a:gridCol w="403815"/>
              </a:tblGrid>
              <a:tr h="641684">
                <a:tc>
                  <a:txBody>
                    <a:bodyPr/>
                    <a:lstStyle/>
                    <a:p>
                      <a:pPr algn="ctr"/>
                      <a:r>
                        <a:rPr kumimoji="1" lang="en-US" altLang="ja-JP" sz="2800" b="0" dirty="0" smtClean="0">
                          <a:latin typeface="HGSoeiKakugothicUB" charset="-128"/>
                          <a:ea typeface="HGSoeiKakugothicUB" charset="-128"/>
                          <a:cs typeface="HGSoeiKakugothicUB" charset="-128"/>
                        </a:rPr>
                        <a:t>X</a:t>
                      </a:r>
                      <a:endParaRPr kumimoji="1" lang="ja-JP" altLang="en-US" sz="2800" b="0" dirty="0">
                        <a:latin typeface="HGSoeiKakugothicUB" charset="-128"/>
                        <a:ea typeface="HGSoeiKakugothicUB" charset="-128"/>
                        <a:cs typeface="HGSoeiKakugothicUB" charset="-128"/>
                      </a:endParaRPr>
                    </a:p>
                  </a:txBody>
                  <a:tcPr anchor="ctr">
                    <a:lnR w="38100" cap="flat" cmpd="sng" algn="ctr">
                      <a:solidFill>
                        <a:schemeClr val="tx1"/>
                      </a:solidFill>
                      <a:prstDash val="solid"/>
                      <a:round/>
                      <a:headEnd type="none" w="med" len="med"/>
                      <a:tailEnd type="none" w="med" len="med"/>
                    </a:lnR>
                  </a:tcPr>
                </a:tc>
                <a:tc>
                  <a:txBody>
                    <a:bodyPr/>
                    <a:lstStyle/>
                    <a:p>
                      <a:pPr algn="ctr"/>
                      <a:r>
                        <a:rPr kumimoji="1" lang="en-US" altLang="ja-JP" sz="2400" b="0" dirty="0" smtClean="0"/>
                        <a:t>_</a:t>
                      </a:r>
                      <a:endParaRPr kumimoji="1" lang="ja-JP" altLang="en-US" sz="2400" b="0" dirty="0"/>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b="0" dirty="0" smtClean="0"/>
                        <a:t>T</a:t>
                      </a:r>
                      <a:endParaRPr kumimoji="1" lang="ja-JP" altLang="en-US" sz="2400" b="0" dirty="0"/>
                    </a:p>
                  </a:txBody>
                  <a:tcPr anchor="ctr"/>
                </a:tc>
                <a:tc>
                  <a:txBody>
                    <a:bodyPr/>
                    <a:lstStyle/>
                    <a:p>
                      <a:pPr algn="ctr"/>
                      <a:r>
                        <a:rPr kumimoji="1" lang="en-US" altLang="ja-JP" sz="2400" b="0" dirty="0" smtClean="0"/>
                        <a:t>C</a:t>
                      </a:r>
                      <a:endParaRPr kumimoji="1" lang="ja-JP" altLang="en-US" sz="2400" b="0" dirty="0"/>
                    </a:p>
                  </a:txBody>
                  <a:tcPr anchor="ctr"/>
                </a:tc>
                <a:tc>
                  <a:txBody>
                    <a:bodyPr/>
                    <a:lstStyle/>
                    <a:p>
                      <a:pPr algn="ctr"/>
                      <a:r>
                        <a:rPr kumimoji="1" lang="en-US" altLang="ja-JP" sz="2400" b="0" dirty="0" smtClean="0"/>
                        <a:t>G</a:t>
                      </a:r>
                      <a:endParaRPr kumimoji="1" lang="ja-JP" altLang="en-US" sz="2400" b="0" dirty="0"/>
                    </a:p>
                  </a:txBody>
                  <a:tcPr anchor="ctr"/>
                </a:tc>
                <a:tc>
                  <a:txBody>
                    <a:bodyPr/>
                    <a:lstStyle/>
                    <a:p>
                      <a:pPr algn="ctr"/>
                      <a:r>
                        <a:rPr kumimoji="1" lang="en-US" altLang="ja-JP" sz="2400" b="0" dirty="0" smtClean="0"/>
                        <a:t>A</a:t>
                      </a:r>
                      <a:endParaRPr kumimoji="1" lang="ja-JP" altLang="en-US" sz="2400" b="0" dirty="0"/>
                    </a:p>
                  </a:txBody>
                  <a:tcPr anchor="ctr"/>
                </a:tc>
                <a:tc>
                  <a:txBody>
                    <a:bodyPr/>
                    <a:lstStyle/>
                    <a:p>
                      <a:pPr algn="ctr"/>
                      <a:r>
                        <a:rPr kumimoji="1" lang="en-US" altLang="ja-JP" sz="2400" b="0" dirty="0" smtClean="0"/>
                        <a:t>_</a:t>
                      </a:r>
                      <a:endParaRPr kumimoji="1" lang="ja-JP" altLang="en-US" sz="2400" b="0" dirty="0"/>
                    </a:p>
                  </a:txBody>
                  <a:tcPr anchor="ctr"/>
                </a:tc>
                <a:tc>
                  <a:txBody>
                    <a:bodyPr/>
                    <a:lstStyle/>
                    <a:p>
                      <a:pPr algn="ctr"/>
                      <a:r>
                        <a:rPr kumimoji="1" lang="en-US" altLang="ja-JP" sz="2400" b="0" dirty="0" smtClean="0"/>
                        <a:t>T</a:t>
                      </a:r>
                      <a:endParaRPr kumimoji="1" lang="ja-JP" altLang="en-US" sz="2400" b="0" dirty="0"/>
                    </a:p>
                  </a:txBody>
                  <a:tcPr anchor="ctr"/>
                </a:tc>
              </a:tr>
              <a:tr h="577516">
                <a:tc>
                  <a:txBody>
                    <a:bodyPr/>
                    <a:lstStyle/>
                    <a:p>
                      <a:pPr algn="ctr"/>
                      <a:r>
                        <a:rPr kumimoji="1" lang="en-US" altLang="ja-JP" sz="2400" b="0" dirty="0" smtClean="0">
                          <a:latin typeface="HGSoeiKakugothicUB" charset="-128"/>
                          <a:ea typeface="HGSoeiKakugothicUB" charset="-128"/>
                          <a:cs typeface="HGSoeiKakugothicUB" charset="-128"/>
                        </a:rPr>
                        <a:t>Y</a:t>
                      </a:r>
                      <a:endParaRPr kumimoji="1" lang="ja-JP" altLang="en-US" sz="2400" b="0" dirty="0">
                        <a:latin typeface="HGSoeiKakugothicUB" charset="-128"/>
                        <a:ea typeface="HGSoeiKakugothicUB" charset="-128"/>
                        <a:cs typeface="HGSoeiKakugothicUB" charset="-128"/>
                      </a:endParaRPr>
                    </a:p>
                  </a:txBody>
                  <a:tcPr anchor="ctr">
                    <a:lnR w="38100" cap="flat" cmpd="sng" algn="ctr">
                      <a:solidFill>
                        <a:schemeClr val="tx1"/>
                      </a:solidFill>
                      <a:prstDash val="solid"/>
                      <a:round/>
                      <a:headEnd type="none" w="med" len="med"/>
                      <a:tailEnd type="none" w="med" len="med"/>
                    </a:lnR>
                  </a:tcPr>
                </a:tc>
                <a:tc>
                  <a:txBody>
                    <a:bodyPr/>
                    <a:lstStyle/>
                    <a:p>
                      <a:pPr algn="ctr"/>
                      <a:r>
                        <a:rPr kumimoji="1" lang="en-US" altLang="ja-JP" sz="2400" b="0" dirty="0" smtClean="0"/>
                        <a:t>G</a:t>
                      </a:r>
                      <a:endParaRPr kumimoji="1" lang="ja-JP" altLang="en-US" sz="2400" b="0" dirty="0"/>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b="0" dirty="0" smtClean="0"/>
                        <a:t>T</a:t>
                      </a:r>
                      <a:endParaRPr kumimoji="1" lang="ja-JP" altLang="en-US" sz="2400" b="0" dirty="0"/>
                    </a:p>
                  </a:txBody>
                  <a:tcPr anchor="ctr"/>
                </a:tc>
                <a:tc>
                  <a:txBody>
                    <a:bodyPr/>
                    <a:lstStyle/>
                    <a:p>
                      <a:pPr algn="ctr"/>
                      <a:r>
                        <a:rPr kumimoji="1" lang="en-US" altLang="ja-JP" sz="2400" b="0" dirty="0" smtClean="0"/>
                        <a:t>C</a:t>
                      </a:r>
                      <a:endParaRPr kumimoji="1" lang="ja-JP" altLang="en-US" sz="2400" b="0" dirty="0"/>
                    </a:p>
                  </a:txBody>
                  <a:tcPr anchor="ctr"/>
                </a:tc>
                <a:tc>
                  <a:txBody>
                    <a:bodyPr/>
                    <a:lstStyle/>
                    <a:p>
                      <a:pPr algn="ctr"/>
                      <a:r>
                        <a:rPr kumimoji="1" lang="en-US" altLang="ja-JP" sz="2400" b="0" dirty="0" smtClean="0"/>
                        <a:t>_</a:t>
                      </a:r>
                      <a:endParaRPr kumimoji="1" lang="ja-JP" altLang="en-US" sz="2400" b="0" dirty="0"/>
                    </a:p>
                  </a:txBody>
                  <a:tcPr anchor="ctr"/>
                </a:tc>
                <a:tc>
                  <a:txBody>
                    <a:bodyPr/>
                    <a:lstStyle/>
                    <a:p>
                      <a:pPr algn="ctr"/>
                      <a:r>
                        <a:rPr kumimoji="1" lang="en-US" altLang="ja-JP" sz="2400" b="0" dirty="0" smtClean="0"/>
                        <a:t>A</a:t>
                      </a:r>
                      <a:endParaRPr kumimoji="1" lang="ja-JP" altLang="en-US" sz="2400" b="0" dirty="0"/>
                    </a:p>
                  </a:txBody>
                  <a:tcPr anchor="ctr"/>
                </a:tc>
                <a:tc>
                  <a:txBody>
                    <a:bodyPr/>
                    <a:lstStyle/>
                    <a:p>
                      <a:pPr algn="ctr"/>
                      <a:r>
                        <a:rPr kumimoji="1" lang="en-US" altLang="ja-JP" sz="2400" b="0" dirty="0" smtClean="0"/>
                        <a:t>C</a:t>
                      </a:r>
                      <a:endParaRPr kumimoji="1" lang="ja-JP" altLang="en-US" sz="2400" b="0" dirty="0"/>
                    </a:p>
                  </a:txBody>
                  <a:tcPr anchor="ctr"/>
                </a:tc>
                <a:tc>
                  <a:txBody>
                    <a:bodyPr/>
                    <a:lstStyle/>
                    <a:p>
                      <a:pPr algn="ctr"/>
                      <a:r>
                        <a:rPr kumimoji="1" lang="en-US" altLang="ja-JP" sz="2400" b="0" dirty="0" smtClean="0"/>
                        <a:t>_</a:t>
                      </a:r>
                      <a:endParaRPr kumimoji="1" lang="ja-JP" altLang="en-US" sz="2400" b="0" dirty="0"/>
                    </a:p>
                  </a:txBody>
                  <a:tcPr anchor="ctr"/>
                </a:tc>
              </a:tr>
            </a:tbl>
          </a:graphicData>
        </a:graphic>
      </p:graphicFrame>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7999" y="2412000"/>
            <a:ext cx="3949713" cy="4032000"/>
          </a:xfrm>
          <a:prstGeom prst="rect">
            <a:avLst/>
          </a:prstGeom>
        </p:spPr>
      </p:pic>
    </p:spTree>
    <p:extLst>
      <p:ext uri="{BB962C8B-B14F-4D97-AF65-F5344CB8AC3E}">
        <p14:creationId xmlns:p14="http://schemas.microsoft.com/office/powerpoint/2010/main" val="12350132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レースロジック</a:t>
            </a:r>
            <a:endParaRPr kumimoji="1" lang="ja-JP" altLang="en-US" dirty="0"/>
          </a:p>
        </p:txBody>
      </p:sp>
      <p:sp>
        <p:nvSpPr>
          <p:cNvPr id="3" name="コンテンツ プレースホルダー 2"/>
          <p:cNvSpPr>
            <a:spLocks noGrp="1"/>
          </p:cNvSpPr>
          <p:nvPr>
            <p:ph idx="1"/>
          </p:nvPr>
        </p:nvSpPr>
        <p:spPr>
          <a:xfrm>
            <a:off x="628650" y="1299411"/>
            <a:ext cx="7886700" cy="4752724"/>
          </a:xfrm>
        </p:spPr>
        <p:txBody>
          <a:bodyPr/>
          <a:lstStyle/>
          <a:p>
            <a:pPr marL="457200" lvl="1" indent="0">
              <a:lnSpc>
                <a:spcPct val="150000"/>
              </a:lnSpc>
              <a:buNone/>
            </a:pPr>
            <a:r>
              <a:rPr lang="ja-JP" altLang="en-US" dirty="0"/>
              <a:t>回路伝搬遅延時間を観測することで</a:t>
            </a:r>
            <a:endParaRPr lang="en-US" altLang="ja-JP" dirty="0"/>
          </a:p>
          <a:p>
            <a:pPr marL="457200" lvl="1" indent="0">
              <a:lnSpc>
                <a:spcPct val="150000"/>
              </a:lnSpc>
              <a:buNone/>
            </a:pPr>
            <a:r>
              <a:rPr lang="ja-JP" altLang="en-US" dirty="0"/>
              <a:t>配列アラインメントを</a:t>
            </a:r>
            <a:r>
              <a:rPr lang="ja-JP" altLang="en-US" dirty="0"/>
              <a:t>探索，スコアを得る手法</a:t>
            </a:r>
            <a:endParaRPr lang="en-US" altLang="ja-JP" sz="2800" dirty="0"/>
          </a:p>
          <a:p>
            <a:pPr marL="457200" lvl="1" indent="0">
              <a:lnSpc>
                <a:spcPct val="150000"/>
              </a:lnSpc>
              <a:buNone/>
            </a:pPr>
            <a:r>
              <a:rPr lang="en-US" altLang="ja-JP" sz="2800" dirty="0"/>
              <a:t>X=“TCGAT”</a:t>
            </a:r>
            <a:r>
              <a:rPr lang="ja-JP" altLang="en-US" sz="2800" dirty="0" smtClean="0"/>
              <a:t>と</a:t>
            </a:r>
            <a:r>
              <a:rPr lang="en-US" altLang="ja-JP" sz="2800" dirty="0"/>
              <a:t>Z</a:t>
            </a:r>
            <a:r>
              <a:rPr lang="en-US" altLang="ja-JP" sz="2800" dirty="0" smtClean="0"/>
              <a:t>=“CCGAT”</a:t>
            </a:r>
            <a:r>
              <a:rPr lang="ja-JP" altLang="en-US" sz="2800" dirty="0" smtClean="0"/>
              <a:t> </a:t>
            </a:r>
            <a:endParaRPr lang="en-US" altLang="ja-JP" sz="2800" dirty="0" smtClean="0"/>
          </a:p>
          <a:p>
            <a:pPr marL="457200" lvl="1" indent="0">
              <a:lnSpc>
                <a:spcPct val="150000"/>
              </a:lnSpc>
              <a:buNone/>
            </a:pPr>
            <a:r>
              <a:rPr lang="ja-JP" altLang="en-US" sz="2600" dirty="0" smtClean="0"/>
              <a:t>配列アラインメントスコア</a:t>
            </a:r>
            <a:r>
              <a:rPr lang="ja-JP" altLang="en-US" sz="2600" dirty="0" smtClean="0"/>
              <a:t>：</a:t>
            </a:r>
            <a:r>
              <a:rPr lang="en-US" altLang="ja-JP" sz="2600" dirty="0" smtClean="0"/>
              <a:t>6</a:t>
            </a:r>
            <a:endParaRPr lang="ja-JP" altLang="en-US" sz="2600"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115BCD6C-E46B-4929-8DC7-4F603058D6BB}" type="slidenum">
              <a:rPr kumimoji="1" lang="ja-JP" altLang="en-US" smtClean="0"/>
              <a:t>8</a:t>
            </a:fld>
            <a:endParaRPr kumimoji="1" lang="ja-JP" altLang="en-US"/>
          </a:p>
        </p:txBody>
      </p:sp>
      <p:graphicFrame>
        <p:nvGraphicFramePr>
          <p:cNvPr id="8" name="表 7"/>
          <p:cNvGraphicFramePr>
            <a:graphicFrameLocks noGrp="1"/>
          </p:cNvGraphicFramePr>
          <p:nvPr>
            <p:extLst>
              <p:ext uri="{D42A27DB-BD31-4B8C-83A1-F6EECF244321}">
                <p14:modId xmlns:p14="http://schemas.microsoft.com/office/powerpoint/2010/main" val="1787215405"/>
              </p:ext>
            </p:extLst>
          </p:nvPr>
        </p:nvGraphicFramePr>
        <p:xfrm>
          <a:off x="1185510" y="4009442"/>
          <a:ext cx="2826705" cy="1219200"/>
        </p:xfrm>
        <a:graphic>
          <a:graphicData uri="http://schemas.openxmlformats.org/drawingml/2006/table">
            <a:tbl>
              <a:tblPr firstRow="1" bandRow="1">
                <a:tableStyleId>{5940675A-B579-460E-94D1-54222C63F5DA}</a:tableStyleId>
              </a:tblPr>
              <a:tblGrid>
                <a:gridCol w="403815"/>
                <a:gridCol w="403815"/>
                <a:gridCol w="403815"/>
                <a:gridCol w="403815"/>
                <a:gridCol w="403815"/>
                <a:gridCol w="403815"/>
                <a:gridCol w="403815"/>
              </a:tblGrid>
              <a:tr h="641684">
                <a:tc>
                  <a:txBody>
                    <a:bodyPr/>
                    <a:lstStyle/>
                    <a:p>
                      <a:pPr algn="ctr"/>
                      <a:r>
                        <a:rPr kumimoji="1" lang="en-US" altLang="ja-JP" sz="2800" b="0" dirty="0" smtClean="0">
                          <a:latin typeface="HGSoeiKakugothicUB" charset="-128"/>
                          <a:ea typeface="HGSoeiKakugothicUB" charset="-128"/>
                          <a:cs typeface="HGSoeiKakugothicUB" charset="-128"/>
                        </a:rPr>
                        <a:t>X</a:t>
                      </a:r>
                      <a:endParaRPr kumimoji="1" lang="ja-JP" altLang="en-US" sz="2800" b="0" dirty="0">
                        <a:latin typeface="HGSoeiKakugothicUB" charset="-128"/>
                        <a:ea typeface="HGSoeiKakugothicUB" charset="-128"/>
                        <a:cs typeface="HGSoeiKakugothicUB" charset="-128"/>
                      </a:endParaRPr>
                    </a:p>
                  </a:txBody>
                  <a:tcPr anchor="ctr">
                    <a:lnR w="38100" cap="flat" cmpd="sng" algn="ctr">
                      <a:solidFill>
                        <a:schemeClr val="tx1"/>
                      </a:solidFill>
                      <a:prstDash val="solid"/>
                      <a:round/>
                      <a:headEnd type="none" w="med" len="med"/>
                      <a:tailEnd type="none" w="med" len="med"/>
                    </a:lnR>
                  </a:tcPr>
                </a:tc>
                <a:tc>
                  <a:txBody>
                    <a:bodyPr/>
                    <a:lstStyle/>
                    <a:p>
                      <a:pPr algn="ctr"/>
                      <a:r>
                        <a:rPr kumimoji="1" lang="en-US" altLang="ja-JP" sz="2400" b="0" dirty="0" smtClean="0"/>
                        <a:t>_</a:t>
                      </a:r>
                      <a:endParaRPr kumimoji="1" lang="ja-JP" altLang="en-US" sz="2400" b="0" dirty="0"/>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b="0" dirty="0" smtClean="0"/>
                        <a:t>T</a:t>
                      </a:r>
                      <a:endParaRPr kumimoji="1" lang="ja-JP" altLang="en-US" sz="2400" b="0" dirty="0"/>
                    </a:p>
                  </a:txBody>
                  <a:tcPr anchor="ctr"/>
                </a:tc>
                <a:tc>
                  <a:txBody>
                    <a:bodyPr/>
                    <a:lstStyle/>
                    <a:p>
                      <a:pPr algn="ctr"/>
                      <a:r>
                        <a:rPr kumimoji="1" lang="en-US" altLang="ja-JP" sz="2400" b="0" dirty="0" smtClean="0"/>
                        <a:t>C</a:t>
                      </a:r>
                      <a:endParaRPr kumimoji="1" lang="ja-JP" altLang="en-US" sz="2400" b="0" dirty="0"/>
                    </a:p>
                  </a:txBody>
                  <a:tcPr anchor="ctr"/>
                </a:tc>
                <a:tc>
                  <a:txBody>
                    <a:bodyPr/>
                    <a:lstStyle/>
                    <a:p>
                      <a:pPr algn="ctr"/>
                      <a:r>
                        <a:rPr kumimoji="1" lang="en-US" altLang="ja-JP" sz="2400" b="0" dirty="0" smtClean="0"/>
                        <a:t>G</a:t>
                      </a:r>
                      <a:endParaRPr kumimoji="1" lang="ja-JP" altLang="en-US" sz="2400" b="0" dirty="0"/>
                    </a:p>
                  </a:txBody>
                  <a:tcPr anchor="ctr"/>
                </a:tc>
                <a:tc>
                  <a:txBody>
                    <a:bodyPr/>
                    <a:lstStyle/>
                    <a:p>
                      <a:pPr algn="ctr"/>
                      <a:r>
                        <a:rPr kumimoji="1" lang="en-US" altLang="ja-JP" sz="2400" b="0" dirty="0" smtClean="0"/>
                        <a:t>A</a:t>
                      </a:r>
                      <a:endParaRPr kumimoji="1" lang="ja-JP" altLang="en-US" sz="2400" b="0" dirty="0"/>
                    </a:p>
                  </a:txBody>
                  <a:tcPr anchor="ctr"/>
                </a:tc>
                <a:tc>
                  <a:txBody>
                    <a:bodyPr/>
                    <a:lstStyle/>
                    <a:p>
                      <a:pPr algn="ctr"/>
                      <a:r>
                        <a:rPr kumimoji="1" lang="en-US" altLang="ja-JP" sz="2400" b="0" dirty="0" smtClean="0"/>
                        <a:t>T</a:t>
                      </a:r>
                      <a:endParaRPr kumimoji="1" lang="ja-JP" altLang="en-US" sz="2400" b="0" dirty="0"/>
                    </a:p>
                  </a:txBody>
                  <a:tcPr anchor="ctr"/>
                </a:tc>
              </a:tr>
              <a:tr h="577516">
                <a:tc>
                  <a:txBody>
                    <a:bodyPr/>
                    <a:lstStyle/>
                    <a:p>
                      <a:pPr algn="ctr"/>
                      <a:r>
                        <a:rPr kumimoji="1" lang="en-US" altLang="ja-JP" sz="2400" b="0" dirty="0" smtClean="0">
                          <a:latin typeface="HGSoeiKakugothicUB" charset="-128"/>
                          <a:ea typeface="HGSoeiKakugothicUB" charset="-128"/>
                          <a:cs typeface="HGSoeiKakugothicUB" charset="-128"/>
                        </a:rPr>
                        <a:t>Y</a:t>
                      </a:r>
                      <a:endParaRPr kumimoji="1" lang="ja-JP" altLang="en-US" sz="2400" b="0" dirty="0">
                        <a:latin typeface="HGSoeiKakugothicUB" charset="-128"/>
                        <a:ea typeface="HGSoeiKakugothicUB" charset="-128"/>
                        <a:cs typeface="HGSoeiKakugothicUB" charset="-128"/>
                      </a:endParaRPr>
                    </a:p>
                  </a:txBody>
                  <a:tcPr anchor="ctr">
                    <a:lnR w="38100" cap="flat" cmpd="sng" algn="ctr">
                      <a:solidFill>
                        <a:schemeClr val="tx1"/>
                      </a:solidFill>
                      <a:prstDash val="solid"/>
                      <a:round/>
                      <a:headEnd type="none" w="med" len="med"/>
                      <a:tailEnd type="none" w="med" len="med"/>
                    </a:lnR>
                  </a:tcPr>
                </a:tc>
                <a:tc>
                  <a:txBody>
                    <a:bodyPr/>
                    <a:lstStyle/>
                    <a:p>
                      <a:pPr algn="ctr"/>
                      <a:r>
                        <a:rPr kumimoji="1" lang="en-US" altLang="ja-JP" sz="2400" b="0" dirty="0" smtClean="0"/>
                        <a:t>G</a:t>
                      </a:r>
                      <a:endParaRPr kumimoji="1" lang="ja-JP" altLang="en-US" sz="2400" b="0" dirty="0"/>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b="0" dirty="0" smtClean="0"/>
                        <a:t>_</a:t>
                      </a:r>
                      <a:endParaRPr kumimoji="1" lang="ja-JP" altLang="en-US" sz="2400" b="0" dirty="0"/>
                    </a:p>
                  </a:txBody>
                  <a:tcPr anchor="ctr"/>
                </a:tc>
                <a:tc>
                  <a:txBody>
                    <a:bodyPr/>
                    <a:lstStyle/>
                    <a:p>
                      <a:pPr algn="ctr"/>
                      <a:r>
                        <a:rPr kumimoji="1" lang="en-US" altLang="ja-JP" sz="2400" b="0" dirty="0" smtClean="0"/>
                        <a:t>C</a:t>
                      </a:r>
                      <a:endParaRPr kumimoji="1" lang="ja-JP" altLang="en-US" sz="2400" b="0" dirty="0"/>
                    </a:p>
                  </a:txBody>
                  <a:tcPr anchor="ctr"/>
                </a:tc>
                <a:tc>
                  <a:txBody>
                    <a:bodyPr/>
                    <a:lstStyle/>
                    <a:p>
                      <a:pPr algn="ctr"/>
                      <a:r>
                        <a:rPr kumimoji="1" lang="en-US" altLang="ja-JP" sz="2400" b="0" dirty="0" smtClean="0"/>
                        <a:t>G</a:t>
                      </a:r>
                      <a:endParaRPr kumimoji="1" lang="ja-JP" altLang="en-US" sz="2400" b="0" dirty="0"/>
                    </a:p>
                  </a:txBody>
                  <a:tcPr anchor="ctr"/>
                </a:tc>
                <a:tc>
                  <a:txBody>
                    <a:bodyPr/>
                    <a:lstStyle/>
                    <a:p>
                      <a:pPr algn="ctr"/>
                      <a:r>
                        <a:rPr kumimoji="1" lang="en-US" altLang="ja-JP" sz="2400" b="0" dirty="0" smtClean="0"/>
                        <a:t>A</a:t>
                      </a:r>
                      <a:endParaRPr kumimoji="1" lang="ja-JP" altLang="en-US" sz="2400" b="0" dirty="0"/>
                    </a:p>
                  </a:txBody>
                  <a:tcPr anchor="ctr"/>
                </a:tc>
                <a:tc>
                  <a:txBody>
                    <a:bodyPr/>
                    <a:lstStyle/>
                    <a:p>
                      <a:pPr algn="ctr"/>
                      <a:r>
                        <a:rPr kumimoji="1" lang="en-US" altLang="ja-JP" sz="2400" b="0" dirty="0" smtClean="0"/>
                        <a:t>T</a:t>
                      </a:r>
                      <a:endParaRPr kumimoji="1" lang="ja-JP" altLang="en-US" sz="2400" b="0" dirty="0"/>
                    </a:p>
                  </a:txBody>
                  <a:tcPr anchor="ctr"/>
                </a:tc>
              </a:tr>
            </a:tbl>
          </a:graphicData>
        </a:graphic>
      </p:graphicFrame>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8000" y="2412000"/>
            <a:ext cx="3949733" cy="4032000"/>
          </a:xfrm>
          <a:prstGeom prst="rect">
            <a:avLst/>
          </a:prstGeom>
        </p:spPr>
      </p:pic>
    </p:spTree>
    <p:extLst>
      <p:ext uri="{BB962C8B-B14F-4D97-AF65-F5344CB8AC3E}">
        <p14:creationId xmlns:p14="http://schemas.microsoft.com/office/powerpoint/2010/main" val="5075007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4395</TotalTime>
  <Words>5106</Words>
  <Application>Microsoft Macintosh PowerPoint</Application>
  <PresentationFormat>画面に合わせる (4:3)</PresentationFormat>
  <Paragraphs>1444</Paragraphs>
  <Slides>55</Slides>
  <Notes>51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55</vt:i4>
      </vt:variant>
    </vt:vector>
  </HeadingPairs>
  <TitlesOfParts>
    <vt:vector size="63" baseType="lpstr">
      <vt:lpstr>Calibri</vt:lpstr>
      <vt:lpstr>Calibri Light</vt:lpstr>
      <vt:lpstr>Cambria Math</vt:lpstr>
      <vt:lpstr>HGSoeiKakugothicUB</vt:lpstr>
      <vt:lpstr>ＭＳ Ｐゴシック</vt:lpstr>
      <vt:lpstr>Yu Gothic</vt:lpstr>
      <vt:lpstr>Arial</vt:lpstr>
      <vt:lpstr>Office テーマ</vt:lpstr>
      <vt:lpstr>ナノフォトニック･デバイスを用いた 配列アラインメント用レースロジック回路の提案</vt:lpstr>
      <vt:lpstr>目次</vt:lpstr>
      <vt:lpstr>配列アラインメント</vt:lpstr>
      <vt:lpstr>レースロジック</vt:lpstr>
      <vt:lpstr>レースロジック</vt:lpstr>
      <vt:lpstr>レースロジック</vt:lpstr>
      <vt:lpstr>レースロジック</vt:lpstr>
      <vt:lpstr>レースロジック</vt:lpstr>
      <vt:lpstr>レースロジック</vt:lpstr>
      <vt:lpstr>光デバイスとレースロジック</vt:lpstr>
      <vt:lpstr>本研究のねらい</vt:lpstr>
      <vt:lpstr>CMOSを用いたレースロジック実装例</vt:lpstr>
      <vt:lpstr>PowerPoint プレゼンテーション</vt:lpstr>
      <vt:lpstr>PowerPoint プレゼンテーション</vt:lpstr>
      <vt:lpstr>PowerPoint プレゼンテーション</vt:lpstr>
      <vt:lpstr>設計選択肢</vt:lpstr>
      <vt:lpstr>設計選択肢</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光スイッチ</vt:lpstr>
      <vt:lpstr>提案回路の挙動</vt:lpstr>
      <vt:lpstr>機能検証</vt:lpstr>
      <vt:lpstr>機能検証</vt:lpstr>
      <vt:lpstr>機能検証</vt:lpstr>
      <vt:lpstr>機能検証</vt:lpstr>
      <vt:lpstr>機能検証</vt:lpstr>
      <vt:lpstr>機能検証</vt:lpstr>
      <vt:lpstr>実装に向けての課題</vt:lpstr>
      <vt:lpstr>実装に向けての課題</vt:lpstr>
      <vt:lpstr>実装に向けての課題</vt:lpstr>
      <vt:lpstr>まとめ</vt:lpstr>
      <vt:lpstr>ご静聴ありがとうございました</vt:lpstr>
      <vt:lpstr>backslide</vt:lpstr>
      <vt:lpstr>課題　遅延時間に影響を与える雑音 </vt:lpstr>
      <vt:lpstr>課題　遅延時間差の検知 </vt:lpstr>
      <vt:lpstr>信号伝搬の挙動</vt:lpstr>
      <vt:lpstr>信号伝搬の挙動</vt:lpstr>
      <vt:lpstr>設計選択肢候補の整理</vt:lpstr>
      <vt:lpstr>遅延時間</vt:lpstr>
      <vt:lpstr>面積</vt:lpstr>
      <vt:lpstr>光素子の素子内伝搬時間</vt:lpstr>
      <vt:lpstr>編集グラフ</vt:lpstr>
      <vt:lpstr>動的計画法による編集距離の計算</vt:lpstr>
      <vt:lpstr>スコアマトリックス</vt:lpstr>
      <vt:lpstr>スコアマトリックス</vt:lpstr>
      <vt:lpstr>スコアマトリックス</vt:lpstr>
      <vt:lpstr>スコアマトリックス</vt:lpstr>
      <vt:lpstr>スコアマトリックス</vt:lpstr>
      <vt:lpstr>スコアマトリックス</vt:lpstr>
      <vt:lpstr>CMOSを用いたレースロジックの実装例</vt:lpstr>
      <vt:lpstr>CMOSを用いたレースロジックの実装例</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hoge</dc:creator>
  <cp:lastModifiedBy>Microsoft Office ユーザー</cp:lastModifiedBy>
  <cp:revision>266</cp:revision>
  <cp:lastPrinted>2018-02-17T04:20:23Z</cp:lastPrinted>
  <dcterms:created xsi:type="dcterms:W3CDTF">2016-01-21T15:22:27Z</dcterms:created>
  <dcterms:modified xsi:type="dcterms:W3CDTF">2018-02-19T08:12:15Z</dcterms:modified>
</cp:coreProperties>
</file>