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42"/>
  </p:notesMasterIdLst>
  <p:handoutMasterIdLst>
    <p:handoutMasterId r:id="rId43"/>
  </p:handoutMasterIdLst>
  <p:sldIdLst>
    <p:sldId id="256" r:id="rId2"/>
    <p:sldId id="310" r:id="rId3"/>
    <p:sldId id="312" r:id="rId4"/>
    <p:sldId id="370" r:id="rId5"/>
    <p:sldId id="358" r:id="rId6"/>
    <p:sldId id="328" r:id="rId7"/>
    <p:sldId id="329" r:id="rId8"/>
    <p:sldId id="359" r:id="rId9"/>
    <p:sldId id="384" r:id="rId10"/>
    <p:sldId id="318" r:id="rId11"/>
    <p:sldId id="304" r:id="rId12"/>
    <p:sldId id="319" r:id="rId13"/>
    <p:sldId id="330" r:id="rId14"/>
    <p:sldId id="332" r:id="rId15"/>
    <p:sldId id="333" r:id="rId16"/>
    <p:sldId id="373" r:id="rId17"/>
    <p:sldId id="374" r:id="rId18"/>
    <p:sldId id="372" r:id="rId19"/>
    <p:sldId id="352" r:id="rId20"/>
    <p:sldId id="361" r:id="rId21"/>
    <p:sldId id="363" r:id="rId22"/>
    <p:sldId id="362" r:id="rId23"/>
    <p:sldId id="364" r:id="rId24"/>
    <p:sldId id="385" r:id="rId25"/>
    <p:sldId id="365" r:id="rId26"/>
    <p:sldId id="367" r:id="rId27"/>
    <p:sldId id="369" r:id="rId28"/>
    <p:sldId id="379" r:id="rId29"/>
    <p:sldId id="378" r:id="rId30"/>
    <p:sldId id="377" r:id="rId31"/>
    <p:sldId id="368" r:id="rId32"/>
    <p:sldId id="388" r:id="rId33"/>
    <p:sldId id="389" r:id="rId34"/>
    <p:sldId id="366" r:id="rId35"/>
    <p:sldId id="354" r:id="rId36"/>
    <p:sldId id="267" r:id="rId37"/>
    <p:sldId id="390" r:id="rId38"/>
    <p:sldId id="392" r:id="rId39"/>
    <p:sldId id="391" r:id="rId40"/>
    <p:sldId id="393" r:id="rId4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432FF"/>
    <a:srgbClr val="FB4378"/>
    <a:srgbClr val="FFA3DA"/>
    <a:srgbClr val="4171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604" autoAdjust="0"/>
    <p:restoredTop sz="92932" autoAdjust="0"/>
  </p:normalViewPr>
  <p:slideViewPr>
    <p:cSldViewPr snapToGrid="0">
      <p:cViewPr>
        <p:scale>
          <a:sx n="75" d="100"/>
          <a:sy n="75" d="100"/>
        </p:scale>
        <p:origin x="168" y="-328"/>
      </p:cViewPr>
      <p:guideLst>
        <p:guide orient="horz" pos="2160"/>
        <p:guide pos="2880"/>
      </p:guideLst>
    </p:cSldViewPr>
  </p:slideViewPr>
  <p:notesTextViewPr>
    <p:cViewPr>
      <p:scale>
        <a:sx n="1" d="1"/>
        <a:sy n="1" d="1"/>
      </p:scale>
      <p:origin x="0" y="0"/>
    </p:cViewPr>
  </p:notesTextViewPr>
  <p:sorterViewPr>
    <p:cViewPr>
      <p:scale>
        <a:sx n="133" d="100"/>
        <a:sy n="133" d="100"/>
      </p:scale>
      <p:origin x="0" y="-752"/>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esProps" Target="presProps.xml"/><Relationship Id="rId4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BD4316-7647-504A-9AC0-92021D4251E5}" type="datetimeFigureOut">
              <a:rPr kumimoji="1" lang="ja-JP" altLang="en-US" smtClean="0"/>
              <a:t>2018/2/22</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23F4E7-9743-B447-9934-92A6C25E234C}" type="slidenum">
              <a:rPr kumimoji="1" lang="ja-JP" altLang="en-US" smtClean="0"/>
              <a:t>‹#›</a:t>
            </a:fld>
            <a:endParaRPr kumimoji="1" lang="ja-JP" altLang="en-US"/>
          </a:p>
        </p:txBody>
      </p:sp>
    </p:spTree>
    <p:extLst>
      <p:ext uri="{BB962C8B-B14F-4D97-AF65-F5344CB8AC3E}">
        <p14:creationId xmlns:p14="http://schemas.microsoft.com/office/powerpoint/2010/main" val="150339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D684A2-895A-4711-A092-9553D07E1759}" type="datetimeFigureOut">
              <a:rPr kumimoji="1" lang="ja-JP" altLang="en-US" smtClean="0"/>
              <a:t>2018/2/22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478476-91BA-431B-9989-67D9D9820056}" type="slidenum">
              <a:rPr kumimoji="1" lang="ja-JP" altLang="en-US" smtClean="0"/>
              <a:t>‹#›</a:t>
            </a:fld>
            <a:endParaRPr kumimoji="1" lang="ja-JP" altLang="en-US"/>
          </a:p>
        </p:txBody>
      </p:sp>
    </p:spTree>
    <p:extLst>
      <p:ext uri="{BB962C8B-B14F-4D97-AF65-F5344CB8AC3E}">
        <p14:creationId xmlns:p14="http://schemas.microsoft.com/office/powerpoint/2010/main" val="248813428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ナノフォトニックデバイスを用いた配列アラインメント用レースロジック回路の提案というタイトルで　井上研究室修士２年，浅井里奈が発表</a:t>
            </a:r>
            <a:r>
              <a:rPr kumimoji="1" lang="ja-JP" altLang="en-US" sz="1200" kern="1200" dirty="0" smtClean="0">
                <a:solidFill>
                  <a:schemeClr val="tx1"/>
                </a:solidFill>
                <a:effectLst/>
                <a:latin typeface="+mn-lt"/>
                <a:ea typeface="+mn-ea"/>
                <a:cs typeface="+mn-cs"/>
              </a:rPr>
              <a:t>いたします．</a:t>
            </a:r>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0</a:t>
            </a:fld>
            <a:endParaRPr kumimoji="1" lang="ja-JP" altLang="en-US"/>
          </a:p>
        </p:txBody>
      </p:sp>
    </p:spTree>
    <p:extLst>
      <p:ext uri="{BB962C8B-B14F-4D97-AF65-F5344CB8AC3E}">
        <p14:creationId xmlns:p14="http://schemas.microsoft.com/office/powerpoint/2010/main" val="1366274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レースロジックは信号を積極的に伝搬させることによってとある計算を行います．一方，光デバイスとは光伝搬信号を取り扱う素子を差し，光伝搬信号</a:t>
            </a:r>
            <a:r>
              <a:rPr kumimoji="1" lang="ja-JP" altLang="en-US" sz="1200" kern="1200" dirty="0" smtClean="0">
                <a:solidFill>
                  <a:schemeClr val="tx1"/>
                </a:solidFill>
                <a:effectLst/>
                <a:latin typeface="+mn-lt"/>
                <a:ea typeface="+mn-ea"/>
                <a:cs typeface="+mn-cs"/>
              </a:rPr>
              <a:t>は</a:t>
            </a:r>
            <a:r>
              <a:rPr kumimoji="1" lang="ja-JP" altLang="ja-JP" sz="1200" kern="1200" dirty="0" smtClean="0">
                <a:solidFill>
                  <a:schemeClr val="tx1"/>
                </a:solidFill>
                <a:effectLst/>
                <a:latin typeface="+mn-lt"/>
                <a:ea typeface="+mn-ea"/>
                <a:cs typeface="+mn-cs"/>
              </a:rPr>
              <a:t>伝搬速度が速いという特徴があります．光デバイスの高速での信号処理という特徴に注目し， </a:t>
            </a:r>
            <a:r>
              <a:rPr kumimoji="1" lang="en-US" altLang="ja-JP" sz="1200" kern="1200" dirty="0" smtClean="0">
                <a:solidFill>
                  <a:schemeClr val="tx1"/>
                </a:solidFill>
                <a:effectLst/>
                <a:latin typeface="+mn-lt"/>
                <a:ea typeface="+mn-ea"/>
                <a:cs typeface="+mn-cs"/>
              </a:rPr>
              <a:t>CMOS</a:t>
            </a:r>
            <a:r>
              <a:rPr kumimoji="1" lang="ja-JP" altLang="ja-JP" sz="1200" kern="1200" dirty="0" smtClean="0">
                <a:solidFill>
                  <a:schemeClr val="tx1"/>
                </a:solidFill>
                <a:effectLst/>
                <a:latin typeface="+mn-lt"/>
                <a:ea typeface="+mn-ea"/>
                <a:cs typeface="+mn-cs"/>
              </a:rPr>
              <a:t>デバイスを用いたレースロジック回路よりも性能において優位になると考えました．</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ja-JP" sz="1200" kern="1200" dirty="0" smtClean="0">
              <a:solidFill>
                <a:schemeClr val="tx1"/>
              </a:solidFill>
              <a:effectLst/>
              <a:latin typeface="+mn-lt"/>
              <a:ea typeface="+mn-ea"/>
              <a:cs typeface="+mn-cs"/>
            </a:endParaRPr>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9</a:t>
            </a:fld>
            <a:endParaRPr kumimoji="1" lang="ja-JP" altLang="en-US"/>
          </a:p>
        </p:txBody>
      </p:sp>
    </p:spTree>
    <p:extLst>
      <p:ext uri="{BB962C8B-B14F-4D97-AF65-F5344CB8AC3E}">
        <p14:creationId xmlns:p14="http://schemas.microsoft.com/office/powerpoint/2010/main" val="952329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本研究の狙いです．</a:t>
            </a:r>
          </a:p>
          <a:p>
            <a:r>
              <a:rPr kumimoji="1" lang="ja-JP" altLang="ja-JP" sz="1200" kern="1200" dirty="0" smtClean="0">
                <a:solidFill>
                  <a:schemeClr val="tx1"/>
                </a:solidFill>
                <a:effectLst/>
                <a:latin typeface="+mn-lt"/>
                <a:ea typeface="+mn-ea"/>
                <a:cs typeface="+mn-cs"/>
              </a:rPr>
              <a:t>課題として，配列アラインメント処理の高速化を挙げ，目的をナノフォトニック・デバイスを用いた配列アラインメント用レースロジック回路の提案としました．シミュレータを用いた提案回路の機能検証や，遅延時間・面積・消費電力に対するモデルを構築，そ</a:t>
            </a:r>
            <a:r>
              <a:rPr kumimoji="1" lang="ja-JP" altLang="en-US" sz="1200" kern="1200" dirty="0" smtClean="0">
                <a:solidFill>
                  <a:schemeClr val="tx1"/>
                </a:solidFill>
                <a:effectLst/>
                <a:latin typeface="+mn-lt"/>
                <a:ea typeface="+mn-ea"/>
                <a:cs typeface="+mn-cs"/>
              </a:rPr>
              <a:t>れを</a:t>
            </a:r>
            <a:r>
              <a:rPr kumimoji="1" lang="ja-JP" altLang="ja-JP" sz="1200" kern="1200" dirty="0" smtClean="0">
                <a:solidFill>
                  <a:schemeClr val="tx1"/>
                </a:solidFill>
                <a:effectLst/>
                <a:latin typeface="+mn-lt"/>
                <a:ea typeface="+mn-ea"/>
                <a:cs typeface="+mn-cs"/>
              </a:rPr>
              <a:t>使った評価を行い，実装に向けての課題の考察をします．今回の発表は時間の都合上，機能検証と実装に向けての課題について述べます．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10</a:t>
            </a:fld>
            <a:endParaRPr kumimoji="1" lang="ja-JP" altLang="en-US"/>
          </a:p>
        </p:txBody>
      </p:sp>
    </p:spTree>
    <p:extLst>
      <p:ext uri="{BB962C8B-B14F-4D97-AF65-F5344CB8AC3E}">
        <p14:creationId xmlns:p14="http://schemas.microsoft.com/office/powerpoint/2010/main" val="1843362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まずは</a:t>
            </a:r>
            <a:r>
              <a:rPr kumimoji="1" lang="en-US" altLang="ja-JP" sz="1200" kern="1200" dirty="0" smtClean="0">
                <a:solidFill>
                  <a:schemeClr val="tx1"/>
                </a:solidFill>
                <a:effectLst/>
                <a:latin typeface="+mn-lt"/>
                <a:ea typeface="+mn-ea"/>
                <a:cs typeface="+mn-cs"/>
              </a:rPr>
              <a:t>CMOS</a:t>
            </a:r>
            <a:r>
              <a:rPr kumimoji="1" lang="ja-JP" altLang="ja-JP" sz="1200" kern="1200" dirty="0" smtClean="0">
                <a:solidFill>
                  <a:schemeClr val="tx1"/>
                </a:solidFill>
                <a:effectLst/>
                <a:latin typeface="+mn-lt"/>
                <a:ea typeface="+mn-ea"/>
                <a:cs typeface="+mn-cs"/>
              </a:rPr>
              <a:t>を用いたレースロジックの実装例を見ていきます．回路は大きく分けて，レースロジックアレイと呼ばれる部分と制御と遅延時間の検出を行うカウンタで構成される部分があります．アレイの中は，セルと呼ばれるユニットが並べられた構造を取ります．</a:t>
            </a:r>
            <a:r>
              <a:rPr lang="ja-JP" altLang="ja-JP" dirty="0" smtClean="0">
                <a:effectLst/>
              </a:rPr>
              <a:t> </a:t>
            </a:r>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11</a:t>
            </a:fld>
            <a:endParaRPr kumimoji="1" lang="ja-JP" altLang="en-US"/>
          </a:p>
        </p:txBody>
      </p:sp>
    </p:spTree>
    <p:extLst>
      <p:ext uri="{BB962C8B-B14F-4D97-AF65-F5344CB8AC3E}">
        <p14:creationId xmlns:p14="http://schemas.microsoft.com/office/powerpoint/2010/main" val="1228256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このアレイの出力の回路遅延時間を計測します．一番最初に出力される信号が最短経路，つまり配列アラインメントを示す経路を通ってきた信号であり，その信号の回路遅延時間が配列アラインメントスコアとなり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12</a:t>
            </a:fld>
            <a:endParaRPr kumimoji="1" lang="ja-JP" altLang="en-US"/>
          </a:p>
        </p:txBody>
      </p:sp>
    </p:spTree>
    <p:extLst>
      <p:ext uri="{BB962C8B-B14F-4D97-AF65-F5344CB8AC3E}">
        <p14:creationId xmlns:p14="http://schemas.microsoft.com/office/powerpoint/2010/main" val="1696852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セルは先ほどの編集グラフのノードに対応しています．セルに必要な機能は，上・斜め上・左のセルからの入力受付と右・斜め下・下のセルへの信号出力，各経路ごとにスコアマトリクスに基づく遅延時間を</a:t>
            </a:r>
            <a:r>
              <a:rPr kumimoji="1" lang="ja-JP" altLang="en-US" sz="1200" kern="1200" dirty="0" smtClean="0">
                <a:solidFill>
                  <a:schemeClr val="tx1"/>
                </a:solidFill>
                <a:effectLst/>
                <a:latin typeface="+mn-lt"/>
                <a:ea typeface="+mn-ea"/>
                <a:cs typeface="+mn-cs"/>
              </a:rPr>
              <a:t>付与</a:t>
            </a:r>
            <a:r>
              <a:rPr kumimoji="1" lang="ja-JP" altLang="ja-JP" sz="1200" kern="1200" dirty="0" smtClean="0">
                <a:solidFill>
                  <a:schemeClr val="tx1"/>
                </a:solidFill>
                <a:effectLst/>
                <a:latin typeface="+mn-lt"/>
                <a:ea typeface="+mn-ea"/>
                <a:cs typeface="+mn-cs"/>
              </a:rPr>
              <a:t>することです．</a:t>
            </a:r>
            <a:r>
              <a:rPr lang="ja-JP" altLang="ja-JP" dirty="0" smtClean="0">
                <a:effectLst/>
              </a:rPr>
              <a:t> </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13</a:t>
            </a:fld>
            <a:endParaRPr kumimoji="1" lang="ja-JP" altLang="en-US"/>
          </a:p>
        </p:txBody>
      </p:sp>
    </p:spTree>
    <p:extLst>
      <p:ext uri="{BB962C8B-B14F-4D97-AF65-F5344CB8AC3E}">
        <p14:creationId xmlns:p14="http://schemas.microsoft.com/office/powerpoint/2010/main" val="868888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具体的な回路を見ていきます．ここに示した回路はこのスコアマトリクスの重み付けを実現できる回路です．スコアマトリクスは一致スコアはアルファ，不一致スコアがベータ，</a:t>
            </a:r>
            <a:r>
              <a:rPr kumimoji="1" lang="ja-JP" altLang="en-US" sz="1200" kern="1200" dirty="0" smtClean="0">
                <a:solidFill>
                  <a:schemeClr val="tx1"/>
                </a:solidFill>
                <a:effectLst/>
                <a:latin typeface="+mn-lt"/>
                <a:ea typeface="+mn-ea"/>
                <a:cs typeface="+mn-cs"/>
              </a:rPr>
              <a:t>文字の挿入や削除に対応する</a:t>
            </a:r>
            <a:r>
              <a:rPr kumimoji="1" lang="ja-JP" altLang="ja-JP" sz="1200" kern="1200" dirty="0" smtClean="0">
                <a:solidFill>
                  <a:schemeClr val="tx1"/>
                </a:solidFill>
                <a:effectLst/>
                <a:latin typeface="+mn-lt"/>
                <a:ea typeface="+mn-ea"/>
                <a:cs typeface="+mn-cs"/>
              </a:rPr>
              <a:t>ギャップスコアがガンマです．３方向からの入力はオアゲートを通過し，リセットのためのアンドゲートを通過します．</a:t>
            </a:r>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つに分岐された信号は，右・下への経路では，この遅延素子を用いてガンマに基づく遅延時間が付与されます．斜め下の経路では二つの遅延素子へとさらに分岐し，片方がアルファ，片方がベータに基づく遅延時間を付与します．この判定回路で</a:t>
            </a:r>
            <a:r>
              <a:rPr kumimoji="1" lang="ja-JP" altLang="en-US" sz="1200" kern="1200" dirty="0" smtClean="0">
                <a:solidFill>
                  <a:schemeClr val="tx1"/>
                </a:solidFill>
                <a:effectLst/>
                <a:latin typeface="+mn-lt"/>
                <a:ea typeface="+mn-ea"/>
                <a:cs typeface="+mn-cs"/>
              </a:rPr>
              <a:t>比較する</a:t>
            </a:r>
            <a:r>
              <a:rPr kumimoji="1" lang="ja-JP" altLang="ja-JP" sz="1200" kern="1200" dirty="0" smtClean="0">
                <a:solidFill>
                  <a:schemeClr val="tx1"/>
                </a:solidFill>
                <a:effectLst/>
                <a:latin typeface="+mn-lt"/>
                <a:ea typeface="+mn-ea"/>
                <a:cs typeface="+mn-cs"/>
              </a:rPr>
              <a:t>文字の一致不一致が判定され，マルチプレクサ</a:t>
            </a:r>
            <a:r>
              <a:rPr kumimoji="1" lang="ja-JP" altLang="en-US" sz="1200" kern="1200" dirty="0" smtClean="0">
                <a:solidFill>
                  <a:schemeClr val="tx1"/>
                </a:solidFill>
                <a:effectLst/>
                <a:latin typeface="+mn-lt"/>
                <a:ea typeface="+mn-ea"/>
                <a:cs typeface="+mn-cs"/>
              </a:rPr>
              <a:t>にて一致不一致の遅延時間が付与された</a:t>
            </a:r>
            <a:r>
              <a:rPr kumimoji="1" lang="ja-JP" altLang="ja-JP" sz="1200" kern="1200" dirty="0" smtClean="0">
                <a:solidFill>
                  <a:schemeClr val="tx1"/>
                </a:solidFill>
                <a:effectLst/>
                <a:latin typeface="+mn-lt"/>
                <a:ea typeface="+mn-ea"/>
                <a:cs typeface="+mn-cs"/>
              </a:rPr>
              <a:t>信号を選択することができます．</a:t>
            </a: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14</a:t>
            </a:fld>
            <a:endParaRPr kumimoji="1" lang="ja-JP" altLang="en-US"/>
          </a:p>
        </p:txBody>
      </p:sp>
    </p:spTree>
    <p:extLst>
      <p:ext uri="{BB962C8B-B14F-4D97-AF65-F5344CB8AC3E}">
        <p14:creationId xmlns:p14="http://schemas.microsoft.com/office/powerpoint/2010/main" val="319381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光デバイスを用いる場合の設計選択肢は３つあると考えました．遅延時間を用いる場合，</a:t>
            </a:r>
            <a:r>
              <a:rPr lang="ja-JP" altLang="en-US" dirty="0" smtClean="0"/>
              <a:t>セルで遅延時間を付与し，出力信号の回路遅延時間を計測します．位相を用いる場合，セルで位相をシフトし，出力信号の位相を計測します．信号強度を用いた場合，セルで強度減衰や増幅を行い，出力信号の強度を計測</a:t>
            </a:r>
            <a:r>
              <a:rPr lang="ja-JP" altLang="en-US" sz="1200" dirty="0" smtClean="0"/>
              <a:t>します．今回は遅延時間での実装を試みました．</a:t>
            </a:r>
            <a:endParaRPr lang="en-US" altLang="ja-JP" dirty="0" smtClean="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15</a:t>
            </a:fld>
            <a:endParaRPr kumimoji="1" lang="ja-JP" altLang="en-US"/>
          </a:p>
        </p:txBody>
      </p:sp>
    </p:spTree>
    <p:extLst>
      <p:ext uri="{BB962C8B-B14F-4D97-AF65-F5344CB8AC3E}">
        <p14:creationId xmlns:p14="http://schemas.microsoft.com/office/powerpoint/2010/main" val="251502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光デバイスを用いる場合の設計選択肢は３つあると考えました．遅延時間を用いる場合，</a:t>
            </a:r>
            <a:r>
              <a:rPr lang="ja-JP" altLang="en-US" dirty="0" smtClean="0"/>
              <a:t>セルで遅延時間を付与し，出力信号の回路遅延時間を計測します．位相を用いる場合，セルで位相をシフトし，出力信号の位相を計測します．信号強度を用いた場合，セルで強度減衰や増幅を行い，出力信号の強度を計測</a:t>
            </a:r>
            <a:r>
              <a:rPr lang="ja-JP" altLang="en-US" sz="1200" dirty="0" smtClean="0"/>
              <a:t>します．今回は遅延時間での実装を試みました．</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16</a:t>
            </a:fld>
            <a:endParaRPr kumimoji="1" lang="ja-JP" altLang="en-US"/>
          </a:p>
        </p:txBody>
      </p:sp>
    </p:spTree>
    <p:extLst>
      <p:ext uri="{BB962C8B-B14F-4D97-AF65-F5344CB8AC3E}">
        <p14:creationId xmlns:p14="http://schemas.microsoft.com/office/powerpoint/2010/main" val="1307400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本研究で提案する回路を示します．先ほどのスコアマトリクスに具体的な数値，一致スコアが１，不一致スコアが無限大，ギャップスコアが１と当てはめ，このスコアマトリクス</a:t>
            </a:r>
            <a:r>
              <a:rPr kumimoji="1" lang="ja-JP" altLang="en-US" sz="1200" kern="1200" dirty="0" smtClean="0">
                <a:solidFill>
                  <a:schemeClr val="tx1"/>
                </a:solidFill>
                <a:effectLst/>
                <a:latin typeface="+mn-lt"/>
                <a:ea typeface="+mn-ea"/>
                <a:cs typeface="+mn-cs"/>
              </a:rPr>
              <a:t>に基づく遅延時間を付与</a:t>
            </a:r>
            <a:r>
              <a:rPr kumimoji="1" lang="ja-JP" altLang="ja-JP" sz="1200" kern="1200" dirty="0" smtClean="0">
                <a:solidFill>
                  <a:schemeClr val="tx1"/>
                </a:solidFill>
                <a:effectLst/>
                <a:latin typeface="+mn-lt"/>
                <a:ea typeface="+mn-ea"/>
                <a:cs typeface="+mn-cs"/>
              </a:rPr>
              <a:t>できる回路を提案します．</a:t>
            </a:r>
            <a:endParaRPr kumimoji="1" lang="en-US"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17</a:t>
            </a:fld>
            <a:endParaRPr kumimoji="1" lang="ja-JP" altLang="en-US"/>
          </a:p>
        </p:txBody>
      </p:sp>
    </p:spTree>
    <p:extLst>
      <p:ext uri="{BB962C8B-B14F-4D97-AF65-F5344CB8AC3E}">
        <p14:creationId xmlns:p14="http://schemas.microsoft.com/office/powerpoint/2010/main" val="1705710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CMOS</a:t>
            </a:r>
            <a:r>
              <a:rPr kumimoji="1" lang="ja-JP" altLang="ja-JP" sz="1200" kern="1200" dirty="0" smtClean="0">
                <a:solidFill>
                  <a:schemeClr val="tx1"/>
                </a:solidFill>
                <a:effectLst/>
                <a:latin typeface="+mn-lt"/>
                <a:ea typeface="+mn-ea"/>
                <a:cs typeface="+mn-cs"/>
              </a:rPr>
              <a:t>で実装された回路と比較すると，</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18</a:t>
            </a:fld>
            <a:endParaRPr kumimoji="1" lang="ja-JP" altLang="en-US"/>
          </a:p>
        </p:txBody>
      </p:sp>
    </p:spTree>
    <p:extLst>
      <p:ext uri="{BB962C8B-B14F-4D97-AF65-F5344CB8AC3E}">
        <p14:creationId xmlns:p14="http://schemas.microsoft.com/office/powerpoint/2010/main" val="1073513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目次はこのようになっております．</a:t>
            </a:r>
          </a:p>
          <a:p>
            <a:r>
              <a:rPr kumimoji="1" lang="ja-JP" altLang="ja-JP" sz="1200" kern="1200" dirty="0" smtClean="0">
                <a:solidFill>
                  <a:schemeClr val="tx1"/>
                </a:solidFill>
                <a:effectLst/>
                <a:latin typeface="+mn-lt"/>
                <a:ea typeface="+mn-ea"/>
                <a:cs typeface="+mn-cs"/>
              </a:rPr>
              <a:t>まず配列アラインメントとレースロジックについて説明し，本研究の狙いを話します．その後，</a:t>
            </a:r>
            <a:r>
              <a:rPr kumimoji="1" lang="en-US" altLang="ja-JP" sz="1200" kern="1200" dirty="0" smtClean="0">
                <a:solidFill>
                  <a:schemeClr val="tx1"/>
                </a:solidFill>
                <a:effectLst/>
                <a:latin typeface="+mn-lt"/>
                <a:ea typeface="+mn-ea"/>
                <a:cs typeface="+mn-cs"/>
              </a:rPr>
              <a:t>CMOS</a:t>
            </a:r>
            <a:r>
              <a:rPr kumimoji="1" lang="ja-JP" altLang="ja-JP" sz="1200" kern="1200" dirty="0" smtClean="0">
                <a:solidFill>
                  <a:schemeClr val="tx1"/>
                </a:solidFill>
                <a:effectLst/>
                <a:latin typeface="+mn-lt"/>
                <a:ea typeface="+mn-ea"/>
                <a:cs typeface="+mn-cs"/>
              </a:rPr>
              <a:t>を用いたレースロジック回路</a:t>
            </a:r>
            <a:r>
              <a:rPr kumimoji="1" lang="ja-JP" altLang="en-US" sz="1200" kern="1200" dirty="0" smtClean="0">
                <a:solidFill>
                  <a:schemeClr val="tx1"/>
                </a:solidFill>
                <a:effectLst/>
                <a:latin typeface="+mn-lt"/>
                <a:ea typeface="+mn-ea"/>
                <a:cs typeface="+mn-cs"/>
              </a:rPr>
              <a:t>の紹介を行い，</a:t>
            </a:r>
            <a:r>
              <a:rPr kumimoji="1" lang="ja-JP" altLang="ja-JP" sz="1200" kern="1200" dirty="0" smtClean="0">
                <a:solidFill>
                  <a:schemeClr val="tx1"/>
                </a:solidFill>
                <a:effectLst/>
                <a:latin typeface="+mn-lt"/>
                <a:ea typeface="+mn-ea"/>
                <a:cs typeface="+mn-cs"/>
              </a:rPr>
              <a:t>提案</a:t>
            </a:r>
            <a:r>
              <a:rPr kumimoji="1" lang="ja-JP" altLang="en-US" sz="1200" kern="1200" dirty="0" smtClean="0">
                <a:solidFill>
                  <a:schemeClr val="tx1"/>
                </a:solidFill>
                <a:effectLst/>
                <a:latin typeface="+mn-lt"/>
                <a:ea typeface="+mn-ea"/>
                <a:cs typeface="+mn-cs"/>
              </a:rPr>
              <a:t>回路</a:t>
            </a:r>
            <a:r>
              <a:rPr kumimoji="1" lang="ja-JP" altLang="ja-JP" sz="1200" kern="1200" dirty="0" smtClean="0">
                <a:solidFill>
                  <a:schemeClr val="tx1"/>
                </a:solidFill>
                <a:effectLst/>
                <a:latin typeface="+mn-lt"/>
                <a:ea typeface="+mn-ea"/>
                <a:cs typeface="+mn-cs"/>
              </a:rPr>
              <a:t>と機能検証について述べ，最後に</a:t>
            </a:r>
            <a:r>
              <a:rPr kumimoji="1" lang="ja-JP" altLang="en-US" sz="1200" kern="1200" dirty="0" smtClean="0">
                <a:solidFill>
                  <a:schemeClr val="tx1"/>
                </a:solidFill>
                <a:effectLst/>
                <a:latin typeface="+mn-lt"/>
                <a:ea typeface="+mn-ea"/>
                <a:cs typeface="+mn-cs"/>
              </a:rPr>
              <a:t>実装に向けての課題と</a:t>
            </a:r>
            <a:r>
              <a:rPr kumimoji="1" lang="ja-JP" altLang="ja-JP" sz="1200" kern="1200" dirty="0" smtClean="0">
                <a:solidFill>
                  <a:schemeClr val="tx1"/>
                </a:solidFill>
                <a:effectLst/>
                <a:latin typeface="+mn-lt"/>
                <a:ea typeface="+mn-ea"/>
                <a:cs typeface="+mn-cs"/>
              </a:rPr>
              <a:t>まとめ</a:t>
            </a:r>
            <a:r>
              <a:rPr kumimoji="1" lang="ja-JP" altLang="en-US" sz="1200" kern="1200" dirty="0" smtClean="0">
                <a:solidFill>
                  <a:schemeClr val="tx1"/>
                </a:solidFill>
                <a:effectLst/>
                <a:latin typeface="+mn-lt"/>
                <a:ea typeface="+mn-ea"/>
                <a:cs typeface="+mn-cs"/>
              </a:rPr>
              <a:t>を</a:t>
            </a:r>
            <a:r>
              <a:rPr kumimoji="1" lang="ja-JP" altLang="ja-JP" sz="1200" kern="1200" dirty="0" smtClean="0">
                <a:solidFill>
                  <a:schemeClr val="tx1"/>
                </a:solidFill>
                <a:effectLst/>
                <a:latin typeface="+mn-lt"/>
                <a:ea typeface="+mn-ea"/>
                <a:cs typeface="+mn-cs"/>
              </a:rPr>
              <a:t>話します．</a:t>
            </a:r>
            <a:r>
              <a:rPr lang="ja-JP" altLang="ja-JP" dirty="0" smtClean="0">
                <a:effectLst/>
              </a:rPr>
              <a:t> </a:t>
            </a:r>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1</a:t>
            </a:fld>
            <a:endParaRPr kumimoji="1" lang="ja-JP" altLang="en-US"/>
          </a:p>
        </p:txBody>
      </p:sp>
    </p:spTree>
    <p:extLst>
      <p:ext uri="{BB962C8B-B14F-4D97-AF65-F5344CB8AC3E}">
        <p14:creationId xmlns:p14="http://schemas.microsoft.com/office/powerpoint/2010/main" val="1779376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光合波器がオアゲートに</a:t>
            </a:r>
          </a:p>
          <a:p>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19</a:t>
            </a:fld>
            <a:endParaRPr kumimoji="1" lang="ja-JP" altLang="en-US"/>
          </a:p>
        </p:txBody>
      </p:sp>
    </p:spTree>
    <p:extLst>
      <p:ext uri="{BB962C8B-B14F-4D97-AF65-F5344CB8AC3E}">
        <p14:creationId xmlns:p14="http://schemas.microsoft.com/office/powerpoint/2010/main" val="4422481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光分配器が３方向への分岐に</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20</a:t>
            </a:fld>
            <a:endParaRPr kumimoji="1" lang="ja-JP" altLang="en-US"/>
          </a:p>
        </p:txBody>
      </p:sp>
    </p:spTree>
    <p:extLst>
      <p:ext uri="{BB962C8B-B14F-4D97-AF65-F5344CB8AC3E}">
        <p14:creationId xmlns:p14="http://schemas.microsoft.com/office/powerpoint/2010/main" val="18961148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光遅延素子が遅延素子に</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21</a:t>
            </a:fld>
            <a:endParaRPr kumimoji="1" lang="ja-JP" altLang="en-US"/>
          </a:p>
        </p:txBody>
      </p:sp>
    </p:spTree>
    <p:extLst>
      <p:ext uri="{BB962C8B-B14F-4D97-AF65-F5344CB8AC3E}">
        <p14:creationId xmlns:p14="http://schemas.microsoft.com/office/powerpoint/2010/main" val="11882354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光スイッチがこの二つの遅延素子と対応しています．</a:t>
            </a:r>
            <a:endParaRPr kumimoji="1" lang="en-US"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22</a:t>
            </a:fld>
            <a:endParaRPr kumimoji="1" lang="ja-JP" altLang="en-US"/>
          </a:p>
        </p:txBody>
      </p:sp>
    </p:spTree>
    <p:extLst>
      <p:ext uri="{BB962C8B-B14F-4D97-AF65-F5344CB8AC3E}">
        <p14:creationId xmlns:p14="http://schemas.microsoft.com/office/powerpoint/2010/main" val="3134611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光スイッチの実現方法は様々ありますが，今回はリング共振器型の動作を説明します．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リング共振器型のスイッチは上下の導波路とリング型の導波路，電極から構成されます．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電極に電圧をかけることでリングの屈折率を変化させ，光伝搬信号と共鳴するか否かを決めます．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リングが共鳴しないとき，上の導波路を伝搬する信号はそのまま通過し，スイッチは</a:t>
            </a:r>
            <a:r>
              <a:rPr kumimoji="1" lang="en-US" altLang="ja-JP" sz="1200" kern="1200" dirty="0" smtClean="0">
                <a:solidFill>
                  <a:schemeClr val="tx1"/>
                </a:solidFill>
                <a:effectLst/>
                <a:latin typeface="+mn-lt"/>
                <a:ea typeface="+mn-ea"/>
                <a:cs typeface="+mn-cs"/>
              </a:rPr>
              <a:t>ON</a:t>
            </a:r>
            <a:r>
              <a:rPr kumimoji="1" lang="ja-JP" altLang="en-US" sz="1200" kern="1200" dirty="0" smtClean="0">
                <a:solidFill>
                  <a:schemeClr val="tx1"/>
                </a:solidFill>
                <a:effectLst/>
                <a:latin typeface="+mn-lt"/>
                <a:ea typeface="+mn-ea"/>
                <a:cs typeface="+mn-cs"/>
              </a:rPr>
              <a:t>動作をします．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リングが共鳴するとき，上の導波路を伝搬する信号は共鳴するリングへと移り，さらにリングから下の導波路へと移ります．．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下の導波路へと移った光信号は回路の外とへと放出され，スイッチは</a:t>
            </a:r>
            <a:r>
              <a:rPr kumimoji="1" lang="en-US" altLang="ja-JP" sz="1200" kern="1200" dirty="0" smtClean="0">
                <a:solidFill>
                  <a:schemeClr val="tx1"/>
                </a:solidFill>
                <a:effectLst/>
                <a:latin typeface="+mn-lt"/>
                <a:ea typeface="+mn-ea"/>
                <a:cs typeface="+mn-cs"/>
              </a:rPr>
              <a:t>OFF</a:t>
            </a:r>
            <a:r>
              <a:rPr kumimoji="1" lang="ja-JP" altLang="en-US" sz="1200" kern="1200" dirty="0" smtClean="0">
                <a:solidFill>
                  <a:schemeClr val="tx1"/>
                </a:solidFill>
                <a:effectLst/>
                <a:latin typeface="+mn-lt"/>
                <a:ea typeface="+mn-ea"/>
                <a:cs typeface="+mn-cs"/>
              </a:rPr>
              <a:t>動作をします．</a:t>
            </a:r>
            <a:endParaRPr kumimoji="1" lang="en-US"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23</a:t>
            </a:fld>
            <a:endParaRPr kumimoji="1" lang="ja-JP" altLang="en-US"/>
          </a:p>
        </p:txBody>
      </p:sp>
    </p:spTree>
    <p:extLst>
      <p:ext uri="{BB962C8B-B14F-4D97-AF65-F5344CB8AC3E}">
        <p14:creationId xmlns:p14="http://schemas.microsoft.com/office/powerpoint/2010/main" val="2326836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提案回路の挙動を見ます．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比較する文字列が一致する場合，</a:t>
            </a:r>
          </a:p>
          <a:p>
            <a:r>
              <a:rPr kumimoji="1" lang="ja-JP" altLang="en-US" sz="1200" kern="1200" dirty="0" smtClean="0">
                <a:solidFill>
                  <a:schemeClr val="tx1"/>
                </a:solidFill>
                <a:effectLst/>
                <a:latin typeface="+mn-lt"/>
                <a:ea typeface="+mn-ea"/>
                <a:cs typeface="+mn-cs"/>
              </a:rPr>
              <a:t>入力された伝搬信号は合波されアンプを通過し，</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３つに分波されます．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斜め下への伝搬経路では信号は光スイッチを通過します．</a:t>
            </a:r>
          </a:p>
          <a:p>
            <a:r>
              <a:rPr kumimoji="1" lang="ja-JP" altLang="ja-JP" sz="1200" kern="1200" dirty="0" smtClean="0">
                <a:solidFill>
                  <a:schemeClr val="tx1"/>
                </a:solidFill>
                <a:effectLst/>
                <a:latin typeface="+mn-lt"/>
                <a:ea typeface="+mn-ea"/>
                <a:cs typeface="+mn-cs"/>
              </a:rPr>
              <a:t>この伝搬遅延時間をスコア１</a:t>
            </a:r>
            <a:r>
              <a:rPr kumimoji="1" lang="ja-JP" altLang="en-US" sz="1200" kern="1200" dirty="0" smtClean="0">
                <a:solidFill>
                  <a:schemeClr val="tx1"/>
                </a:solidFill>
                <a:effectLst/>
                <a:latin typeface="+mn-lt"/>
                <a:ea typeface="+mn-ea"/>
                <a:cs typeface="+mn-cs"/>
              </a:rPr>
              <a:t>に相当する</a:t>
            </a:r>
            <a:r>
              <a:rPr kumimoji="1" lang="ja-JP" altLang="ja-JP" sz="1200" kern="1200" dirty="0" smtClean="0">
                <a:solidFill>
                  <a:schemeClr val="tx1"/>
                </a:solidFill>
                <a:effectLst/>
                <a:latin typeface="+mn-lt"/>
                <a:ea typeface="+mn-ea"/>
                <a:cs typeface="+mn-cs"/>
              </a:rPr>
              <a:t>と考えます．</a:t>
            </a:r>
          </a:p>
          <a:p>
            <a:r>
              <a:rPr kumimoji="1" lang="ja-JP" altLang="ja-JP" sz="1200" kern="1200" dirty="0" smtClean="0">
                <a:solidFill>
                  <a:schemeClr val="tx1"/>
                </a:solidFill>
                <a:effectLst/>
                <a:latin typeface="+mn-lt"/>
                <a:ea typeface="+mn-ea"/>
                <a:cs typeface="+mn-cs"/>
              </a:rPr>
              <a:t>右・下への伝搬経路では，ギャップスコアに相当する遅延時間が付与されます．今回はギャップスコアが１なので，斜め下への伝搬遅延と同じになるように</a:t>
            </a:r>
            <a:r>
              <a:rPr kumimoji="1" lang="ja-JP" altLang="en-US" sz="1200" kern="1200" dirty="0" smtClean="0">
                <a:solidFill>
                  <a:schemeClr val="tx1"/>
                </a:solidFill>
                <a:effectLst/>
                <a:latin typeface="+mn-lt"/>
                <a:ea typeface="+mn-ea"/>
                <a:cs typeface="+mn-cs"/>
              </a:rPr>
              <a:t>設定</a:t>
            </a:r>
            <a:r>
              <a:rPr kumimoji="1" lang="ja-JP" altLang="ja-JP" sz="1200" kern="1200" dirty="0" smtClean="0">
                <a:solidFill>
                  <a:schemeClr val="tx1"/>
                </a:solidFill>
                <a:effectLst/>
                <a:latin typeface="+mn-lt"/>
                <a:ea typeface="+mn-ea"/>
                <a:cs typeface="+mn-cs"/>
              </a:rPr>
              <a:t>します．</a:t>
            </a:r>
          </a:p>
          <a:p>
            <a:r>
              <a:rPr kumimoji="1" lang="ja-JP" altLang="ja-JP" sz="1200" kern="1200" dirty="0" smtClean="0">
                <a:solidFill>
                  <a:schemeClr val="tx1"/>
                </a:solidFill>
                <a:effectLst/>
                <a:latin typeface="+mn-lt"/>
                <a:ea typeface="+mn-ea"/>
                <a:cs typeface="+mn-cs"/>
              </a:rPr>
              <a:t>比較する文字列が不一致の場合，</a:t>
            </a:r>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右・下への伝搬経路の動作は一致した場合と変わりません．</a:t>
            </a:r>
          </a:p>
          <a:p>
            <a:r>
              <a:rPr kumimoji="1" lang="ja-JP" altLang="ja-JP" sz="1200" kern="1200" dirty="0" smtClean="0">
                <a:solidFill>
                  <a:schemeClr val="tx1"/>
                </a:solidFill>
                <a:effectLst/>
                <a:latin typeface="+mn-lt"/>
                <a:ea typeface="+mn-ea"/>
                <a:cs typeface="+mn-cs"/>
              </a:rPr>
              <a:t>斜め下への伝搬経路では信号は光スイッチで遮断され，これが不一致スコアの無限大に相当する遅延時間と考えることができます．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24</a:t>
            </a:fld>
            <a:endParaRPr kumimoji="1" lang="ja-JP" altLang="en-US"/>
          </a:p>
        </p:txBody>
      </p:sp>
    </p:spTree>
    <p:extLst>
      <p:ext uri="{BB962C8B-B14F-4D97-AF65-F5344CB8AC3E}">
        <p14:creationId xmlns:p14="http://schemas.microsoft.com/office/powerpoint/2010/main" val="17683392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提案回路の機能を検証するために，光学シミュレータ　オプティシステムを用いました．今回は</a:t>
            </a:r>
            <a:r>
              <a:rPr kumimoji="1" lang="ja-JP" altLang="en-US" sz="1200" kern="1200" dirty="0" smtClean="0">
                <a:solidFill>
                  <a:schemeClr val="tx1"/>
                </a:solidFill>
                <a:effectLst/>
                <a:latin typeface="+mn-lt"/>
                <a:ea typeface="+mn-ea"/>
                <a:cs typeface="+mn-cs"/>
              </a:rPr>
              <a:t>こちらの図に示すような</a:t>
            </a:r>
            <a:r>
              <a:rPr kumimoji="1" lang="ja-JP" altLang="ja-JP" sz="1200" kern="1200" dirty="0" smtClean="0">
                <a:solidFill>
                  <a:schemeClr val="tx1"/>
                </a:solidFill>
                <a:effectLst/>
                <a:latin typeface="+mn-lt"/>
                <a:ea typeface="+mn-ea"/>
                <a:cs typeface="+mn-cs"/>
              </a:rPr>
              <a:t>配列長</a:t>
            </a:r>
            <a:r>
              <a:rPr kumimoji="1" lang="en-US" altLang="ja-JP" sz="1200" kern="1200" dirty="0" smtClean="0">
                <a:solidFill>
                  <a:schemeClr val="tx1"/>
                </a:solidFill>
                <a:effectLst/>
                <a:latin typeface="+mn-lt"/>
                <a:ea typeface="+mn-ea"/>
                <a:cs typeface="+mn-cs"/>
              </a:rPr>
              <a:t>N</a:t>
            </a:r>
            <a:r>
              <a:rPr kumimoji="1" lang="ja-JP" altLang="ja-JP" sz="1200" kern="1200" dirty="0" smtClean="0">
                <a:solidFill>
                  <a:schemeClr val="tx1"/>
                </a:solidFill>
                <a:effectLst/>
                <a:latin typeface="+mn-lt"/>
                <a:ea typeface="+mn-ea"/>
                <a:cs typeface="+mn-cs"/>
              </a:rPr>
              <a:t>＝２のアレイを設計し，</a:t>
            </a:r>
            <a:r>
              <a:rPr kumimoji="1" lang="ja-JP" altLang="en-US" sz="1200" kern="1200" dirty="0" smtClean="0">
                <a:solidFill>
                  <a:schemeClr val="tx1"/>
                </a:solidFill>
                <a:effectLst/>
                <a:latin typeface="+mn-lt"/>
                <a:ea typeface="+mn-ea"/>
                <a:cs typeface="+mn-cs"/>
              </a:rPr>
              <a:t>比較した文字列が</a:t>
            </a:r>
            <a:r>
              <a:rPr kumimoji="1" lang="ja-JP" altLang="ja-JP" sz="1200" kern="1200" dirty="0" smtClean="0">
                <a:solidFill>
                  <a:schemeClr val="tx1"/>
                </a:solidFill>
                <a:effectLst/>
                <a:latin typeface="+mn-lt"/>
                <a:ea typeface="+mn-ea"/>
                <a:cs typeface="+mn-cs"/>
              </a:rPr>
              <a:t>一致</a:t>
            </a:r>
            <a:r>
              <a:rPr kumimoji="1" lang="ja-JP" altLang="en-US" sz="1200" kern="1200" dirty="0" smtClean="0">
                <a:solidFill>
                  <a:schemeClr val="tx1"/>
                </a:solidFill>
                <a:effectLst/>
                <a:latin typeface="+mn-lt"/>
                <a:ea typeface="+mn-ea"/>
                <a:cs typeface="+mn-cs"/>
              </a:rPr>
              <a:t>した場合の</a:t>
            </a:r>
            <a:r>
              <a:rPr kumimoji="1" lang="ja-JP" altLang="ja-JP" sz="1200" kern="1200" dirty="0" smtClean="0">
                <a:solidFill>
                  <a:schemeClr val="tx1"/>
                </a:solidFill>
                <a:effectLst/>
                <a:latin typeface="+mn-lt"/>
                <a:ea typeface="+mn-ea"/>
                <a:cs typeface="+mn-cs"/>
              </a:rPr>
              <a:t>セル</a:t>
            </a:r>
            <a:r>
              <a:rPr kumimoji="1" lang="ja-JP" altLang="en-US" sz="1200" kern="1200" dirty="0" smtClean="0">
                <a:solidFill>
                  <a:schemeClr val="tx1"/>
                </a:solidFill>
                <a:effectLst/>
                <a:latin typeface="+mn-lt"/>
                <a:ea typeface="+mn-ea"/>
                <a:cs typeface="+mn-cs"/>
              </a:rPr>
              <a:t>の</a:t>
            </a:r>
            <a:r>
              <a:rPr kumimoji="1" lang="ja-JP" altLang="ja-JP" sz="1200" kern="1200" dirty="0" smtClean="0">
                <a:solidFill>
                  <a:schemeClr val="tx1"/>
                </a:solidFill>
                <a:effectLst/>
                <a:latin typeface="+mn-lt"/>
                <a:ea typeface="+mn-ea"/>
                <a:cs typeface="+mn-cs"/>
              </a:rPr>
              <a:t>通過時間を１</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としました．この回路に</a:t>
            </a:r>
            <a:r>
              <a:rPr kumimoji="1" lang="ja-JP" altLang="en-US" sz="1200" kern="1200" dirty="0" smtClean="0">
                <a:solidFill>
                  <a:schemeClr val="tx1"/>
                </a:solidFill>
                <a:effectLst/>
                <a:latin typeface="+mn-lt"/>
                <a:ea typeface="+mn-ea"/>
                <a:cs typeface="+mn-cs"/>
              </a:rPr>
              <a:t>お</a:t>
            </a:r>
            <a:r>
              <a:rPr kumimoji="1" lang="ja-JP" altLang="ja-JP" sz="1200" kern="1200" dirty="0" smtClean="0">
                <a:solidFill>
                  <a:schemeClr val="tx1"/>
                </a:solidFill>
                <a:effectLst/>
                <a:latin typeface="+mn-lt"/>
                <a:ea typeface="+mn-ea"/>
                <a:cs typeface="+mn-cs"/>
              </a:rPr>
              <a:t>いて，出力の回路遅延時間を観測します．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25</a:t>
            </a:fld>
            <a:endParaRPr kumimoji="1" lang="ja-JP" altLang="en-US"/>
          </a:p>
        </p:txBody>
      </p:sp>
    </p:spTree>
    <p:extLst>
      <p:ext uri="{BB962C8B-B14F-4D97-AF65-F5344CB8AC3E}">
        <p14:creationId xmlns:p14="http://schemas.microsoft.com/office/powerpoint/2010/main" val="14102497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回路のスイッチの状態は配列の一致不一致によって決定し，大きく分けて</a:t>
            </a:r>
          </a:p>
          <a:p>
            <a:r>
              <a:rPr kumimoji="1" lang="ja-JP" altLang="ja-JP" sz="1200" kern="1200" dirty="0" smtClean="0">
                <a:solidFill>
                  <a:schemeClr val="tx1"/>
                </a:solidFill>
                <a:effectLst/>
                <a:latin typeface="+mn-lt"/>
                <a:ea typeface="+mn-ea"/>
                <a:cs typeface="+mn-cs"/>
              </a:rPr>
              <a:t>配列が完全に一致する場合，配列の一部が一致する場合，配列が完全に不一致の場合の</a:t>
            </a:r>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つに分けられます．それぞれの状態で，想定される回路遅延時間は２</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，３</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，４</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です．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26</a:t>
            </a:fld>
            <a:endParaRPr kumimoji="1" lang="ja-JP" altLang="en-US"/>
          </a:p>
        </p:txBody>
      </p:sp>
    </p:spTree>
    <p:extLst>
      <p:ext uri="{BB962C8B-B14F-4D97-AF65-F5344CB8AC3E}">
        <p14:creationId xmlns:p14="http://schemas.microsoft.com/office/powerpoint/2010/main" val="7522599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回路のスイッチの状態は配列の一致不一致によって決定し，大きく分けて</a:t>
            </a:r>
          </a:p>
          <a:p>
            <a:r>
              <a:rPr kumimoji="1" lang="ja-JP" altLang="ja-JP" sz="1200" kern="1200" dirty="0" smtClean="0">
                <a:solidFill>
                  <a:schemeClr val="tx1"/>
                </a:solidFill>
                <a:effectLst/>
                <a:latin typeface="+mn-lt"/>
                <a:ea typeface="+mn-ea"/>
                <a:cs typeface="+mn-cs"/>
              </a:rPr>
              <a:t>配列が完全に一致する場合，配列の一部が一致する場合，配列が完全に不一致の場合の</a:t>
            </a:r>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つに分けられます．それぞれの状態で，想定される回路遅延時間は２</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，３</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，４</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です．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27</a:t>
            </a:fld>
            <a:endParaRPr kumimoji="1" lang="ja-JP" altLang="en-US"/>
          </a:p>
        </p:txBody>
      </p:sp>
    </p:spTree>
    <p:extLst>
      <p:ext uri="{BB962C8B-B14F-4D97-AF65-F5344CB8AC3E}">
        <p14:creationId xmlns:p14="http://schemas.microsoft.com/office/powerpoint/2010/main" val="5603227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回路のスイッチの状態は配列の一致不一致によって決定し，大きく分けて</a:t>
            </a:r>
          </a:p>
          <a:p>
            <a:r>
              <a:rPr kumimoji="1" lang="ja-JP" altLang="ja-JP" sz="1200" kern="1200" dirty="0" smtClean="0">
                <a:solidFill>
                  <a:schemeClr val="tx1"/>
                </a:solidFill>
                <a:effectLst/>
                <a:latin typeface="+mn-lt"/>
                <a:ea typeface="+mn-ea"/>
                <a:cs typeface="+mn-cs"/>
              </a:rPr>
              <a:t>配列が完全に一致する場合，配列の一部が一致する場合，配列が完全に不一致の場合の</a:t>
            </a:r>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つに分けられます．それぞれの状態で，想定される回路遅延時間は２</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，３</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，４</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です．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28</a:t>
            </a:fld>
            <a:endParaRPr kumimoji="1" lang="ja-JP" altLang="en-US"/>
          </a:p>
        </p:txBody>
      </p:sp>
    </p:spTree>
    <p:extLst>
      <p:ext uri="{BB962C8B-B14F-4D97-AF65-F5344CB8AC3E}">
        <p14:creationId xmlns:p14="http://schemas.microsoft.com/office/powerpoint/2010/main" val="1895308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まずは配列アラインメントについてです．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生物学の分野において</a:t>
            </a:r>
            <a:r>
              <a:rPr kumimoji="1" lang="en-US" altLang="ja-JP" sz="1200" kern="1200" dirty="0" smtClean="0">
                <a:solidFill>
                  <a:schemeClr val="tx1"/>
                </a:solidFill>
                <a:effectLst/>
                <a:latin typeface="+mn-lt"/>
                <a:ea typeface="+mn-ea"/>
                <a:cs typeface="+mn-cs"/>
              </a:rPr>
              <a:t>DNA</a:t>
            </a:r>
            <a:r>
              <a:rPr kumimoji="1" lang="ja-JP" altLang="en-US" sz="1200" kern="1200" dirty="0" smtClean="0">
                <a:solidFill>
                  <a:schemeClr val="tx1"/>
                </a:solidFill>
                <a:effectLst/>
                <a:latin typeface="+mn-lt"/>
                <a:ea typeface="+mn-ea"/>
                <a:cs typeface="+mn-cs"/>
              </a:rPr>
              <a:t>や</a:t>
            </a:r>
            <a:r>
              <a:rPr kumimoji="1" lang="ja-JP" altLang="ja-JP" sz="1200" kern="1200" dirty="0" smtClean="0">
                <a:solidFill>
                  <a:schemeClr val="tx1"/>
                </a:solidFill>
                <a:effectLst/>
                <a:latin typeface="+mn-lt"/>
                <a:ea typeface="+mn-ea"/>
                <a:cs typeface="+mn-cs"/>
              </a:rPr>
              <a:t>タンパク質配列の文字列処理は注目されており，中でも複数の配列を入力として配列要素の間に最適な対応関係が特定できるように並べる配列アラインメントという手法は重要視されている．</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配列アラインメントを求めると得られる配列同士の類似度をしめす指標を配列アラインメントスコアと言います．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配列アラインメントの計算機を用いた処理の高速化は従来から多くの研究がなされており，その高速化手法の一つとしてレースロジックが提案されました．</a:t>
            </a: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2</a:t>
            </a:fld>
            <a:endParaRPr kumimoji="1" lang="ja-JP" altLang="en-US"/>
          </a:p>
        </p:txBody>
      </p:sp>
    </p:spTree>
    <p:extLst>
      <p:ext uri="{BB962C8B-B14F-4D97-AF65-F5344CB8AC3E}">
        <p14:creationId xmlns:p14="http://schemas.microsoft.com/office/powerpoint/2010/main" val="332592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回路のスイッチの状態は配列の一致不一致によって決定し，大きく分けて</a:t>
            </a:r>
          </a:p>
          <a:p>
            <a:r>
              <a:rPr kumimoji="1" lang="ja-JP" altLang="ja-JP" sz="1200" kern="1200" dirty="0" smtClean="0">
                <a:solidFill>
                  <a:schemeClr val="tx1"/>
                </a:solidFill>
                <a:effectLst/>
                <a:latin typeface="+mn-lt"/>
                <a:ea typeface="+mn-ea"/>
                <a:cs typeface="+mn-cs"/>
              </a:rPr>
              <a:t>配列が完全に一致する場合，配列の一部が一致する場合，配列が完全に不一致の場合の</a:t>
            </a:r>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つに分けられます．それぞれの状態で，想定される回路遅延時間は２</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，３</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，４</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です．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29</a:t>
            </a:fld>
            <a:endParaRPr kumimoji="1" lang="ja-JP" altLang="en-US"/>
          </a:p>
        </p:txBody>
      </p:sp>
    </p:spTree>
    <p:extLst>
      <p:ext uri="{BB962C8B-B14F-4D97-AF65-F5344CB8AC3E}">
        <p14:creationId xmlns:p14="http://schemas.microsoft.com/office/powerpoint/2010/main" val="21470646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今回は雑音の影響を考慮しない場合でのシミュレーションを行いました．</a:t>
            </a:r>
          </a:p>
          <a:p>
            <a:r>
              <a:rPr kumimoji="1" lang="ja-JP" altLang="en-US" sz="1200" kern="1200" dirty="0" smtClean="0">
                <a:solidFill>
                  <a:schemeClr val="tx1"/>
                </a:solidFill>
                <a:effectLst/>
                <a:latin typeface="+mn-lt"/>
                <a:ea typeface="+mn-ea"/>
                <a:cs typeface="+mn-cs"/>
              </a:rPr>
              <a:t>こちらの図は横軸が時間，縦軸が信号強度です．</a:t>
            </a:r>
            <a:r>
              <a:rPr kumimoji="1" lang="ja-JP" altLang="ja-JP" sz="1200" kern="1200" dirty="0" smtClean="0">
                <a:solidFill>
                  <a:schemeClr val="tx1"/>
                </a:solidFill>
                <a:effectLst/>
                <a:latin typeface="+mn-lt"/>
                <a:ea typeface="+mn-ea"/>
                <a:cs typeface="+mn-cs"/>
              </a:rPr>
              <a:t>図の矢印の区間で，回路はそれぞれ状態１〜３をとり，状態１では入力から２</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後に最初の出力信号が得られます．同様に，状態２では３</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後，状態３では４</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後に最初の出力信号が得られ，提案回路が想定した挙動をしていることを確認しました．</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30</a:t>
            </a:fld>
            <a:endParaRPr kumimoji="1" lang="ja-JP" altLang="en-US"/>
          </a:p>
        </p:txBody>
      </p:sp>
    </p:spTree>
    <p:extLst>
      <p:ext uri="{BB962C8B-B14F-4D97-AF65-F5344CB8AC3E}">
        <p14:creationId xmlns:p14="http://schemas.microsoft.com/office/powerpoint/2010/main" val="291074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実装に向けての課題は大きく分けて３つです．</a:t>
            </a:r>
          </a:p>
          <a:p>
            <a:r>
              <a:rPr kumimoji="1" lang="ja-JP" altLang="ja-JP" sz="1200" kern="1200" dirty="0" smtClean="0">
                <a:solidFill>
                  <a:schemeClr val="tx1"/>
                </a:solidFill>
                <a:effectLst/>
                <a:latin typeface="+mn-lt"/>
                <a:ea typeface="+mn-ea"/>
                <a:cs typeface="+mn-cs"/>
              </a:rPr>
              <a:t>１つ目は遅延時間差の検出に関してです．</a:t>
            </a:r>
            <a:r>
              <a:rPr kumimoji="1" lang="ja-JP" altLang="en-US" sz="1200" kern="1200" dirty="0" smtClean="0">
                <a:solidFill>
                  <a:schemeClr val="tx1"/>
                </a:solidFill>
                <a:effectLst/>
                <a:latin typeface="+mn-lt"/>
                <a:ea typeface="+mn-ea"/>
                <a:cs typeface="+mn-cs"/>
              </a:rPr>
              <a:t>スコア差に用いられる遅延時間の</a:t>
            </a:r>
            <a:r>
              <a:rPr kumimoji="1" lang="ja-JP" altLang="ja-JP" sz="1200" kern="1200" dirty="0" smtClean="0">
                <a:solidFill>
                  <a:schemeClr val="tx1"/>
                </a:solidFill>
                <a:effectLst/>
                <a:latin typeface="+mn-lt"/>
                <a:ea typeface="+mn-ea"/>
                <a:cs typeface="+mn-cs"/>
              </a:rPr>
              <a:t>最小単位は，将来的に</a:t>
            </a:r>
            <a:r>
              <a:rPr kumimoji="1" lang="en-US" altLang="ja-JP" sz="1200" kern="1200" dirty="0" smtClean="0">
                <a:solidFill>
                  <a:schemeClr val="tx1"/>
                </a:solidFill>
                <a:effectLst/>
                <a:latin typeface="+mn-lt"/>
                <a:ea typeface="+mn-ea"/>
                <a:cs typeface="+mn-cs"/>
              </a:rPr>
              <a:t>10fs</a:t>
            </a:r>
            <a:r>
              <a:rPr kumimoji="1" lang="ja-JP" altLang="ja-JP" sz="1200" kern="1200" dirty="0" smtClean="0">
                <a:solidFill>
                  <a:schemeClr val="tx1"/>
                </a:solidFill>
                <a:effectLst/>
                <a:latin typeface="+mn-lt"/>
                <a:ea typeface="+mn-ea"/>
                <a:cs typeface="+mn-cs"/>
              </a:rPr>
              <a:t>のスケールになると言われています．遅延時間差の検出にデジタルカウンタを用いたと仮定すると１００</a:t>
            </a:r>
            <a:r>
              <a:rPr kumimoji="1" lang="en-US" altLang="ja-JP" sz="1200" kern="1200" dirty="0" smtClean="0">
                <a:solidFill>
                  <a:schemeClr val="tx1"/>
                </a:solidFill>
                <a:effectLst/>
                <a:latin typeface="+mn-lt"/>
                <a:ea typeface="+mn-ea"/>
                <a:cs typeface="+mn-cs"/>
              </a:rPr>
              <a:t>THz</a:t>
            </a:r>
            <a:r>
              <a:rPr kumimoji="1" lang="ja-JP" altLang="ja-JP" sz="1200" kern="1200" dirty="0" smtClean="0">
                <a:solidFill>
                  <a:schemeClr val="tx1"/>
                </a:solidFill>
                <a:effectLst/>
                <a:latin typeface="+mn-lt"/>
                <a:ea typeface="+mn-ea"/>
                <a:cs typeface="+mn-cs"/>
              </a:rPr>
              <a:t>で動作させなければならず，これは不可能です．ナノフォトニック・デバイスの光速での計算能力を活かす検出を考えることが必要です</a:t>
            </a:r>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kumimoji="1" lang="ja-JP" altLang="en-US" dirty="0" smtClean="0"/>
              <a:t>遅延時間の検出　目処が立ってない</a:t>
            </a:r>
            <a:endParaRPr kumimoji="1" lang="en-US" altLang="ja-JP" dirty="0" smtClean="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kumimoji="1" lang="ja-JP" altLang="en-US" dirty="0" smtClean="0"/>
              <a:t>位相を用いる場合，出力信号の位相観測に関しては目処．位相に関しては詳しい回路構成を考える必要がある．</a:t>
            </a: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31</a:t>
            </a:fld>
            <a:endParaRPr kumimoji="1" lang="ja-JP" altLang="en-US"/>
          </a:p>
        </p:txBody>
      </p:sp>
    </p:spTree>
    <p:extLst>
      <p:ext uri="{BB962C8B-B14F-4D97-AF65-F5344CB8AC3E}">
        <p14:creationId xmlns:p14="http://schemas.microsoft.com/office/powerpoint/2010/main" val="21360984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２つ目は誤差についてです．伝搬信号強度や遅延時間に影響する誤差が存在し，それらは信号が伝搬するごとに蓄積するという特徴があります．</a:t>
            </a:r>
          </a:p>
          <a:p>
            <a:r>
              <a:rPr kumimoji="1" lang="ja-JP" altLang="ja-JP" sz="1200" kern="1200" dirty="0" smtClean="0">
                <a:solidFill>
                  <a:schemeClr val="tx1"/>
                </a:solidFill>
                <a:effectLst/>
                <a:latin typeface="+mn-lt"/>
                <a:ea typeface="+mn-ea"/>
                <a:cs typeface="+mn-cs"/>
              </a:rPr>
              <a:t>これらの雑音は回路規模</a:t>
            </a:r>
            <a:r>
              <a:rPr kumimoji="1" lang="ja-JP" altLang="en-US" sz="1200" kern="1200" dirty="0" smtClean="0">
                <a:solidFill>
                  <a:schemeClr val="tx1"/>
                </a:solidFill>
                <a:effectLst/>
                <a:latin typeface="+mn-lt"/>
                <a:ea typeface="+mn-ea"/>
                <a:cs typeface="+mn-cs"/>
              </a:rPr>
              <a:t>を</a:t>
            </a:r>
            <a:r>
              <a:rPr kumimoji="1" lang="ja-JP" altLang="ja-JP" sz="1200" kern="1200" dirty="0" smtClean="0">
                <a:solidFill>
                  <a:schemeClr val="tx1"/>
                </a:solidFill>
                <a:effectLst/>
                <a:latin typeface="+mn-lt"/>
                <a:ea typeface="+mn-ea"/>
                <a:cs typeface="+mn-cs"/>
              </a:rPr>
              <a:t>スケーリングする要素だと考えられるので，その影響を明らかにする必要があります</a:t>
            </a:r>
            <a:r>
              <a:rPr kumimoji="1" lang="ja-JP" altLang="en-US" sz="1200" kern="1200" dirty="0" smtClean="0">
                <a:solidFill>
                  <a:schemeClr val="tx1"/>
                </a:solidFill>
                <a:effectLst/>
                <a:latin typeface="+mn-lt"/>
                <a:ea typeface="+mn-ea"/>
                <a:cs typeface="+mn-cs"/>
              </a:rPr>
              <a:t>．</a:t>
            </a:r>
            <a:endParaRPr kumimoji="1" lang="ja-JP"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32</a:t>
            </a:fld>
            <a:endParaRPr kumimoji="1" lang="ja-JP" altLang="en-US"/>
          </a:p>
        </p:txBody>
      </p:sp>
    </p:spTree>
    <p:extLst>
      <p:ext uri="{BB962C8B-B14F-4D97-AF65-F5344CB8AC3E}">
        <p14:creationId xmlns:p14="http://schemas.microsoft.com/office/powerpoint/2010/main" val="5134033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３つ目は遅延時間以外の設計選択肢についてです．先ほども述べたように遅延時間以外にも，位相や信号強度が設計選択肢としてあげられます．これらを選択した場合の回路実現可能性を検討する必要があります．</a:t>
            </a: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33</a:t>
            </a:fld>
            <a:endParaRPr kumimoji="1" lang="ja-JP" altLang="en-US"/>
          </a:p>
        </p:txBody>
      </p:sp>
    </p:spTree>
    <p:extLst>
      <p:ext uri="{BB962C8B-B14F-4D97-AF65-F5344CB8AC3E}">
        <p14:creationId xmlns:p14="http://schemas.microsoft.com/office/powerpoint/2010/main" val="5570578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まとめます．</a:t>
            </a:r>
            <a:endParaRPr kumimoji="1" lang="en-US" altLang="ja-JP" dirty="0" smtClean="0"/>
          </a:p>
          <a:p>
            <a:r>
              <a:rPr kumimoji="1" lang="ja-JP" altLang="en-US" dirty="0" smtClean="0"/>
              <a:t>ナノフォトニックデバイスを用いた配列アラインメント用レースロジック回路を提案し，</a:t>
            </a:r>
            <a:endParaRPr kumimoji="1" lang="en-US" altLang="ja-JP" dirty="0" smtClean="0"/>
          </a:p>
          <a:p>
            <a:r>
              <a:rPr kumimoji="1" lang="ja-JP" altLang="en-US" dirty="0" smtClean="0"/>
              <a:t>雑音を考慮しない状態での機能を検証しました．</a:t>
            </a:r>
            <a:endParaRPr kumimoji="1" lang="en-US" altLang="ja-JP" dirty="0" smtClean="0"/>
          </a:p>
          <a:p>
            <a:r>
              <a:rPr kumimoji="1" lang="ja-JP" altLang="en-US" dirty="0" smtClean="0"/>
              <a:t>遅延時間・面積・消費電力に関してモデルを構築し，それを用いて評価を行いました．</a:t>
            </a:r>
            <a:endParaRPr kumimoji="1" lang="en-US" altLang="ja-JP" dirty="0" smtClean="0"/>
          </a:p>
          <a:p>
            <a:r>
              <a:rPr kumimoji="1" lang="ja-JP" altLang="en-US" dirty="0" smtClean="0"/>
              <a:t>また，実装に向けての課題を明らかにしています．</a:t>
            </a:r>
            <a:endParaRPr kumimoji="1" lang="en-US" altLang="ja-JP" dirty="0" smtClean="0"/>
          </a:p>
          <a:p>
            <a:r>
              <a:rPr kumimoji="1" lang="ja-JP" altLang="en-US" dirty="0" smtClean="0"/>
              <a:t>以上で発表を終わります．ご静聴ありがとうございました．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34</a:t>
            </a:fld>
            <a:endParaRPr kumimoji="1" lang="ja-JP" altLang="en-US"/>
          </a:p>
        </p:txBody>
      </p:sp>
    </p:spTree>
    <p:extLst>
      <p:ext uri="{BB962C8B-B14F-4D97-AF65-F5344CB8AC3E}">
        <p14:creationId xmlns:p14="http://schemas.microsoft.com/office/powerpoint/2010/main" val="1152390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35</a:t>
            </a:fld>
            <a:endParaRPr kumimoji="1" lang="ja-JP" altLang="en-US"/>
          </a:p>
        </p:txBody>
      </p:sp>
    </p:spTree>
    <p:extLst>
      <p:ext uri="{BB962C8B-B14F-4D97-AF65-F5344CB8AC3E}">
        <p14:creationId xmlns:p14="http://schemas.microsoft.com/office/powerpoint/2010/main" val="344540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レースロジックとは，伝搬信号が回路に入力されてから出力されるまでの伝搬遅延時間が計算結果を</a:t>
            </a:r>
            <a:r>
              <a:rPr kumimoji="1" lang="ja-JP" altLang="en-US" sz="1200" kern="1200" dirty="0" smtClean="0">
                <a:solidFill>
                  <a:schemeClr val="tx1"/>
                </a:solidFill>
                <a:effectLst/>
                <a:latin typeface="+mn-lt"/>
                <a:ea typeface="+mn-ea"/>
                <a:cs typeface="+mn-cs"/>
              </a:rPr>
              <a:t>表現する</a:t>
            </a:r>
            <a:r>
              <a:rPr kumimoji="1" lang="ja-JP" altLang="ja-JP" sz="1200" kern="1200" dirty="0" smtClean="0">
                <a:solidFill>
                  <a:schemeClr val="tx1"/>
                </a:solidFill>
                <a:effectLst/>
                <a:latin typeface="+mn-lt"/>
                <a:ea typeface="+mn-ea"/>
                <a:cs typeface="+mn-cs"/>
              </a:rPr>
              <a:t>というアプローチで，動的計画法で解ける最適化問題の高速化が期待できます．このアプローチの配列アラインメント処理への応用が先行研究として存在しています．</a:t>
            </a:r>
          </a:p>
          <a:p>
            <a:r>
              <a:rPr kumimoji="1" lang="ja-JP" altLang="ja-JP" sz="1200" kern="1200" dirty="0" smtClean="0">
                <a:solidFill>
                  <a:schemeClr val="tx1"/>
                </a:solidFill>
                <a:effectLst/>
                <a:latin typeface="+mn-lt"/>
                <a:ea typeface="+mn-ea"/>
                <a:cs typeface="+mn-cs"/>
              </a:rPr>
              <a:t>それでは配列アラインメント処理の応用を用いてレースロジックをより詳しく見ていきます．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3</a:t>
            </a:fld>
            <a:endParaRPr kumimoji="1" lang="ja-JP" altLang="en-US"/>
          </a:p>
        </p:txBody>
      </p:sp>
    </p:spTree>
    <p:extLst>
      <p:ext uri="{BB962C8B-B14F-4D97-AF65-F5344CB8AC3E}">
        <p14:creationId xmlns:p14="http://schemas.microsoft.com/office/powerpoint/2010/main" val="1205105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レースロジックを</a:t>
            </a:r>
            <a:r>
              <a:rPr kumimoji="1" lang="ja-JP" altLang="ja-JP" sz="1200" kern="1200" dirty="0" smtClean="0">
                <a:solidFill>
                  <a:schemeClr val="tx1"/>
                </a:solidFill>
                <a:effectLst/>
                <a:latin typeface="+mn-lt"/>
                <a:ea typeface="+mn-ea"/>
                <a:cs typeface="+mn-cs"/>
              </a:rPr>
              <a:t>配列アラインメント処理に応用した場合，回路伝搬時間を観測する事で配列アラインメントを探索します．</a:t>
            </a:r>
            <a:r>
              <a:rPr kumimoji="1" lang="ja-JP" altLang="en-US" sz="1200" kern="1200" dirty="0" smtClean="0">
                <a:solidFill>
                  <a:schemeClr val="tx1"/>
                </a:solidFill>
                <a:effectLst/>
                <a:latin typeface="+mn-lt"/>
                <a:ea typeface="+mn-ea"/>
                <a:cs typeface="+mn-cs"/>
              </a:rPr>
              <a:t>例に示す</a:t>
            </a:r>
            <a:r>
              <a:rPr kumimoji="1" lang="ja-JP" altLang="ja-JP" sz="1200" kern="1200" dirty="0" smtClean="0">
                <a:solidFill>
                  <a:schemeClr val="tx1"/>
                </a:solidFill>
                <a:effectLst/>
                <a:latin typeface="+mn-lt"/>
                <a:ea typeface="+mn-ea"/>
                <a:cs typeface="+mn-cs"/>
              </a:rPr>
              <a:t>配列</a:t>
            </a:r>
            <a:r>
              <a:rPr kumimoji="1" lang="en-US" altLang="ja-JP" sz="1200" kern="1200" dirty="0" smtClean="0">
                <a:solidFill>
                  <a:schemeClr val="tx1"/>
                </a:solidFill>
                <a:effectLst/>
                <a:latin typeface="+mn-lt"/>
                <a:ea typeface="+mn-ea"/>
                <a:cs typeface="+mn-cs"/>
              </a:rPr>
              <a:t>X</a:t>
            </a:r>
            <a:r>
              <a:rPr kumimoji="1" lang="ja-JP" altLang="ja-JP" sz="1200" kern="1200" dirty="0" smtClean="0">
                <a:solidFill>
                  <a:schemeClr val="tx1"/>
                </a:solidFill>
                <a:effectLst/>
                <a:latin typeface="+mn-lt"/>
                <a:ea typeface="+mn-ea"/>
                <a:cs typeface="+mn-cs"/>
              </a:rPr>
              <a:t>と配列</a:t>
            </a:r>
            <a:r>
              <a:rPr kumimoji="1" lang="en-US" altLang="ja-JP" sz="1200" kern="1200" dirty="0" smtClean="0">
                <a:solidFill>
                  <a:schemeClr val="tx1"/>
                </a:solidFill>
                <a:effectLst/>
                <a:latin typeface="+mn-lt"/>
                <a:ea typeface="+mn-ea"/>
                <a:cs typeface="+mn-cs"/>
              </a:rPr>
              <a:t>Y</a:t>
            </a:r>
            <a:r>
              <a:rPr kumimoji="1" lang="ja-JP" altLang="ja-JP" sz="1200" kern="1200" dirty="0" smtClean="0">
                <a:solidFill>
                  <a:schemeClr val="tx1"/>
                </a:solidFill>
                <a:effectLst/>
                <a:latin typeface="+mn-lt"/>
                <a:ea typeface="+mn-ea"/>
                <a:cs typeface="+mn-cs"/>
              </a:rPr>
              <a:t>において，二つの配列の対応付けは多数存在します．その例をこの</a:t>
            </a:r>
            <a:r>
              <a:rPr kumimoji="1" lang="ja-JP" altLang="en-US" sz="1200" kern="1200" dirty="0" smtClean="0">
                <a:solidFill>
                  <a:schemeClr val="tx1"/>
                </a:solidFill>
                <a:effectLst/>
                <a:latin typeface="+mn-lt"/>
                <a:ea typeface="+mn-ea"/>
                <a:cs typeface="+mn-cs"/>
              </a:rPr>
              <a:t>２つの</a:t>
            </a:r>
            <a:r>
              <a:rPr kumimoji="1" lang="ja-JP" altLang="ja-JP" sz="1200" kern="1200" dirty="0" smtClean="0">
                <a:solidFill>
                  <a:schemeClr val="tx1"/>
                </a:solidFill>
                <a:effectLst/>
                <a:latin typeface="+mn-lt"/>
                <a:ea typeface="+mn-ea"/>
                <a:cs typeface="+mn-cs"/>
              </a:rPr>
              <a:t>表に示します．これは，上の行のスぺースは挿入を表し，下の行のスぺースは削除を表します．二つの配列における全ての対応付けをあらわすのには，こちらの編集グラフが用いられます．これは有向非巡回グラフとなっており，垂直の矢印は挿入を，水平の矢印は</a:t>
            </a:r>
            <a:r>
              <a:rPr kumimoji="1" lang="ja-JP" altLang="en-US" sz="1200" kern="1200" dirty="0" smtClean="0">
                <a:solidFill>
                  <a:schemeClr val="tx1"/>
                </a:solidFill>
                <a:effectLst/>
                <a:latin typeface="+mn-lt"/>
                <a:ea typeface="+mn-ea"/>
                <a:cs typeface="+mn-cs"/>
              </a:rPr>
              <a:t>削除</a:t>
            </a:r>
            <a:r>
              <a:rPr kumimoji="1" lang="ja-JP" altLang="ja-JP" sz="1200" kern="1200" dirty="0" smtClean="0">
                <a:solidFill>
                  <a:schemeClr val="tx1"/>
                </a:solidFill>
                <a:effectLst/>
                <a:latin typeface="+mn-lt"/>
                <a:ea typeface="+mn-ea"/>
                <a:cs typeface="+mn-cs"/>
              </a:rPr>
              <a:t>を，斜めの矢印は一致を表しています．この編集グラフの始点から終点の各経路が二つの配列における全ての対応付けをあらわします．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4</a:t>
            </a:fld>
            <a:endParaRPr kumimoji="1" lang="ja-JP" altLang="en-US"/>
          </a:p>
        </p:txBody>
      </p:sp>
    </p:spTree>
    <p:extLst>
      <p:ext uri="{BB962C8B-B14F-4D97-AF65-F5344CB8AC3E}">
        <p14:creationId xmlns:p14="http://schemas.microsoft.com/office/powerpoint/2010/main" val="277283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この編集グラフの各エッジに，こちらに表すスコアマトリクスに基づいて遅延時間</a:t>
            </a:r>
            <a:r>
              <a:rPr kumimoji="1" lang="ja-JP" altLang="en-US" sz="1200" kern="1200" dirty="0" smtClean="0">
                <a:solidFill>
                  <a:schemeClr val="tx1"/>
                </a:solidFill>
                <a:effectLst/>
                <a:latin typeface="+mn-lt"/>
                <a:ea typeface="+mn-ea"/>
                <a:cs typeface="+mn-cs"/>
              </a:rPr>
              <a:t>が付与されます．</a:t>
            </a:r>
            <a:r>
              <a:rPr kumimoji="1" lang="ja-JP" altLang="ja-JP" sz="1200" kern="1200" dirty="0" smtClean="0">
                <a:solidFill>
                  <a:schemeClr val="tx1"/>
                </a:solidFill>
                <a:effectLst/>
                <a:latin typeface="+mn-lt"/>
                <a:ea typeface="+mn-ea"/>
                <a:cs typeface="+mn-cs"/>
              </a:rPr>
              <a:t>スコママトリクスは配列要素の置換確率を行列にしたものです．信号が始点に入力された時刻を０とすると，</a:t>
            </a:r>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5</a:t>
            </a:fld>
            <a:endParaRPr kumimoji="1" lang="ja-JP" altLang="en-US"/>
          </a:p>
        </p:txBody>
      </p:sp>
    </p:spTree>
    <p:extLst>
      <p:ext uri="{BB962C8B-B14F-4D97-AF65-F5344CB8AC3E}">
        <p14:creationId xmlns:p14="http://schemas.microsoft.com/office/powerpoint/2010/main" val="1107550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出力に最も早く到達した信号が通ってきた経路が示す対応付けが，二つの配列のアラインメントとなります．</a:t>
            </a: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6</a:t>
            </a:fld>
            <a:endParaRPr kumimoji="1" lang="ja-JP" altLang="en-US"/>
          </a:p>
        </p:txBody>
      </p:sp>
    </p:spTree>
    <p:extLst>
      <p:ext uri="{BB962C8B-B14F-4D97-AF65-F5344CB8AC3E}">
        <p14:creationId xmlns:p14="http://schemas.microsoft.com/office/powerpoint/2010/main" val="1644269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この</a:t>
            </a:r>
            <a:r>
              <a:rPr kumimoji="1" lang="ja-JP" altLang="ja-JP" sz="1200" kern="1200" dirty="0" smtClean="0">
                <a:solidFill>
                  <a:schemeClr val="tx1"/>
                </a:solidFill>
                <a:effectLst/>
                <a:latin typeface="+mn-lt"/>
                <a:ea typeface="+mn-ea"/>
                <a:cs typeface="+mn-cs"/>
              </a:rPr>
              <a:t>例の場合ですと，この対応付けです．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回路遅延時間：７は配列アラインメントスコアを示します．</a:t>
            </a:r>
            <a:endParaRPr kumimoji="1" lang="en-US" altLang="ja-JP" sz="1200" kern="1200" dirty="0" smtClean="0">
              <a:solidFill>
                <a:schemeClr val="tx1"/>
              </a:solidFill>
              <a:effectLst/>
              <a:latin typeface="+mn-lt"/>
              <a:ea typeface="+mn-ea"/>
              <a:cs typeface="+mn-cs"/>
            </a:endParaRPr>
          </a:p>
          <a:p>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7</a:t>
            </a:fld>
            <a:endParaRPr kumimoji="1" lang="ja-JP" altLang="en-US"/>
          </a:p>
        </p:txBody>
      </p:sp>
    </p:spTree>
    <p:extLst>
      <p:ext uri="{BB962C8B-B14F-4D97-AF65-F5344CB8AC3E}">
        <p14:creationId xmlns:p14="http://schemas.microsoft.com/office/powerpoint/2010/main" val="1438698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また，同じ配列長の別の配列同士だとアラインメントは異なります．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ここに示す</a:t>
            </a:r>
            <a:r>
              <a:rPr kumimoji="1" lang="ja-JP" altLang="ja-JP" sz="1200" kern="1200" dirty="0" smtClean="0">
                <a:solidFill>
                  <a:schemeClr val="tx1"/>
                </a:solidFill>
                <a:effectLst/>
                <a:latin typeface="+mn-lt"/>
                <a:ea typeface="+mn-ea"/>
                <a:cs typeface="+mn-cs"/>
              </a:rPr>
              <a:t>例の場合ですと，この</a:t>
            </a:r>
            <a:r>
              <a:rPr kumimoji="1" lang="ja-JP" altLang="en-US" sz="1200" kern="1200" dirty="0" smtClean="0">
                <a:solidFill>
                  <a:schemeClr val="tx1"/>
                </a:solidFill>
                <a:effectLst/>
                <a:latin typeface="+mn-lt"/>
                <a:ea typeface="+mn-ea"/>
                <a:cs typeface="+mn-cs"/>
              </a:rPr>
              <a:t>対応が配列アラインメントであり，スコアは６となります．</a:t>
            </a:r>
            <a:endParaRPr kumimoji="1" lang="en-US" altLang="ja-JP" sz="1200" kern="1200" dirty="0" smtClean="0">
              <a:solidFill>
                <a:schemeClr val="tx1"/>
              </a:solidFill>
              <a:effectLst/>
              <a:latin typeface="+mn-lt"/>
              <a:ea typeface="+mn-ea"/>
              <a:cs typeface="+mn-cs"/>
            </a:endParaRPr>
          </a:p>
          <a:p>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8</a:t>
            </a:fld>
            <a:endParaRPr kumimoji="1" lang="ja-JP" altLang="en-US"/>
          </a:p>
        </p:txBody>
      </p:sp>
    </p:spTree>
    <p:extLst>
      <p:ext uri="{BB962C8B-B14F-4D97-AF65-F5344CB8AC3E}">
        <p14:creationId xmlns:p14="http://schemas.microsoft.com/office/powerpoint/2010/main" val="1908080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1BD9583A-093E-4E77-AE9D-656938884AEB}" type="datetime1">
              <a:rPr kumimoji="1" lang="ja-JP" altLang="en-US" smtClean="0"/>
              <a:t>2018/2/22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5BCD6C-E46B-4929-8DC7-4F603058D6BB}" type="slidenum">
              <a:rPr kumimoji="1" lang="ja-JP" altLang="en-US" smtClean="0"/>
              <a:t>‹#›</a:t>
            </a:fld>
            <a:endParaRPr kumimoji="1" lang="ja-JP" altLang="en-US"/>
          </a:p>
        </p:txBody>
      </p:sp>
    </p:spTree>
    <p:extLst>
      <p:ext uri="{BB962C8B-B14F-4D97-AF65-F5344CB8AC3E}">
        <p14:creationId xmlns:p14="http://schemas.microsoft.com/office/powerpoint/2010/main" val="2038531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A5777-4420-4064-929C-4EB4C5C20AB8}" type="datetime1">
              <a:rPr kumimoji="1" lang="ja-JP" altLang="en-US" smtClean="0"/>
              <a:t>2018/2/22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5BCD6C-E46B-4929-8DC7-4F603058D6BB}" type="slidenum">
              <a:rPr kumimoji="1" lang="ja-JP" altLang="en-US" smtClean="0"/>
              <a:t>‹#›</a:t>
            </a:fld>
            <a:endParaRPr kumimoji="1" lang="ja-JP" altLang="en-US"/>
          </a:p>
        </p:txBody>
      </p:sp>
    </p:spTree>
    <p:extLst>
      <p:ext uri="{BB962C8B-B14F-4D97-AF65-F5344CB8AC3E}">
        <p14:creationId xmlns:p14="http://schemas.microsoft.com/office/powerpoint/2010/main" val="3225635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604434E-382F-4F59-A693-5BBF63CA1013}" type="datetime1">
              <a:rPr kumimoji="1" lang="ja-JP" altLang="en-US" smtClean="0"/>
              <a:t>2018/2/22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5BCD6C-E46B-4929-8DC7-4F603058D6BB}" type="slidenum">
              <a:rPr kumimoji="1" lang="ja-JP" altLang="en-US" smtClean="0"/>
              <a:t>‹#›</a:t>
            </a:fld>
            <a:endParaRPr kumimoji="1" lang="ja-JP" altLang="en-US"/>
          </a:p>
        </p:txBody>
      </p:sp>
    </p:spTree>
    <p:extLst>
      <p:ext uri="{BB962C8B-B14F-4D97-AF65-F5344CB8AC3E}">
        <p14:creationId xmlns:p14="http://schemas.microsoft.com/office/powerpoint/2010/main" val="4104628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5578EF6-5907-444F-8C87-B3D7A557085E}" type="datetime1">
              <a:rPr kumimoji="1" lang="ja-JP" altLang="en-US" smtClean="0"/>
              <a:t>2018/2/22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115BCD6C-E46B-4929-8DC7-4F603058D6BB}" type="slidenum">
              <a:rPr lang="ja-JP" altLang="en-US" smtClean="0"/>
              <a:pPr/>
              <a:t>‹#›</a:t>
            </a:fld>
            <a:endParaRPr lang="ja-JP" altLang="en-US" dirty="0"/>
          </a:p>
        </p:txBody>
      </p:sp>
    </p:spTree>
    <p:extLst>
      <p:ext uri="{BB962C8B-B14F-4D97-AF65-F5344CB8AC3E}">
        <p14:creationId xmlns:p14="http://schemas.microsoft.com/office/powerpoint/2010/main" val="427089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A0504C3-4B81-44EF-9A5B-E60F57FEFFE1}" type="datetime1">
              <a:rPr kumimoji="1" lang="ja-JP" altLang="en-US" smtClean="0"/>
              <a:t>2018/2/22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5BCD6C-E46B-4929-8DC7-4F603058D6BB}" type="slidenum">
              <a:rPr kumimoji="1" lang="ja-JP" altLang="en-US" smtClean="0"/>
              <a:t>‹#›</a:t>
            </a:fld>
            <a:endParaRPr kumimoji="1" lang="ja-JP" altLang="en-US"/>
          </a:p>
        </p:txBody>
      </p:sp>
    </p:spTree>
    <p:extLst>
      <p:ext uri="{BB962C8B-B14F-4D97-AF65-F5344CB8AC3E}">
        <p14:creationId xmlns:p14="http://schemas.microsoft.com/office/powerpoint/2010/main" val="1015354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90B6C2E-AFE8-4649-9242-DC71AC3A47E3}" type="datetime1">
              <a:rPr kumimoji="1" lang="ja-JP" altLang="en-US" smtClean="0"/>
              <a:t>2018/2/22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15BCD6C-E46B-4929-8DC7-4F603058D6BB}" type="slidenum">
              <a:rPr kumimoji="1" lang="ja-JP" altLang="en-US" smtClean="0"/>
              <a:t>‹#›</a:t>
            </a:fld>
            <a:endParaRPr kumimoji="1" lang="ja-JP" altLang="en-US"/>
          </a:p>
        </p:txBody>
      </p:sp>
    </p:spTree>
    <p:extLst>
      <p:ext uri="{BB962C8B-B14F-4D97-AF65-F5344CB8AC3E}">
        <p14:creationId xmlns:p14="http://schemas.microsoft.com/office/powerpoint/2010/main" val="261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523E1A3-7D4A-4E09-8F3A-1E594E2DEB03}" type="datetime1">
              <a:rPr kumimoji="1" lang="ja-JP" altLang="en-US" smtClean="0"/>
              <a:t>2018/2/22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15BCD6C-E46B-4929-8DC7-4F603058D6BB}" type="slidenum">
              <a:rPr kumimoji="1" lang="ja-JP" altLang="en-US" smtClean="0"/>
              <a:t>‹#›</a:t>
            </a:fld>
            <a:endParaRPr kumimoji="1" lang="ja-JP" altLang="en-US"/>
          </a:p>
        </p:txBody>
      </p:sp>
    </p:spTree>
    <p:extLst>
      <p:ext uri="{BB962C8B-B14F-4D97-AF65-F5344CB8AC3E}">
        <p14:creationId xmlns:p14="http://schemas.microsoft.com/office/powerpoint/2010/main" val="3434867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93B4AB5-F4FC-46A7-A268-E09FD7842BC7}" type="datetime1">
              <a:rPr kumimoji="1" lang="ja-JP" altLang="en-US" smtClean="0"/>
              <a:t>2018/2/22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15BCD6C-E46B-4929-8DC7-4F603058D6BB}" type="slidenum">
              <a:rPr kumimoji="1" lang="ja-JP" altLang="en-US" smtClean="0"/>
              <a:t>‹#›</a:t>
            </a:fld>
            <a:endParaRPr kumimoji="1" lang="ja-JP" altLang="en-US"/>
          </a:p>
        </p:txBody>
      </p:sp>
    </p:spTree>
    <p:extLst>
      <p:ext uri="{BB962C8B-B14F-4D97-AF65-F5344CB8AC3E}">
        <p14:creationId xmlns:p14="http://schemas.microsoft.com/office/powerpoint/2010/main" val="2157632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9A8584-65FA-4739-9408-F75618919D98}" type="datetime1">
              <a:rPr kumimoji="1" lang="ja-JP" altLang="en-US" smtClean="0"/>
              <a:t>2018/2/22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15BCD6C-E46B-4929-8DC7-4F603058D6BB}" type="slidenum">
              <a:rPr kumimoji="1" lang="ja-JP" altLang="en-US" smtClean="0"/>
              <a:t>‹#›</a:t>
            </a:fld>
            <a:endParaRPr kumimoji="1" lang="ja-JP" altLang="en-US"/>
          </a:p>
        </p:txBody>
      </p:sp>
    </p:spTree>
    <p:extLst>
      <p:ext uri="{BB962C8B-B14F-4D97-AF65-F5344CB8AC3E}">
        <p14:creationId xmlns:p14="http://schemas.microsoft.com/office/powerpoint/2010/main" val="2355106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317B259-292E-4915-AE85-259171FAD2C3}" type="datetime1">
              <a:rPr kumimoji="1" lang="ja-JP" altLang="en-US" smtClean="0"/>
              <a:t>2018/2/22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15BCD6C-E46B-4929-8DC7-4F603058D6BB}" type="slidenum">
              <a:rPr kumimoji="1" lang="ja-JP" altLang="en-US" smtClean="0"/>
              <a:t>‹#›</a:t>
            </a:fld>
            <a:endParaRPr kumimoji="1" lang="ja-JP" altLang="en-US"/>
          </a:p>
        </p:txBody>
      </p:sp>
    </p:spTree>
    <p:extLst>
      <p:ext uri="{BB962C8B-B14F-4D97-AF65-F5344CB8AC3E}">
        <p14:creationId xmlns:p14="http://schemas.microsoft.com/office/powerpoint/2010/main" val="1498736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A5ED732-CF27-495F-BE1B-1F09F1580EA4}" type="datetime1">
              <a:rPr kumimoji="1" lang="ja-JP" altLang="en-US" smtClean="0"/>
              <a:t>2018/2/22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15BCD6C-E46B-4929-8DC7-4F603058D6BB}" type="slidenum">
              <a:rPr kumimoji="1" lang="ja-JP" altLang="en-US" smtClean="0"/>
              <a:t>‹#›</a:t>
            </a:fld>
            <a:endParaRPr kumimoji="1" lang="ja-JP" altLang="en-US"/>
          </a:p>
        </p:txBody>
      </p:sp>
    </p:spTree>
    <p:extLst>
      <p:ext uri="{BB962C8B-B14F-4D97-AF65-F5344CB8AC3E}">
        <p14:creationId xmlns:p14="http://schemas.microsoft.com/office/powerpoint/2010/main" val="38867455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872649-BC8E-46F9-B47D-DA96DB28E164}" type="datetime1">
              <a:rPr kumimoji="1" lang="ja-JP" altLang="en-US" smtClean="0"/>
              <a:t>2018/2/22</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5BCD6C-E46B-4929-8DC7-4F603058D6BB}" type="slidenum">
              <a:rPr kumimoji="1" lang="ja-JP" altLang="en-US" smtClean="0"/>
              <a:t>‹#›</a:t>
            </a:fld>
            <a:endParaRPr kumimoji="1" lang="ja-JP" altLang="en-US"/>
          </a:p>
        </p:txBody>
      </p:sp>
    </p:spTree>
    <p:extLst>
      <p:ext uri="{BB962C8B-B14F-4D97-AF65-F5344CB8AC3E}">
        <p14:creationId xmlns:p14="http://schemas.microsoft.com/office/powerpoint/2010/main" val="4091269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5.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5.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5.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17.emf"/><Relationship Id="rId5" Type="http://schemas.openxmlformats.org/officeDocument/2006/relationships/image" Target="../media/image18.emf"/><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28336" y="1214438"/>
            <a:ext cx="8903369" cy="2387600"/>
          </a:xfrm>
        </p:spPr>
        <p:txBody>
          <a:bodyPr>
            <a:normAutofit/>
          </a:bodyPr>
          <a:lstStyle/>
          <a:p>
            <a:r>
              <a:rPr kumimoji="1" lang="ja-JP" altLang="en-US" sz="3400" dirty="0" smtClean="0"/>
              <a:t>ナノフォトニック･デバイスを用いた</a:t>
            </a:r>
            <a:r>
              <a:rPr kumimoji="1" lang="en-US" altLang="ja-JP" sz="3400" dirty="0" smtClean="0"/>
              <a:t/>
            </a:r>
            <a:br>
              <a:rPr kumimoji="1" lang="en-US" altLang="ja-JP" sz="3400" dirty="0" smtClean="0"/>
            </a:br>
            <a:r>
              <a:rPr lang="ja-JP" altLang="en-US" sz="3400" dirty="0" smtClean="0"/>
              <a:t>配列アラインメント用レースロジック回路の提案</a:t>
            </a:r>
            <a:endParaRPr kumimoji="1" lang="ja-JP" altLang="en-US" sz="3400" dirty="0"/>
          </a:p>
        </p:txBody>
      </p:sp>
      <p:sp>
        <p:nvSpPr>
          <p:cNvPr id="3" name="サブタイトル 2"/>
          <p:cNvSpPr>
            <a:spLocks noGrp="1"/>
          </p:cNvSpPr>
          <p:nvPr>
            <p:ph type="subTitle" idx="1"/>
          </p:nvPr>
        </p:nvSpPr>
        <p:spPr>
          <a:xfrm>
            <a:off x="1143000" y="3602038"/>
            <a:ext cx="6858000" cy="461962"/>
          </a:xfrm>
        </p:spPr>
        <p:txBody>
          <a:bodyPr>
            <a:normAutofit/>
          </a:bodyPr>
          <a:lstStyle/>
          <a:p>
            <a:r>
              <a:rPr lang="ja-JP" altLang="en-US" smtClean="0"/>
              <a:t>井上</a:t>
            </a:r>
            <a:r>
              <a:rPr lang="ja-JP" altLang="en-US" dirty="0" smtClean="0"/>
              <a:t>研究室　修士</a:t>
            </a:r>
            <a:r>
              <a:rPr lang="en-US" altLang="ja-JP" dirty="0" smtClean="0"/>
              <a:t>2</a:t>
            </a:r>
            <a:r>
              <a:rPr lang="ja-JP" altLang="en-US" dirty="0" smtClean="0"/>
              <a:t>年　浅井　里奈</a:t>
            </a:r>
            <a:endParaRPr kumimoji="1" lang="en-US" altLang="ja-JP" dirty="0" smtClean="0"/>
          </a:p>
        </p:txBody>
      </p:sp>
      <p:sp>
        <p:nvSpPr>
          <p:cNvPr id="4" name="テキスト ボックス 3"/>
          <p:cNvSpPr txBox="1"/>
          <p:nvPr/>
        </p:nvSpPr>
        <p:spPr>
          <a:xfrm>
            <a:off x="2035879" y="4301067"/>
            <a:ext cx="7003840" cy="923330"/>
          </a:xfrm>
          <a:prstGeom prst="rect">
            <a:avLst/>
          </a:prstGeom>
          <a:noFill/>
        </p:spPr>
        <p:txBody>
          <a:bodyPr wrap="none" rtlCol="0">
            <a:spAutoFit/>
          </a:bodyPr>
          <a:lstStyle/>
          <a:p>
            <a:r>
              <a:rPr lang="ja-JP" altLang="en-US" dirty="0" smtClean="0"/>
              <a:t>修論までに済ませてる（</a:t>
            </a:r>
            <a:r>
              <a:rPr lang="en-US" altLang="ja-JP" dirty="0" smtClean="0"/>
              <a:t>35 P</a:t>
            </a:r>
            <a:r>
              <a:rPr lang="ja-JP" altLang="en-US" dirty="0" smtClean="0"/>
              <a:t>まで）部分の詳細は修論を読んでください。</a:t>
            </a:r>
            <a:endParaRPr lang="en-US" altLang="ja-JP" dirty="0" smtClean="0"/>
          </a:p>
          <a:p>
            <a:r>
              <a:rPr lang="ja-JP" altLang="en-US" dirty="0" smtClean="0"/>
              <a:t>３６</a:t>
            </a:r>
            <a:r>
              <a:rPr lang="en-US" altLang="ja-JP" dirty="0" smtClean="0"/>
              <a:t>p〜</a:t>
            </a:r>
            <a:r>
              <a:rPr lang="ja-JP" altLang="en-US" dirty="0" smtClean="0"/>
              <a:t>は考えをまとめてます。</a:t>
            </a:r>
            <a:endParaRPr lang="en-US" altLang="ja-JP" dirty="0" smtClean="0"/>
          </a:p>
          <a:p>
            <a:endParaRPr kumimoji="1" lang="ja-JP" altLang="en-US" dirty="0"/>
          </a:p>
        </p:txBody>
      </p:sp>
    </p:spTree>
    <p:extLst>
      <p:ext uri="{BB962C8B-B14F-4D97-AF65-F5344CB8AC3E}">
        <p14:creationId xmlns:p14="http://schemas.microsoft.com/office/powerpoint/2010/main" val="1977438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光デバイスとレースロジック</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レースロジック</a:t>
            </a:r>
            <a:endParaRPr lang="en-US" altLang="ja-JP" dirty="0" smtClean="0"/>
          </a:p>
          <a:p>
            <a:pPr marL="457200" lvl="1" indent="0">
              <a:buNone/>
            </a:pPr>
            <a:r>
              <a:rPr lang="ja-JP" altLang="en-US" dirty="0" smtClean="0"/>
              <a:t>信号の伝搬によって計算</a:t>
            </a:r>
            <a:endParaRPr lang="en-US" altLang="ja-JP" dirty="0" smtClean="0"/>
          </a:p>
          <a:p>
            <a:r>
              <a:rPr lang="ja-JP" altLang="en-US" dirty="0" smtClean="0"/>
              <a:t>光デバイス</a:t>
            </a:r>
            <a:endParaRPr lang="en-US" altLang="ja-JP" dirty="0" smtClean="0"/>
          </a:p>
          <a:p>
            <a:pPr marL="457200" lvl="1" indent="0">
              <a:buNone/>
            </a:pPr>
            <a:r>
              <a:rPr lang="ja-JP" altLang="en-US" dirty="0" smtClean="0"/>
              <a:t>光伝搬</a:t>
            </a:r>
            <a:r>
              <a:rPr lang="ja-JP" altLang="en-US" dirty="0"/>
              <a:t>信号を取り扱う</a:t>
            </a:r>
            <a:r>
              <a:rPr lang="ja-JP" altLang="en-US" dirty="0" smtClean="0"/>
              <a:t>素子</a:t>
            </a:r>
            <a:endParaRPr lang="en-US" altLang="ja-JP" dirty="0"/>
          </a:p>
          <a:p>
            <a:pPr marL="457200" lvl="1" indent="0">
              <a:buNone/>
            </a:pPr>
            <a:r>
              <a:rPr lang="ja-JP" altLang="en-US" dirty="0" smtClean="0"/>
              <a:t>光伝搬信号：伝搬速度が高速</a:t>
            </a:r>
            <a:endParaRPr lang="en-US" altLang="ja-JP" dirty="0" smtClean="0"/>
          </a:p>
          <a:p>
            <a:pPr marL="457200" lvl="1" indent="0">
              <a:buNone/>
            </a:pPr>
            <a:endParaRPr lang="ja-JP" altLang="en-US" dirty="0" smtClean="0"/>
          </a:p>
          <a:p>
            <a:pPr marL="0" indent="0">
              <a:buNone/>
            </a:pPr>
            <a:r>
              <a:rPr lang="ja-JP" altLang="en-US" dirty="0" smtClean="0"/>
              <a:t>光デバイスの光速での信号処理という特徴</a:t>
            </a:r>
            <a:endParaRPr lang="en-US" altLang="ja-JP" dirty="0" smtClean="0"/>
          </a:p>
          <a:p>
            <a:pPr marL="0" indent="0">
              <a:buNone/>
            </a:pPr>
            <a:r>
              <a:rPr lang="en-US" altLang="ja-JP" dirty="0" smtClean="0"/>
              <a:t>CMOS </a:t>
            </a:r>
            <a:r>
              <a:rPr lang="ja-JP" altLang="en-US" dirty="0" smtClean="0"/>
              <a:t>デバイスを用いたレースロジック回路よりも性能において優位になると考察</a:t>
            </a:r>
            <a:endParaRPr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9</a:t>
            </a:fld>
            <a:endParaRPr lang="ja-JP" altLang="en-US" dirty="0"/>
          </a:p>
        </p:txBody>
      </p:sp>
    </p:spTree>
    <p:extLst>
      <p:ext uri="{BB962C8B-B14F-4D97-AF65-F5344CB8AC3E}">
        <p14:creationId xmlns:p14="http://schemas.microsoft.com/office/powerpoint/2010/main" val="9981143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本研究のねらい</a:t>
            </a:r>
            <a:endParaRPr kumimoji="1" lang="ja-JP" altLang="en-US" dirty="0"/>
          </a:p>
        </p:txBody>
      </p:sp>
      <p:sp>
        <p:nvSpPr>
          <p:cNvPr id="3" name="コンテンツ プレースホルダー 2"/>
          <p:cNvSpPr>
            <a:spLocks noGrp="1"/>
          </p:cNvSpPr>
          <p:nvPr>
            <p:ph idx="1"/>
          </p:nvPr>
        </p:nvSpPr>
        <p:spPr/>
        <p:txBody>
          <a:bodyPr anchor="ctr"/>
          <a:lstStyle/>
          <a:p>
            <a:r>
              <a:rPr lang="ja-JP" altLang="en-US" dirty="0" smtClean="0"/>
              <a:t>課題</a:t>
            </a:r>
            <a:endParaRPr lang="en-US" altLang="ja-JP" dirty="0" smtClean="0"/>
          </a:p>
          <a:p>
            <a:pPr marL="457200" lvl="1" indent="0">
              <a:buNone/>
            </a:pPr>
            <a:r>
              <a:rPr lang="ja-JP" altLang="en-US" dirty="0" smtClean="0"/>
              <a:t>配列アラインメント探索の高速化</a:t>
            </a:r>
            <a:endParaRPr lang="en-US" altLang="ja-JP" dirty="0" smtClean="0"/>
          </a:p>
          <a:p>
            <a:endParaRPr lang="en-US" altLang="ja-JP" dirty="0" smtClean="0"/>
          </a:p>
          <a:p>
            <a:r>
              <a:rPr kumimoji="1" lang="ja-JP" altLang="en-US" dirty="0" smtClean="0"/>
              <a:t>目的</a:t>
            </a:r>
            <a:endParaRPr kumimoji="1" lang="en-US" altLang="ja-JP" dirty="0" smtClean="0"/>
          </a:p>
          <a:p>
            <a:pPr marL="457200" lvl="1" indent="0">
              <a:buNone/>
            </a:pPr>
            <a:r>
              <a:rPr lang="ja-JP" altLang="en-US" dirty="0"/>
              <a:t>ナノフォトニック</a:t>
            </a:r>
            <a:r>
              <a:rPr lang="ja-JP" altLang="en-US" dirty="0" smtClean="0"/>
              <a:t>・デバイスを用いた配列アラインメント用レースロジック回路の提案</a:t>
            </a:r>
            <a:endParaRPr lang="en-US" altLang="ja-JP" dirty="0" smtClean="0"/>
          </a:p>
          <a:p>
            <a:pPr marL="457200" lvl="1" indent="0">
              <a:buNone/>
            </a:pPr>
            <a:endParaRPr lang="en-US" altLang="ja-JP" dirty="0"/>
          </a:p>
          <a:p>
            <a:pPr marL="457200" lvl="1" indent="0">
              <a:buNone/>
            </a:pPr>
            <a:r>
              <a:rPr lang="ja-JP" altLang="en-US" dirty="0" smtClean="0"/>
              <a:t>シミュレーションによる機能検証</a:t>
            </a:r>
            <a:endParaRPr lang="en-US" altLang="ja-JP" dirty="0" smtClean="0"/>
          </a:p>
          <a:p>
            <a:pPr marL="457200" lvl="1" indent="0">
              <a:buNone/>
            </a:pPr>
            <a:r>
              <a:rPr lang="ja-JP" altLang="en-US" dirty="0" smtClean="0"/>
              <a:t>モデリングによる評価</a:t>
            </a:r>
            <a:endParaRPr lang="en-US" altLang="ja-JP" dirty="0" smtClean="0"/>
          </a:p>
          <a:p>
            <a:pPr marL="457200" lvl="1" indent="0">
              <a:buNone/>
            </a:pPr>
            <a:r>
              <a:rPr lang="ja-JP" altLang="en-US" dirty="0" smtClean="0"/>
              <a:t>実装に向けての課題の考察</a:t>
            </a:r>
            <a:endParaRPr lang="en-US" altLang="ja-JP" dirty="0"/>
          </a:p>
        </p:txBody>
      </p:sp>
      <p:sp>
        <p:nvSpPr>
          <p:cNvPr id="4" name="スライド番号プレースホルダー 3"/>
          <p:cNvSpPr>
            <a:spLocks noGrp="1"/>
          </p:cNvSpPr>
          <p:nvPr>
            <p:ph type="sldNum" sz="quarter" idx="12"/>
          </p:nvPr>
        </p:nvSpPr>
        <p:spPr/>
        <p:txBody>
          <a:bodyPr/>
          <a:lstStyle/>
          <a:p>
            <a:fld id="{115BCD6C-E46B-4929-8DC7-4F603058D6BB}" type="slidenum">
              <a:rPr kumimoji="1" lang="ja-JP" altLang="en-US" smtClean="0"/>
              <a:t>10</a:t>
            </a:fld>
            <a:endParaRPr kumimoji="1" lang="ja-JP" altLang="en-US"/>
          </a:p>
        </p:txBody>
      </p:sp>
    </p:spTree>
    <p:extLst>
      <p:ext uri="{BB962C8B-B14F-4D97-AF65-F5344CB8AC3E}">
        <p14:creationId xmlns:p14="http://schemas.microsoft.com/office/powerpoint/2010/main" val="38315537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68279" y="358230"/>
            <a:ext cx="7407441" cy="1325563"/>
          </a:xfrm>
        </p:spPr>
        <p:txBody>
          <a:bodyPr/>
          <a:lstStyle/>
          <a:p>
            <a:r>
              <a:rPr kumimoji="1" lang="en-US" altLang="ja-JP" dirty="0" smtClean="0"/>
              <a:t>CM</a:t>
            </a:r>
            <a:r>
              <a:rPr lang="en-US" altLang="ja-JP" dirty="0" smtClean="0"/>
              <a:t>O</a:t>
            </a:r>
            <a:r>
              <a:rPr kumimoji="1" lang="en-US" altLang="ja-JP" dirty="0" smtClean="0"/>
              <a:t>S</a:t>
            </a:r>
            <a:r>
              <a:rPr kumimoji="1" lang="ja-JP" altLang="en-US" dirty="0" smtClean="0"/>
              <a:t>を用いたレースロジック実装例</a:t>
            </a:r>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11</a:t>
            </a:fld>
            <a:endParaRPr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148" y="1701466"/>
            <a:ext cx="3974432" cy="3974432"/>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948113"/>
            <a:ext cx="3481137" cy="3481137"/>
          </a:xfrm>
          <a:prstGeom prst="rect">
            <a:avLst/>
          </a:prstGeom>
        </p:spPr>
      </p:pic>
      <p:cxnSp>
        <p:nvCxnSpPr>
          <p:cNvPr id="7" name="直線コネクタ 6"/>
          <p:cNvCxnSpPr/>
          <p:nvPr/>
        </p:nvCxnSpPr>
        <p:spPr>
          <a:xfrm flipV="1">
            <a:off x="3898232" y="1948113"/>
            <a:ext cx="673768" cy="10517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3898232" y="5261811"/>
            <a:ext cx="673768" cy="1674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6110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12</a:t>
            </a:fld>
            <a:endParaRPr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948113"/>
            <a:ext cx="3481137" cy="3481137"/>
          </a:xfrm>
          <a:prstGeom prst="rect">
            <a:avLst/>
          </a:prstGeom>
        </p:spPr>
      </p:pic>
      <p:sp>
        <p:nvSpPr>
          <p:cNvPr id="7" name="コンテンツ プレースホルダー 2"/>
          <p:cNvSpPr>
            <a:spLocks noGrp="1"/>
          </p:cNvSpPr>
          <p:nvPr>
            <p:ph idx="1"/>
          </p:nvPr>
        </p:nvSpPr>
        <p:spPr>
          <a:xfrm>
            <a:off x="249382" y="1709239"/>
            <a:ext cx="4322618" cy="4351338"/>
          </a:xfrm>
        </p:spPr>
        <p:txBody>
          <a:bodyPr>
            <a:normAutofit/>
          </a:bodyPr>
          <a:lstStyle/>
          <a:p>
            <a:pPr marL="0" indent="0">
              <a:buNone/>
            </a:pPr>
            <a:r>
              <a:rPr lang="en-US" altLang="ja-JP" sz="2400" dirty="0" smtClean="0"/>
              <a:t>Output</a:t>
            </a:r>
            <a:r>
              <a:rPr lang="ja-JP" altLang="en-US" sz="2400" dirty="0" smtClean="0"/>
              <a:t>の回路遅延時間を計測</a:t>
            </a:r>
            <a:endParaRPr lang="en-US" altLang="ja-JP" sz="2400" dirty="0" smtClean="0"/>
          </a:p>
          <a:p>
            <a:pPr marL="0" indent="0">
              <a:buNone/>
            </a:pPr>
            <a:endParaRPr lang="en-US" altLang="ja-JP" sz="2400" dirty="0"/>
          </a:p>
          <a:p>
            <a:r>
              <a:rPr lang="ja-JP" altLang="en-US" sz="2400" dirty="0"/>
              <a:t>一番最初に出力される</a:t>
            </a:r>
            <a:r>
              <a:rPr lang="ja-JP" altLang="en-US" sz="2400" dirty="0" smtClean="0"/>
              <a:t>信号</a:t>
            </a:r>
            <a:endParaRPr lang="en-US" altLang="ja-JP" sz="2400" dirty="0" smtClean="0"/>
          </a:p>
          <a:p>
            <a:pPr marL="0" indent="0">
              <a:buNone/>
            </a:pPr>
            <a:r>
              <a:rPr lang="en-US" altLang="ja-JP" sz="2400" dirty="0"/>
              <a:t> </a:t>
            </a:r>
            <a:r>
              <a:rPr lang="en-US" altLang="ja-JP" sz="2400" dirty="0" smtClean="0"/>
              <a:t>  </a:t>
            </a:r>
            <a:r>
              <a:rPr lang="ja-JP" altLang="en-US" sz="2400" dirty="0" smtClean="0"/>
              <a:t>＝最短経路を通ってきた信号</a:t>
            </a:r>
            <a:endParaRPr lang="en-US" altLang="ja-JP" sz="2400" dirty="0" smtClean="0"/>
          </a:p>
          <a:p>
            <a:pPr marL="0" indent="0">
              <a:buNone/>
            </a:pPr>
            <a:endParaRPr lang="en-US" altLang="ja-JP" sz="2400" dirty="0" smtClean="0"/>
          </a:p>
          <a:p>
            <a:r>
              <a:rPr lang="ja-JP" altLang="en-US" sz="2400" dirty="0" smtClean="0"/>
              <a:t>回路遅延時間</a:t>
            </a:r>
            <a:endParaRPr lang="en-US" altLang="ja-JP" sz="2400" dirty="0" smtClean="0"/>
          </a:p>
          <a:p>
            <a:pPr marL="0" indent="0">
              <a:buNone/>
            </a:pPr>
            <a:r>
              <a:rPr lang="en-US" altLang="ja-JP" sz="2400" dirty="0"/>
              <a:t> </a:t>
            </a:r>
            <a:r>
              <a:rPr lang="en-US" altLang="ja-JP" sz="2400" dirty="0" smtClean="0"/>
              <a:t>  </a:t>
            </a:r>
            <a:r>
              <a:rPr lang="ja-JP" altLang="en-US" sz="2400" dirty="0" smtClean="0"/>
              <a:t>＝配列アラインメントスコア</a:t>
            </a:r>
          </a:p>
          <a:p>
            <a:pPr marL="0" indent="0">
              <a:buNone/>
            </a:pPr>
            <a:endParaRPr lang="en-US" altLang="ja-JP" sz="2400" dirty="0"/>
          </a:p>
          <a:p>
            <a:pPr marL="0" indent="0">
              <a:buNone/>
            </a:pPr>
            <a:endParaRPr lang="ja-JP" altLang="en-US" sz="2400" dirty="0"/>
          </a:p>
        </p:txBody>
      </p:sp>
      <p:sp>
        <p:nvSpPr>
          <p:cNvPr id="8" name="テキスト ボックス 7"/>
          <p:cNvSpPr txBox="1"/>
          <p:nvPr/>
        </p:nvSpPr>
        <p:spPr>
          <a:xfrm>
            <a:off x="4267409" y="1319477"/>
            <a:ext cx="684803" cy="369332"/>
          </a:xfrm>
          <a:prstGeom prst="rect">
            <a:avLst/>
          </a:prstGeom>
          <a:noFill/>
        </p:spPr>
        <p:txBody>
          <a:bodyPr wrap="none" rtlCol="0">
            <a:spAutoFit/>
          </a:bodyPr>
          <a:lstStyle/>
          <a:p>
            <a:r>
              <a:rPr kumimoji="1" lang="en-US" altLang="ja-JP" dirty="0" smtClean="0"/>
              <a:t>Input</a:t>
            </a:r>
            <a:endParaRPr kumimoji="1" lang="ja-JP" altLang="en-US" dirty="0"/>
          </a:p>
        </p:txBody>
      </p:sp>
      <p:cxnSp>
        <p:nvCxnSpPr>
          <p:cNvPr id="9" name="直線矢印コネクタ 8"/>
          <p:cNvCxnSpPr/>
          <p:nvPr/>
        </p:nvCxnSpPr>
        <p:spPr>
          <a:xfrm>
            <a:off x="4251367" y="1585288"/>
            <a:ext cx="320633" cy="3650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8053137" y="5436639"/>
            <a:ext cx="320633" cy="3650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7357128" y="5548827"/>
            <a:ext cx="856325" cy="369332"/>
          </a:xfrm>
          <a:prstGeom prst="rect">
            <a:avLst/>
          </a:prstGeom>
          <a:noFill/>
        </p:spPr>
        <p:txBody>
          <a:bodyPr wrap="none" rtlCol="0">
            <a:spAutoFit/>
          </a:bodyPr>
          <a:lstStyle/>
          <a:p>
            <a:r>
              <a:rPr lang="en-US" altLang="ja-JP" smtClean="0"/>
              <a:t>Out</a:t>
            </a:r>
            <a:r>
              <a:rPr kumimoji="1" lang="en-US" altLang="ja-JP" smtClean="0"/>
              <a:t>put</a:t>
            </a:r>
            <a:endParaRPr kumimoji="1" lang="ja-JP" altLang="en-US" dirty="0"/>
          </a:p>
        </p:txBody>
      </p:sp>
      <p:sp>
        <p:nvSpPr>
          <p:cNvPr id="12" name="タイトル 1"/>
          <p:cNvSpPr txBox="1">
            <a:spLocks/>
          </p:cNvSpPr>
          <p:nvPr/>
        </p:nvSpPr>
        <p:spPr>
          <a:xfrm>
            <a:off x="868279" y="358230"/>
            <a:ext cx="740744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mtClean="0"/>
              <a:t>CMOS</a:t>
            </a:r>
            <a:r>
              <a:rPr lang="ja-JP" altLang="en-US" dirty="0" smtClean="0"/>
              <a:t>を用いたレースロジック実装例</a:t>
            </a:r>
            <a:endParaRPr lang="ja-JP" altLang="en-US" dirty="0"/>
          </a:p>
        </p:txBody>
      </p:sp>
    </p:spTree>
    <p:extLst>
      <p:ext uri="{BB962C8B-B14F-4D97-AF65-F5344CB8AC3E}">
        <p14:creationId xmlns:p14="http://schemas.microsoft.com/office/powerpoint/2010/main" val="21277167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13</a:t>
            </a:fld>
            <a:endParaRPr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948113"/>
            <a:ext cx="3481137" cy="3481137"/>
          </a:xfrm>
          <a:prstGeom prst="rect">
            <a:avLst/>
          </a:prstGeom>
        </p:spPr>
      </p:pic>
      <p:sp>
        <p:nvSpPr>
          <p:cNvPr id="7" name="コンテンツ プレースホルダー 2"/>
          <p:cNvSpPr>
            <a:spLocks noGrp="1"/>
          </p:cNvSpPr>
          <p:nvPr>
            <p:ph idx="1"/>
          </p:nvPr>
        </p:nvSpPr>
        <p:spPr>
          <a:xfrm>
            <a:off x="628650" y="1690689"/>
            <a:ext cx="3693968" cy="4351338"/>
          </a:xfrm>
        </p:spPr>
        <p:txBody>
          <a:bodyPr>
            <a:normAutofit lnSpcReduction="10000"/>
          </a:bodyPr>
          <a:lstStyle/>
          <a:p>
            <a:pPr marL="0" indent="0">
              <a:lnSpc>
                <a:spcPct val="120000"/>
              </a:lnSpc>
              <a:buNone/>
            </a:pPr>
            <a:r>
              <a:rPr lang="ja-JP" altLang="en-US" sz="2400" dirty="0"/>
              <a:t>セルは編集グラフの</a:t>
            </a:r>
            <a:r>
              <a:rPr lang="ja-JP" altLang="en-US" sz="2400" dirty="0" smtClean="0"/>
              <a:t>ノードに対応</a:t>
            </a:r>
            <a:endParaRPr lang="en-US" altLang="ja-JP" sz="2400" dirty="0"/>
          </a:p>
          <a:p>
            <a:pPr>
              <a:lnSpc>
                <a:spcPct val="120000"/>
              </a:lnSpc>
            </a:pPr>
            <a:r>
              <a:rPr lang="ja-JP" altLang="en-US" sz="2400" dirty="0" smtClean="0"/>
              <a:t>上</a:t>
            </a:r>
            <a:r>
              <a:rPr lang="ja-JP" altLang="en-US" sz="2400" dirty="0"/>
              <a:t>・斜上・左のセルから信号の入力</a:t>
            </a:r>
            <a:endParaRPr lang="en-US" altLang="ja-JP" sz="2400" dirty="0"/>
          </a:p>
          <a:p>
            <a:pPr>
              <a:lnSpc>
                <a:spcPct val="120000"/>
              </a:lnSpc>
            </a:pPr>
            <a:r>
              <a:rPr lang="ja-JP" altLang="en-US" sz="2400" dirty="0" smtClean="0"/>
              <a:t>右・斜下・下の</a:t>
            </a:r>
            <a:r>
              <a:rPr lang="ja-JP" altLang="en-US" sz="2400" dirty="0"/>
              <a:t>セルへ と信号</a:t>
            </a:r>
            <a:r>
              <a:rPr lang="ja-JP" altLang="en-US" sz="2400" dirty="0" smtClean="0"/>
              <a:t>を出力</a:t>
            </a:r>
            <a:endParaRPr lang="en-US" altLang="ja-JP" sz="2400" dirty="0" smtClean="0"/>
          </a:p>
          <a:p>
            <a:pPr>
              <a:lnSpc>
                <a:spcPct val="120000"/>
              </a:lnSpc>
            </a:pPr>
            <a:r>
              <a:rPr lang="ja-JP" altLang="en-US" sz="2400" dirty="0" smtClean="0"/>
              <a:t>各経路ごとにスコアマトリクスに基づく遅延時間を付与</a:t>
            </a:r>
            <a:endParaRPr lang="en-US" altLang="ja-JP" sz="2400" dirty="0"/>
          </a:p>
        </p:txBody>
      </p:sp>
      <p:sp>
        <p:nvSpPr>
          <p:cNvPr id="8" name="タイトル 1"/>
          <p:cNvSpPr txBox="1">
            <a:spLocks/>
          </p:cNvSpPr>
          <p:nvPr/>
        </p:nvSpPr>
        <p:spPr>
          <a:xfrm>
            <a:off x="868279" y="358230"/>
            <a:ext cx="740744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mtClean="0"/>
              <a:t>CMOS</a:t>
            </a:r>
            <a:r>
              <a:rPr lang="ja-JP" altLang="en-US" dirty="0" smtClean="0"/>
              <a:t>を用いたレースロジック実装例</a:t>
            </a:r>
            <a:endParaRPr lang="ja-JP" altLang="en-US" dirty="0"/>
          </a:p>
        </p:txBody>
      </p:sp>
    </p:spTree>
    <p:extLst>
      <p:ext uri="{BB962C8B-B14F-4D97-AF65-F5344CB8AC3E}">
        <p14:creationId xmlns:p14="http://schemas.microsoft.com/office/powerpoint/2010/main" val="9217816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8400" y="1623600"/>
            <a:ext cx="3960000" cy="3960000"/>
          </a:xfrm>
          <a:prstGeom prst="rect">
            <a:avLst/>
          </a:prstGeom>
        </p:spPr>
      </p:pic>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14</a:t>
            </a:fld>
            <a:endParaRPr lang="ja-JP" altLang="en-US" dirty="0"/>
          </a:p>
        </p:txBody>
      </p:sp>
      <p:sp>
        <p:nvSpPr>
          <p:cNvPr id="7" name="テキスト ボックス 6"/>
          <p:cNvSpPr txBox="1"/>
          <p:nvPr/>
        </p:nvSpPr>
        <p:spPr>
          <a:xfrm>
            <a:off x="4483678" y="5525354"/>
            <a:ext cx="4660322" cy="830997"/>
          </a:xfrm>
          <a:prstGeom prst="rect">
            <a:avLst/>
          </a:prstGeom>
          <a:noFill/>
        </p:spPr>
        <p:txBody>
          <a:bodyPr wrap="square" rtlCol="0">
            <a:spAutoFit/>
          </a:bodyPr>
          <a:lstStyle/>
          <a:p>
            <a:r>
              <a:rPr lang="en-US" altLang="ja-JP" sz="1200" dirty="0" err="1"/>
              <a:t>Madhavan</a:t>
            </a:r>
            <a:r>
              <a:rPr lang="en-US" altLang="ja-JP" sz="1200" dirty="0"/>
              <a:t>, </a:t>
            </a:r>
            <a:r>
              <a:rPr lang="en-US" altLang="ja-JP" sz="1200" dirty="0" err="1"/>
              <a:t>Advait</a:t>
            </a:r>
            <a:r>
              <a:rPr lang="en-US" altLang="ja-JP" sz="1200" dirty="0"/>
              <a:t>, Timothy Sherwood, and Dmitri </a:t>
            </a:r>
            <a:r>
              <a:rPr lang="en-US" altLang="ja-JP" sz="1200" dirty="0" err="1"/>
              <a:t>Strukov</a:t>
            </a:r>
            <a:r>
              <a:rPr lang="en-US" altLang="ja-JP" sz="1200" dirty="0"/>
              <a:t>. "A 4-mm 2 180-nm-CMOS 15-Giga-cell-updates-per-second DNA sequence alignment engine based on asynchronous race conditions." </a:t>
            </a:r>
            <a:r>
              <a:rPr lang="en-US" altLang="ja-JP" sz="1200" i="1" dirty="0"/>
              <a:t>Custom Integrated Circuits Conference (CICC), 2017 IEEE</a:t>
            </a:r>
            <a:r>
              <a:rPr lang="en-US" altLang="ja-JP" sz="1200" dirty="0"/>
              <a:t>. IEEE, 2017.</a:t>
            </a:r>
            <a:r>
              <a:rPr lang="ja-JP" altLang="en-US" sz="1200" dirty="0" smtClean="0"/>
              <a:t>より引用</a:t>
            </a:r>
            <a:endParaRPr kumimoji="1" lang="ja-JP" altLang="en-US" sz="1200" dirty="0"/>
          </a:p>
        </p:txBody>
      </p:sp>
      <p:sp>
        <p:nvSpPr>
          <p:cNvPr id="10" name="タイトル 1"/>
          <p:cNvSpPr txBox="1">
            <a:spLocks/>
          </p:cNvSpPr>
          <p:nvPr/>
        </p:nvSpPr>
        <p:spPr>
          <a:xfrm>
            <a:off x="868279" y="358230"/>
            <a:ext cx="740744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mtClean="0"/>
              <a:t>CMOS</a:t>
            </a:r>
            <a:r>
              <a:rPr lang="ja-JP" altLang="en-US" dirty="0" smtClean="0"/>
              <a:t>を用いたレースロジック実装例</a:t>
            </a:r>
            <a:endParaRPr lang="ja-JP" altLang="en-US" dirty="0"/>
          </a:p>
        </p:txBody>
      </p:sp>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714" y="2045475"/>
            <a:ext cx="3509120" cy="3658444"/>
          </a:xfrm>
          <a:prstGeom prst="rect">
            <a:avLst/>
          </a:prstGeom>
        </p:spPr>
      </p:pic>
      <p:sp>
        <p:nvSpPr>
          <p:cNvPr id="5" name="テキスト ボックス 4"/>
          <p:cNvSpPr txBox="1"/>
          <p:nvPr/>
        </p:nvSpPr>
        <p:spPr>
          <a:xfrm>
            <a:off x="5691416" y="1993540"/>
            <a:ext cx="965329" cy="400110"/>
          </a:xfrm>
          <a:prstGeom prst="rect">
            <a:avLst/>
          </a:prstGeom>
          <a:noFill/>
        </p:spPr>
        <p:txBody>
          <a:bodyPr wrap="none" rtlCol="0">
            <a:spAutoFit/>
          </a:bodyPr>
          <a:lstStyle/>
          <a:p>
            <a:r>
              <a:rPr kumimoji="1" lang="ja-JP" altLang="en-US" sz="2000" dirty="0" smtClean="0"/>
              <a:t>リセット</a:t>
            </a:r>
            <a:endParaRPr kumimoji="1" lang="ja-JP" altLang="en-US" sz="2000" dirty="0"/>
          </a:p>
        </p:txBody>
      </p:sp>
      <p:sp>
        <p:nvSpPr>
          <p:cNvPr id="8" name="テキスト ボックス 7"/>
          <p:cNvSpPr txBox="1"/>
          <p:nvPr/>
        </p:nvSpPr>
        <p:spPr>
          <a:xfrm>
            <a:off x="6393426" y="3113116"/>
            <a:ext cx="1210588" cy="400110"/>
          </a:xfrm>
          <a:prstGeom prst="rect">
            <a:avLst/>
          </a:prstGeom>
          <a:noFill/>
        </p:spPr>
        <p:txBody>
          <a:bodyPr wrap="none" rtlCol="0">
            <a:spAutoFit/>
          </a:bodyPr>
          <a:lstStyle/>
          <a:p>
            <a:r>
              <a:rPr kumimoji="1" lang="ja-JP" altLang="en-US" sz="2000" dirty="0" smtClean="0"/>
              <a:t>遅延素子</a:t>
            </a:r>
            <a:endParaRPr kumimoji="1" lang="ja-JP" altLang="en-US" sz="2000" dirty="0"/>
          </a:p>
        </p:txBody>
      </p:sp>
      <mc:AlternateContent xmlns:mc="http://schemas.openxmlformats.org/markup-compatibility/2006" xmlns:a14="http://schemas.microsoft.com/office/drawing/2010/main">
        <mc:Choice Requires="a14">
          <p:sp>
            <p:nvSpPr>
              <p:cNvPr id="9" name="テキスト ボックス 8"/>
              <p:cNvSpPr txBox="1"/>
              <p:nvPr/>
            </p:nvSpPr>
            <p:spPr>
              <a:xfrm>
                <a:off x="6813839" y="2528341"/>
                <a:ext cx="50507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𝛾</m:t>
                      </m:r>
                    </m:oMath>
                  </m:oMathPara>
                </a14:m>
                <a:endParaRPr kumimoji="1" lang="ja-JP" altLang="en-US" sz="3200"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6813839" y="2528341"/>
                <a:ext cx="505074" cy="584775"/>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p:cNvSpPr txBox="1"/>
              <p:nvPr/>
            </p:nvSpPr>
            <p:spPr>
              <a:xfrm>
                <a:off x="5546037" y="3885317"/>
                <a:ext cx="50507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𝛾</m:t>
                      </m:r>
                    </m:oMath>
                  </m:oMathPara>
                </a14:m>
                <a:endParaRPr kumimoji="1" lang="ja-JP" altLang="en-US" sz="3200"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5546037" y="3885317"/>
                <a:ext cx="505074" cy="584775"/>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p:cNvSpPr txBox="1"/>
              <p:nvPr/>
            </p:nvSpPr>
            <p:spPr>
              <a:xfrm>
                <a:off x="7200198" y="3697891"/>
                <a:ext cx="53694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𝛼</m:t>
                      </m:r>
                    </m:oMath>
                  </m:oMathPara>
                </a14:m>
                <a:endParaRPr kumimoji="1" lang="ja-JP" altLang="en-US" sz="3200"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7200198" y="3697891"/>
                <a:ext cx="536942" cy="584775"/>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p:cNvSpPr txBox="1"/>
              <p:nvPr/>
            </p:nvSpPr>
            <p:spPr>
              <a:xfrm>
                <a:off x="6648195" y="4232692"/>
                <a:ext cx="53854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𝛽</m:t>
                      </m:r>
                    </m:oMath>
                  </m:oMathPara>
                </a14:m>
                <a:endParaRPr kumimoji="1" lang="ja-JP" altLang="en-US" sz="3200"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6648195" y="4232692"/>
                <a:ext cx="538544" cy="584775"/>
              </a:xfrm>
              <a:prstGeom prst="rect">
                <a:avLst/>
              </a:prstGeom>
              <a:blipFill rotWithShape="0">
                <a:blip r:embed="rId8"/>
                <a:stretch>
                  <a:fillRect/>
                </a:stretch>
              </a:blipFill>
            </p:spPr>
            <p:txBody>
              <a:bodyPr/>
              <a:lstStyle/>
              <a:p>
                <a:r>
                  <a:rPr lang="ja-JP" altLang="en-US">
                    <a:noFill/>
                  </a:rPr>
                  <a:t> </a:t>
                </a:r>
              </a:p>
            </p:txBody>
          </p:sp>
        </mc:Fallback>
      </mc:AlternateContent>
      <p:sp>
        <p:nvSpPr>
          <p:cNvPr id="16" name="テキスト ボックス 15"/>
          <p:cNvSpPr txBox="1"/>
          <p:nvPr/>
        </p:nvSpPr>
        <p:spPr>
          <a:xfrm>
            <a:off x="5749764" y="4725134"/>
            <a:ext cx="1159292" cy="384721"/>
          </a:xfrm>
          <a:prstGeom prst="rect">
            <a:avLst/>
          </a:prstGeom>
          <a:noFill/>
        </p:spPr>
        <p:txBody>
          <a:bodyPr wrap="none" rtlCol="0">
            <a:spAutoFit/>
          </a:bodyPr>
          <a:lstStyle/>
          <a:p>
            <a:r>
              <a:rPr lang="ja-JP" altLang="en-US" sz="1900" dirty="0" smtClean="0"/>
              <a:t>判定回路</a:t>
            </a:r>
            <a:endParaRPr kumimoji="1" lang="ja-JP" altLang="en-US" sz="1900" dirty="0"/>
          </a:p>
        </p:txBody>
      </p:sp>
    </p:spTree>
    <p:extLst>
      <p:ext uri="{BB962C8B-B14F-4D97-AF65-F5344CB8AC3E}">
        <p14:creationId xmlns:p14="http://schemas.microsoft.com/office/powerpoint/2010/main" val="16290083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設計選択肢</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smtClean="0"/>
              <a:t>遅延</a:t>
            </a:r>
            <a:r>
              <a:rPr lang="ja-JP" altLang="en-US" dirty="0"/>
              <a:t>時間　</a:t>
            </a:r>
            <a:endParaRPr lang="en-US" altLang="ja-JP" dirty="0" smtClean="0"/>
          </a:p>
          <a:p>
            <a:pPr marL="457200" lvl="1" indent="0">
              <a:buNone/>
            </a:pPr>
            <a:r>
              <a:rPr lang="ja-JP" altLang="en-US" dirty="0" smtClean="0"/>
              <a:t>セルで遅延時間を付与</a:t>
            </a:r>
            <a:endParaRPr lang="en-US" altLang="ja-JP" dirty="0" smtClean="0"/>
          </a:p>
          <a:p>
            <a:pPr marL="457200" lvl="1" indent="0">
              <a:buNone/>
            </a:pPr>
            <a:r>
              <a:rPr lang="ja-JP" altLang="en-US" dirty="0" smtClean="0"/>
              <a:t>出力信号の回路遅延時間を計測</a:t>
            </a:r>
            <a:endParaRPr lang="en-US" altLang="ja-JP" dirty="0"/>
          </a:p>
          <a:p>
            <a:pPr marL="457200" lvl="1" indent="0">
              <a:buNone/>
            </a:pPr>
            <a:endParaRPr lang="en-US" altLang="ja-JP" sz="2200" dirty="0"/>
          </a:p>
          <a:p>
            <a:r>
              <a:rPr lang="ja-JP" altLang="en-US" dirty="0"/>
              <a:t>位相</a:t>
            </a:r>
            <a:endParaRPr lang="en-US" altLang="ja-JP" dirty="0"/>
          </a:p>
          <a:p>
            <a:pPr marL="457200" lvl="1" indent="0">
              <a:buNone/>
            </a:pPr>
            <a:r>
              <a:rPr lang="ja-JP" altLang="en-US" dirty="0" smtClean="0"/>
              <a:t>セルで位相をシフト</a:t>
            </a:r>
            <a:endParaRPr lang="en-US" altLang="ja-JP" dirty="0" smtClean="0"/>
          </a:p>
          <a:p>
            <a:pPr marL="457200" lvl="1" indent="0">
              <a:buNone/>
            </a:pPr>
            <a:r>
              <a:rPr lang="ja-JP" altLang="en-US" dirty="0" smtClean="0"/>
              <a:t>出力</a:t>
            </a:r>
            <a:r>
              <a:rPr lang="ja-JP" altLang="en-US" dirty="0"/>
              <a:t>信号の位相を</a:t>
            </a:r>
            <a:r>
              <a:rPr lang="ja-JP" altLang="en-US" dirty="0" smtClean="0"/>
              <a:t>計測</a:t>
            </a:r>
            <a:endParaRPr lang="en-US" altLang="ja-JP" dirty="0"/>
          </a:p>
          <a:p>
            <a:pPr marL="457200" lvl="1" indent="0">
              <a:buNone/>
            </a:pPr>
            <a:endParaRPr lang="en-US" altLang="ja-JP" dirty="0"/>
          </a:p>
          <a:p>
            <a:r>
              <a:rPr lang="ja-JP" altLang="en-US" dirty="0"/>
              <a:t>信号強度</a:t>
            </a:r>
            <a:endParaRPr lang="en-US" altLang="ja-JP" dirty="0"/>
          </a:p>
          <a:p>
            <a:pPr marL="457200" lvl="1" indent="0">
              <a:buNone/>
            </a:pPr>
            <a:r>
              <a:rPr lang="ja-JP" altLang="en-US" dirty="0" smtClean="0"/>
              <a:t>セルで強度減衰や増幅</a:t>
            </a:r>
            <a:endParaRPr lang="en-US" altLang="ja-JP" dirty="0" smtClean="0"/>
          </a:p>
          <a:p>
            <a:pPr marL="457200" lvl="1" indent="0">
              <a:buNone/>
            </a:pPr>
            <a:r>
              <a:rPr lang="ja-JP" altLang="en-US" dirty="0" smtClean="0"/>
              <a:t>出力</a:t>
            </a:r>
            <a:r>
              <a:rPr lang="ja-JP" altLang="en-US" dirty="0"/>
              <a:t>信号の強度を</a:t>
            </a:r>
            <a:r>
              <a:rPr lang="ja-JP" altLang="en-US" dirty="0" smtClean="0"/>
              <a:t>計測</a:t>
            </a:r>
            <a:endParaRPr lang="en-US" altLang="ja-JP" sz="2200"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15</a:t>
            </a:fld>
            <a:endParaRPr lang="ja-JP" altLang="en-US" dirty="0"/>
          </a:p>
        </p:txBody>
      </p:sp>
    </p:spTree>
    <p:extLst>
      <p:ext uri="{BB962C8B-B14F-4D97-AF65-F5344CB8AC3E}">
        <p14:creationId xmlns:p14="http://schemas.microsoft.com/office/powerpoint/2010/main" val="7028943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設計</a:t>
            </a:r>
            <a:r>
              <a:rPr lang="ja-JP" altLang="en-US" dirty="0"/>
              <a:t>選択肢</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smtClean="0">
                <a:solidFill>
                  <a:srgbClr val="FF0000"/>
                </a:solidFill>
              </a:rPr>
              <a:t>遅延</a:t>
            </a:r>
            <a:r>
              <a:rPr lang="ja-JP" altLang="en-US" dirty="0">
                <a:solidFill>
                  <a:srgbClr val="FF0000"/>
                </a:solidFill>
              </a:rPr>
              <a:t>時間</a:t>
            </a:r>
            <a:r>
              <a:rPr lang="ja-JP" altLang="en-US" dirty="0"/>
              <a:t>　</a:t>
            </a:r>
            <a:endParaRPr lang="en-US" altLang="ja-JP" dirty="0" smtClean="0"/>
          </a:p>
          <a:p>
            <a:pPr marL="457200" lvl="1" indent="0">
              <a:buNone/>
            </a:pPr>
            <a:r>
              <a:rPr lang="ja-JP" altLang="en-US" dirty="0" smtClean="0">
                <a:solidFill>
                  <a:srgbClr val="FF0000"/>
                </a:solidFill>
              </a:rPr>
              <a:t>セルで遅延時間を付与</a:t>
            </a:r>
            <a:endParaRPr lang="en-US" altLang="ja-JP" dirty="0" smtClean="0">
              <a:solidFill>
                <a:srgbClr val="FF0000"/>
              </a:solidFill>
            </a:endParaRPr>
          </a:p>
          <a:p>
            <a:pPr marL="457200" lvl="1" indent="0">
              <a:buNone/>
            </a:pPr>
            <a:r>
              <a:rPr lang="ja-JP" altLang="en-US" dirty="0" smtClean="0">
                <a:solidFill>
                  <a:srgbClr val="FF0000"/>
                </a:solidFill>
              </a:rPr>
              <a:t>出力信号の回路遅延時間を計測</a:t>
            </a:r>
            <a:endParaRPr lang="en-US" altLang="ja-JP" dirty="0">
              <a:solidFill>
                <a:srgbClr val="FF0000"/>
              </a:solidFill>
            </a:endParaRPr>
          </a:p>
          <a:p>
            <a:pPr marL="457200" lvl="1" indent="0">
              <a:buNone/>
            </a:pPr>
            <a:endParaRPr lang="en-US" altLang="ja-JP" sz="2200" dirty="0"/>
          </a:p>
          <a:p>
            <a:r>
              <a:rPr lang="ja-JP" altLang="en-US" dirty="0"/>
              <a:t>位相</a:t>
            </a:r>
            <a:endParaRPr lang="en-US" altLang="ja-JP" dirty="0"/>
          </a:p>
          <a:p>
            <a:pPr marL="457200" lvl="1" indent="0">
              <a:buNone/>
            </a:pPr>
            <a:r>
              <a:rPr lang="ja-JP" altLang="en-US" dirty="0" smtClean="0"/>
              <a:t>セルで位相をシフト</a:t>
            </a:r>
            <a:endParaRPr lang="en-US" altLang="ja-JP" dirty="0" smtClean="0"/>
          </a:p>
          <a:p>
            <a:pPr marL="457200" lvl="1" indent="0">
              <a:buNone/>
            </a:pPr>
            <a:r>
              <a:rPr lang="ja-JP" altLang="en-US" dirty="0" smtClean="0"/>
              <a:t>出力</a:t>
            </a:r>
            <a:r>
              <a:rPr lang="ja-JP" altLang="en-US" dirty="0"/>
              <a:t>信号の位相を</a:t>
            </a:r>
            <a:r>
              <a:rPr lang="ja-JP" altLang="en-US" dirty="0" smtClean="0"/>
              <a:t>計測</a:t>
            </a:r>
            <a:endParaRPr lang="en-US" altLang="ja-JP" dirty="0"/>
          </a:p>
          <a:p>
            <a:pPr marL="457200" lvl="1" indent="0">
              <a:buNone/>
            </a:pPr>
            <a:endParaRPr lang="en-US" altLang="ja-JP" dirty="0"/>
          </a:p>
          <a:p>
            <a:r>
              <a:rPr lang="ja-JP" altLang="en-US" dirty="0"/>
              <a:t>信号強度</a:t>
            </a:r>
            <a:endParaRPr lang="en-US" altLang="ja-JP" dirty="0"/>
          </a:p>
          <a:p>
            <a:pPr marL="457200" lvl="1" indent="0">
              <a:buNone/>
            </a:pPr>
            <a:r>
              <a:rPr lang="ja-JP" altLang="en-US" dirty="0" smtClean="0"/>
              <a:t>セルで強度減衰や増幅</a:t>
            </a:r>
            <a:endParaRPr lang="en-US" altLang="ja-JP" dirty="0" smtClean="0"/>
          </a:p>
          <a:p>
            <a:pPr marL="457200" lvl="1" indent="0">
              <a:buNone/>
            </a:pPr>
            <a:r>
              <a:rPr lang="ja-JP" altLang="en-US" dirty="0" smtClean="0"/>
              <a:t>出力</a:t>
            </a:r>
            <a:r>
              <a:rPr lang="ja-JP" altLang="en-US" dirty="0"/>
              <a:t>信号の強度を</a:t>
            </a:r>
            <a:r>
              <a:rPr lang="ja-JP" altLang="en-US" dirty="0" smtClean="0"/>
              <a:t>計測</a:t>
            </a:r>
            <a:endParaRPr lang="en-US" altLang="ja-JP" sz="2200"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16</a:t>
            </a:fld>
            <a:endParaRPr lang="ja-JP" altLang="en-US" dirty="0"/>
          </a:p>
        </p:txBody>
      </p:sp>
    </p:spTree>
    <p:extLst>
      <p:ext uri="{BB962C8B-B14F-4D97-AF65-F5344CB8AC3E}">
        <p14:creationId xmlns:p14="http://schemas.microsoft.com/office/powerpoint/2010/main" val="7580282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17</a:t>
            </a:fld>
            <a:endParaRPr lang="ja-JP" altLang="en-US" dirty="0"/>
          </a:p>
        </p:txBody>
      </p:sp>
      <p:sp>
        <p:nvSpPr>
          <p:cNvPr id="8" name="タイトル 1"/>
          <p:cNvSpPr txBox="1">
            <a:spLocks/>
          </p:cNvSpPr>
          <p:nvPr/>
        </p:nvSpPr>
        <p:spPr>
          <a:xfrm>
            <a:off x="868279" y="358230"/>
            <a:ext cx="740744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dirty="0" smtClean="0"/>
              <a:t>ナノフォトニック・デバイスを用いたレースロジック実装</a:t>
            </a:r>
            <a:endParaRPr lang="ja-JP" altLang="en-US" sz="3600" dirty="0"/>
          </a:p>
        </p:txBody>
      </p:sp>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2045475"/>
            <a:ext cx="3499184" cy="3648085"/>
          </a:xfrm>
          <a:prstGeom prst="rect">
            <a:avLst/>
          </a:prstGeom>
        </p:spPr>
      </p:pic>
      <p:pic>
        <p:nvPicPr>
          <p:cNvPr id="2" name="図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7834" y="1683793"/>
            <a:ext cx="3945835" cy="3945835"/>
          </a:xfrm>
          <a:prstGeom prst="rect">
            <a:avLst/>
          </a:prstGeom>
        </p:spPr>
      </p:pic>
    </p:spTree>
    <p:extLst>
      <p:ext uri="{BB962C8B-B14F-4D97-AF65-F5344CB8AC3E}">
        <p14:creationId xmlns:p14="http://schemas.microsoft.com/office/powerpoint/2010/main" val="3241342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355" y="1489954"/>
            <a:ext cx="3867204" cy="3867204"/>
          </a:xfrm>
          <a:prstGeom prst="rect">
            <a:avLst/>
          </a:prstGeom>
        </p:spPr>
      </p:pic>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18</a:t>
            </a:fld>
            <a:endParaRPr lang="ja-JP" altLang="en-US" dirty="0"/>
          </a:p>
        </p:txBody>
      </p:sp>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8400" y="1623600"/>
            <a:ext cx="3960000" cy="3960000"/>
          </a:xfrm>
          <a:prstGeom prst="rect">
            <a:avLst/>
          </a:prstGeom>
        </p:spPr>
      </p:pic>
      <p:sp>
        <p:nvSpPr>
          <p:cNvPr id="8" name="テキスト ボックス 7"/>
          <p:cNvSpPr txBox="1"/>
          <p:nvPr/>
        </p:nvSpPr>
        <p:spPr>
          <a:xfrm>
            <a:off x="5691416" y="1993540"/>
            <a:ext cx="965329" cy="400110"/>
          </a:xfrm>
          <a:prstGeom prst="rect">
            <a:avLst/>
          </a:prstGeom>
          <a:noFill/>
        </p:spPr>
        <p:txBody>
          <a:bodyPr wrap="none" rtlCol="0">
            <a:spAutoFit/>
          </a:bodyPr>
          <a:lstStyle/>
          <a:p>
            <a:r>
              <a:rPr kumimoji="1" lang="ja-JP" altLang="en-US" sz="2000" dirty="0" smtClean="0"/>
              <a:t>リセット</a:t>
            </a:r>
            <a:endParaRPr kumimoji="1" lang="ja-JP" altLang="en-US" sz="2000" dirty="0"/>
          </a:p>
        </p:txBody>
      </p:sp>
      <p:sp>
        <p:nvSpPr>
          <p:cNvPr id="9" name="テキスト ボックス 8"/>
          <p:cNvSpPr txBox="1"/>
          <p:nvPr/>
        </p:nvSpPr>
        <p:spPr>
          <a:xfrm>
            <a:off x="6393426" y="3113116"/>
            <a:ext cx="1210588" cy="400110"/>
          </a:xfrm>
          <a:prstGeom prst="rect">
            <a:avLst/>
          </a:prstGeom>
          <a:noFill/>
        </p:spPr>
        <p:txBody>
          <a:bodyPr wrap="none" rtlCol="0">
            <a:spAutoFit/>
          </a:bodyPr>
          <a:lstStyle/>
          <a:p>
            <a:r>
              <a:rPr kumimoji="1" lang="ja-JP" altLang="en-US" sz="2000" dirty="0" smtClean="0"/>
              <a:t>遅延素子</a:t>
            </a:r>
            <a:endParaRPr kumimoji="1" lang="ja-JP" altLang="en-US" sz="2000" dirty="0"/>
          </a:p>
        </p:txBody>
      </p:sp>
      <mc:AlternateContent xmlns:mc="http://schemas.openxmlformats.org/markup-compatibility/2006" xmlns:a14="http://schemas.microsoft.com/office/drawing/2010/main">
        <mc:Choice Requires="a14">
          <p:sp>
            <p:nvSpPr>
              <p:cNvPr id="10" name="テキスト ボックス 9"/>
              <p:cNvSpPr txBox="1"/>
              <p:nvPr/>
            </p:nvSpPr>
            <p:spPr>
              <a:xfrm>
                <a:off x="6813839" y="2528341"/>
                <a:ext cx="50507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𝛾</m:t>
                      </m:r>
                    </m:oMath>
                  </m:oMathPara>
                </a14:m>
                <a:endParaRPr kumimoji="1" lang="ja-JP" altLang="en-US" sz="3200"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6813839" y="2528341"/>
                <a:ext cx="505074" cy="584775"/>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p:cNvSpPr txBox="1"/>
              <p:nvPr/>
            </p:nvSpPr>
            <p:spPr>
              <a:xfrm>
                <a:off x="5546037" y="3885317"/>
                <a:ext cx="50507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𝛾</m:t>
                      </m:r>
                    </m:oMath>
                  </m:oMathPara>
                </a14:m>
                <a:endParaRPr kumimoji="1" lang="ja-JP" altLang="en-US" sz="3200"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5546037" y="3885317"/>
                <a:ext cx="505074" cy="584775"/>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p:cNvSpPr txBox="1"/>
              <p:nvPr/>
            </p:nvSpPr>
            <p:spPr>
              <a:xfrm>
                <a:off x="7200198" y="3697891"/>
                <a:ext cx="53694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𝛼</m:t>
                      </m:r>
                    </m:oMath>
                  </m:oMathPara>
                </a14:m>
                <a:endParaRPr kumimoji="1" lang="ja-JP" altLang="en-US" sz="3200"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7200198" y="3697891"/>
                <a:ext cx="536942" cy="584775"/>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p:cNvSpPr txBox="1"/>
              <p:nvPr/>
            </p:nvSpPr>
            <p:spPr>
              <a:xfrm>
                <a:off x="6648195" y="4232692"/>
                <a:ext cx="53854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𝛽</m:t>
                      </m:r>
                    </m:oMath>
                  </m:oMathPara>
                </a14:m>
                <a:endParaRPr kumimoji="1" lang="ja-JP" altLang="en-US" sz="3200"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6648195" y="4232692"/>
                <a:ext cx="538544" cy="584775"/>
              </a:xfrm>
              <a:prstGeom prst="rect">
                <a:avLst/>
              </a:prstGeom>
              <a:blipFill rotWithShape="0">
                <a:blip r:embed="rId8"/>
                <a:stretch>
                  <a:fillRect/>
                </a:stretch>
              </a:blipFill>
            </p:spPr>
            <p:txBody>
              <a:bodyPr/>
              <a:lstStyle/>
              <a:p>
                <a:r>
                  <a:rPr lang="ja-JP" altLang="en-US">
                    <a:noFill/>
                  </a:rPr>
                  <a:t> </a:t>
                </a:r>
              </a:p>
            </p:txBody>
          </p:sp>
        </mc:Fallback>
      </mc:AlternateContent>
      <p:sp>
        <p:nvSpPr>
          <p:cNvPr id="14" name="テキスト ボックス 13"/>
          <p:cNvSpPr txBox="1"/>
          <p:nvPr/>
        </p:nvSpPr>
        <p:spPr>
          <a:xfrm>
            <a:off x="5749764" y="4725134"/>
            <a:ext cx="1159292" cy="384721"/>
          </a:xfrm>
          <a:prstGeom prst="rect">
            <a:avLst/>
          </a:prstGeom>
          <a:noFill/>
        </p:spPr>
        <p:txBody>
          <a:bodyPr wrap="none" rtlCol="0">
            <a:spAutoFit/>
          </a:bodyPr>
          <a:lstStyle/>
          <a:p>
            <a:r>
              <a:rPr lang="ja-JP" altLang="en-US" sz="1900" dirty="0" smtClean="0"/>
              <a:t>判定回路</a:t>
            </a:r>
            <a:endParaRPr kumimoji="1" lang="ja-JP" altLang="en-US" sz="1900" dirty="0"/>
          </a:p>
        </p:txBody>
      </p:sp>
      <p:sp>
        <p:nvSpPr>
          <p:cNvPr id="15" name="タイトル 1"/>
          <p:cNvSpPr txBox="1">
            <a:spLocks/>
          </p:cNvSpPr>
          <p:nvPr/>
        </p:nvSpPr>
        <p:spPr>
          <a:xfrm>
            <a:off x="868279" y="358230"/>
            <a:ext cx="740744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dirty="0" smtClean="0"/>
              <a:t>ナノフォトニック・デバイスを用いたレースロジック実装</a:t>
            </a:r>
            <a:endParaRPr lang="ja-JP" altLang="en-US" sz="3600" dirty="0"/>
          </a:p>
        </p:txBody>
      </p:sp>
    </p:spTree>
    <p:extLst>
      <p:ext uri="{BB962C8B-B14F-4D97-AF65-F5344CB8AC3E}">
        <p14:creationId xmlns:p14="http://schemas.microsoft.com/office/powerpoint/2010/main" val="1645526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a:xfrm>
            <a:off x="360947" y="1825625"/>
            <a:ext cx="8446169" cy="4351338"/>
          </a:xfrm>
        </p:spPr>
        <p:txBody>
          <a:bodyPr anchor="ctr"/>
          <a:lstStyle/>
          <a:p>
            <a:r>
              <a:rPr lang="ja-JP" altLang="en-US" dirty="0" smtClean="0"/>
              <a:t>配列アラインメントとレースロジック</a:t>
            </a:r>
            <a:endParaRPr lang="en-US" altLang="ja-JP" dirty="0" smtClean="0"/>
          </a:p>
          <a:p>
            <a:r>
              <a:rPr kumimoji="1" lang="ja-JP" altLang="en-US" dirty="0" smtClean="0"/>
              <a:t>本研究のねらい</a:t>
            </a:r>
            <a:endParaRPr kumimoji="1" lang="en-US" altLang="ja-JP" dirty="0" smtClean="0"/>
          </a:p>
          <a:p>
            <a:r>
              <a:rPr kumimoji="1" lang="en-US" altLang="ja-JP" dirty="0" smtClean="0"/>
              <a:t>CMOS</a:t>
            </a:r>
            <a:r>
              <a:rPr kumimoji="1" lang="ja-JP" altLang="en-US" dirty="0" smtClean="0"/>
              <a:t>を用いた</a:t>
            </a:r>
            <a:r>
              <a:rPr lang="ja-JP" altLang="en-US" dirty="0" smtClean="0"/>
              <a:t>レースロジック回路</a:t>
            </a:r>
            <a:endParaRPr lang="en-US" altLang="ja-JP" dirty="0" smtClean="0"/>
          </a:p>
          <a:p>
            <a:r>
              <a:rPr lang="ja-JP" altLang="en-US" dirty="0" smtClean="0"/>
              <a:t>回路提案と機能検証</a:t>
            </a:r>
            <a:endParaRPr lang="en-US" altLang="ja-JP" dirty="0" smtClean="0"/>
          </a:p>
          <a:p>
            <a:r>
              <a:rPr kumimoji="1" lang="ja-JP" altLang="en-US" dirty="0" smtClean="0"/>
              <a:t>実装に向けての課題</a:t>
            </a:r>
            <a:endParaRPr kumimoji="1" lang="en-US" altLang="ja-JP" dirty="0" smtClean="0"/>
          </a:p>
          <a:p>
            <a:r>
              <a:rPr kumimoji="1" lang="ja-JP" altLang="en-US" dirty="0" smtClean="0"/>
              <a:t>まとめ</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115BCD6C-E46B-4929-8DC7-4F603058D6BB}" type="slidenum">
              <a:rPr kumimoji="1" lang="ja-JP" altLang="en-US" smtClean="0"/>
              <a:t>1</a:t>
            </a:fld>
            <a:endParaRPr kumimoji="1" lang="ja-JP" altLang="en-US"/>
          </a:p>
        </p:txBody>
      </p:sp>
    </p:spTree>
    <p:extLst>
      <p:ext uri="{BB962C8B-B14F-4D97-AF65-F5344CB8AC3E}">
        <p14:creationId xmlns:p14="http://schemas.microsoft.com/office/powerpoint/2010/main" val="41070505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8400" y="1623600"/>
            <a:ext cx="3960000" cy="3960000"/>
          </a:xfrm>
          <a:prstGeom prst="rect">
            <a:avLst/>
          </a:prstGeom>
        </p:spPr>
      </p:pic>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19</a:t>
            </a:fld>
            <a:endParaRPr lang="ja-JP" altLang="en-US" dirty="0"/>
          </a:p>
        </p:txBody>
      </p:sp>
      <p:sp>
        <p:nvSpPr>
          <p:cNvPr id="5" name="円/楕円 4"/>
          <p:cNvSpPr/>
          <p:nvPr/>
        </p:nvSpPr>
        <p:spPr>
          <a:xfrm>
            <a:off x="1155099" y="2125579"/>
            <a:ext cx="673768" cy="577516"/>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円/楕円 6"/>
          <p:cNvSpPr/>
          <p:nvPr/>
        </p:nvSpPr>
        <p:spPr>
          <a:xfrm>
            <a:off x="4572000" y="1721938"/>
            <a:ext cx="673768" cy="577516"/>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355" y="1489954"/>
            <a:ext cx="3867204" cy="3867204"/>
          </a:xfrm>
          <a:prstGeom prst="rect">
            <a:avLst/>
          </a:prstGeom>
        </p:spPr>
      </p:pic>
      <p:sp>
        <p:nvSpPr>
          <p:cNvPr id="10" name="テキスト ボックス 9"/>
          <p:cNvSpPr txBox="1"/>
          <p:nvPr/>
        </p:nvSpPr>
        <p:spPr>
          <a:xfrm>
            <a:off x="5691416" y="1993540"/>
            <a:ext cx="965329" cy="400110"/>
          </a:xfrm>
          <a:prstGeom prst="rect">
            <a:avLst/>
          </a:prstGeom>
          <a:noFill/>
        </p:spPr>
        <p:txBody>
          <a:bodyPr wrap="none" rtlCol="0">
            <a:spAutoFit/>
          </a:bodyPr>
          <a:lstStyle/>
          <a:p>
            <a:r>
              <a:rPr kumimoji="1" lang="ja-JP" altLang="en-US" sz="2000" dirty="0" smtClean="0"/>
              <a:t>リセット</a:t>
            </a:r>
            <a:endParaRPr kumimoji="1" lang="ja-JP" altLang="en-US" sz="2000" dirty="0"/>
          </a:p>
        </p:txBody>
      </p:sp>
      <p:sp>
        <p:nvSpPr>
          <p:cNvPr id="11" name="テキスト ボックス 10"/>
          <p:cNvSpPr txBox="1"/>
          <p:nvPr/>
        </p:nvSpPr>
        <p:spPr>
          <a:xfrm>
            <a:off x="6393426" y="3113116"/>
            <a:ext cx="1210588" cy="400110"/>
          </a:xfrm>
          <a:prstGeom prst="rect">
            <a:avLst/>
          </a:prstGeom>
          <a:noFill/>
        </p:spPr>
        <p:txBody>
          <a:bodyPr wrap="none" rtlCol="0">
            <a:spAutoFit/>
          </a:bodyPr>
          <a:lstStyle/>
          <a:p>
            <a:r>
              <a:rPr kumimoji="1" lang="ja-JP" altLang="en-US" sz="2000" dirty="0" smtClean="0"/>
              <a:t>遅延素子</a:t>
            </a:r>
            <a:endParaRPr kumimoji="1" lang="ja-JP" altLang="en-US" sz="2000" dirty="0"/>
          </a:p>
        </p:txBody>
      </p:sp>
      <mc:AlternateContent xmlns:mc="http://schemas.openxmlformats.org/markup-compatibility/2006" xmlns:a14="http://schemas.microsoft.com/office/drawing/2010/main">
        <mc:Choice Requires="a14">
          <p:sp>
            <p:nvSpPr>
              <p:cNvPr id="12" name="テキスト ボックス 11"/>
              <p:cNvSpPr txBox="1"/>
              <p:nvPr/>
            </p:nvSpPr>
            <p:spPr>
              <a:xfrm>
                <a:off x="6813839" y="2528341"/>
                <a:ext cx="50507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𝛾</m:t>
                      </m:r>
                    </m:oMath>
                  </m:oMathPara>
                </a14:m>
                <a:endParaRPr kumimoji="1" lang="ja-JP" altLang="en-US" sz="3200"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6813839" y="2528341"/>
                <a:ext cx="505074" cy="584775"/>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p:cNvSpPr txBox="1"/>
              <p:nvPr/>
            </p:nvSpPr>
            <p:spPr>
              <a:xfrm>
                <a:off x="5546037" y="3885317"/>
                <a:ext cx="50507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𝛾</m:t>
                      </m:r>
                    </m:oMath>
                  </m:oMathPara>
                </a14:m>
                <a:endParaRPr kumimoji="1" lang="ja-JP" altLang="en-US" sz="3200"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5546037" y="3885317"/>
                <a:ext cx="505074" cy="584775"/>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p:cNvSpPr txBox="1"/>
              <p:nvPr/>
            </p:nvSpPr>
            <p:spPr>
              <a:xfrm>
                <a:off x="7200198" y="3697891"/>
                <a:ext cx="53694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𝛼</m:t>
                      </m:r>
                    </m:oMath>
                  </m:oMathPara>
                </a14:m>
                <a:endParaRPr kumimoji="1" lang="ja-JP" altLang="en-US" sz="3200"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7200198" y="3697891"/>
                <a:ext cx="536942" cy="584775"/>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p:cNvSpPr txBox="1"/>
              <p:nvPr/>
            </p:nvSpPr>
            <p:spPr>
              <a:xfrm>
                <a:off x="6648195" y="4232692"/>
                <a:ext cx="53854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𝛽</m:t>
                      </m:r>
                    </m:oMath>
                  </m:oMathPara>
                </a14:m>
                <a:endParaRPr kumimoji="1" lang="ja-JP" altLang="en-US" sz="32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6648195" y="4232692"/>
                <a:ext cx="538544" cy="584775"/>
              </a:xfrm>
              <a:prstGeom prst="rect">
                <a:avLst/>
              </a:prstGeom>
              <a:blipFill rotWithShape="0">
                <a:blip r:embed="rId8"/>
                <a:stretch>
                  <a:fillRect/>
                </a:stretch>
              </a:blipFill>
            </p:spPr>
            <p:txBody>
              <a:bodyPr/>
              <a:lstStyle/>
              <a:p>
                <a:r>
                  <a:rPr lang="ja-JP" altLang="en-US">
                    <a:noFill/>
                  </a:rPr>
                  <a:t> </a:t>
                </a:r>
              </a:p>
            </p:txBody>
          </p:sp>
        </mc:Fallback>
      </mc:AlternateContent>
      <p:sp>
        <p:nvSpPr>
          <p:cNvPr id="16" name="テキスト ボックス 15"/>
          <p:cNvSpPr txBox="1"/>
          <p:nvPr/>
        </p:nvSpPr>
        <p:spPr>
          <a:xfrm>
            <a:off x="5749764" y="4725134"/>
            <a:ext cx="1159292" cy="384721"/>
          </a:xfrm>
          <a:prstGeom prst="rect">
            <a:avLst/>
          </a:prstGeom>
          <a:noFill/>
        </p:spPr>
        <p:txBody>
          <a:bodyPr wrap="none" rtlCol="0">
            <a:spAutoFit/>
          </a:bodyPr>
          <a:lstStyle/>
          <a:p>
            <a:r>
              <a:rPr lang="ja-JP" altLang="en-US" sz="1900" dirty="0" smtClean="0"/>
              <a:t>判定回路</a:t>
            </a:r>
            <a:endParaRPr kumimoji="1" lang="ja-JP" altLang="en-US" sz="1900" dirty="0"/>
          </a:p>
        </p:txBody>
      </p:sp>
      <p:sp>
        <p:nvSpPr>
          <p:cNvPr id="17" name="タイトル 1"/>
          <p:cNvSpPr txBox="1">
            <a:spLocks/>
          </p:cNvSpPr>
          <p:nvPr/>
        </p:nvSpPr>
        <p:spPr>
          <a:xfrm>
            <a:off x="868279" y="358230"/>
            <a:ext cx="740744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dirty="0" smtClean="0"/>
              <a:t>ナノフォトニック・デバイスを用いたレースロジック実装</a:t>
            </a:r>
            <a:endParaRPr lang="ja-JP" altLang="en-US" sz="3600" dirty="0"/>
          </a:p>
        </p:txBody>
      </p:sp>
    </p:spTree>
    <p:extLst>
      <p:ext uri="{BB962C8B-B14F-4D97-AF65-F5344CB8AC3E}">
        <p14:creationId xmlns:p14="http://schemas.microsoft.com/office/powerpoint/2010/main" val="9970403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8400" y="1623600"/>
            <a:ext cx="3960000" cy="3960000"/>
          </a:xfrm>
          <a:prstGeom prst="rect">
            <a:avLst/>
          </a:prstGeom>
        </p:spPr>
      </p:pic>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20</a:t>
            </a:fld>
            <a:endParaRPr lang="ja-JP" altLang="en-US" dirty="0"/>
          </a:p>
        </p:txBody>
      </p:sp>
      <p:sp>
        <p:nvSpPr>
          <p:cNvPr id="5" name="円/楕円 4"/>
          <p:cNvSpPr/>
          <p:nvPr/>
        </p:nvSpPr>
        <p:spPr>
          <a:xfrm>
            <a:off x="1967899" y="2839453"/>
            <a:ext cx="673768" cy="577516"/>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円/楕円 6"/>
          <p:cNvSpPr/>
          <p:nvPr/>
        </p:nvSpPr>
        <p:spPr>
          <a:xfrm>
            <a:off x="5640263" y="2725822"/>
            <a:ext cx="469454" cy="402389"/>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355" y="1489954"/>
            <a:ext cx="3867204" cy="3867204"/>
          </a:xfrm>
          <a:prstGeom prst="rect">
            <a:avLst/>
          </a:prstGeom>
        </p:spPr>
      </p:pic>
      <p:sp>
        <p:nvSpPr>
          <p:cNvPr id="10" name="テキスト ボックス 9"/>
          <p:cNvSpPr txBox="1"/>
          <p:nvPr/>
        </p:nvSpPr>
        <p:spPr>
          <a:xfrm>
            <a:off x="5691416" y="1993540"/>
            <a:ext cx="965329" cy="400110"/>
          </a:xfrm>
          <a:prstGeom prst="rect">
            <a:avLst/>
          </a:prstGeom>
          <a:noFill/>
        </p:spPr>
        <p:txBody>
          <a:bodyPr wrap="none" rtlCol="0">
            <a:spAutoFit/>
          </a:bodyPr>
          <a:lstStyle/>
          <a:p>
            <a:r>
              <a:rPr kumimoji="1" lang="ja-JP" altLang="en-US" sz="2000" dirty="0" smtClean="0"/>
              <a:t>リセット</a:t>
            </a:r>
            <a:endParaRPr kumimoji="1" lang="ja-JP" altLang="en-US" sz="2000" dirty="0"/>
          </a:p>
        </p:txBody>
      </p:sp>
      <p:sp>
        <p:nvSpPr>
          <p:cNvPr id="11" name="テキスト ボックス 10"/>
          <p:cNvSpPr txBox="1"/>
          <p:nvPr/>
        </p:nvSpPr>
        <p:spPr>
          <a:xfrm>
            <a:off x="6393426" y="3113116"/>
            <a:ext cx="1210588" cy="400110"/>
          </a:xfrm>
          <a:prstGeom prst="rect">
            <a:avLst/>
          </a:prstGeom>
          <a:noFill/>
        </p:spPr>
        <p:txBody>
          <a:bodyPr wrap="none" rtlCol="0">
            <a:spAutoFit/>
          </a:bodyPr>
          <a:lstStyle/>
          <a:p>
            <a:r>
              <a:rPr kumimoji="1" lang="ja-JP" altLang="en-US" sz="2000" dirty="0" smtClean="0"/>
              <a:t>遅延素子</a:t>
            </a:r>
            <a:endParaRPr kumimoji="1" lang="ja-JP" altLang="en-US" sz="2000" dirty="0"/>
          </a:p>
        </p:txBody>
      </p:sp>
      <mc:AlternateContent xmlns:mc="http://schemas.openxmlformats.org/markup-compatibility/2006" xmlns:a14="http://schemas.microsoft.com/office/drawing/2010/main">
        <mc:Choice Requires="a14">
          <p:sp>
            <p:nvSpPr>
              <p:cNvPr id="12" name="テキスト ボックス 11"/>
              <p:cNvSpPr txBox="1"/>
              <p:nvPr/>
            </p:nvSpPr>
            <p:spPr>
              <a:xfrm>
                <a:off x="6813839" y="2528341"/>
                <a:ext cx="50507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𝛾</m:t>
                      </m:r>
                    </m:oMath>
                  </m:oMathPara>
                </a14:m>
                <a:endParaRPr kumimoji="1" lang="ja-JP" altLang="en-US" sz="3200"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6813839" y="2528341"/>
                <a:ext cx="505074" cy="584775"/>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p:cNvSpPr txBox="1"/>
              <p:nvPr/>
            </p:nvSpPr>
            <p:spPr>
              <a:xfrm>
                <a:off x="5546037" y="3885317"/>
                <a:ext cx="50507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𝛾</m:t>
                      </m:r>
                    </m:oMath>
                  </m:oMathPara>
                </a14:m>
                <a:endParaRPr kumimoji="1" lang="ja-JP" altLang="en-US" sz="3200"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5546037" y="3885317"/>
                <a:ext cx="505074" cy="584775"/>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p:cNvSpPr txBox="1"/>
              <p:nvPr/>
            </p:nvSpPr>
            <p:spPr>
              <a:xfrm>
                <a:off x="7200198" y="3697891"/>
                <a:ext cx="53694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𝛼</m:t>
                      </m:r>
                    </m:oMath>
                  </m:oMathPara>
                </a14:m>
                <a:endParaRPr kumimoji="1" lang="ja-JP" altLang="en-US" sz="3200"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7200198" y="3697891"/>
                <a:ext cx="536942" cy="584775"/>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p:cNvSpPr txBox="1"/>
              <p:nvPr/>
            </p:nvSpPr>
            <p:spPr>
              <a:xfrm>
                <a:off x="6648195" y="4232692"/>
                <a:ext cx="53854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𝛽</m:t>
                      </m:r>
                    </m:oMath>
                  </m:oMathPara>
                </a14:m>
                <a:endParaRPr kumimoji="1" lang="ja-JP" altLang="en-US" sz="32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6648195" y="4232692"/>
                <a:ext cx="538544" cy="584775"/>
              </a:xfrm>
              <a:prstGeom prst="rect">
                <a:avLst/>
              </a:prstGeom>
              <a:blipFill rotWithShape="0">
                <a:blip r:embed="rId8"/>
                <a:stretch>
                  <a:fillRect/>
                </a:stretch>
              </a:blipFill>
            </p:spPr>
            <p:txBody>
              <a:bodyPr/>
              <a:lstStyle/>
              <a:p>
                <a:r>
                  <a:rPr lang="ja-JP" altLang="en-US">
                    <a:noFill/>
                  </a:rPr>
                  <a:t> </a:t>
                </a:r>
              </a:p>
            </p:txBody>
          </p:sp>
        </mc:Fallback>
      </mc:AlternateContent>
      <p:sp>
        <p:nvSpPr>
          <p:cNvPr id="16" name="テキスト ボックス 15"/>
          <p:cNvSpPr txBox="1"/>
          <p:nvPr/>
        </p:nvSpPr>
        <p:spPr>
          <a:xfrm>
            <a:off x="5749764" y="4725134"/>
            <a:ext cx="1159292" cy="384721"/>
          </a:xfrm>
          <a:prstGeom prst="rect">
            <a:avLst/>
          </a:prstGeom>
          <a:noFill/>
        </p:spPr>
        <p:txBody>
          <a:bodyPr wrap="none" rtlCol="0">
            <a:spAutoFit/>
          </a:bodyPr>
          <a:lstStyle/>
          <a:p>
            <a:r>
              <a:rPr lang="ja-JP" altLang="en-US" sz="1900" dirty="0" smtClean="0"/>
              <a:t>判定回路</a:t>
            </a:r>
            <a:endParaRPr kumimoji="1" lang="ja-JP" altLang="en-US" sz="1900" dirty="0"/>
          </a:p>
        </p:txBody>
      </p:sp>
      <p:sp>
        <p:nvSpPr>
          <p:cNvPr id="17" name="タイトル 1"/>
          <p:cNvSpPr txBox="1">
            <a:spLocks/>
          </p:cNvSpPr>
          <p:nvPr/>
        </p:nvSpPr>
        <p:spPr>
          <a:xfrm>
            <a:off x="868279" y="358230"/>
            <a:ext cx="740744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dirty="0" smtClean="0"/>
              <a:t>ナノフォトニック・デバイスを用いたレースロジック実装</a:t>
            </a:r>
            <a:endParaRPr lang="ja-JP" altLang="en-US" sz="3600" dirty="0"/>
          </a:p>
        </p:txBody>
      </p:sp>
    </p:spTree>
    <p:extLst>
      <p:ext uri="{BB962C8B-B14F-4D97-AF65-F5344CB8AC3E}">
        <p14:creationId xmlns:p14="http://schemas.microsoft.com/office/powerpoint/2010/main" val="3923764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8400" y="1623600"/>
            <a:ext cx="3960000" cy="3960000"/>
          </a:xfrm>
          <a:prstGeom prst="rect">
            <a:avLst/>
          </a:prstGeom>
        </p:spPr>
      </p:pic>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21</a:t>
            </a:fld>
            <a:endParaRPr lang="ja-JP" altLang="en-US" dirty="0"/>
          </a:p>
        </p:txBody>
      </p:sp>
      <p:sp>
        <p:nvSpPr>
          <p:cNvPr id="5" name="円/楕円 4"/>
          <p:cNvSpPr/>
          <p:nvPr/>
        </p:nvSpPr>
        <p:spPr>
          <a:xfrm>
            <a:off x="2737183" y="2763253"/>
            <a:ext cx="1641475" cy="577516"/>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円/楕円 6"/>
          <p:cNvSpPr/>
          <p:nvPr/>
        </p:nvSpPr>
        <p:spPr>
          <a:xfrm>
            <a:off x="5459859" y="3542237"/>
            <a:ext cx="673768" cy="1515080"/>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円/楕円 7"/>
          <p:cNvSpPr/>
          <p:nvPr/>
        </p:nvSpPr>
        <p:spPr>
          <a:xfrm>
            <a:off x="1874336" y="3842076"/>
            <a:ext cx="673768" cy="1515081"/>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円/楕円 8"/>
          <p:cNvSpPr/>
          <p:nvPr/>
        </p:nvSpPr>
        <p:spPr>
          <a:xfrm>
            <a:off x="6223487" y="2550532"/>
            <a:ext cx="1674443" cy="577516"/>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355" y="1489954"/>
            <a:ext cx="3867204" cy="3867204"/>
          </a:xfrm>
          <a:prstGeom prst="rect">
            <a:avLst/>
          </a:prstGeom>
        </p:spPr>
      </p:pic>
      <p:sp>
        <p:nvSpPr>
          <p:cNvPr id="12" name="テキスト ボックス 11"/>
          <p:cNvSpPr txBox="1"/>
          <p:nvPr/>
        </p:nvSpPr>
        <p:spPr>
          <a:xfrm>
            <a:off x="5691416" y="1993540"/>
            <a:ext cx="965329" cy="400110"/>
          </a:xfrm>
          <a:prstGeom prst="rect">
            <a:avLst/>
          </a:prstGeom>
          <a:noFill/>
        </p:spPr>
        <p:txBody>
          <a:bodyPr wrap="none" rtlCol="0">
            <a:spAutoFit/>
          </a:bodyPr>
          <a:lstStyle/>
          <a:p>
            <a:r>
              <a:rPr kumimoji="1" lang="ja-JP" altLang="en-US" sz="2000" dirty="0" smtClean="0"/>
              <a:t>リセット</a:t>
            </a:r>
            <a:endParaRPr kumimoji="1" lang="ja-JP" altLang="en-US" sz="2000" dirty="0"/>
          </a:p>
        </p:txBody>
      </p:sp>
      <p:sp>
        <p:nvSpPr>
          <p:cNvPr id="13" name="テキスト ボックス 12"/>
          <p:cNvSpPr txBox="1"/>
          <p:nvPr/>
        </p:nvSpPr>
        <p:spPr>
          <a:xfrm>
            <a:off x="6393426" y="3113116"/>
            <a:ext cx="1210588" cy="400110"/>
          </a:xfrm>
          <a:prstGeom prst="rect">
            <a:avLst/>
          </a:prstGeom>
          <a:noFill/>
        </p:spPr>
        <p:txBody>
          <a:bodyPr wrap="none" rtlCol="0">
            <a:spAutoFit/>
          </a:bodyPr>
          <a:lstStyle/>
          <a:p>
            <a:r>
              <a:rPr kumimoji="1" lang="ja-JP" altLang="en-US" sz="2000" dirty="0" smtClean="0"/>
              <a:t>遅延素子</a:t>
            </a:r>
            <a:endParaRPr kumimoji="1" lang="ja-JP" altLang="en-US" sz="2000" dirty="0"/>
          </a:p>
        </p:txBody>
      </p:sp>
      <mc:AlternateContent xmlns:mc="http://schemas.openxmlformats.org/markup-compatibility/2006" xmlns:a14="http://schemas.microsoft.com/office/drawing/2010/main">
        <mc:Choice Requires="a14">
          <p:sp>
            <p:nvSpPr>
              <p:cNvPr id="14" name="テキスト ボックス 13"/>
              <p:cNvSpPr txBox="1"/>
              <p:nvPr/>
            </p:nvSpPr>
            <p:spPr>
              <a:xfrm>
                <a:off x="6813839" y="2528341"/>
                <a:ext cx="50507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𝛾</m:t>
                      </m:r>
                    </m:oMath>
                  </m:oMathPara>
                </a14:m>
                <a:endParaRPr kumimoji="1" lang="ja-JP" altLang="en-US" sz="3200"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6813839" y="2528341"/>
                <a:ext cx="505074" cy="584775"/>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p:cNvSpPr txBox="1"/>
              <p:nvPr/>
            </p:nvSpPr>
            <p:spPr>
              <a:xfrm>
                <a:off x="5546037" y="3885317"/>
                <a:ext cx="50507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𝛾</m:t>
                      </m:r>
                    </m:oMath>
                  </m:oMathPara>
                </a14:m>
                <a:endParaRPr kumimoji="1" lang="ja-JP" altLang="en-US" sz="32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5546037" y="3885317"/>
                <a:ext cx="505074" cy="584775"/>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7200198" y="3697891"/>
                <a:ext cx="53694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𝛼</m:t>
                      </m:r>
                    </m:oMath>
                  </m:oMathPara>
                </a14:m>
                <a:endParaRPr kumimoji="1" lang="ja-JP" altLang="en-US" sz="3200"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7200198" y="3697891"/>
                <a:ext cx="536942" cy="584775"/>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p:cNvSpPr txBox="1"/>
              <p:nvPr/>
            </p:nvSpPr>
            <p:spPr>
              <a:xfrm>
                <a:off x="6648195" y="4232692"/>
                <a:ext cx="53854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𝛽</m:t>
                      </m:r>
                    </m:oMath>
                  </m:oMathPara>
                </a14:m>
                <a:endParaRPr kumimoji="1" lang="ja-JP" altLang="en-US" sz="3200" dirty="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6648195" y="4232692"/>
                <a:ext cx="538544" cy="584775"/>
              </a:xfrm>
              <a:prstGeom prst="rect">
                <a:avLst/>
              </a:prstGeom>
              <a:blipFill rotWithShape="0">
                <a:blip r:embed="rId8"/>
                <a:stretch>
                  <a:fillRect/>
                </a:stretch>
              </a:blipFill>
            </p:spPr>
            <p:txBody>
              <a:bodyPr/>
              <a:lstStyle/>
              <a:p>
                <a:r>
                  <a:rPr lang="ja-JP" altLang="en-US">
                    <a:noFill/>
                  </a:rPr>
                  <a:t> </a:t>
                </a:r>
              </a:p>
            </p:txBody>
          </p:sp>
        </mc:Fallback>
      </mc:AlternateContent>
      <p:sp>
        <p:nvSpPr>
          <p:cNvPr id="18" name="テキスト ボックス 17"/>
          <p:cNvSpPr txBox="1"/>
          <p:nvPr/>
        </p:nvSpPr>
        <p:spPr>
          <a:xfrm>
            <a:off x="5749764" y="4725134"/>
            <a:ext cx="1159292" cy="384721"/>
          </a:xfrm>
          <a:prstGeom prst="rect">
            <a:avLst/>
          </a:prstGeom>
          <a:noFill/>
        </p:spPr>
        <p:txBody>
          <a:bodyPr wrap="none" rtlCol="0">
            <a:spAutoFit/>
          </a:bodyPr>
          <a:lstStyle/>
          <a:p>
            <a:r>
              <a:rPr lang="ja-JP" altLang="en-US" sz="1900" dirty="0" smtClean="0"/>
              <a:t>判定回路</a:t>
            </a:r>
            <a:endParaRPr kumimoji="1" lang="ja-JP" altLang="en-US" sz="1900" dirty="0"/>
          </a:p>
        </p:txBody>
      </p:sp>
      <p:sp>
        <p:nvSpPr>
          <p:cNvPr id="19" name="タイトル 1"/>
          <p:cNvSpPr txBox="1">
            <a:spLocks/>
          </p:cNvSpPr>
          <p:nvPr/>
        </p:nvSpPr>
        <p:spPr>
          <a:xfrm>
            <a:off x="868279" y="358230"/>
            <a:ext cx="740744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dirty="0" smtClean="0"/>
              <a:t>ナノフォトニック・デバイスを用いたレースロジック実装</a:t>
            </a:r>
            <a:endParaRPr lang="ja-JP" altLang="en-US" sz="3600" dirty="0"/>
          </a:p>
        </p:txBody>
      </p:sp>
    </p:spTree>
    <p:extLst>
      <p:ext uri="{BB962C8B-B14F-4D97-AF65-F5344CB8AC3E}">
        <p14:creationId xmlns:p14="http://schemas.microsoft.com/office/powerpoint/2010/main" val="6983510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22</a:t>
            </a:fld>
            <a:endParaRPr lang="ja-JP" altLang="en-US" dirty="0"/>
          </a:p>
        </p:txBody>
      </p:sp>
      <p:sp>
        <p:nvSpPr>
          <p:cNvPr id="5" name="円/楕円 4"/>
          <p:cNvSpPr/>
          <p:nvPr/>
        </p:nvSpPr>
        <p:spPr>
          <a:xfrm rot="18776954">
            <a:off x="2991940" y="3133437"/>
            <a:ext cx="1181702" cy="2676124"/>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円/楕円 7"/>
          <p:cNvSpPr/>
          <p:nvPr/>
        </p:nvSpPr>
        <p:spPr>
          <a:xfrm rot="18776954">
            <a:off x="6614283" y="3181994"/>
            <a:ext cx="1181702" cy="2676124"/>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355" y="1489954"/>
            <a:ext cx="3867204" cy="3867204"/>
          </a:xfrm>
          <a:prstGeom prst="rect">
            <a:avLst/>
          </a:prstGeom>
        </p:spPr>
      </p:pic>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8400" y="1623600"/>
            <a:ext cx="3960000" cy="3960000"/>
          </a:xfrm>
          <a:prstGeom prst="rect">
            <a:avLst/>
          </a:prstGeom>
        </p:spPr>
      </p:pic>
      <p:sp>
        <p:nvSpPr>
          <p:cNvPr id="11" name="テキスト ボックス 10"/>
          <p:cNvSpPr txBox="1"/>
          <p:nvPr/>
        </p:nvSpPr>
        <p:spPr>
          <a:xfrm>
            <a:off x="5691416" y="1993540"/>
            <a:ext cx="965329" cy="400110"/>
          </a:xfrm>
          <a:prstGeom prst="rect">
            <a:avLst/>
          </a:prstGeom>
          <a:noFill/>
        </p:spPr>
        <p:txBody>
          <a:bodyPr wrap="none" rtlCol="0">
            <a:spAutoFit/>
          </a:bodyPr>
          <a:lstStyle/>
          <a:p>
            <a:r>
              <a:rPr kumimoji="1" lang="ja-JP" altLang="en-US" sz="2000" dirty="0" smtClean="0"/>
              <a:t>リセット</a:t>
            </a:r>
            <a:endParaRPr kumimoji="1" lang="ja-JP" altLang="en-US" sz="2000" dirty="0"/>
          </a:p>
        </p:txBody>
      </p:sp>
      <p:sp>
        <p:nvSpPr>
          <p:cNvPr id="12" name="テキスト ボックス 11"/>
          <p:cNvSpPr txBox="1"/>
          <p:nvPr/>
        </p:nvSpPr>
        <p:spPr>
          <a:xfrm>
            <a:off x="6393426" y="3113116"/>
            <a:ext cx="1210588" cy="400110"/>
          </a:xfrm>
          <a:prstGeom prst="rect">
            <a:avLst/>
          </a:prstGeom>
          <a:noFill/>
        </p:spPr>
        <p:txBody>
          <a:bodyPr wrap="none" rtlCol="0">
            <a:spAutoFit/>
          </a:bodyPr>
          <a:lstStyle/>
          <a:p>
            <a:r>
              <a:rPr kumimoji="1" lang="ja-JP" altLang="en-US" sz="2000" dirty="0" smtClean="0"/>
              <a:t>遅延素子</a:t>
            </a:r>
            <a:endParaRPr kumimoji="1" lang="ja-JP" altLang="en-US" sz="2000" dirty="0"/>
          </a:p>
        </p:txBody>
      </p:sp>
      <mc:AlternateContent xmlns:mc="http://schemas.openxmlformats.org/markup-compatibility/2006" xmlns:a14="http://schemas.microsoft.com/office/drawing/2010/main">
        <mc:Choice Requires="a14">
          <p:sp>
            <p:nvSpPr>
              <p:cNvPr id="13" name="テキスト ボックス 12"/>
              <p:cNvSpPr txBox="1"/>
              <p:nvPr/>
            </p:nvSpPr>
            <p:spPr>
              <a:xfrm>
                <a:off x="6813839" y="2528341"/>
                <a:ext cx="50507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𝛾</m:t>
                      </m:r>
                    </m:oMath>
                  </m:oMathPara>
                </a14:m>
                <a:endParaRPr kumimoji="1" lang="ja-JP" altLang="en-US" sz="3200"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6813839" y="2528341"/>
                <a:ext cx="505074" cy="584775"/>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p:cNvSpPr txBox="1"/>
              <p:nvPr/>
            </p:nvSpPr>
            <p:spPr>
              <a:xfrm>
                <a:off x="5546037" y="3885317"/>
                <a:ext cx="50507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𝛾</m:t>
                      </m:r>
                    </m:oMath>
                  </m:oMathPara>
                </a14:m>
                <a:endParaRPr kumimoji="1" lang="ja-JP" altLang="en-US" sz="3200"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5546037" y="3885317"/>
                <a:ext cx="505074" cy="584775"/>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p:cNvSpPr txBox="1"/>
              <p:nvPr/>
            </p:nvSpPr>
            <p:spPr>
              <a:xfrm>
                <a:off x="7200198" y="3697891"/>
                <a:ext cx="53694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𝛼</m:t>
                      </m:r>
                    </m:oMath>
                  </m:oMathPara>
                </a14:m>
                <a:endParaRPr kumimoji="1" lang="ja-JP" altLang="en-US" sz="32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7200198" y="3697891"/>
                <a:ext cx="536942" cy="584775"/>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6648195" y="4232692"/>
                <a:ext cx="53854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𝛽</m:t>
                      </m:r>
                    </m:oMath>
                  </m:oMathPara>
                </a14:m>
                <a:endParaRPr kumimoji="1" lang="ja-JP" altLang="en-US" sz="3200"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6648195" y="4232692"/>
                <a:ext cx="538544" cy="584775"/>
              </a:xfrm>
              <a:prstGeom prst="rect">
                <a:avLst/>
              </a:prstGeom>
              <a:blipFill rotWithShape="0">
                <a:blip r:embed="rId8"/>
                <a:stretch>
                  <a:fillRect/>
                </a:stretch>
              </a:blipFill>
            </p:spPr>
            <p:txBody>
              <a:bodyPr/>
              <a:lstStyle/>
              <a:p>
                <a:r>
                  <a:rPr lang="ja-JP" altLang="en-US">
                    <a:noFill/>
                  </a:rPr>
                  <a:t> </a:t>
                </a:r>
              </a:p>
            </p:txBody>
          </p:sp>
        </mc:Fallback>
      </mc:AlternateContent>
      <p:sp>
        <p:nvSpPr>
          <p:cNvPr id="17" name="テキスト ボックス 16"/>
          <p:cNvSpPr txBox="1"/>
          <p:nvPr/>
        </p:nvSpPr>
        <p:spPr>
          <a:xfrm>
            <a:off x="5749764" y="4725134"/>
            <a:ext cx="1159292" cy="384721"/>
          </a:xfrm>
          <a:prstGeom prst="rect">
            <a:avLst/>
          </a:prstGeom>
          <a:noFill/>
        </p:spPr>
        <p:txBody>
          <a:bodyPr wrap="none" rtlCol="0">
            <a:spAutoFit/>
          </a:bodyPr>
          <a:lstStyle/>
          <a:p>
            <a:r>
              <a:rPr lang="ja-JP" altLang="en-US" sz="1900" dirty="0" smtClean="0"/>
              <a:t>判定回路</a:t>
            </a:r>
            <a:endParaRPr kumimoji="1" lang="ja-JP" altLang="en-US" sz="1900" dirty="0"/>
          </a:p>
        </p:txBody>
      </p:sp>
      <p:sp>
        <p:nvSpPr>
          <p:cNvPr id="20" name="タイトル 1"/>
          <p:cNvSpPr txBox="1">
            <a:spLocks/>
          </p:cNvSpPr>
          <p:nvPr/>
        </p:nvSpPr>
        <p:spPr>
          <a:xfrm>
            <a:off x="868279" y="358230"/>
            <a:ext cx="740744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dirty="0" smtClean="0"/>
              <a:t>ナノフォトニック・デバイスを用いたレースロジック実装</a:t>
            </a:r>
            <a:endParaRPr lang="ja-JP" altLang="en-US" sz="3600" dirty="0"/>
          </a:p>
        </p:txBody>
      </p:sp>
    </p:spTree>
    <p:extLst>
      <p:ext uri="{BB962C8B-B14F-4D97-AF65-F5344CB8AC3E}">
        <p14:creationId xmlns:p14="http://schemas.microsoft.com/office/powerpoint/2010/main" val="14920259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光スイッチ</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en-US" altLang="ja-JP" dirty="0" smtClean="0"/>
          </a:p>
          <a:p>
            <a:pPr marL="0" indent="0">
              <a:buNone/>
            </a:pPr>
            <a:r>
              <a:rPr kumimoji="1" lang="ja-JP" altLang="en-US" dirty="0" smtClean="0"/>
              <a:t>例：リング共振器型</a:t>
            </a:r>
            <a:endParaRPr kumimoji="1" lang="en-US" altLang="ja-JP" dirty="0" smtClean="0"/>
          </a:p>
          <a:p>
            <a:pPr marL="0" indent="0">
              <a:buNone/>
            </a:pPr>
            <a:r>
              <a:rPr lang="ja-JP" altLang="en-US" dirty="0" smtClean="0"/>
              <a:t>リング型の導波路が特徴</a:t>
            </a:r>
            <a:endParaRPr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23</a:t>
            </a:fld>
            <a:endParaRPr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6100" y="1530349"/>
            <a:ext cx="3594100" cy="2514600"/>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50" y="4179885"/>
            <a:ext cx="4318000" cy="2514600"/>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7350" y="4179885"/>
            <a:ext cx="4318000" cy="2514600"/>
          </a:xfrm>
          <a:prstGeom prst="rect">
            <a:avLst/>
          </a:prstGeom>
        </p:spPr>
      </p:pic>
      <p:sp>
        <p:nvSpPr>
          <p:cNvPr id="8" name="テキスト ボックス 7"/>
          <p:cNvSpPr txBox="1"/>
          <p:nvPr/>
        </p:nvSpPr>
        <p:spPr>
          <a:xfrm>
            <a:off x="2032475" y="4044949"/>
            <a:ext cx="1510350" cy="461665"/>
          </a:xfrm>
          <a:prstGeom prst="rect">
            <a:avLst/>
          </a:prstGeom>
          <a:noFill/>
        </p:spPr>
        <p:txBody>
          <a:bodyPr wrap="none" rtlCol="0">
            <a:spAutoFit/>
          </a:bodyPr>
          <a:lstStyle/>
          <a:p>
            <a:r>
              <a:rPr kumimoji="1" lang="en-US" altLang="ja-JP" sz="2400" dirty="0" smtClean="0"/>
              <a:t>ON</a:t>
            </a:r>
            <a:r>
              <a:rPr kumimoji="1" lang="ja-JP" altLang="en-US" sz="2400" dirty="0" smtClean="0"/>
              <a:t>動作時</a:t>
            </a:r>
            <a:endParaRPr kumimoji="1" lang="ja-JP" altLang="en-US" sz="2400" dirty="0"/>
          </a:p>
        </p:txBody>
      </p:sp>
      <p:sp>
        <p:nvSpPr>
          <p:cNvPr id="9" name="テキスト ボックス 8"/>
          <p:cNvSpPr txBox="1"/>
          <p:nvPr/>
        </p:nvSpPr>
        <p:spPr>
          <a:xfrm>
            <a:off x="5553622" y="4042831"/>
            <a:ext cx="1593706" cy="461665"/>
          </a:xfrm>
          <a:prstGeom prst="rect">
            <a:avLst/>
          </a:prstGeom>
          <a:noFill/>
        </p:spPr>
        <p:txBody>
          <a:bodyPr wrap="none" rtlCol="0">
            <a:spAutoFit/>
          </a:bodyPr>
          <a:lstStyle/>
          <a:p>
            <a:r>
              <a:rPr kumimoji="1" lang="en-US" altLang="ja-JP" sz="2400" smtClean="0"/>
              <a:t>OFF</a:t>
            </a:r>
            <a:r>
              <a:rPr kumimoji="1" lang="ja-JP" altLang="en-US" sz="2400" dirty="0" smtClean="0"/>
              <a:t>動作時</a:t>
            </a:r>
            <a:endParaRPr kumimoji="1" lang="ja-JP" altLang="en-US" sz="2400" dirty="0"/>
          </a:p>
        </p:txBody>
      </p:sp>
    </p:spTree>
    <p:extLst>
      <p:ext uri="{BB962C8B-B14F-4D97-AF65-F5344CB8AC3E}">
        <p14:creationId xmlns:p14="http://schemas.microsoft.com/office/powerpoint/2010/main" val="2375960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提案回路の挙動</a:t>
            </a:r>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24</a:t>
            </a:fld>
            <a:endParaRPr lang="ja-JP" altLang="en-US" dirty="0"/>
          </a:p>
        </p:txBody>
      </p:sp>
      <p:sp>
        <p:nvSpPr>
          <p:cNvPr id="10" name="テキスト ボックス 9"/>
          <p:cNvSpPr txBox="1"/>
          <p:nvPr/>
        </p:nvSpPr>
        <p:spPr>
          <a:xfrm>
            <a:off x="1419544" y="1463923"/>
            <a:ext cx="2505814" cy="369332"/>
          </a:xfrm>
          <a:prstGeom prst="rect">
            <a:avLst/>
          </a:prstGeom>
          <a:noFill/>
        </p:spPr>
        <p:txBody>
          <a:bodyPr wrap="none" rtlCol="0">
            <a:spAutoFit/>
          </a:bodyPr>
          <a:lstStyle/>
          <a:p>
            <a:r>
              <a:rPr kumimoji="1" lang="ja-JP" altLang="en-US" dirty="0" smtClean="0"/>
              <a:t>比較する</a:t>
            </a:r>
            <a:r>
              <a:rPr kumimoji="1" lang="ja-JP" altLang="en-US" smtClean="0"/>
              <a:t>文字列が一致</a:t>
            </a:r>
            <a:endParaRPr kumimoji="1" lang="ja-JP" altLang="en-US"/>
          </a:p>
        </p:txBody>
      </p:sp>
      <p:sp>
        <p:nvSpPr>
          <p:cNvPr id="11" name="テキスト ボックス 10"/>
          <p:cNvSpPr txBox="1"/>
          <p:nvPr/>
        </p:nvSpPr>
        <p:spPr>
          <a:xfrm>
            <a:off x="5116878" y="1463923"/>
            <a:ext cx="2682145" cy="369332"/>
          </a:xfrm>
          <a:prstGeom prst="rect">
            <a:avLst/>
          </a:prstGeom>
          <a:noFill/>
        </p:spPr>
        <p:txBody>
          <a:bodyPr wrap="none" rtlCol="0">
            <a:spAutoFit/>
          </a:bodyPr>
          <a:lstStyle/>
          <a:p>
            <a:r>
              <a:rPr kumimoji="1" lang="ja-JP" altLang="en-US" dirty="0" smtClean="0"/>
              <a:t>比較する文字列が不一致</a:t>
            </a:r>
            <a:endParaRPr kumimoji="1" lang="ja-JP" altLang="en-US"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215" y="1511337"/>
            <a:ext cx="4414079" cy="4357759"/>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1711" y="1425837"/>
            <a:ext cx="4312478" cy="4383349"/>
          </a:xfrm>
          <a:prstGeom prst="rect">
            <a:avLst/>
          </a:prstGeom>
        </p:spPr>
      </p:pic>
      <p:sp>
        <p:nvSpPr>
          <p:cNvPr id="12" name="テキスト ボックス 11"/>
          <p:cNvSpPr txBox="1"/>
          <p:nvPr/>
        </p:nvSpPr>
        <p:spPr>
          <a:xfrm>
            <a:off x="1939665" y="1833255"/>
            <a:ext cx="2611612" cy="877163"/>
          </a:xfrm>
          <a:prstGeom prst="rect">
            <a:avLst/>
          </a:prstGeom>
          <a:noFill/>
        </p:spPr>
        <p:txBody>
          <a:bodyPr wrap="none" rtlCol="0">
            <a:spAutoFit/>
          </a:bodyPr>
          <a:lstStyle/>
          <a:p>
            <a:r>
              <a:rPr lang="ja-JP" altLang="en-US" sz="1700" dirty="0"/>
              <a:t>右・下への伝搬遅延時間</a:t>
            </a:r>
            <a:endParaRPr lang="en-US" altLang="ja-JP" sz="1700" dirty="0"/>
          </a:p>
          <a:p>
            <a:r>
              <a:rPr lang="ja-JP" altLang="en-US" sz="1700" dirty="0"/>
              <a:t>　＝ギャップスコアに</a:t>
            </a:r>
            <a:endParaRPr lang="en-US" altLang="ja-JP" sz="1700" dirty="0"/>
          </a:p>
          <a:p>
            <a:r>
              <a:rPr lang="ja-JP" altLang="en-US" sz="1700" dirty="0"/>
              <a:t>　　　　　相当する遅延時間</a:t>
            </a:r>
          </a:p>
        </p:txBody>
      </p:sp>
      <p:sp>
        <p:nvSpPr>
          <p:cNvPr id="13" name="テキスト ボックス 12"/>
          <p:cNvSpPr txBox="1"/>
          <p:nvPr/>
        </p:nvSpPr>
        <p:spPr>
          <a:xfrm>
            <a:off x="5946161" y="1732656"/>
            <a:ext cx="2611612" cy="877163"/>
          </a:xfrm>
          <a:prstGeom prst="rect">
            <a:avLst/>
          </a:prstGeom>
          <a:noFill/>
        </p:spPr>
        <p:txBody>
          <a:bodyPr wrap="none" rtlCol="0">
            <a:spAutoFit/>
          </a:bodyPr>
          <a:lstStyle/>
          <a:p>
            <a:r>
              <a:rPr lang="ja-JP" altLang="en-US" sz="1700" dirty="0"/>
              <a:t>右・下への伝搬遅延時間</a:t>
            </a:r>
            <a:endParaRPr lang="en-US" altLang="ja-JP" sz="1700" dirty="0"/>
          </a:p>
          <a:p>
            <a:r>
              <a:rPr lang="ja-JP" altLang="en-US" sz="1700" dirty="0"/>
              <a:t>　＝ギャップスコアに</a:t>
            </a:r>
            <a:endParaRPr lang="en-US" altLang="ja-JP" sz="1700" dirty="0"/>
          </a:p>
          <a:p>
            <a:r>
              <a:rPr lang="ja-JP" altLang="en-US" sz="1700" dirty="0"/>
              <a:t>　　　　　相当する遅延時間</a:t>
            </a:r>
          </a:p>
        </p:txBody>
      </p:sp>
      <p:sp>
        <p:nvSpPr>
          <p:cNvPr id="14" name="テキスト ボックス 13"/>
          <p:cNvSpPr txBox="1"/>
          <p:nvPr/>
        </p:nvSpPr>
        <p:spPr>
          <a:xfrm>
            <a:off x="1939665" y="5433021"/>
            <a:ext cx="2492990" cy="923330"/>
          </a:xfrm>
          <a:prstGeom prst="rect">
            <a:avLst/>
          </a:prstGeom>
          <a:noFill/>
        </p:spPr>
        <p:txBody>
          <a:bodyPr wrap="none" rtlCol="0">
            <a:spAutoFit/>
          </a:bodyPr>
          <a:lstStyle/>
          <a:p>
            <a:r>
              <a:rPr lang="ja-JP" altLang="en-US" dirty="0" smtClean="0"/>
              <a:t>斜下へ</a:t>
            </a:r>
            <a:r>
              <a:rPr kumimoji="1" lang="ja-JP" altLang="en-US" dirty="0" smtClean="0"/>
              <a:t>の伝搬遅延時間</a:t>
            </a:r>
            <a:endParaRPr kumimoji="1" lang="en-US" altLang="ja-JP" dirty="0" smtClean="0"/>
          </a:p>
          <a:p>
            <a:r>
              <a:rPr lang="ja-JP" altLang="en-US" dirty="0"/>
              <a:t>　</a:t>
            </a:r>
            <a:r>
              <a:rPr lang="ja-JP" altLang="en-US" dirty="0" smtClean="0"/>
              <a:t>＝一致スコアに</a:t>
            </a:r>
            <a:endParaRPr lang="en-US" altLang="ja-JP" dirty="0" smtClean="0"/>
          </a:p>
          <a:p>
            <a:r>
              <a:rPr lang="ja-JP" altLang="en-US" dirty="0"/>
              <a:t>　</a:t>
            </a:r>
            <a:r>
              <a:rPr lang="ja-JP" altLang="en-US" dirty="0" smtClean="0"/>
              <a:t>　　相当する遅延時間</a:t>
            </a:r>
            <a:endParaRPr kumimoji="1" lang="ja-JP" altLang="en-US" dirty="0"/>
          </a:p>
        </p:txBody>
      </p:sp>
      <p:sp>
        <p:nvSpPr>
          <p:cNvPr id="15" name="テキスト ボックス 14"/>
          <p:cNvSpPr txBox="1"/>
          <p:nvPr/>
        </p:nvSpPr>
        <p:spPr>
          <a:xfrm>
            <a:off x="5946161" y="5192810"/>
            <a:ext cx="2292615" cy="923330"/>
          </a:xfrm>
          <a:prstGeom prst="rect">
            <a:avLst/>
          </a:prstGeom>
          <a:noFill/>
        </p:spPr>
        <p:txBody>
          <a:bodyPr wrap="none" rtlCol="0">
            <a:spAutoFit/>
          </a:bodyPr>
          <a:lstStyle/>
          <a:p>
            <a:r>
              <a:rPr lang="ja-JP" altLang="en-US" dirty="0" smtClean="0"/>
              <a:t>スイッチで信号を遮断</a:t>
            </a:r>
            <a:endParaRPr lang="en-US" altLang="ja-JP" dirty="0" smtClean="0"/>
          </a:p>
          <a:p>
            <a:r>
              <a:rPr lang="ja-JP" altLang="en-US" dirty="0" smtClean="0"/>
              <a:t>＝不一致スコア∞に</a:t>
            </a:r>
            <a:endParaRPr lang="en-US" altLang="ja-JP" dirty="0" smtClean="0"/>
          </a:p>
          <a:p>
            <a:r>
              <a:rPr lang="en-US" altLang="ja-JP" dirty="0"/>
              <a:t> </a:t>
            </a:r>
            <a:r>
              <a:rPr lang="en-US" altLang="ja-JP" dirty="0" smtClean="0"/>
              <a:t>    </a:t>
            </a:r>
            <a:r>
              <a:rPr lang="ja-JP" altLang="en-US" dirty="0" smtClean="0"/>
              <a:t>相当する遅延時間</a:t>
            </a:r>
            <a:endParaRPr lang="en-US" altLang="ja-JP" dirty="0" smtClean="0"/>
          </a:p>
        </p:txBody>
      </p:sp>
    </p:spTree>
    <p:extLst>
      <p:ext uri="{BB962C8B-B14F-4D97-AF65-F5344CB8AC3E}">
        <p14:creationId xmlns:p14="http://schemas.microsoft.com/office/powerpoint/2010/main" val="5169476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機能検証</a:t>
            </a:r>
            <a:endParaRPr kumimoji="1" lang="ja-JP" altLang="en-US" dirty="0"/>
          </a:p>
        </p:txBody>
      </p:sp>
      <p:sp>
        <p:nvSpPr>
          <p:cNvPr id="3" name="コンテンツ プレースホルダー 2"/>
          <p:cNvSpPr>
            <a:spLocks noGrp="1"/>
          </p:cNvSpPr>
          <p:nvPr>
            <p:ph idx="1"/>
          </p:nvPr>
        </p:nvSpPr>
        <p:spPr>
          <a:xfrm>
            <a:off x="330200" y="1901901"/>
            <a:ext cx="3857752" cy="4099687"/>
          </a:xfrm>
        </p:spPr>
        <p:txBody>
          <a:bodyPr/>
          <a:lstStyle/>
          <a:p>
            <a:pPr marL="0" indent="0">
              <a:buNone/>
            </a:pPr>
            <a:r>
              <a:rPr lang="ja-JP" altLang="en-US" sz="2400" dirty="0" smtClean="0"/>
              <a:t>光学シミュレータ　</a:t>
            </a:r>
            <a:r>
              <a:rPr lang="en-US" altLang="ja-JP" sz="2400" dirty="0"/>
              <a:t>	</a:t>
            </a:r>
            <a:r>
              <a:rPr lang="en-US" altLang="ja-JP" sz="2400" dirty="0" err="1" smtClean="0"/>
              <a:t>Optisystem</a:t>
            </a:r>
            <a:endParaRPr lang="en-US" altLang="ja-JP" sz="2400" dirty="0" smtClean="0"/>
          </a:p>
          <a:p>
            <a:pPr marL="0" indent="0">
              <a:buNone/>
            </a:pPr>
            <a:endParaRPr lang="ja-JP" altLang="en-US" sz="2400" dirty="0" smtClean="0"/>
          </a:p>
          <a:p>
            <a:pPr marL="0" indent="0">
              <a:buNone/>
            </a:pPr>
            <a:r>
              <a:rPr kumimoji="1" lang="ja-JP" altLang="en-US" sz="2400" dirty="0" smtClean="0"/>
              <a:t>配列長</a:t>
            </a:r>
            <a:r>
              <a:rPr kumimoji="1" lang="en-US" altLang="ja-JP" sz="2400" dirty="0" smtClean="0"/>
              <a:t>N</a:t>
            </a:r>
            <a:r>
              <a:rPr kumimoji="1" lang="ja-JP" altLang="en-US" sz="2400" dirty="0" smtClean="0"/>
              <a:t>＝２のアレイを設計</a:t>
            </a:r>
            <a:endParaRPr kumimoji="1" lang="en-US" altLang="ja-JP" sz="2400" dirty="0" smtClean="0"/>
          </a:p>
          <a:p>
            <a:pPr marL="0" indent="0">
              <a:buNone/>
            </a:pPr>
            <a:r>
              <a:rPr kumimoji="1" lang="ja-JP" altLang="en-US" sz="2400" dirty="0" smtClean="0"/>
              <a:t>セルを</a:t>
            </a:r>
            <a:r>
              <a:rPr lang="ja-JP" altLang="en-US" sz="2400" dirty="0" smtClean="0"/>
              <a:t>通過</a:t>
            </a:r>
            <a:r>
              <a:rPr kumimoji="1" lang="ja-JP" altLang="en-US" sz="2400" dirty="0" smtClean="0"/>
              <a:t>する時間</a:t>
            </a:r>
            <a:r>
              <a:rPr lang="ja-JP" altLang="en-US" sz="2400" dirty="0" smtClean="0"/>
              <a:t>：</a:t>
            </a:r>
            <a:r>
              <a:rPr lang="en-US" altLang="ja-JP" sz="2400" dirty="0" smtClean="0"/>
              <a:t>1ns</a:t>
            </a:r>
          </a:p>
          <a:p>
            <a:pPr marL="0" indent="0">
              <a:buNone/>
            </a:pPr>
            <a:endParaRPr kumimoji="1" lang="en-US" altLang="ja-JP" sz="2400" dirty="0" smtClean="0"/>
          </a:p>
          <a:p>
            <a:pPr marL="0" indent="0">
              <a:buNone/>
            </a:pPr>
            <a:r>
              <a:rPr lang="ja-JP" altLang="en-US" sz="2400" dirty="0" smtClean="0"/>
              <a:t>出力信号の回路遅延時間を観測</a:t>
            </a:r>
            <a:endParaRPr lang="en-US" altLang="ja-JP" sz="2400"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25</a:t>
            </a:fld>
            <a:endParaRPr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5216" y="1500637"/>
            <a:ext cx="4763340" cy="4500952"/>
          </a:xfrm>
          <a:prstGeom prst="rect">
            <a:avLst/>
          </a:prstGeom>
        </p:spPr>
      </p:pic>
      <p:sp>
        <p:nvSpPr>
          <p:cNvPr id="7" name="テキスト ボックス 6"/>
          <p:cNvSpPr txBox="1"/>
          <p:nvPr/>
        </p:nvSpPr>
        <p:spPr>
          <a:xfrm>
            <a:off x="3864786" y="1131305"/>
            <a:ext cx="646331" cy="369332"/>
          </a:xfrm>
          <a:prstGeom prst="rect">
            <a:avLst/>
          </a:prstGeom>
          <a:noFill/>
        </p:spPr>
        <p:txBody>
          <a:bodyPr wrap="none" rtlCol="0">
            <a:spAutoFit/>
          </a:bodyPr>
          <a:lstStyle/>
          <a:p>
            <a:r>
              <a:rPr kumimoji="1" lang="ja-JP" altLang="en-US" smtClean="0"/>
              <a:t>光源</a:t>
            </a:r>
            <a:endParaRPr kumimoji="1" lang="ja-JP" altLang="en-US"/>
          </a:p>
        </p:txBody>
      </p:sp>
      <p:sp>
        <p:nvSpPr>
          <p:cNvPr id="8" name="テキスト ボックス 7"/>
          <p:cNvSpPr txBox="1"/>
          <p:nvPr/>
        </p:nvSpPr>
        <p:spPr>
          <a:xfrm>
            <a:off x="8031823" y="5987019"/>
            <a:ext cx="877163" cy="369332"/>
          </a:xfrm>
          <a:prstGeom prst="rect">
            <a:avLst/>
          </a:prstGeom>
          <a:noFill/>
        </p:spPr>
        <p:txBody>
          <a:bodyPr wrap="none" rtlCol="0">
            <a:spAutoFit/>
          </a:bodyPr>
          <a:lstStyle/>
          <a:p>
            <a:r>
              <a:rPr kumimoji="1" lang="ja-JP" altLang="en-US" smtClean="0"/>
              <a:t>受光器</a:t>
            </a:r>
            <a:endParaRPr kumimoji="1" lang="ja-JP" altLang="en-US"/>
          </a:p>
        </p:txBody>
      </p:sp>
    </p:spTree>
    <p:extLst>
      <p:ext uri="{BB962C8B-B14F-4D97-AF65-F5344CB8AC3E}">
        <p14:creationId xmlns:p14="http://schemas.microsoft.com/office/powerpoint/2010/main" val="4637684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機能検証</a:t>
            </a:r>
            <a:endParaRPr kumimoji="1" lang="ja-JP" altLang="en-US" dirty="0"/>
          </a:p>
        </p:txBody>
      </p:sp>
      <p:sp>
        <p:nvSpPr>
          <p:cNvPr id="3" name="コンテンツ プレースホルダー 2"/>
          <p:cNvSpPr>
            <a:spLocks noGrp="1"/>
          </p:cNvSpPr>
          <p:nvPr>
            <p:ph idx="1"/>
          </p:nvPr>
        </p:nvSpPr>
        <p:spPr>
          <a:xfrm>
            <a:off x="500634" y="1901901"/>
            <a:ext cx="3687318" cy="4099687"/>
          </a:xfrm>
        </p:spPr>
        <p:txBody>
          <a:bodyPr anchor="ctr"/>
          <a:lstStyle/>
          <a:p>
            <a:pPr marL="0" indent="0">
              <a:buNone/>
            </a:pPr>
            <a:r>
              <a:rPr lang="ja-JP" altLang="en-US" sz="2400" dirty="0" smtClean="0">
                <a:solidFill>
                  <a:srgbClr val="FF0000"/>
                </a:solidFill>
              </a:rPr>
              <a:t>状態１</a:t>
            </a:r>
            <a:r>
              <a:rPr lang="ja-JP" altLang="en-US" sz="2400" dirty="0" smtClean="0"/>
              <a:t>：配列が完全に一致</a:t>
            </a:r>
            <a:endParaRPr lang="en-US" altLang="ja-JP" sz="2400" dirty="0" smtClean="0"/>
          </a:p>
          <a:p>
            <a:pPr marL="0" indent="0">
              <a:buNone/>
            </a:pPr>
            <a:r>
              <a:rPr lang="ja-JP" altLang="en-US" sz="2400" dirty="0" smtClean="0"/>
              <a:t>例：配列</a:t>
            </a:r>
            <a:r>
              <a:rPr lang="en-US" altLang="ja-JP" sz="2400" dirty="0" smtClean="0"/>
              <a:t>X=“AC”,</a:t>
            </a:r>
            <a:r>
              <a:rPr lang="ja-JP" altLang="en-US" sz="2400" dirty="0" smtClean="0"/>
              <a:t>配列</a:t>
            </a:r>
            <a:r>
              <a:rPr lang="en-US" altLang="ja-JP" sz="2400" dirty="0" smtClean="0"/>
              <a:t>Y=“AC”</a:t>
            </a:r>
            <a:endParaRPr kumimoji="1" lang="en-US" altLang="ja-JP" sz="2400" dirty="0"/>
          </a:p>
          <a:p>
            <a:pPr marL="0" indent="0">
              <a:buNone/>
            </a:pPr>
            <a:r>
              <a:rPr lang="ja-JP" altLang="en-US" sz="2400" dirty="0" smtClean="0"/>
              <a:t>状態２：一部が一致</a:t>
            </a:r>
            <a:endParaRPr lang="en-US" altLang="ja-JP" sz="2400" dirty="0"/>
          </a:p>
          <a:p>
            <a:pPr marL="0" indent="0">
              <a:buNone/>
            </a:pPr>
            <a:r>
              <a:rPr lang="en-US" altLang="ja-JP" sz="2400" dirty="0" smtClean="0"/>
              <a:t>	</a:t>
            </a:r>
            <a:endParaRPr lang="en-US" altLang="ja-JP" sz="2400" dirty="0"/>
          </a:p>
          <a:p>
            <a:pPr marL="0" indent="0">
              <a:buNone/>
            </a:pPr>
            <a:r>
              <a:rPr kumimoji="1" lang="ja-JP" altLang="en-US" sz="2400" dirty="0" smtClean="0"/>
              <a:t>状態３：完全に不一致</a:t>
            </a:r>
            <a:endParaRPr kumimoji="1" lang="en-US" altLang="ja-JP" sz="2400" dirty="0" smtClean="0"/>
          </a:p>
          <a:p>
            <a:pPr marL="0" indent="0">
              <a:buNone/>
            </a:pPr>
            <a:r>
              <a:rPr lang="en-US" altLang="ja-JP" sz="2400" dirty="0" smtClean="0"/>
              <a:t>	</a:t>
            </a:r>
            <a:endParaRPr lang="en-US" altLang="ja-JP" sz="2400"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26</a:t>
            </a:fld>
            <a:endParaRPr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5216" y="1500637"/>
            <a:ext cx="4763340" cy="4500952"/>
          </a:xfrm>
          <a:prstGeom prst="rect">
            <a:avLst/>
          </a:prstGeom>
        </p:spPr>
      </p:pic>
      <p:sp>
        <p:nvSpPr>
          <p:cNvPr id="7" name="テキスト ボックス 6"/>
          <p:cNvSpPr txBox="1"/>
          <p:nvPr/>
        </p:nvSpPr>
        <p:spPr>
          <a:xfrm>
            <a:off x="3864786" y="1131305"/>
            <a:ext cx="646331" cy="369332"/>
          </a:xfrm>
          <a:prstGeom prst="rect">
            <a:avLst/>
          </a:prstGeom>
          <a:noFill/>
        </p:spPr>
        <p:txBody>
          <a:bodyPr wrap="none" rtlCol="0">
            <a:spAutoFit/>
          </a:bodyPr>
          <a:lstStyle/>
          <a:p>
            <a:r>
              <a:rPr kumimoji="1" lang="ja-JP" altLang="en-US" smtClean="0"/>
              <a:t>光源</a:t>
            </a:r>
            <a:endParaRPr kumimoji="1" lang="ja-JP" altLang="en-US"/>
          </a:p>
        </p:txBody>
      </p:sp>
      <p:sp>
        <p:nvSpPr>
          <p:cNvPr id="8" name="テキスト ボックス 7"/>
          <p:cNvSpPr txBox="1"/>
          <p:nvPr/>
        </p:nvSpPr>
        <p:spPr>
          <a:xfrm>
            <a:off x="8031823" y="5987019"/>
            <a:ext cx="877163" cy="369332"/>
          </a:xfrm>
          <a:prstGeom prst="rect">
            <a:avLst/>
          </a:prstGeom>
          <a:noFill/>
        </p:spPr>
        <p:txBody>
          <a:bodyPr wrap="none" rtlCol="0">
            <a:spAutoFit/>
          </a:bodyPr>
          <a:lstStyle/>
          <a:p>
            <a:r>
              <a:rPr kumimoji="1" lang="ja-JP" altLang="en-US" smtClean="0"/>
              <a:t>受光器</a:t>
            </a:r>
            <a:endParaRPr kumimoji="1" lang="ja-JP" altLang="en-US"/>
          </a:p>
        </p:txBody>
      </p:sp>
      <p:sp>
        <p:nvSpPr>
          <p:cNvPr id="9" name="テキスト ボックス 8"/>
          <p:cNvSpPr txBox="1"/>
          <p:nvPr/>
        </p:nvSpPr>
        <p:spPr>
          <a:xfrm>
            <a:off x="5336674" y="2413961"/>
            <a:ext cx="639919" cy="461665"/>
          </a:xfrm>
          <a:prstGeom prst="rect">
            <a:avLst/>
          </a:prstGeom>
          <a:noFill/>
        </p:spPr>
        <p:txBody>
          <a:bodyPr wrap="none" rtlCol="0">
            <a:spAutoFit/>
          </a:bodyPr>
          <a:lstStyle/>
          <a:p>
            <a:r>
              <a:rPr lang="en-US" altLang="ja-JP" dirty="0"/>
              <a:t> </a:t>
            </a:r>
            <a:r>
              <a:rPr lang="en-US" altLang="ja-JP" sz="2400" dirty="0" smtClean="0"/>
              <a:t>ON</a:t>
            </a:r>
            <a:endParaRPr kumimoji="1" lang="ja-JP" altLang="en-US" sz="2400" dirty="0"/>
          </a:p>
        </p:txBody>
      </p:sp>
      <p:sp>
        <p:nvSpPr>
          <p:cNvPr id="10" name="テキスト ボックス 9"/>
          <p:cNvSpPr txBox="1"/>
          <p:nvPr/>
        </p:nvSpPr>
        <p:spPr>
          <a:xfrm>
            <a:off x="7244558" y="4203005"/>
            <a:ext cx="639919" cy="461665"/>
          </a:xfrm>
          <a:prstGeom prst="rect">
            <a:avLst/>
          </a:prstGeom>
          <a:noFill/>
        </p:spPr>
        <p:txBody>
          <a:bodyPr wrap="none" rtlCol="0">
            <a:spAutoFit/>
          </a:bodyPr>
          <a:lstStyle/>
          <a:p>
            <a:r>
              <a:rPr lang="en-US" altLang="ja-JP" dirty="0"/>
              <a:t> </a:t>
            </a:r>
            <a:r>
              <a:rPr lang="en-US" altLang="ja-JP" sz="2400" dirty="0" smtClean="0"/>
              <a:t>ON</a:t>
            </a:r>
            <a:endParaRPr kumimoji="1" lang="ja-JP" altLang="en-US" sz="2400" dirty="0"/>
          </a:p>
        </p:txBody>
      </p:sp>
      <p:sp>
        <p:nvSpPr>
          <p:cNvPr id="11" name="テキスト ボックス 10"/>
          <p:cNvSpPr txBox="1"/>
          <p:nvPr/>
        </p:nvSpPr>
        <p:spPr>
          <a:xfrm>
            <a:off x="7166690" y="2413961"/>
            <a:ext cx="723275" cy="461665"/>
          </a:xfrm>
          <a:prstGeom prst="rect">
            <a:avLst/>
          </a:prstGeom>
          <a:noFill/>
        </p:spPr>
        <p:txBody>
          <a:bodyPr wrap="none" rtlCol="0">
            <a:spAutoFit/>
          </a:bodyPr>
          <a:lstStyle/>
          <a:p>
            <a:r>
              <a:rPr lang="en-US" altLang="ja-JP" dirty="0"/>
              <a:t> </a:t>
            </a:r>
            <a:r>
              <a:rPr lang="en-US" altLang="ja-JP" sz="2400" dirty="0" smtClean="0"/>
              <a:t>OFF</a:t>
            </a:r>
            <a:endParaRPr kumimoji="1" lang="ja-JP" altLang="en-US" sz="2400" dirty="0"/>
          </a:p>
        </p:txBody>
      </p:sp>
      <p:sp>
        <p:nvSpPr>
          <p:cNvPr id="12" name="テキスト ボックス 11"/>
          <p:cNvSpPr txBox="1"/>
          <p:nvPr/>
        </p:nvSpPr>
        <p:spPr>
          <a:xfrm>
            <a:off x="5349360" y="4203005"/>
            <a:ext cx="723275" cy="461665"/>
          </a:xfrm>
          <a:prstGeom prst="rect">
            <a:avLst/>
          </a:prstGeom>
          <a:noFill/>
        </p:spPr>
        <p:txBody>
          <a:bodyPr wrap="none" rtlCol="0">
            <a:spAutoFit/>
          </a:bodyPr>
          <a:lstStyle/>
          <a:p>
            <a:r>
              <a:rPr lang="en-US" altLang="ja-JP" dirty="0"/>
              <a:t> </a:t>
            </a:r>
            <a:r>
              <a:rPr lang="en-US" altLang="ja-JP" sz="2400" dirty="0" smtClean="0"/>
              <a:t>OFF</a:t>
            </a:r>
            <a:endParaRPr kumimoji="1" lang="ja-JP" altLang="en-US" sz="2400" dirty="0"/>
          </a:p>
        </p:txBody>
      </p:sp>
    </p:spTree>
    <p:extLst>
      <p:ext uri="{BB962C8B-B14F-4D97-AF65-F5344CB8AC3E}">
        <p14:creationId xmlns:p14="http://schemas.microsoft.com/office/powerpoint/2010/main" val="18721632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機能検証</a:t>
            </a:r>
            <a:endParaRPr kumimoji="1" lang="ja-JP" altLang="en-US" dirty="0"/>
          </a:p>
        </p:txBody>
      </p:sp>
      <p:sp>
        <p:nvSpPr>
          <p:cNvPr id="3" name="コンテンツ プレースホルダー 2"/>
          <p:cNvSpPr>
            <a:spLocks noGrp="1"/>
          </p:cNvSpPr>
          <p:nvPr>
            <p:ph idx="1"/>
          </p:nvPr>
        </p:nvSpPr>
        <p:spPr>
          <a:xfrm>
            <a:off x="500634" y="1901901"/>
            <a:ext cx="3687318" cy="4099687"/>
          </a:xfrm>
        </p:spPr>
        <p:txBody>
          <a:bodyPr anchor="ctr"/>
          <a:lstStyle/>
          <a:p>
            <a:pPr marL="0" indent="0">
              <a:buNone/>
            </a:pPr>
            <a:r>
              <a:rPr lang="ja-JP" altLang="en-US" sz="2400" dirty="0" smtClean="0"/>
              <a:t>状態１：配列が完全に一致</a:t>
            </a:r>
            <a:endParaRPr lang="en-US" altLang="ja-JP" sz="2400" dirty="0" smtClean="0"/>
          </a:p>
          <a:p>
            <a:pPr marL="0" indent="0">
              <a:buNone/>
            </a:pPr>
            <a:endParaRPr lang="en-US" altLang="ja-JP" sz="2400" dirty="0" smtClean="0">
              <a:solidFill>
                <a:srgbClr val="FF0000"/>
              </a:solidFill>
            </a:endParaRPr>
          </a:p>
          <a:p>
            <a:pPr marL="0" indent="0">
              <a:buNone/>
            </a:pPr>
            <a:r>
              <a:rPr lang="ja-JP" altLang="en-US" sz="2400" dirty="0" smtClean="0">
                <a:solidFill>
                  <a:srgbClr val="FF0000"/>
                </a:solidFill>
              </a:rPr>
              <a:t>状態２</a:t>
            </a:r>
            <a:r>
              <a:rPr lang="ja-JP" altLang="en-US" sz="2400" dirty="0" smtClean="0"/>
              <a:t>：一部が一致</a:t>
            </a:r>
            <a:endParaRPr lang="en-US" altLang="ja-JP" sz="2400" dirty="0"/>
          </a:p>
          <a:p>
            <a:pPr marL="0" indent="0">
              <a:buNone/>
            </a:pPr>
            <a:r>
              <a:rPr lang="ja-JP" altLang="en-US" sz="2400" dirty="0" smtClean="0"/>
              <a:t>例</a:t>
            </a:r>
            <a:r>
              <a:rPr lang="ja-JP" altLang="en-US" sz="2400" dirty="0"/>
              <a:t>：配列</a:t>
            </a:r>
            <a:r>
              <a:rPr lang="en-US" altLang="ja-JP" sz="2400" dirty="0"/>
              <a:t>X=“AC”,</a:t>
            </a:r>
            <a:r>
              <a:rPr lang="ja-JP" altLang="en-US" sz="2400" dirty="0"/>
              <a:t>配列</a:t>
            </a:r>
            <a:r>
              <a:rPr lang="en-US" altLang="ja-JP" sz="2400" dirty="0"/>
              <a:t>Y=“</a:t>
            </a:r>
            <a:r>
              <a:rPr lang="en-US" altLang="ja-JP" sz="2400" dirty="0" smtClean="0"/>
              <a:t>AT”</a:t>
            </a:r>
            <a:endParaRPr lang="en-US" altLang="ja-JP" sz="2400" dirty="0"/>
          </a:p>
          <a:p>
            <a:pPr marL="0" indent="0">
              <a:buNone/>
            </a:pPr>
            <a:r>
              <a:rPr kumimoji="1" lang="ja-JP" altLang="en-US" sz="2400" dirty="0" smtClean="0"/>
              <a:t>状態３：完全に不一致</a:t>
            </a:r>
            <a:endParaRPr kumimoji="1" lang="en-US" altLang="ja-JP" sz="2400" dirty="0" smtClean="0"/>
          </a:p>
          <a:p>
            <a:pPr marL="0" indent="0">
              <a:buNone/>
            </a:pPr>
            <a:r>
              <a:rPr lang="en-US" altLang="ja-JP" sz="2400" dirty="0" smtClean="0"/>
              <a:t>	</a:t>
            </a:r>
            <a:endParaRPr lang="en-US" altLang="ja-JP" sz="2400"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27</a:t>
            </a:fld>
            <a:endParaRPr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5216" y="1500637"/>
            <a:ext cx="4763340" cy="4500952"/>
          </a:xfrm>
          <a:prstGeom prst="rect">
            <a:avLst/>
          </a:prstGeom>
        </p:spPr>
      </p:pic>
      <p:sp>
        <p:nvSpPr>
          <p:cNvPr id="7" name="テキスト ボックス 6"/>
          <p:cNvSpPr txBox="1"/>
          <p:nvPr/>
        </p:nvSpPr>
        <p:spPr>
          <a:xfrm>
            <a:off x="3864786" y="1131305"/>
            <a:ext cx="646331" cy="369332"/>
          </a:xfrm>
          <a:prstGeom prst="rect">
            <a:avLst/>
          </a:prstGeom>
          <a:noFill/>
        </p:spPr>
        <p:txBody>
          <a:bodyPr wrap="none" rtlCol="0">
            <a:spAutoFit/>
          </a:bodyPr>
          <a:lstStyle/>
          <a:p>
            <a:r>
              <a:rPr kumimoji="1" lang="ja-JP" altLang="en-US" smtClean="0"/>
              <a:t>光源</a:t>
            </a:r>
            <a:endParaRPr kumimoji="1" lang="ja-JP" altLang="en-US"/>
          </a:p>
        </p:txBody>
      </p:sp>
      <p:sp>
        <p:nvSpPr>
          <p:cNvPr id="8" name="テキスト ボックス 7"/>
          <p:cNvSpPr txBox="1"/>
          <p:nvPr/>
        </p:nvSpPr>
        <p:spPr>
          <a:xfrm>
            <a:off x="8031823" y="5987019"/>
            <a:ext cx="877163" cy="369332"/>
          </a:xfrm>
          <a:prstGeom prst="rect">
            <a:avLst/>
          </a:prstGeom>
          <a:noFill/>
        </p:spPr>
        <p:txBody>
          <a:bodyPr wrap="none" rtlCol="0">
            <a:spAutoFit/>
          </a:bodyPr>
          <a:lstStyle/>
          <a:p>
            <a:r>
              <a:rPr kumimoji="1" lang="ja-JP" altLang="en-US" smtClean="0"/>
              <a:t>受光器</a:t>
            </a:r>
            <a:endParaRPr kumimoji="1" lang="ja-JP" altLang="en-US"/>
          </a:p>
        </p:txBody>
      </p:sp>
      <p:sp>
        <p:nvSpPr>
          <p:cNvPr id="9" name="テキスト ボックス 8"/>
          <p:cNvSpPr txBox="1"/>
          <p:nvPr/>
        </p:nvSpPr>
        <p:spPr>
          <a:xfrm>
            <a:off x="5336674" y="2413961"/>
            <a:ext cx="639919" cy="461665"/>
          </a:xfrm>
          <a:prstGeom prst="rect">
            <a:avLst/>
          </a:prstGeom>
          <a:noFill/>
        </p:spPr>
        <p:txBody>
          <a:bodyPr wrap="none" rtlCol="0">
            <a:spAutoFit/>
          </a:bodyPr>
          <a:lstStyle/>
          <a:p>
            <a:r>
              <a:rPr lang="en-US" altLang="ja-JP" dirty="0"/>
              <a:t> </a:t>
            </a:r>
            <a:r>
              <a:rPr lang="en-US" altLang="ja-JP" sz="2400" dirty="0" smtClean="0"/>
              <a:t>ON</a:t>
            </a:r>
            <a:endParaRPr kumimoji="1" lang="ja-JP" altLang="en-US" sz="2400" dirty="0"/>
          </a:p>
        </p:txBody>
      </p:sp>
      <p:sp>
        <p:nvSpPr>
          <p:cNvPr id="10" name="テキスト ボックス 9"/>
          <p:cNvSpPr txBox="1"/>
          <p:nvPr/>
        </p:nvSpPr>
        <p:spPr>
          <a:xfrm>
            <a:off x="7244558" y="4203005"/>
            <a:ext cx="723275" cy="461665"/>
          </a:xfrm>
          <a:prstGeom prst="rect">
            <a:avLst/>
          </a:prstGeom>
          <a:noFill/>
        </p:spPr>
        <p:txBody>
          <a:bodyPr wrap="none" rtlCol="0">
            <a:spAutoFit/>
          </a:bodyPr>
          <a:lstStyle/>
          <a:p>
            <a:r>
              <a:rPr lang="en-US" altLang="ja-JP" dirty="0"/>
              <a:t> </a:t>
            </a:r>
            <a:r>
              <a:rPr lang="en-US" altLang="ja-JP" sz="2400" dirty="0" smtClean="0"/>
              <a:t>OFF</a:t>
            </a:r>
            <a:endParaRPr kumimoji="1" lang="ja-JP" altLang="en-US" sz="2400" dirty="0"/>
          </a:p>
        </p:txBody>
      </p:sp>
      <p:sp>
        <p:nvSpPr>
          <p:cNvPr id="11" name="テキスト ボックス 10"/>
          <p:cNvSpPr txBox="1"/>
          <p:nvPr/>
        </p:nvSpPr>
        <p:spPr>
          <a:xfrm>
            <a:off x="7166690" y="2413961"/>
            <a:ext cx="723275" cy="461665"/>
          </a:xfrm>
          <a:prstGeom prst="rect">
            <a:avLst/>
          </a:prstGeom>
          <a:noFill/>
        </p:spPr>
        <p:txBody>
          <a:bodyPr wrap="none" rtlCol="0">
            <a:spAutoFit/>
          </a:bodyPr>
          <a:lstStyle/>
          <a:p>
            <a:r>
              <a:rPr lang="en-US" altLang="ja-JP" dirty="0"/>
              <a:t> </a:t>
            </a:r>
            <a:r>
              <a:rPr lang="en-US" altLang="ja-JP" sz="2400" dirty="0" smtClean="0"/>
              <a:t>OFF</a:t>
            </a:r>
            <a:endParaRPr kumimoji="1" lang="ja-JP" altLang="en-US" sz="2400" dirty="0"/>
          </a:p>
        </p:txBody>
      </p:sp>
      <p:sp>
        <p:nvSpPr>
          <p:cNvPr id="12" name="テキスト ボックス 11"/>
          <p:cNvSpPr txBox="1"/>
          <p:nvPr/>
        </p:nvSpPr>
        <p:spPr>
          <a:xfrm>
            <a:off x="5349360" y="4203005"/>
            <a:ext cx="723275" cy="461665"/>
          </a:xfrm>
          <a:prstGeom prst="rect">
            <a:avLst/>
          </a:prstGeom>
          <a:noFill/>
        </p:spPr>
        <p:txBody>
          <a:bodyPr wrap="none" rtlCol="0">
            <a:spAutoFit/>
          </a:bodyPr>
          <a:lstStyle/>
          <a:p>
            <a:r>
              <a:rPr lang="en-US" altLang="ja-JP" dirty="0"/>
              <a:t> </a:t>
            </a:r>
            <a:r>
              <a:rPr lang="en-US" altLang="ja-JP" sz="2400" dirty="0" smtClean="0"/>
              <a:t>OFF</a:t>
            </a:r>
            <a:endParaRPr kumimoji="1" lang="ja-JP" altLang="en-US" sz="2400" dirty="0"/>
          </a:p>
        </p:txBody>
      </p:sp>
    </p:spTree>
    <p:extLst>
      <p:ext uri="{BB962C8B-B14F-4D97-AF65-F5344CB8AC3E}">
        <p14:creationId xmlns:p14="http://schemas.microsoft.com/office/powerpoint/2010/main" val="8332421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機能検証</a:t>
            </a:r>
            <a:endParaRPr kumimoji="1" lang="ja-JP" altLang="en-US" dirty="0"/>
          </a:p>
        </p:txBody>
      </p:sp>
      <p:sp>
        <p:nvSpPr>
          <p:cNvPr id="3" name="コンテンツ プレースホルダー 2"/>
          <p:cNvSpPr>
            <a:spLocks noGrp="1"/>
          </p:cNvSpPr>
          <p:nvPr>
            <p:ph idx="1"/>
          </p:nvPr>
        </p:nvSpPr>
        <p:spPr>
          <a:xfrm>
            <a:off x="500634" y="1901901"/>
            <a:ext cx="3687318" cy="4099687"/>
          </a:xfrm>
        </p:spPr>
        <p:txBody>
          <a:bodyPr anchor="ctr"/>
          <a:lstStyle/>
          <a:p>
            <a:pPr marL="0" indent="0">
              <a:buNone/>
            </a:pPr>
            <a:r>
              <a:rPr lang="ja-JP" altLang="en-US" sz="2400" dirty="0" smtClean="0"/>
              <a:t>状態１：配列が完全に一致</a:t>
            </a:r>
            <a:endParaRPr lang="en-US" altLang="ja-JP" sz="2400" dirty="0" smtClean="0"/>
          </a:p>
          <a:p>
            <a:pPr marL="0" indent="0">
              <a:buNone/>
            </a:pPr>
            <a:endParaRPr lang="en-US" altLang="ja-JP" sz="2400" dirty="0" smtClean="0"/>
          </a:p>
          <a:p>
            <a:pPr marL="0" indent="0">
              <a:buNone/>
            </a:pPr>
            <a:r>
              <a:rPr lang="ja-JP" altLang="en-US" sz="2400" dirty="0" smtClean="0"/>
              <a:t>状態２：一部が一致</a:t>
            </a:r>
            <a:endParaRPr lang="en-US" altLang="ja-JP" sz="2400" dirty="0"/>
          </a:p>
          <a:p>
            <a:pPr marL="0" indent="0">
              <a:buNone/>
            </a:pPr>
            <a:r>
              <a:rPr lang="en-US" altLang="ja-JP" sz="2400" dirty="0" smtClean="0"/>
              <a:t>	</a:t>
            </a:r>
            <a:endParaRPr lang="en-US" altLang="ja-JP" sz="2400" dirty="0"/>
          </a:p>
          <a:p>
            <a:pPr marL="0" indent="0">
              <a:buNone/>
            </a:pPr>
            <a:r>
              <a:rPr kumimoji="1" lang="ja-JP" altLang="en-US" sz="2400" dirty="0" smtClean="0">
                <a:solidFill>
                  <a:srgbClr val="FF0000"/>
                </a:solidFill>
              </a:rPr>
              <a:t>状態３</a:t>
            </a:r>
            <a:r>
              <a:rPr kumimoji="1" lang="ja-JP" altLang="en-US" sz="2400" dirty="0" smtClean="0"/>
              <a:t>：完全に不一致</a:t>
            </a:r>
            <a:endParaRPr kumimoji="1" lang="en-US" altLang="ja-JP" sz="2400" dirty="0" smtClean="0"/>
          </a:p>
          <a:p>
            <a:pPr marL="0" indent="0">
              <a:buNone/>
            </a:pPr>
            <a:r>
              <a:rPr lang="ja-JP" altLang="en-US" sz="2300" dirty="0"/>
              <a:t>例：配列</a:t>
            </a:r>
            <a:r>
              <a:rPr lang="en-US" altLang="ja-JP" sz="2300" dirty="0"/>
              <a:t>X=“AC”,</a:t>
            </a:r>
            <a:r>
              <a:rPr lang="ja-JP" altLang="en-US" sz="2300" dirty="0"/>
              <a:t>配列</a:t>
            </a:r>
            <a:r>
              <a:rPr lang="en-US" altLang="ja-JP" sz="2300" dirty="0"/>
              <a:t>Y</a:t>
            </a:r>
            <a:r>
              <a:rPr lang="en-US" altLang="ja-JP" sz="2300" dirty="0" smtClean="0"/>
              <a:t>=“GT”</a:t>
            </a:r>
            <a:endParaRPr lang="en-US" altLang="ja-JP" sz="2300"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28</a:t>
            </a:fld>
            <a:endParaRPr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5216" y="1500637"/>
            <a:ext cx="4763340" cy="4500952"/>
          </a:xfrm>
          <a:prstGeom prst="rect">
            <a:avLst/>
          </a:prstGeom>
        </p:spPr>
      </p:pic>
      <p:sp>
        <p:nvSpPr>
          <p:cNvPr id="7" name="テキスト ボックス 6"/>
          <p:cNvSpPr txBox="1"/>
          <p:nvPr/>
        </p:nvSpPr>
        <p:spPr>
          <a:xfrm>
            <a:off x="3864786" y="1131305"/>
            <a:ext cx="646331" cy="369332"/>
          </a:xfrm>
          <a:prstGeom prst="rect">
            <a:avLst/>
          </a:prstGeom>
          <a:noFill/>
        </p:spPr>
        <p:txBody>
          <a:bodyPr wrap="none" rtlCol="0">
            <a:spAutoFit/>
          </a:bodyPr>
          <a:lstStyle/>
          <a:p>
            <a:r>
              <a:rPr kumimoji="1" lang="ja-JP" altLang="en-US" smtClean="0"/>
              <a:t>光源</a:t>
            </a:r>
            <a:endParaRPr kumimoji="1" lang="ja-JP" altLang="en-US"/>
          </a:p>
        </p:txBody>
      </p:sp>
      <p:sp>
        <p:nvSpPr>
          <p:cNvPr id="8" name="テキスト ボックス 7"/>
          <p:cNvSpPr txBox="1"/>
          <p:nvPr/>
        </p:nvSpPr>
        <p:spPr>
          <a:xfrm>
            <a:off x="8031823" y="5987019"/>
            <a:ext cx="877163" cy="369332"/>
          </a:xfrm>
          <a:prstGeom prst="rect">
            <a:avLst/>
          </a:prstGeom>
          <a:noFill/>
        </p:spPr>
        <p:txBody>
          <a:bodyPr wrap="none" rtlCol="0">
            <a:spAutoFit/>
          </a:bodyPr>
          <a:lstStyle/>
          <a:p>
            <a:r>
              <a:rPr kumimoji="1" lang="ja-JP" altLang="en-US" smtClean="0"/>
              <a:t>受光器</a:t>
            </a:r>
            <a:endParaRPr kumimoji="1" lang="ja-JP" altLang="en-US"/>
          </a:p>
        </p:txBody>
      </p:sp>
      <p:sp>
        <p:nvSpPr>
          <p:cNvPr id="9" name="テキスト ボックス 8"/>
          <p:cNvSpPr txBox="1"/>
          <p:nvPr/>
        </p:nvSpPr>
        <p:spPr>
          <a:xfrm>
            <a:off x="5336674" y="2413961"/>
            <a:ext cx="723275" cy="461665"/>
          </a:xfrm>
          <a:prstGeom prst="rect">
            <a:avLst/>
          </a:prstGeom>
          <a:noFill/>
        </p:spPr>
        <p:txBody>
          <a:bodyPr wrap="none" rtlCol="0">
            <a:spAutoFit/>
          </a:bodyPr>
          <a:lstStyle/>
          <a:p>
            <a:r>
              <a:rPr lang="en-US" altLang="ja-JP" dirty="0"/>
              <a:t> </a:t>
            </a:r>
            <a:r>
              <a:rPr lang="en-US" altLang="ja-JP" sz="2400" dirty="0" smtClean="0"/>
              <a:t>OFF</a:t>
            </a:r>
            <a:endParaRPr kumimoji="1" lang="ja-JP" altLang="en-US" sz="2400" dirty="0"/>
          </a:p>
        </p:txBody>
      </p:sp>
      <p:sp>
        <p:nvSpPr>
          <p:cNvPr id="10" name="テキスト ボックス 9"/>
          <p:cNvSpPr txBox="1"/>
          <p:nvPr/>
        </p:nvSpPr>
        <p:spPr>
          <a:xfrm>
            <a:off x="7244558" y="4203005"/>
            <a:ext cx="723275" cy="461665"/>
          </a:xfrm>
          <a:prstGeom prst="rect">
            <a:avLst/>
          </a:prstGeom>
          <a:noFill/>
        </p:spPr>
        <p:txBody>
          <a:bodyPr wrap="none" rtlCol="0">
            <a:spAutoFit/>
          </a:bodyPr>
          <a:lstStyle/>
          <a:p>
            <a:r>
              <a:rPr lang="en-US" altLang="ja-JP" dirty="0"/>
              <a:t> </a:t>
            </a:r>
            <a:r>
              <a:rPr lang="en-US" altLang="ja-JP" sz="2400" dirty="0" smtClean="0"/>
              <a:t>OFF</a:t>
            </a:r>
            <a:endParaRPr kumimoji="1" lang="ja-JP" altLang="en-US" sz="2400" dirty="0"/>
          </a:p>
        </p:txBody>
      </p:sp>
      <p:sp>
        <p:nvSpPr>
          <p:cNvPr id="11" name="テキスト ボックス 10"/>
          <p:cNvSpPr txBox="1"/>
          <p:nvPr/>
        </p:nvSpPr>
        <p:spPr>
          <a:xfrm>
            <a:off x="7166690" y="2413961"/>
            <a:ext cx="723275" cy="461665"/>
          </a:xfrm>
          <a:prstGeom prst="rect">
            <a:avLst/>
          </a:prstGeom>
          <a:noFill/>
        </p:spPr>
        <p:txBody>
          <a:bodyPr wrap="none" rtlCol="0">
            <a:spAutoFit/>
          </a:bodyPr>
          <a:lstStyle/>
          <a:p>
            <a:r>
              <a:rPr lang="en-US" altLang="ja-JP" dirty="0"/>
              <a:t> </a:t>
            </a:r>
            <a:r>
              <a:rPr lang="en-US" altLang="ja-JP" sz="2400" dirty="0" smtClean="0"/>
              <a:t>OFF</a:t>
            </a:r>
            <a:endParaRPr kumimoji="1" lang="ja-JP" altLang="en-US" sz="2400" dirty="0"/>
          </a:p>
        </p:txBody>
      </p:sp>
      <p:sp>
        <p:nvSpPr>
          <p:cNvPr id="12" name="テキスト ボックス 11"/>
          <p:cNvSpPr txBox="1"/>
          <p:nvPr/>
        </p:nvSpPr>
        <p:spPr>
          <a:xfrm>
            <a:off x="5349360" y="4203005"/>
            <a:ext cx="723275" cy="461665"/>
          </a:xfrm>
          <a:prstGeom prst="rect">
            <a:avLst/>
          </a:prstGeom>
          <a:noFill/>
        </p:spPr>
        <p:txBody>
          <a:bodyPr wrap="none" rtlCol="0">
            <a:spAutoFit/>
          </a:bodyPr>
          <a:lstStyle/>
          <a:p>
            <a:r>
              <a:rPr lang="en-US" altLang="ja-JP" dirty="0"/>
              <a:t> </a:t>
            </a:r>
            <a:r>
              <a:rPr lang="en-US" altLang="ja-JP" sz="2400" dirty="0" smtClean="0"/>
              <a:t>OFF</a:t>
            </a:r>
            <a:endParaRPr kumimoji="1" lang="ja-JP" altLang="en-US" sz="2400" dirty="0"/>
          </a:p>
        </p:txBody>
      </p:sp>
    </p:spTree>
    <p:extLst>
      <p:ext uri="{BB962C8B-B14F-4D97-AF65-F5344CB8AC3E}">
        <p14:creationId xmlns:p14="http://schemas.microsoft.com/office/powerpoint/2010/main" val="286324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配列アラインメント</a:t>
            </a:r>
            <a:endParaRPr kumimoji="1" lang="ja-JP" altLang="en-US" dirty="0"/>
          </a:p>
        </p:txBody>
      </p:sp>
      <p:sp>
        <p:nvSpPr>
          <p:cNvPr id="3" name="コンテンツ プレースホルダー 2"/>
          <p:cNvSpPr>
            <a:spLocks noGrp="1"/>
          </p:cNvSpPr>
          <p:nvPr>
            <p:ph idx="1"/>
          </p:nvPr>
        </p:nvSpPr>
        <p:spPr>
          <a:xfrm>
            <a:off x="628650" y="1574799"/>
            <a:ext cx="7886700" cy="4477335"/>
          </a:xfrm>
        </p:spPr>
        <p:txBody>
          <a:bodyPr>
            <a:normAutofit lnSpcReduction="10000"/>
          </a:bodyPr>
          <a:lstStyle/>
          <a:p>
            <a:r>
              <a:rPr lang="ja-JP" altLang="en-US" dirty="0" smtClean="0"/>
              <a:t>配列アラインメント</a:t>
            </a:r>
            <a:endParaRPr lang="en-US" altLang="ja-JP" dirty="0"/>
          </a:p>
          <a:p>
            <a:pPr marL="457200" lvl="1" indent="0">
              <a:buNone/>
            </a:pPr>
            <a:r>
              <a:rPr lang="ja-JP" altLang="en-US" dirty="0" smtClean="0"/>
              <a:t>複数の配列</a:t>
            </a:r>
            <a:r>
              <a:rPr lang="en-US" altLang="ja-JP" dirty="0" smtClean="0"/>
              <a:t>(DNA</a:t>
            </a:r>
            <a:r>
              <a:rPr lang="ja-JP" altLang="en-US" dirty="0" smtClean="0"/>
              <a:t>やタンパク質</a:t>
            </a:r>
            <a:r>
              <a:rPr lang="en-US" altLang="ja-JP" dirty="0" smtClean="0"/>
              <a:t>)</a:t>
            </a:r>
            <a:r>
              <a:rPr lang="ja-JP" altLang="en-US" dirty="0" smtClean="0"/>
              <a:t>の要素</a:t>
            </a:r>
            <a:r>
              <a:rPr lang="ja-JP" altLang="en-US" dirty="0"/>
              <a:t>の</a:t>
            </a:r>
            <a:r>
              <a:rPr lang="ja-JP" altLang="en-US" dirty="0" smtClean="0"/>
              <a:t>間の</a:t>
            </a:r>
            <a:endParaRPr lang="en-US" altLang="ja-JP" dirty="0" smtClean="0"/>
          </a:p>
          <a:p>
            <a:pPr marL="457200" lvl="1" indent="0">
              <a:buNone/>
            </a:pPr>
            <a:r>
              <a:rPr lang="ja-JP" altLang="en-US" dirty="0" smtClean="0"/>
              <a:t>最適な対応関係で並べたもの</a:t>
            </a:r>
            <a:endParaRPr lang="en-US" altLang="ja-JP" dirty="0" smtClean="0"/>
          </a:p>
          <a:p>
            <a:r>
              <a:rPr kumimoji="1" lang="ja-JP" altLang="en-US" dirty="0" smtClean="0"/>
              <a:t>配列アラインメントスコア</a:t>
            </a:r>
            <a:endParaRPr kumimoji="1" lang="en-US" altLang="ja-JP" dirty="0" smtClean="0"/>
          </a:p>
          <a:p>
            <a:pPr marL="457200" lvl="1" indent="0">
              <a:buNone/>
            </a:pPr>
            <a:r>
              <a:rPr lang="ja-JP" altLang="en-US" dirty="0" smtClean="0"/>
              <a:t>配列同士の類似度を示す指標</a:t>
            </a:r>
            <a:endParaRPr lang="en-US" altLang="ja-JP" dirty="0" smtClean="0"/>
          </a:p>
          <a:p>
            <a:pPr marL="457200" lvl="1" indent="0">
              <a:buNone/>
            </a:pPr>
            <a:endParaRPr kumimoji="1" lang="en-US" altLang="ja-JP" dirty="0" smtClean="0"/>
          </a:p>
          <a:p>
            <a:pPr marL="0" indent="0">
              <a:buNone/>
            </a:pPr>
            <a:r>
              <a:rPr lang="ja-JP" altLang="en-US" dirty="0" smtClean="0"/>
              <a:t>生物学において</a:t>
            </a:r>
            <a:r>
              <a:rPr lang="ja-JP" altLang="en-US" dirty="0"/>
              <a:t>重要な</a:t>
            </a:r>
            <a:r>
              <a:rPr lang="ja-JP" altLang="en-US" dirty="0" smtClean="0"/>
              <a:t>手法</a:t>
            </a:r>
            <a:endParaRPr lang="en-US" altLang="ja-JP" dirty="0" smtClean="0"/>
          </a:p>
          <a:p>
            <a:pPr marL="0" indent="0">
              <a:buNone/>
            </a:pPr>
            <a:r>
              <a:rPr lang="ja-JP" altLang="en-US" dirty="0" smtClean="0"/>
              <a:t>処理</a:t>
            </a:r>
            <a:r>
              <a:rPr lang="ja-JP" altLang="en-US" dirty="0"/>
              <a:t>の</a:t>
            </a:r>
            <a:r>
              <a:rPr lang="ja-JP" altLang="en-US" dirty="0" smtClean="0"/>
              <a:t>高速化が研究</a:t>
            </a:r>
            <a:endParaRPr lang="en-US" altLang="ja-JP" dirty="0" smtClean="0"/>
          </a:p>
          <a:p>
            <a:pPr marL="0" indent="0">
              <a:buNone/>
            </a:pPr>
            <a:endParaRPr kumimoji="1" lang="en-US" altLang="ja-JP" dirty="0" smtClean="0"/>
          </a:p>
          <a:p>
            <a:pPr marL="0" indent="0">
              <a:buNone/>
            </a:pPr>
            <a:r>
              <a:rPr lang="ja-JP" altLang="en-US" dirty="0" smtClean="0"/>
              <a:t>“レースロジック”が提案</a:t>
            </a:r>
            <a:endParaRPr kumimoji="1" lang="en-US" altLang="ja-JP" dirty="0"/>
          </a:p>
        </p:txBody>
      </p:sp>
      <p:sp>
        <p:nvSpPr>
          <p:cNvPr id="4" name="スライド番号プレースホルダー 3"/>
          <p:cNvSpPr>
            <a:spLocks noGrp="1"/>
          </p:cNvSpPr>
          <p:nvPr>
            <p:ph type="sldNum" sz="quarter" idx="12"/>
          </p:nvPr>
        </p:nvSpPr>
        <p:spPr/>
        <p:txBody>
          <a:bodyPr/>
          <a:lstStyle/>
          <a:p>
            <a:fld id="{115BCD6C-E46B-4929-8DC7-4F603058D6BB}" type="slidenum">
              <a:rPr kumimoji="1" lang="ja-JP" altLang="en-US" smtClean="0"/>
              <a:t>2</a:t>
            </a:fld>
            <a:endParaRPr kumimoji="1" lang="ja-JP" altLang="en-US"/>
          </a:p>
        </p:txBody>
      </p:sp>
      <p:sp>
        <p:nvSpPr>
          <p:cNvPr id="7" name="下矢印 6"/>
          <p:cNvSpPr/>
          <p:nvPr/>
        </p:nvSpPr>
        <p:spPr>
          <a:xfrm>
            <a:off x="2413000" y="4800600"/>
            <a:ext cx="241300" cy="4445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628650" y="5788744"/>
            <a:ext cx="4660322" cy="830997"/>
          </a:xfrm>
          <a:prstGeom prst="rect">
            <a:avLst/>
          </a:prstGeom>
          <a:noFill/>
        </p:spPr>
        <p:txBody>
          <a:bodyPr wrap="square" rtlCol="0">
            <a:spAutoFit/>
          </a:bodyPr>
          <a:lstStyle/>
          <a:p>
            <a:r>
              <a:rPr lang="en-US" altLang="ja-JP" sz="1200" dirty="0" err="1"/>
              <a:t>Madhavan</a:t>
            </a:r>
            <a:r>
              <a:rPr lang="en-US" altLang="ja-JP" sz="1200" dirty="0"/>
              <a:t>, A., Sherwood, T., &amp; </a:t>
            </a:r>
            <a:r>
              <a:rPr lang="en-US" altLang="ja-JP" sz="1200" dirty="0" err="1"/>
              <a:t>Strukov</a:t>
            </a:r>
            <a:r>
              <a:rPr lang="en-US" altLang="ja-JP" sz="1200" dirty="0"/>
              <a:t>, D. (2014, June). Race logic: A hardware acceleration for dynamic programming algorithms. In </a:t>
            </a:r>
            <a:r>
              <a:rPr lang="en-US" altLang="ja-JP" sz="1200" i="1" dirty="0"/>
              <a:t>ACM SIGARCH Computer Architecture News</a:t>
            </a:r>
            <a:r>
              <a:rPr lang="en-US" altLang="ja-JP" sz="1200" dirty="0"/>
              <a:t> (Vol. 42, No. 3, pp. 517-528). IEEE </a:t>
            </a:r>
            <a:r>
              <a:rPr lang="en-US" altLang="ja-JP" sz="1200" dirty="0" smtClean="0"/>
              <a:t>Press.</a:t>
            </a:r>
            <a:r>
              <a:rPr lang="ja-JP" altLang="en-US" sz="1200" dirty="0" smtClean="0"/>
              <a:t>より</a:t>
            </a:r>
            <a:endParaRPr kumimoji="1" lang="ja-JP" altLang="en-US" sz="1200" dirty="0"/>
          </a:p>
        </p:txBody>
      </p:sp>
    </p:spTree>
    <p:extLst>
      <p:ext uri="{BB962C8B-B14F-4D97-AF65-F5344CB8AC3E}">
        <p14:creationId xmlns:p14="http://schemas.microsoft.com/office/powerpoint/2010/main" val="557553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機能検証</a:t>
            </a:r>
            <a:endParaRPr kumimoji="1" lang="ja-JP" altLang="en-US" dirty="0"/>
          </a:p>
        </p:txBody>
      </p:sp>
      <p:sp>
        <p:nvSpPr>
          <p:cNvPr id="3" name="コンテンツ プレースホルダー 2"/>
          <p:cNvSpPr>
            <a:spLocks noGrp="1"/>
          </p:cNvSpPr>
          <p:nvPr>
            <p:ph idx="1"/>
          </p:nvPr>
        </p:nvSpPr>
        <p:spPr>
          <a:xfrm>
            <a:off x="500634" y="1901901"/>
            <a:ext cx="3687318" cy="4099687"/>
          </a:xfrm>
        </p:spPr>
        <p:txBody>
          <a:bodyPr anchor="ctr"/>
          <a:lstStyle/>
          <a:p>
            <a:pPr marL="0" indent="0">
              <a:buNone/>
            </a:pPr>
            <a:r>
              <a:rPr lang="ja-JP" altLang="en-US" sz="2400" dirty="0" smtClean="0"/>
              <a:t>状態１：配列が完全に一致</a:t>
            </a:r>
            <a:endParaRPr lang="en-US" altLang="ja-JP" sz="2400" dirty="0" smtClean="0"/>
          </a:p>
          <a:p>
            <a:pPr marL="0" indent="0">
              <a:buNone/>
            </a:pPr>
            <a:r>
              <a:rPr lang="en-US" altLang="ja-JP" sz="2400" dirty="0" smtClean="0"/>
              <a:t>	</a:t>
            </a:r>
            <a:r>
              <a:rPr lang="ja-JP" altLang="en-US" sz="2400" dirty="0" smtClean="0"/>
              <a:t>回路</a:t>
            </a:r>
            <a:r>
              <a:rPr lang="ja-JP" altLang="en-US" sz="2400" dirty="0"/>
              <a:t>遅延</a:t>
            </a:r>
            <a:r>
              <a:rPr lang="ja-JP" altLang="en-US" sz="2400" dirty="0" smtClean="0"/>
              <a:t>時間</a:t>
            </a:r>
            <a:r>
              <a:rPr lang="en-US" altLang="ja-JP" sz="2400" dirty="0"/>
              <a:t>:</a:t>
            </a:r>
            <a:r>
              <a:rPr kumimoji="1" lang="en-US" altLang="ja-JP" sz="2400" dirty="0" smtClean="0"/>
              <a:t>2ns</a:t>
            </a:r>
            <a:endParaRPr kumimoji="1" lang="en-US" altLang="ja-JP" sz="2400" dirty="0"/>
          </a:p>
          <a:p>
            <a:pPr marL="0" indent="0">
              <a:buNone/>
            </a:pPr>
            <a:r>
              <a:rPr lang="ja-JP" altLang="en-US" sz="2400" dirty="0" smtClean="0"/>
              <a:t>状態２：一部が一致</a:t>
            </a:r>
            <a:endParaRPr lang="en-US" altLang="ja-JP" sz="2400" dirty="0"/>
          </a:p>
          <a:p>
            <a:pPr marL="0" indent="0">
              <a:buNone/>
            </a:pPr>
            <a:r>
              <a:rPr lang="en-US" altLang="ja-JP" sz="2400" dirty="0" smtClean="0"/>
              <a:t>	</a:t>
            </a:r>
            <a:r>
              <a:rPr lang="ja-JP" altLang="en-US" sz="2400" dirty="0" smtClean="0"/>
              <a:t>回路</a:t>
            </a:r>
            <a:r>
              <a:rPr lang="ja-JP" altLang="en-US" sz="2400" dirty="0"/>
              <a:t>遅延時間</a:t>
            </a:r>
            <a:r>
              <a:rPr lang="en-US" altLang="ja-JP" sz="2400" dirty="0" smtClean="0"/>
              <a:t>:3ns</a:t>
            </a:r>
            <a:endParaRPr lang="en-US" altLang="ja-JP" sz="2400" dirty="0"/>
          </a:p>
          <a:p>
            <a:pPr marL="0" indent="0">
              <a:buNone/>
            </a:pPr>
            <a:r>
              <a:rPr kumimoji="1" lang="ja-JP" altLang="en-US" sz="2400" dirty="0" smtClean="0"/>
              <a:t>状態３：完全に不一致</a:t>
            </a:r>
            <a:endParaRPr kumimoji="1" lang="en-US" altLang="ja-JP" sz="2400" dirty="0" smtClean="0"/>
          </a:p>
          <a:p>
            <a:pPr marL="0" indent="0">
              <a:buNone/>
            </a:pPr>
            <a:r>
              <a:rPr lang="en-US" altLang="ja-JP" sz="2400" dirty="0" smtClean="0"/>
              <a:t>	</a:t>
            </a:r>
            <a:r>
              <a:rPr lang="ja-JP" altLang="en-US" sz="2400" dirty="0" smtClean="0"/>
              <a:t>回路</a:t>
            </a:r>
            <a:r>
              <a:rPr lang="ja-JP" altLang="en-US" sz="2400" dirty="0"/>
              <a:t>遅延時間</a:t>
            </a:r>
            <a:r>
              <a:rPr lang="en-US" altLang="ja-JP" sz="2400" dirty="0" smtClean="0"/>
              <a:t>:4ns</a:t>
            </a:r>
            <a:endParaRPr lang="en-US" altLang="ja-JP" sz="2400"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29</a:t>
            </a:fld>
            <a:endParaRPr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5216" y="1500637"/>
            <a:ext cx="4763340" cy="4500952"/>
          </a:xfrm>
          <a:prstGeom prst="rect">
            <a:avLst/>
          </a:prstGeom>
        </p:spPr>
      </p:pic>
      <p:sp>
        <p:nvSpPr>
          <p:cNvPr id="7" name="テキスト ボックス 6"/>
          <p:cNvSpPr txBox="1"/>
          <p:nvPr/>
        </p:nvSpPr>
        <p:spPr>
          <a:xfrm>
            <a:off x="3864786" y="1131305"/>
            <a:ext cx="646331" cy="369332"/>
          </a:xfrm>
          <a:prstGeom prst="rect">
            <a:avLst/>
          </a:prstGeom>
          <a:noFill/>
        </p:spPr>
        <p:txBody>
          <a:bodyPr wrap="none" rtlCol="0">
            <a:spAutoFit/>
          </a:bodyPr>
          <a:lstStyle/>
          <a:p>
            <a:r>
              <a:rPr kumimoji="1" lang="ja-JP" altLang="en-US" smtClean="0"/>
              <a:t>光源</a:t>
            </a:r>
            <a:endParaRPr kumimoji="1" lang="ja-JP" altLang="en-US"/>
          </a:p>
        </p:txBody>
      </p:sp>
      <p:sp>
        <p:nvSpPr>
          <p:cNvPr id="8" name="テキスト ボックス 7"/>
          <p:cNvSpPr txBox="1"/>
          <p:nvPr/>
        </p:nvSpPr>
        <p:spPr>
          <a:xfrm>
            <a:off x="8031823" y="5987019"/>
            <a:ext cx="877163" cy="369332"/>
          </a:xfrm>
          <a:prstGeom prst="rect">
            <a:avLst/>
          </a:prstGeom>
          <a:noFill/>
        </p:spPr>
        <p:txBody>
          <a:bodyPr wrap="none" rtlCol="0">
            <a:spAutoFit/>
          </a:bodyPr>
          <a:lstStyle/>
          <a:p>
            <a:r>
              <a:rPr kumimoji="1" lang="ja-JP" altLang="en-US" smtClean="0"/>
              <a:t>受光器</a:t>
            </a:r>
            <a:endParaRPr kumimoji="1" lang="ja-JP" altLang="en-US"/>
          </a:p>
        </p:txBody>
      </p:sp>
    </p:spTree>
    <p:extLst>
      <p:ext uri="{BB962C8B-B14F-4D97-AF65-F5344CB8AC3E}">
        <p14:creationId xmlns:p14="http://schemas.microsoft.com/office/powerpoint/2010/main" val="779416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機能検証</a:t>
            </a:r>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30</a:t>
            </a:fld>
            <a:endParaRPr lang="ja-JP" altLang="en-US" dirty="0"/>
          </a:p>
        </p:txBody>
      </p:sp>
      <p:pic>
        <p:nvPicPr>
          <p:cNvPr id="7" name="コンテンツ プレースホルダー 6"/>
          <p:cNvPicPr>
            <a:picLocks noGrp="1" noChangeAspect="1"/>
          </p:cNvPicPr>
          <p:nvPr>
            <p:ph idx="1"/>
          </p:nvPr>
        </p:nvPicPr>
        <p:blipFill rotWithShape="1">
          <a:blip r:embed="rId3">
            <a:extLst>
              <a:ext uri="{28A0092B-C50C-407E-A947-70E740481C1C}">
                <a14:useLocalDpi xmlns:a14="http://schemas.microsoft.com/office/drawing/2010/main" val="0"/>
              </a:ext>
            </a:extLst>
          </a:blip>
          <a:srcRect l="8021" t="4994" r="27597" b="9300"/>
          <a:stretch/>
        </p:blipFill>
        <p:spPr>
          <a:xfrm>
            <a:off x="4650185" y="2648451"/>
            <a:ext cx="4027153" cy="3762417"/>
          </a:xfrm>
        </p:spPr>
      </p:pic>
      <p:pic>
        <p:nvPicPr>
          <p:cNvPr id="8" name="図 7"/>
          <p:cNvPicPr>
            <a:picLocks noChangeAspect="1"/>
          </p:cNvPicPr>
          <p:nvPr/>
        </p:nvPicPr>
        <p:blipFill rotWithShape="1">
          <a:blip r:embed="rId4">
            <a:extLst>
              <a:ext uri="{28A0092B-C50C-407E-A947-70E740481C1C}">
                <a14:useLocalDpi xmlns:a14="http://schemas.microsoft.com/office/drawing/2010/main" val="0"/>
              </a:ext>
            </a:extLst>
          </a:blip>
          <a:srcRect l="7789" t="5287" r="27084" b="10409"/>
          <a:stretch/>
        </p:blipFill>
        <p:spPr>
          <a:xfrm>
            <a:off x="534382" y="2683185"/>
            <a:ext cx="4034492" cy="3763081"/>
          </a:xfrm>
          <a:prstGeom prst="rect">
            <a:avLst/>
          </a:prstGeom>
        </p:spPr>
      </p:pic>
      <p:cxnSp>
        <p:nvCxnSpPr>
          <p:cNvPr id="13" name="直線矢印コネクタ 12"/>
          <p:cNvCxnSpPr/>
          <p:nvPr/>
        </p:nvCxnSpPr>
        <p:spPr>
          <a:xfrm flipH="1">
            <a:off x="1407825" y="3387854"/>
            <a:ext cx="853241"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a:off x="2261065" y="3391229"/>
            <a:ext cx="853241"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H="1">
            <a:off x="3127762" y="3387854"/>
            <a:ext cx="853241"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1595321" y="3394603"/>
            <a:ext cx="872231" cy="345062"/>
          </a:xfrm>
          <a:prstGeom prst="rect">
            <a:avLst/>
          </a:prstGeom>
          <a:noFill/>
        </p:spPr>
        <p:txBody>
          <a:bodyPr wrap="none" rtlCol="0">
            <a:spAutoFit/>
          </a:bodyPr>
          <a:lstStyle/>
          <a:p>
            <a:r>
              <a:rPr lang="ja-JP" altLang="en-US" sz="1200" dirty="0" smtClean="0"/>
              <a:t>状態１</a:t>
            </a:r>
            <a:endParaRPr kumimoji="1" lang="ja-JP" altLang="en-US" sz="1200" dirty="0"/>
          </a:p>
        </p:txBody>
      </p:sp>
      <p:sp>
        <p:nvSpPr>
          <p:cNvPr id="17" name="テキスト ボックス 16"/>
          <p:cNvSpPr txBox="1"/>
          <p:nvPr/>
        </p:nvSpPr>
        <p:spPr>
          <a:xfrm>
            <a:off x="2434908" y="3379501"/>
            <a:ext cx="872231" cy="345062"/>
          </a:xfrm>
          <a:prstGeom prst="rect">
            <a:avLst/>
          </a:prstGeom>
          <a:noFill/>
        </p:spPr>
        <p:txBody>
          <a:bodyPr wrap="none" rtlCol="0">
            <a:spAutoFit/>
          </a:bodyPr>
          <a:lstStyle/>
          <a:p>
            <a:r>
              <a:rPr lang="ja-JP" altLang="en-US" sz="1200" smtClean="0"/>
              <a:t>状態２</a:t>
            </a:r>
            <a:endParaRPr kumimoji="1" lang="ja-JP" altLang="en-US" sz="1200" dirty="0"/>
          </a:p>
        </p:txBody>
      </p:sp>
      <p:sp>
        <p:nvSpPr>
          <p:cNvPr id="18" name="テキスト ボックス 17"/>
          <p:cNvSpPr txBox="1"/>
          <p:nvPr/>
        </p:nvSpPr>
        <p:spPr>
          <a:xfrm>
            <a:off x="3312800" y="3379501"/>
            <a:ext cx="872231" cy="345062"/>
          </a:xfrm>
          <a:prstGeom prst="rect">
            <a:avLst/>
          </a:prstGeom>
          <a:noFill/>
        </p:spPr>
        <p:txBody>
          <a:bodyPr wrap="none" rtlCol="0">
            <a:spAutoFit/>
          </a:bodyPr>
          <a:lstStyle/>
          <a:p>
            <a:r>
              <a:rPr lang="ja-JP" altLang="en-US" sz="1200" dirty="0" smtClean="0"/>
              <a:t>状態３</a:t>
            </a:r>
            <a:endParaRPr kumimoji="1" lang="ja-JP" altLang="en-US" sz="1200" dirty="0"/>
          </a:p>
        </p:txBody>
      </p:sp>
      <p:sp>
        <p:nvSpPr>
          <p:cNvPr id="22" name="テキスト ボックス 21"/>
          <p:cNvSpPr txBox="1"/>
          <p:nvPr/>
        </p:nvSpPr>
        <p:spPr>
          <a:xfrm>
            <a:off x="628650" y="1626478"/>
            <a:ext cx="5303055" cy="707886"/>
          </a:xfrm>
          <a:prstGeom prst="rect">
            <a:avLst/>
          </a:prstGeom>
          <a:noFill/>
        </p:spPr>
        <p:txBody>
          <a:bodyPr wrap="none" rtlCol="0">
            <a:spAutoFit/>
          </a:bodyPr>
          <a:lstStyle/>
          <a:p>
            <a:r>
              <a:rPr kumimoji="1" lang="ja-JP" altLang="en-US" sz="2000" dirty="0" smtClean="0"/>
              <a:t>雑音を考慮しない状態でのシミュレーション結果</a:t>
            </a:r>
            <a:endParaRPr kumimoji="1" lang="en-US" altLang="ja-JP" sz="2000" dirty="0" smtClean="0"/>
          </a:p>
          <a:p>
            <a:r>
              <a:rPr lang="ja-JP" altLang="en-US" sz="2000" dirty="0" smtClean="0"/>
              <a:t>提案回路が想定した挙動をしていることを確認</a:t>
            </a:r>
            <a:endParaRPr kumimoji="1" lang="ja-JP" altLang="en-US" sz="2000" dirty="0"/>
          </a:p>
        </p:txBody>
      </p:sp>
      <p:sp>
        <p:nvSpPr>
          <p:cNvPr id="23" name="テキスト ボックス 22"/>
          <p:cNvSpPr txBox="1"/>
          <p:nvPr/>
        </p:nvSpPr>
        <p:spPr>
          <a:xfrm>
            <a:off x="1798138" y="2334364"/>
            <a:ext cx="1338828" cy="369332"/>
          </a:xfrm>
          <a:prstGeom prst="rect">
            <a:avLst/>
          </a:prstGeom>
          <a:noFill/>
        </p:spPr>
        <p:txBody>
          <a:bodyPr wrap="none" rtlCol="0">
            <a:spAutoFit/>
          </a:bodyPr>
          <a:lstStyle/>
          <a:p>
            <a:r>
              <a:rPr kumimoji="1" lang="ja-JP" altLang="en-US" smtClean="0"/>
              <a:t>光入力信号</a:t>
            </a:r>
            <a:endParaRPr kumimoji="1" lang="ja-JP" altLang="en-US"/>
          </a:p>
        </p:txBody>
      </p:sp>
      <p:sp>
        <p:nvSpPr>
          <p:cNvPr id="24" name="テキスト ボックス 23"/>
          <p:cNvSpPr txBox="1"/>
          <p:nvPr/>
        </p:nvSpPr>
        <p:spPr>
          <a:xfrm>
            <a:off x="5931705" y="2307530"/>
            <a:ext cx="1338828" cy="369332"/>
          </a:xfrm>
          <a:prstGeom prst="rect">
            <a:avLst/>
          </a:prstGeom>
          <a:noFill/>
        </p:spPr>
        <p:txBody>
          <a:bodyPr wrap="none" rtlCol="0">
            <a:spAutoFit/>
          </a:bodyPr>
          <a:lstStyle/>
          <a:p>
            <a:r>
              <a:rPr kumimoji="1" lang="ja-JP" altLang="en-US" dirty="0" smtClean="0"/>
              <a:t>光出力信号</a:t>
            </a:r>
            <a:endParaRPr kumimoji="1" lang="ja-JP" altLang="en-US" dirty="0"/>
          </a:p>
        </p:txBody>
      </p:sp>
      <p:sp>
        <p:nvSpPr>
          <p:cNvPr id="25" name="テキスト ボックス 24"/>
          <p:cNvSpPr txBox="1"/>
          <p:nvPr/>
        </p:nvSpPr>
        <p:spPr>
          <a:xfrm>
            <a:off x="5654275" y="3660930"/>
            <a:ext cx="2334293" cy="307777"/>
          </a:xfrm>
          <a:prstGeom prst="rect">
            <a:avLst/>
          </a:prstGeom>
          <a:noFill/>
        </p:spPr>
        <p:txBody>
          <a:bodyPr wrap="none" rtlCol="0">
            <a:spAutoFit/>
          </a:bodyPr>
          <a:lstStyle/>
          <a:p>
            <a:r>
              <a:rPr kumimoji="1" lang="en-US" altLang="ja-JP" sz="1400" dirty="0" smtClean="0"/>
              <a:t>2ns</a:t>
            </a:r>
            <a:r>
              <a:rPr kumimoji="1" lang="ja-JP" altLang="en-US" sz="1400" dirty="0" smtClean="0"/>
              <a:t>後</a:t>
            </a:r>
            <a:r>
              <a:rPr kumimoji="1" lang="en-US" altLang="ja-JP" sz="1400" dirty="0" smtClean="0"/>
              <a:t>  </a:t>
            </a:r>
            <a:r>
              <a:rPr lang="en-US" altLang="ja-JP" sz="1400" dirty="0"/>
              <a:t> </a:t>
            </a:r>
            <a:r>
              <a:rPr lang="en-US" altLang="ja-JP" sz="1400" dirty="0" smtClean="0"/>
              <a:t> </a:t>
            </a:r>
            <a:r>
              <a:rPr lang="en-US" altLang="ja-JP" sz="1400" dirty="0"/>
              <a:t> </a:t>
            </a:r>
            <a:r>
              <a:rPr lang="en-US" altLang="ja-JP" sz="1400" dirty="0" smtClean="0"/>
              <a:t>     </a:t>
            </a:r>
            <a:r>
              <a:rPr kumimoji="1" lang="en-US" altLang="ja-JP" sz="1400" dirty="0" smtClean="0"/>
              <a:t>3ns</a:t>
            </a:r>
            <a:r>
              <a:rPr kumimoji="1" lang="ja-JP" altLang="en-US" sz="1400" dirty="0" smtClean="0"/>
              <a:t>後</a:t>
            </a:r>
            <a:r>
              <a:rPr kumimoji="1" lang="en-US" altLang="ja-JP" sz="1400" dirty="0" smtClean="0"/>
              <a:t>           4ns</a:t>
            </a:r>
            <a:r>
              <a:rPr kumimoji="1" lang="ja-JP" altLang="en-US" sz="1400" dirty="0" smtClean="0"/>
              <a:t>後</a:t>
            </a:r>
            <a:endParaRPr kumimoji="1" lang="ja-JP" altLang="en-US" sz="1400" dirty="0"/>
          </a:p>
        </p:txBody>
      </p:sp>
      <p:cxnSp>
        <p:nvCxnSpPr>
          <p:cNvPr id="26" name="直線矢印コネクタ 25"/>
          <p:cNvCxnSpPr/>
          <p:nvPr/>
        </p:nvCxnSpPr>
        <p:spPr>
          <a:xfrm flipH="1">
            <a:off x="5474308" y="3449958"/>
            <a:ext cx="853241"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H="1">
            <a:off x="6327548" y="3453333"/>
            <a:ext cx="853241"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H="1">
            <a:off x="7194245" y="3449958"/>
            <a:ext cx="853241"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5654275" y="3449958"/>
            <a:ext cx="872231" cy="345062"/>
          </a:xfrm>
          <a:prstGeom prst="rect">
            <a:avLst/>
          </a:prstGeom>
          <a:noFill/>
        </p:spPr>
        <p:txBody>
          <a:bodyPr wrap="none" rtlCol="0">
            <a:spAutoFit/>
          </a:bodyPr>
          <a:lstStyle/>
          <a:p>
            <a:r>
              <a:rPr lang="ja-JP" altLang="en-US" sz="1200" dirty="0" smtClean="0"/>
              <a:t>状態１</a:t>
            </a:r>
            <a:endParaRPr kumimoji="1" lang="ja-JP" altLang="en-US" sz="1200" dirty="0"/>
          </a:p>
        </p:txBody>
      </p:sp>
      <p:sp>
        <p:nvSpPr>
          <p:cNvPr id="30" name="テキスト ボックス 29"/>
          <p:cNvSpPr txBox="1"/>
          <p:nvPr/>
        </p:nvSpPr>
        <p:spPr>
          <a:xfrm>
            <a:off x="6497445" y="3441605"/>
            <a:ext cx="872231" cy="345062"/>
          </a:xfrm>
          <a:prstGeom prst="rect">
            <a:avLst/>
          </a:prstGeom>
          <a:noFill/>
        </p:spPr>
        <p:txBody>
          <a:bodyPr wrap="none" rtlCol="0">
            <a:spAutoFit/>
          </a:bodyPr>
          <a:lstStyle/>
          <a:p>
            <a:r>
              <a:rPr lang="ja-JP" altLang="en-US" sz="1200" smtClean="0"/>
              <a:t>状態２</a:t>
            </a:r>
            <a:endParaRPr kumimoji="1" lang="ja-JP" altLang="en-US" sz="1200" dirty="0"/>
          </a:p>
        </p:txBody>
      </p:sp>
      <p:sp>
        <p:nvSpPr>
          <p:cNvPr id="31" name="テキスト ボックス 30"/>
          <p:cNvSpPr txBox="1"/>
          <p:nvPr/>
        </p:nvSpPr>
        <p:spPr>
          <a:xfrm>
            <a:off x="7379283" y="3441605"/>
            <a:ext cx="872231" cy="345062"/>
          </a:xfrm>
          <a:prstGeom prst="rect">
            <a:avLst/>
          </a:prstGeom>
          <a:noFill/>
        </p:spPr>
        <p:txBody>
          <a:bodyPr wrap="none" rtlCol="0">
            <a:spAutoFit/>
          </a:bodyPr>
          <a:lstStyle/>
          <a:p>
            <a:r>
              <a:rPr lang="ja-JP" altLang="en-US" sz="1200" dirty="0" smtClean="0"/>
              <a:t>状態３</a:t>
            </a:r>
            <a:endParaRPr kumimoji="1" lang="ja-JP" altLang="en-US" sz="1200" dirty="0"/>
          </a:p>
        </p:txBody>
      </p:sp>
    </p:spTree>
    <p:extLst>
      <p:ext uri="{BB962C8B-B14F-4D97-AF65-F5344CB8AC3E}">
        <p14:creationId xmlns:p14="http://schemas.microsoft.com/office/powerpoint/2010/main" val="982595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実装に向けて</a:t>
            </a:r>
            <a:r>
              <a:rPr kumimoji="1" lang="ja-JP" altLang="en-US" dirty="0" smtClean="0"/>
              <a:t>の課題</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solidFill>
                  <a:srgbClr val="FF0000"/>
                </a:solidFill>
              </a:rPr>
              <a:t>遅延時間</a:t>
            </a:r>
            <a:r>
              <a:rPr lang="ja-JP" altLang="en-US" dirty="0" smtClean="0">
                <a:solidFill>
                  <a:srgbClr val="FF0000"/>
                </a:solidFill>
              </a:rPr>
              <a:t>差の検出</a:t>
            </a:r>
            <a:endParaRPr lang="en-US" altLang="ja-JP" dirty="0" smtClean="0">
              <a:solidFill>
                <a:srgbClr val="FF0000"/>
              </a:solidFill>
            </a:endParaRPr>
          </a:p>
          <a:p>
            <a:pPr marL="457200" lvl="1" indent="0">
              <a:buNone/>
            </a:pPr>
            <a:r>
              <a:rPr lang="ja-JP" altLang="en-US" dirty="0"/>
              <a:t>スコア差に用いられる遅延時間の</a:t>
            </a:r>
            <a:r>
              <a:rPr lang="ja-JP" altLang="ja-JP" dirty="0"/>
              <a:t>最小単位</a:t>
            </a:r>
            <a:r>
              <a:rPr lang="ja-JP" altLang="en-US" dirty="0" smtClean="0"/>
              <a:t>：１０</a:t>
            </a:r>
            <a:r>
              <a:rPr lang="en-US" altLang="ja-JP" dirty="0" smtClean="0"/>
              <a:t>fs</a:t>
            </a:r>
          </a:p>
          <a:p>
            <a:pPr marL="457200" lvl="1" indent="0">
              <a:buNone/>
            </a:pPr>
            <a:r>
              <a:rPr lang="ja-JP" altLang="en-US" dirty="0" smtClean="0"/>
              <a:t>デジタルカウンタ：１００</a:t>
            </a:r>
            <a:r>
              <a:rPr lang="en-US" altLang="ja-JP" dirty="0" smtClean="0"/>
              <a:t>THz</a:t>
            </a:r>
            <a:r>
              <a:rPr lang="ja-JP" altLang="en-US" dirty="0" smtClean="0"/>
              <a:t>で動作は不可能</a:t>
            </a:r>
            <a:endParaRPr lang="en-US" altLang="ja-JP" dirty="0" smtClean="0"/>
          </a:p>
          <a:p>
            <a:r>
              <a:rPr kumimoji="1" lang="ja-JP" altLang="en-US" dirty="0" smtClean="0"/>
              <a:t>雑音の影響を考慮</a:t>
            </a:r>
            <a:endParaRPr kumimoji="1" lang="en-US" altLang="ja-JP" dirty="0" smtClean="0"/>
          </a:p>
          <a:p>
            <a:pPr marL="457200" lvl="1" indent="0">
              <a:buNone/>
            </a:pPr>
            <a:r>
              <a:rPr kumimoji="1" lang="ja-JP" altLang="en-US" dirty="0" smtClean="0"/>
              <a:t>伝搬信号強度や</a:t>
            </a:r>
            <a:r>
              <a:rPr lang="ja-JP" altLang="en-US" dirty="0"/>
              <a:t>遅延</a:t>
            </a:r>
            <a:r>
              <a:rPr lang="ja-JP" altLang="en-US" dirty="0" smtClean="0"/>
              <a:t>時間に影響する</a:t>
            </a:r>
            <a:r>
              <a:rPr kumimoji="1" lang="ja-JP" altLang="en-US" dirty="0" smtClean="0"/>
              <a:t>誤差</a:t>
            </a:r>
            <a:endParaRPr kumimoji="1" lang="en-US" altLang="ja-JP" dirty="0" smtClean="0"/>
          </a:p>
          <a:p>
            <a:pPr marL="457200" lvl="1" indent="0">
              <a:buNone/>
            </a:pPr>
            <a:r>
              <a:rPr lang="ja-JP" altLang="en-US" dirty="0" smtClean="0"/>
              <a:t>回路規模をスケーリング</a:t>
            </a:r>
            <a:endParaRPr kumimoji="1" lang="en-US" altLang="ja-JP" dirty="0" smtClean="0"/>
          </a:p>
          <a:p>
            <a:r>
              <a:rPr lang="ja-JP" altLang="en-US" dirty="0" smtClean="0"/>
              <a:t>遅延時間以外の設計選択肢の検討</a:t>
            </a:r>
            <a:endParaRPr lang="en-US" altLang="ja-JP" dirty="0" smtClean="0"/>
          </a:p>
          <a:p>
            <a:pPr marL="457200" lvl="1" indent="0">
              <a:buNone/>
            </a:pPr>
            <a:r>
              <a:rPr lang="ja-JP" altLang="en-US" dirty="0" smtClean="0"/>
              <a:t>光伝搬信号の情報媒体：位相や強度など</a:t>
            </a:r>
            <a:endParaRPr lang="en-US" altLang="ja-JP" dirty="0" smtClean="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31</a:t>
            </a:fld>
            <a:endParaRPr lang="ja-JP" altLang="en-US" dirty="0"/>
          </a:p>
        </p:txBody>
      </p:sp>
    </p:spTree>
    <p:extLst>
      <p:ext uri="{BB962C8B-B14F-4D97-AF65-F5344CB8AC3E}">
        <p14:creationId xmlns:p14="http://schemas.microsoft.com/office/powerpoint/2010/main" val="252984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実装に向けて</a:t>
            </a:r>
            <a:r>
              <a:rPr kumimoji="1" lang="ja-JP" altLang="en-US" dirty="0" smtClean="0"/>
              <a:t>の課題</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遅延時間</a:t>
            </a:r>
            <a:r>
              <a:rPr lang="ja-JP" altLang="en-US" dirty="0" smtClean="0"/>
              <a:t>差の検出</a:t>
            </a:r>
            <a:endParaRPr lang="en-US" altLang="ja-JP" dirty="0" smtClean="0"/>
          </a:p>
          <a:p>
            <a:pPr marL="457200" lvl="1" indent="0">
              <a:buNone/>
            </a:pPr>
            <a:r>
              <a:rPr lang="ja-JP" altLang="en-US" dirty="0"/>
              <a:t>スコア差に用いられる遅延時間の</a:t>
            </a:r>
            <a:r>
              <a:rPr lang="ja-JP" altLang="ja-JP" dirty="0"/>
              <a:t>最小単位</a:t>
            </a:r>
            <a:r>
              <a:rPr lang="ja-JP" altLang="en-US" dirty="0" smtClean="0"/>
              <a:t>：１０</a:t>
            </a:r>
            <a:r>
              <a:rPr lang="en-US" altLang="ja-JP" dirty="0" smtClean="0"/>
              <a:t>fs</a:t>
            </a:r>
          </a:p>
          <a:p>
            <a:pPr marL="457200" lvl="1" indent="0">
              <a:buNone/>
            </a:pPr>
            <a:r>
              <a:rPr lang="ja-JP" altLang="en-US" dirty="0" smtClean="0"/>
              <a:t>デジタルカウンタ：１００</a:t>
            </a:r>
            <a:r>
              <a:rPr lang="en-US" altLang="ja-JP" dirty="0" smtClean="0"/>
              <a:t>THz</a:t>
            </a:r>
            <a:r>
              <a:rPr lang="ja-JP" altLang="en-US" dirty="0" smtClean="0"/>
              <a:t>で動作は不可能</a:t>
            </a:r>
            <a:endParaRPr lang="en-US" altLang="ja-JP" dirty="0" smtClean="0"/>
          </a:p>
          <a:p>
            <a:r>
              <a:rPr kumimoji="1" lang="ja-JP" altLang="en-US" dirty="0" smtClean="0">
                <a:solidFill>
                  <a:srgbClr val="FF0000"/>
                </a:solidFill>
              </a:rPr>
              <a:t>雑音の影響を考慮</a:t>
            </a:r>
            <a:endParaRPr kumimoji="1" lang="en-US" altLang="ja-JP" dirty="0" smtClean="0">
              <a:solidFill>
                <a:srgbClr val="FF0000"/>
              </a:solidFill>
            </a:endParaRPr>
          </a:p>
          <a:p>
            <a:pPr marL="457200" lvl="1" indent="0">
              <a:buNone/>
            </a:pPr>
            <a:r>
              <a:rPr kumimoji="1" lang="ja-JP" altLang="en-US" dirty="0" smtClean="0"/>
              <a:t>伝搬信号強度や</a:t>
            </a:r>
            <a:r>
              <a:rPr lang="ja-JP" altLang="en-US" dirty="0"/>
              <a:t>遅延</a:t>
            </a:r>
            <a:r>
              <a:rPr lang="ja-JP" altLang="en-US" dirty="0" smtClean="0"/>
              <a:t>時間に影響する</a:t>
            </a:r>
            <a:r>
              <a:rPr kumimoji="1" lang="ja-JP" altLang="en-US" dirty="0" smtClean="0"/>
              <a:t>誤差</a:t>
            </a:r>
            <a:endParaRPr kumimoji="1" lang="en-US" altLang="ja-JP" dirty="0" smtClean="0"/>
          </a:p>
          <a:p>
            <a:pPr marL="457200" lvl="1" indent="0">
              <a:buNone/>
            </a:pPr>
            <a:r>
              <a:rPr lang="ja-JP" altLang="en-US" dirty="0" smtClean="0"/>
              <a:t>回路規模をスケーリング</a:t>
            </a:r>
            <a:endParaRPr kumimoji="1" lang="en-US" altLang="ja-JP" dirty="0" smtClean="0"/>
          </a:p>
          <a:p>
            <a:r>
              <a:rPr lang="ja-JP" altLang="en-US" dirty="0" smtClean="0"/>
              <a:t>遅延時間以外の設計選択肢の検討</a:t>
            </a:r>
            <a:endParaRPr lang="en-US" altLang="ja-JP" dirty="0" smtClean="0"/>
          </a:p>
          <a:p>
            <a:pPr marL="457200" lvl="1" indent="0">
              <a:buNone/>
            </a:pPr>
            <a:r>
              <a:rPr lang="ja-JP" altLang="en-US" dirty="0" smtClean="0"/>
              <a:t>光伝搬信号の情報媒体：位相や強度など</a:t>
            </a:r>
            <a:endParaRPr lang="en-US" altLang="ja-JP" dirty="0" smtClean="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32</a:t>
            </a:fld>
            <a:endParaRPr lang="ja-JP" altLang="en-US" dirty="0"/>
          </a:p>
        </p:txBody>
      </p:sp>
    </p:spTree>
    <p:extLst>
      <p:ext uri="{BB962C8B-B14F-4D97-AF65-F5344CB8AC3E}">
        <p14:creationId xmlns:p14="http://schemas.microsoft.com/office/powerpoint/2010/main" val="19218667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実装に向けて</a:t>
            </a:r>
            <a:r>
              <a:rPr kumimoji="1" lang="ja-JP" altLang="en-US" dirty="0" smtClean="0"/>
              <a:t>の課題</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遅延時間</a:t>
            </a:r>
            <a:r>
              <a:rPr lang="ja-JP" altLang="en-US" dirty="0" smtClean="0"/>
              <a:t>差の検出</a:t>
            </a:r>
            <a:endParaRPr lang="en-US" altLang="ja-JP" dirty="0" smtClean="0"/>
          </a:p>
          <a:p>
            <a:pPr marL="457200" lvl="1" indent="0">
              <a:buNone/>
            </a:pPr>
            <a:r>
              <a:rPr lang="ja-JP" altLang="en-US" dirty="0"/>
              <a:t>スコア差に用いられる遅延時間の</a:t>
            </a:r>
            <a:r>
              <a:rPr lang="ja-JP" altLang="ja-JP" dirty="0"/>
              <a:t>最小単位</a:t>
            </a:r>
            <a:r>
              <a:rPr lang="ja-JP" altLang="en-US" dirty="0" smtClean="0"/>
              <a:t>：１０</a:t>
            </a:r>
            <a:r>
              <a:rPr lang="en-US" altLang="ja-JP" dirty="0" smtClean="0"/>
              <a:t>fs</a:t>
            </a:r>
          </a:p>
          <a:p>
            <a:pPr marL="457200" lvl="1" indent="0">
              <a:buNone/>
            </a:pPr>
            <a:r>
              <a:rPr lang="ja-JP" altLang="en-US" dirty="0" smtClean="0"/>
              <a:t>デジタルカウンタ：１００</a:t>
            </a:r>
            <a:r>
              <a:rPr lang="en-US" altLang="ja-JP" dirty="0" smtClean="0"/>
              <a:t>THz</a:t>
            </a:r>
            <a:r>
              <a:rPr lang="ja-JP" altLang="en-US" dirty="0" smtClean="0"/>
              <a:t>で動作は不可能</a:t>
            </a:r>
            <a:endParaRPr lang="en-US" altLang="ja-JP" dirty="0" smtClean="0"/>
          </a:p>
          <a:p>
            <a:r>
              <a:rPr kumimoji="1" lang="ja-JP" altLang="en-US" dirty="0" smtClean="0"/>
              <a:t>雑音の影響を考慮</a:t>
            </a:r>
            <a:endParaRPr kumimoji="1" lang="en-US" altLang="ja-JP" dirty="0" smtClean="0"/>
          </a:p>
          <a:p>
            <a:pPr marL="457200" lvl="1" indent="0">
              <a:buNone/>
            </a:pPr>
            <a:r>
              <a:rPr kumimoji="1" lang="ja-JP" altLang="en-US" dirty="0" smtClean="0"/>
              <a:t>伝搬信号強度や</a:t>
            </a:r>
            <a:r>
              <a:rPr lang="ja-JP" altLang="en-US" dirty="0"/>
              <a:t>遅延</a:t>
            </a:r>
            <a:r>
              <a:rPr lang="ja-JP" altLang="en-US" dirty="0" smtClean="0"/>
              <a:t>時間に影響する</a:t>
            </a:r>
            <a:r>
              <a:rPr kumimoji="1" lang="ja-JP" altLang="en-US" dirty="0" smtClean="0"/>
              <a:t>誤差</a:t>
            </a:r>
            <a:endParaRPr kumimoji="1" lang="en-US" altLang="ja-JP" dirty="0" smtClean="0"/>
          </a:p>
          <a:p>
            <a:pPr marL="457200" lvl="1" indent="0">
              <a:buNone/>
            </a:pPr>
            <a:r>
              <a:rPr lang="ja-JP" altLang="en-US" dirty="0" smtClean="0"/>
              <a:t>回路規模をスケーリング</a:t>
            </a:r>
            <a:endParaRPr kumimoji="1" lang="en-US" altLang="ja-JP" dirty="0" smtClean="0"/>
          </a:p>
          <a:p>
            <a:r>
              <a:rPr lang="ja-JP" altLang="en-US" dirty="0" smtClean="0">
                <a:solidFill>
                  <a:srgbClr val="FF0000"/>
                </a:solidFill>
              </a:rPr>
              <a:t>遅延時間以外の設計選択肢の検討</a:t>
            </a:r>
            <a:endParaRPr lang="en-US" altLang="ja-JP" dirty="0" smtClean="0">
              <a:solidFill>
                <a:srgbClr val="FF0000"/>
              </a:solidFill>
            </a:endParaRPr>
          </a:p>
          <a:p>
            <a:pPr marL="457200" lvl="1" indent="0">
              <a:buNone/>
            </a:pPr>
            <a:r>
              <a:rPr lang="ja-JP" altLang="en-US" dirty="0" smtClean="0"/>
              <a:t>光伝搬信号の情報媒体：位相や強度など</a:t>
            </a:r>
            <a:endParaRPr lang="en-US" altLang="ja-JP" dirty="0" smtClean="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33</a:t>
            </a:fld>
            <a:endParaRPr lang="ja-JP" altLang="en-US" dirty="0"/>
          </a:p>
        </p:txBody>
      </p:sp>
    </p:spTree>
    <p:extLst>
      <p:ext uri="{BB962C8B-B14F-4D97-AF65-F5344CB8AC3E}">
        <p14:creationId xmlns:p14="http://schemas.microsoft.com/office/powerpoint/2010/main" val="18485297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まとめ</a:t>
            </a:r>
            <a:endParaRPr kumimoji="1" lang="ja-JP" altLang="en-US" dirty="0"/>
          </a:p>
        </p:txBody>
      </p:sp>
      <p:sp>
        <p:nvSpPr>
          <p:cNvPr id="3" name="コンテンツ プレースホルダー 2"/>
          <p:cNvSpPr>
            <a:spLocks noGrp="1"/>
          </p:cNvSpPr>
          <p:nvPr>
            <p:ph idx="1"/>
          </p:nvPr>
        </p:nvSpPr>
        <p:spPr>
          <a:xfrm>
            <a:off x="561975" y="1847851"/>
            <a:ext cx="8020050" cy="4351338"/>
          </a:xfrm>
        </p:spPr>
        <p:txBody>
          <a:bodyPr anchor="ctr"/>
          <a:lstStyle/>
          <a:p>
            <a:pPr>
              <a:lnSpc>
                <a:spcPct val="100000"/>
              </a:lnSpc>
              <a:spcBef>
                <a:spcPts val="0"/>
              </a:spcBef>
            </a:pPr>
            <a:r>
              <a:rPr kumimoji="1" lang="ja-JP" altLang="en-US" dirty="0" smtClean="0"/>
              <a:t>ナノフォトニック・デバイスを用いた配列アラインメント用レースロジック回路を提案</a:t>
            </a:r>
            <a:endParaRPr kumimoji="1" lang="en-US" altLang="ja-JP" dirty="0" smtClean="0"/>
          </a:p>
          <a:p>
            <a:pPr>
              <a:lnSpc>
                <a:spcPct val="100000"/>
              </a:lnSpc>
              <a:spcBef>
                <a:spcPts val="0"/>
              </a:spcBef>
            </a:pPr>
            <a:endParaRPr kumimoji="1" lang="en-US" altLang="ja-JP" dirty="0" smtClean="0"/>
          </a:p>
          <a:p>
            <a:pPr>
              <a:lnSpc>
                <a:spcPct val="100000"/>
              </a:lnSpc>
              <a:spcBef>
                <a:spcPts val="0"/>
              </a:spcBef>
            </a:pPr>
            <a:r>
              <a:rPr kumimoji="1" lang="ja-JP" altLang="en-US" dirty="0" smtClean="0"/>
              <a:t>雑音を考慮しない状態での機能検証</a:t>
            </a:r>
            <a:endParaRPr kumimoji="1" lang="en-US" altLang="ja-JP" dirty="0" smtClean="0"/>
          </a:p>
          <a:p>
            <a:pPr>
              <a:lnSpc>
                <a:spcPct val="100000"/>
              </a:lnSpc>
              <a:spcBef>
                <a:spcPts val="0"/>
              </a:spcBef>
            </a:pPr>
            <a:endParaRPr lang="en-US" altLang="ja-JP" dirty="0" smtClean="0"/>
          </a:p>
          <a:p>
            <a:pPr>
              <a:lnSpc>
                <a:spcPct val="100000"/>
              </a:lnSpc>
              <a:spcBef>
                <a:spcPts val="0"/>
              </a:spcBef>
            </a:pPr>
            <a:r>
              <a:rPr lang="ja-JP" altLang="en-US" dirty="0" smtClean="0"/>
              <a:t>モデルを用いて回路を評価</a:t>
            </a:r>
            <a:endParaRPr lang="en-US" altLang="ja-JP" dirty="0" smtClean="0"/>
          </a:p>
          <a:p>
            <a:pPr>
              <a:lnSpc>
                <a:spcPct val="100000"/>
              </a:lnSpc>
              <a:spcBef>
                <a:spcPts val="0"/>
              </a:spcBef>
            </a:pPr>
            <a:endParaRPr kumimoji="1" lang="en-US" altLang="ja-JP" dirty="0"/>
          </a:p>
          <a:p>
            <a:pPr>
              <a:lnSpc>
                <a:spcPct val="100000"/>
              </a:lnSpc>
              <a:spcBef>
                <a:spcPts val="0"/>
              </a:spcBef>
            </a:pPr>
            <a:r>
              <a:rPr lang="ja-JP" altLang="en-US" dirty="0" smtClean="0"/>
              <a:t>実装に向けての課題を明示</a:t>
            </a:r>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34</a:t>
            </a:fld>
            <a:endParaRPr lang="ja-JP" altLang="en-US" dirty="0"/>
          </a:p>
        </p:txBody>
      </p:sp>
    </p:spTree>
    <p:extLst>
      <p:ext uri="{BB962C8B-B14F-4D97-AF65-F5344CB8AC3E}">
        <p14:creationId xmlns:p14="http://schemas.microsoft.com/office/powerpoint/2010/main" val="11805573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chor="ctr">
            <a:normAutofit/>
          </a:bodyPr>
          <a:lstStyle/>
          <a:p>
            <a:pPr marL="0" indent="0" algn="ctr"/>
            <a:r>
              <a:rPr lang="ja-JP" altLang="en-US" sz="4400" dirty="0" smtClean="0"/>
              <a:t>ご静聴ありがとうございました</a:t>
            </a:r>
            <a:endParaRPr lang="ja-JP" altLang="en-US" sz="4400"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15BCD6C-E46B-4929-8DC7-4F603058D6BB}" type="slidenum">
              <a:rPr kumimoji="1" lang="ja-JP" altLang="en-US" smtClean="0"/>
              <a:t>35</a:t>
            </a:fld>
            <a:endParaRPr kumimoji="1" lang="ja-JP" altLang="en-US"/>
          </a:p>
        </p:txBody>
      </p:sp>
    </p:spTree>
    <p:extLst>
      <p:ext uri="{BB962C8B-B14F-4D97-AF65-F5344CB8AC3E}">
        <p14:creationId xmlns:p14="http://schemas.microsoft.com/office/powerpoint/2010/main" val="39390901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遅延時間の拡張版</a:t>
            </a:r>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36</a:t>
            </a:fld>
            <a:endParaRPr lang="ja-JP" altLang="en-US" dirty="0"/>
          </a:p>
        </p:txBody>
      </p:sp>
      <p:sp>
        <p:nvSpPr>
          <p:cNvPr id="10" name="コンテンツ プレースホルダー 9"/>
          <p:cNvSpPr>
            <a:spLocks noGrp="1"/>
          </p:cNvSpPr>
          <p:nvPr>
            <p:ph idx="1"/>
          </p:nvPr>
        </p:nvSpPr>
        <p:spPr>
          <a:xfrm>
            <a:off x="628650" y="1825625"/>
            <a:ext cx="4468283" cy="3796242"/>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2400" dirty="0" smtClean="0"/>
              <a:t>DNA</a:t>
            </a:r>
            <a:r>
              <a:rPr lang="ja-JP" altLang="en-US" sz="2400" dirty="0" smtClean="0"/>
              <a:t>用のスコアアラインメントは一致不一致スコア（２値）で決定するものが多いから、光スイッチの実装で十分だと考える。</a:t>
            </a:r>
            <a:endParaRPr lang="en-US" altLang="ja-JP" sz="2400"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2400" dirty="0" smtClean="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2400" dirty="0" smtClean="0"/>
              <a:t>タンパク質は置換やユニットの類似性でスコアがバラバラ</a:t>
            </a:r>
            <a:endParaRPr kumimoji="1" lang="en-US" altLang="ja-JP" sz="2400" dirty="0" smtClean="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2400" dirty="0" smtClean="0"/>
              <a:t>（例</a:t>
            </a:r>
            <a:r>
              <a:rPr lang="en-US" altLang="ja-JP" sz="2400" dirty="0" smtClean="0"/>
              <a:t>A</a:t>
            </a:r>
            <a:r>
              <a:rPr lang="ja-JP" altLang="en-US" sz="2400" dirty="0" smtClean="0"/>
              <a:t>と</a:t>
            </a:r>
            <a:r>
              <a:rPr lang="en-US" altLang="ja-JP" sz="2400" dirty="0" smtClean="0"/>
              <a:t>R</a:t>
            </a:r>
            <a:r>
              <a:rPr lang="ja-JP" altLang="en-US" sz="2400" dirty="0" smtClean="0"/>
              <a:t>のスコア</a:t>
            </a:r>
            <a:r>
              <a:rPr lang="ja-JP" altLang="en-US" sz="2400" dirty="0" smtClean="0"/>
              <a:t>−１、</a:t>
            </a:r>
            <a:r>
              <a:rPr lang="en-US" altLang="ja-JP" sz="2400" dirty="0" smtClean="0"/>
              <a:t>A</a:t>
            </a:r>
            <a:r>
              <a:rPr lang="ja-JP" altLang="en-US" sz="2400" dirty="0" smtClean="0"/>
              <a:t>と</a:t>
            </a:r>
            <a:r>
              <a:rPr lang="en-US" altLang="ja-JP" sz="2400" dirty="0" smtClean="0"/>
              <a:t>N</a:t>
            </a:r>
            <a:r>
              <a:rPr lang="ja-JP" altLang="en-US" sz="2400" dirty="0" smtClean="0"/>
              <a:t>のスコア</a:t>
            </a:r>
            <a:r>
              <a:rPr lang="ja-JP" altLang="en-US" sz="2400" dirty="0" smtClean="0"/>
              <a:t>−２）</a:t>
            </a:r>
            <a:endParaRPr lang="en-US" altLang="ja-JP" sz="2400" dirty="0" smtClean="0"/>
          </a:p>
          <a:p>
            <a:pPr marL="0" marR="0" lvl="0" indent="0" defTabSz="914400" eaLnBrk="1" fontAlgn="auto" latinLnBrk="0" hangingPunct="1">
              <a:lnSpc>
                <a:spcPct val="100000"/>
              </a:lnSpc>
              <a:spcBef>
                <a:spcPts val="0"/>
              </a:spcBef>
              <a:spcAft>
                <a:spcPts val="0"/>
              </a:spcAft>
              <a:buClrTx/>
              <a:buSzTx/>
              <a:buFontTx/>
              <a:buNone/>
              <a:tabLst/>
              <a:defRPr/>
            </a:pPr>
            <a:r>
              <a:rPr lang="ja-JP" altLang="en-US" sz="2400" dirty="0" smtClean="0"/>
              <a:t>これに対応する回路を考える。</a:t>
            </a:r>
            <a:endParaRPr kumimoji="1" lang="ja-JP" altLang="en-US" sz="2400" dirty="0"/>
          </a:p>
        </p:txBody>
      </p:sp>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2222" y="1429810"/>
            <a:ext cx="3867204" cy="3867204"/>
          </a:xfrm>
          <a:prstGeom prst="rect">
            <a:avLst/>
          </a:prstGeom>
        </p:spPr>
      </p:pic>
      <p:sp>
        <p:nvSpPr>
          <p:cNvPr id="3" name="テキスト ボックス 2"/>
          <p:cNvSpPr txBox="1"/>
          <p:nvPr/>
        </p:nvSpPr>
        <p:spPr>
          <a:xfrm>
            <a:off x="812799" y="5756803"/>
            <a:ext cx="4459875" cy="369332"/>
          </a:xfrm>
          <a:prstGeom prst="rect">
            <a:avLst/>
          </a:prstGeom>
          <a:noFill/>
        </p:spPr>
        <p:txBody>
          <a:bodyPr wrap="none" rtlCol="0">
            <a:spAutoFit/>
          </a:bodyPr>
          <a:lstStyle/>
          <a:p>
            <a:r>
              <a:rPr kumimoji="1" lang="ja-JP" altLang="en-US" dirty="0" smtClean="0"/>
              <a:t>参考文献内　</a:t>
            </a:r>
            <a:r>
              <a:rPr lang="en-US" altLang="ja-JP" dirty="0"/>
              <a:t> </a:t>
            </a:r>
            <a:r>
              <a:rPr lang="en-US" altLang="ja-JP" dirty="0" smtClean="0"/>
              <a:t>h21_3_1</a:t>
            </a:r>
            <a:r>
              <a:rPr lang="ja-JP" altLang="en-US" dirty="0" smtClean="0"/>
              <a:t>　の１６</a:t>
            </a:r>
            <a:r>
              <a:rPr lang="en-US" altLang="ja-JP" dirty="0" smtClean="0"/>
              <a:t>p</a:t>
            </a:r>
            <a:r>
              <a:rPr lang="ja-JP" altLang="en-US" dirty="0" smtClean="0"/>
              <a:t>あたり見てね</a:t>
            </a:r>
            <a:endParaRPr kumimoji="1" lang="ja-JP" altLang="en-US" dirty="0"/>
          </a:p>
        </p:txBody>
      </p:sp>
    </p:spTree>
    <p:extLst>
      <p:ext uri="{BB962C8B-B14F-4D97-AF65-F5344CB8AC3E}">
        <p14:creationId xmlns:p14="http://schemas.microsoft.com/office/powerpoint/2010/main" val="10635871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遅延時間の拡張版</a:t>
            </a:r>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37</a:t>
            </a:fld>
            <a:endParaRPr lang="ja-JP" altLang="en-US" dirty="0"/>
          </a:p>
        </p:txBody>
      </p:sp>
      <p:pic>
        <p:nvPicPr>
          <p:cNvPr id="8" name="コンテンツ プレースホルダー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8331" y="1436158"/>
            <a:ext cx="4351338" cy="4351338"/>
          </a:xfrm>
        </p:spPr>
      </p:pic>
      <p:sp>
        <p:nvSpPr>
          <p:cNvPr id="9" name="テキスト ボックス 8"/>
          <p:cNvSpPr txBox="1"/>
          <p:nvPr/>
        </p:nvSpPr>
        <p:spPr>
          <a:xfrm>
            <a:off x="194998" y="1615434"/>
            <a:ext cx="5755102" cy="4247317"/>
          </a:xfrm>
          <a:prstGeom prst="rect">
            <a:avLst/>
          </a:prstGeom>
          <a:noFill/>
        </p:spPr>
        <p:txBody>
          <a:bodyPr wrap="none" rtlCol="0">
            <a:spAutoFit/>
          </a:bodyPr>
          <a:lstStyle/>
          <a:p>
            <a:r>
              <a:rPr kumimoji="1" lang="ja-JP" altLang="en-US" dirty="0" smtClean="0"/>
              <a:t>遅延素子１、２はギャップスコアに対応する</a:t>
            </a:r>
            <a:endParaRPr kumimoji="1" lang="en-US" altLang="ja-JP" dirty="0" smtClean="0"/>
          </a:p>
          <a:p>
            <a:r>
              <a:rPr kumimoji="1" lang="ja-JP" altLang="en-US" dirty="0" smtClean="0"/>
              <a:t>遅延時間を</a:t>
            </a:r>
            <a:r>
              <a:rPr kumimoji="1" lang="ja-JP" altLang="en-US" dirty="0" smtClean="0"/>
              <a:t>実現</a:t>
            </a:r>
            <a:endParaRPr kumimoji="1" lang="en-US" altLang="ja-JP" dirty="0" smtClean="0"/>
          </a:p>
          <a:p>
            <a:r>
              <a:rPr lang="ja-JP" altLang="en-US" dirty="0" smtClean="0"/>
              <a:t>（回路構成後に使用するスコアマトリクス可変</a:t>
            </a:r>
            <a:endParaRPr lang="en-US" altLang="ja-JP" dirty="0" smtClean="0"/>
          </a:p>
          <a:p>
            <a:r>
              <a:rPr kumimoji="1" lang="ja-JP" altLang="en-US" dirty="0" smtClean="0"/>
              <a:t>にするなら、ここもファイバ</a:t>
            </a:r>
            <a:r>
              <a:rPr lang="ja-JP" altLang="en-US" dirty="0" smtClean="0"/>
              <a:t>伸ばして遅延実現</a:t>
            </a:r>
            <a:endParaRPr lang="en-US" altLang="ja-JP" dirty="0" smtClean="0"/>
          </a:p>
          <a:p>
            <a:r>
              <a:rPr kumimoji="1" lang="ja-JP" altLang="en-US" dirty="0" smtClean="0"/>
              <a:t>より、可変の遅延素子の方がいいな）</a:t>
            </a:r>
            <a:endParaRPr kumimoji="1" lang="en-US" altLang="ja-JP" dirty="0" smtClean="0"/>
          </a:p>
          <a:p>
            <a:r>
              <a:rPr lang="ja-JP" altLang="en-US" dirty="0" smtClean="0"/>
              <a:t>遅延時間３は比較する文字列のスコアに対応する</a:t>
            </a:r>
            <a:endParaRPr lang="en-US" altLang="ja-JP" dirty="0" smtClean="0"/>
          </a:p>
          <a:p>
            <a:r>
              <a:rPr kumimoji="1" lang="ja-JP" altLang="en-US" dirty="0" smtClean="0"/>
              <a:t>遅延時間付与（文字列の組み合わせによって</a:t>
            </a:r>
            <a:endParaRPr kumimoji="1" lang="en-US" altLang="ja-JP" dirty="0" smtClean="0"/>
          </a:p>
          <a:p>
            <a:r>
              <a:rPr lang="ja-JP" altLang="en-US" dirty="0" smtClean="0"/>
              <a:t>遅延時間を変えられないといけない）</a:t>
            </a:r>
            <a:endParaRPr lang="en-US" altLang="ja-JP" dirty="0" smtClean="0"/>
          </a:p>
          <a:p>
            <a:endParaRPr kumimoji="1" lang="en-US" altLang="ja-JP" dirty="0"/>
          </a:p>
          <a:p>
            <a:r>
              <a:rPr kumimoji="1" lang="ja-JP" altLang="en-US" dirty="0" smtClean="0"/>
              <a:t>素子にかける制御電気信号の電圧値を変化させたら</a:t>
            </a:r>
            <a:endParaRPr kumimoji="1" lang="en-US" altLang="ja-JP" dirty="0" smtClean="0"/>
          </a:p>
          <a:p>
            <a:r>
              <a:rPr lang="ja-JP" altLang="en-US" dirty="0" smtClean="0"/>
              <a:t>遅延時間が変化する、とかできないか？</a:t>
            </a:r>
            <a:endParaRPr lang="en-US" altLang="ja-JP" dirty="0" smtClean="0"/>
          </a:p>
          <a:p>
            <a:r>
              <a:rPr lang="ja-JP" altLang="en-US" dirty="0" smtClean="0"/>
              <a:t>例えば</a:t>
            </a:r>
            <a:r>
              <a:rPr lang="en-US" altLang="ja-JP" dirty="0"/>
              <a:t>A</a:t>
            </a:r>
            <a:r>
              <a:rPr lang="ja-JP" altLang="en-US" dirty="0"/>
              <a:t>と</a:t>
            </a:r>
            <a:r>
              <a:rPr lang="en-US" altLang="ja-JP" dirty="0"/>
              <a:t>R</a:t>
            </a:r>
            <a:r>
              <a:rPr lang="ja-JP" altLang="en-US" dirty="0" smtClean="0"/>
              <a:t>の時電圧</a:t>
            </a:r>
            <a:r>
              <a:rPr lang="en-US" altLang="ja-JP" dirty="0" smtClean="0"/>
              <a:t>α</a:t>
            </a:r>
            <a:r>
              <a:rPr lang="ja-JP" altLang="en-US" dirty="0" smtClean="0"/>
              <a:t>で遅延時間</a:t>
            </a:r>
            <a:r>
              <a:rPr lang="en-US" altLang="ja-JP" dirty="0" smtClean="0"/>
              <a:t>f(α)</a:t>
            </a:r>
            <a:r>
              <a:rPr lang="ja-JP" altLang="en-US" dirty="0" smtClean="0"/>
              <a:t>（スコア−１に相当）、</a:t>
            </a:r>
            <a:endParaRPr lang="en-US" altLang="ja-JP" dirty="0" smtClean="0"/>
          </a:p>
          <a:p>
            <a:r>
              <a:rPr lang="en-US" altLang="ja-JP" dirty="0" smtClean="0"/>
              <a:t>A</a:t>
            </a:r>
            <a:r>
              <a:rPr lang="ja-JP" altLang="en-US" dirty="0"/>
              <a:t>と</a:t>
            </a:r>
            <a:r>
              <a:rPr lang="en-US" altLang="ja-JP" dirty="0"/>
              <a:t>N</a:t>
            </a:r>
            <a:r>
              <a:rPr lang="ja-JP" altLang="en-US" dirty="0" smtClean="0"/>
              <a:t>の時電圧</a:t>
            </a:r>
            <a:r>
              <a:rPr lang="en-US" altLang="ja-JP" dirty="0" smtClean="0"/>
              <a:t>β</a:t>
            </a:r>
            <a:r>
              <a:rPr lang="ja-JP" altLang="en-US" dirty="0" smtClean="0"/>
              <a:t>で遅延時間</a:t>
            </a:r>
            <a:r>
              <a:rPr lang="en-US" altLang="ja-JP" dirty="0" smtClean="0"/>
              <a:t>f(β)</a:t>
            </a:r>
            <a:r>
              <a:rPr lang="ja-JP" altLang="en-US" dirty="0" smtClean="0"/>
              <a:t>（スコア</a:t>
            </a:r>
            <a:r>
              <a:rPr lang="ja-JP" altLang="en-US" dirty="0"/>
              <a:t>−</a:t>
            </a:r>
            <a:r>
              <a:rPr lang="ja-JP" altLang="en-US" dirty="0" smtClean="0"/>
              <a:t>２に相当）</a:t>
            </a:r>
            <a:endParaRPr lang="en-US" altLang="ja-JP" dirty="0" smtClean="0"/>
          </a:p>
          <a:p>
            <a:r>
              <a:rPr kumimoji="1" lang="ja-JP" altLang="en-US" dirty="0" smtClean="0"/>
              <a:t>電圧値の変化で媒質の屈折率変えられるからできそう</a:t>
            </a:r>
            <a:endParaRPr kumimoji="1" lang="en-US" altLang="ja-JP" dirty="0" smtClean="0"/>
          </a:p>
          <a:p>
            <a:r>
              <a:rPr lang="ja-JP" altLang="en-US" dirty="0" smtClean="0"/>
              <a:t>フォトニック結晶の遅延素子とかそんな性質はないか？</a:t>
            </a:r>
            <a:endParaRPr lang="en-US" altLang="ja-JP" dirty="0" smtClean="0"/>
          </a:p>
        </p:txBody>
      </p:sp>
    </p:spTree>
    <p:extLst>
      <p:ext uri="{BB962C8B-B14F-4D97-AF65-F5344CB8AC3E}">
        <p14:creationId xmlns:p14="http://schemas.microsoft.com/office/powerpoint/2010/main" val="3947980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設計選択肢に信号強度を選択</a:t>
            </a:r>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38</a:t>
            </a:fld>
            <a:endParaRPr lang="ja-JP" altLang="en-US" dirty="0"/>
          </a:p>
        </p:txBody>
      </p:sp>
      <p:sp>
        <p:nvSpPr>
          <p:cNvPr id="6" name="テキスト ボックス 5"/>
          <p:cNvSpPr txBox="1"/>
          <p:nvPr/>
        </p:nvSpPr>
        <p:spPr>
          <a:xfrm>
            <a:off x="362618" y="1690689"/>
            <a:ext cx="4511171" cy="3416320"/>
          </a:xfrm>
          <a:prstGeom prst="rect">
            <a:avLst/>
          </a:prstGeom>
          <a:noFill/>
        </p:spPr>
        <p:txBody>
          <a:bodyPr wrap="none" rtlCol="0">
            <a:spAutoFit/>
          </a:bodyPr>
          <a:lstStyle/>
          <a:p>
            <a:r>
              <a:rPr kumimoji="1" lang="ja-JP" altLang="en-US" dirty="0" smtClean="0"/>
              <a:t>基本は右図のような構造になるのか？</a:t>
            </a:r>
            <a:endParaRPr kumimoji="1" lang="en-US" altLang="ja-JP" dirty="0" smtClean="0"/>
          </a:p>
          <a:p>
            <a:r>
              <a:rPr lang="ja-JP" altLang="en-US" dirty="0" smtClean="0"/>
              <a:t>遅延素子が増幅減衰の素子</a:t>
            </a:r>
            <a:endParaRPr lang="en-US" altLang="ja-JP" dirty="0" smtClean="0"/>
          </a:p>
          <a:p>
            <a:r>
              <a:rPr lang="ja-JP" altLang="en-US" dirty="0" smtClean="0"/>
              <a:t>今までの構造だと分波合波繰り返すから</a:t>
            </a:r>
            <a:endParaRPr lang="en-US" altLang="ja-JP" dirty="0" smtClean="0"/>
          </a:p>
          <a:p>
            <a:r>
              <a:rPr lang="ja-JP" altLang="en-US" dirty="0" smtClean="0"/>
              <a:t>出力結果の識別が煩雑になるのだろうか？</a:t>
            </a:r>
            <a:endParaRPr lang="en-US" altLang="ja-JP" dirty="0" smtClean="0"/>
          </a:p>
          <a:p>
            <a:r>
              <a:rPr lang="ja-JP" altLang="en-US" dirty="0" smtClean="0"/>
              <a:t>例えば</a:t>
            </a:r>
            <a:r>
              <a:rPr lang="en-US" altLang="ja-JP" dirty="0" smtClean="0"/>
              <a:t>N</a:t>
            </a:r>
            <a:r>
              <a:rPr lang="ja-JP" altLang="en-US" dirty="0" smtClean="0"/>
              <a:t>＝２で一文字違いの場合、出力値が</a:t>
            </a:r>
            <a:endParaRPr lang="en-US" altLang="ja-JP" dirty="0" smtClean="0"/>
          </a:p>
          <a:p>
            <a:r>
              <a:rPr lang="ja-JP" altLang="en-US" dirty="0" smtClean="0"/>
              <a:t>かなり違うから、同じアラインメントスコアでも</a:t>
            </a:r>
            <a:endParaRPr lang="en-US" altLang="ja-JP" dirty="0" smtClean="0"/>
          </a:p>
          <a:p>
            <a:r>
              <a:rPr lang="ja-JP" altLang="en-US" dirty="0" smtClean="0"/>
              <a:t>同じ出力値にならない。</a:t>
            </a:r>
            <a:endParaRPr lang="en-US" altLang="ja-JP" dirty="0" smtClean="0"/>
          </a:p>
          <a:p>
            <a:r>
              <a:rPr lang="ja-JP" altLang="en-US" dirty="0" smtClean="0"/>
              <a:t>でもスイッチ状態で出力値が大きく違うなら、</a:t>
            </a:r>
            <a:endParaRPr lang="en-US" altLang="ja-JP" dirty="0" smtClean="0"/>
          </a:p>
          <a:p>
            <a:r>
              <a:rPr lang="ja-JP" altLang="en-US" dirty="0" smtClean="0">
                <a:solidFill>
                  <a:srgbClr val="FF0000"/>
                </a:solidFill>
              </a:rPr>
              <a:t>出力の信号強度がそのままアラインメントを</a:t>
            </a:r>
            <a:endParaRPr lang="en-US" altLang="ja-JP" dirty="0" smtClean="0">
              <a:solidFill>
                <a:srgbClr val="FF0000"/>
              </a:solidFill>
            </a:endParaRPr>
          </a:p>
          <a:p>
            <a:r>
              <a:rPr lang="ja-JP" altLang="en-US" dirty="0" smtClean="0">
                <a:solidFill>
                  <a:srgbClr val="FF0000"/>
                </a:solidFill>
              </a:rPr>
              <a:t>表現できる可能性もある。</a:t>
            </a:r>
            <a:endParaRPr lang="en-US" altLang="ja-JP" dirty="0" smtClean="0">
              <a:solidFill>
                <a:srgbClr val="FF0000"/>
              </a:solidFill>
            </a:endParaRPr>
          </a:p>
          <a:p>
            <a:r>
              <a:rPr lang="en-US" altLang="ja-JP" dirty="0" smtClean="0"/>
              <a:t>N</a:t>
            </a:r>
            <a:r>
              <a:rPr lang="ja-JP" altLang="en-US" dirty="0" smtClean="0"/>
              <a:t>が大きくなれば複雑化しそう。</a:t>
            </a:r>
            <a:endParaRPr lang="en-US" altLang="ja-JP" dirty="0"/>
          </a:p>
          <a:p>
            <a:endParaRPr lang="en-US" altLang="ja-JP" dirty="0" smtClean="0"/>
          </a:p>
        </p:txBody>
      </p:sp>
      <p:pic>
        <p:nvPicPr>
          <p:cNvPr id="8" name="コンテンツ プレースホルダー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8331" y="1436158"/>
            <a:ext cx="4351338" cy="4351338"/>
          </a:xfrm>
        </p:spPr>
      </p:pic>
    </p:spTree>
    <p:extLst>
      <p:ext uri="{BB962C8B-B14F-4D97-AF65-F5344CB8AC3E}">
        <p14:creationId xmlns:p14="http://schemas.microsoft.com/office/powerpoint/2010/main" val="1397790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レースロジック</a:t>
            </a:r>
            <a:endParaRPr kumimoji="1" lang="ja-JP" altLang="en-US" dirty="0"/>
          </a:p>
        </p:txBody>
      </p:sp>
      <p:sp>
        <p:nvSpPr>
          <p:cNvPr id="3" name="コンテンツ プレースホルダー 2"/>
          <p:cNvSpPr>
            <a:spLocks noGrp="1"/>
          </p:cNvSpPr>
          <p:nvPr>
            <p:ph idx="1"/>
          </p:nvPr>
        </p:nvSpPr>
        <p:spPr>
          <a:xfrm>
            <a:off x="628650" y="1299411"/>
            <a:ext cx="7886700" cy="4752724"/>
          </a:xfrm>
        </p:spPr>
        <p:txBody>
          <a:bodyPr anchor="ctr"/>
          <a:lstStyle/>
          <a:p>
            <a:pPr>
              <a:lnSpc>
                <a:spcPct val="150000"/>
              </a:lnSpc>
            </a:pPr>
            <a:r>
              <a:rPr lang="ja-JP" altLang="ja-JP" dirty="0"/>
              <a:t>伝搬信号が回路に</a:t>
            </a:r>
            <a:r>
              <a:rPr lang="ja-JP" altLang="ja-JP" dirty="0" smtClean="0"/>
              <a:t>入力から出力までの伝搬遅</a:t>
            </a:r>
            <a:r>
              <a:rPr lang="ja-JP" altLang="ja-JP" dirty="0"/>
              <a:t>延時間が計算結果</a:t>
            </a:r>
            <a:r>
              <a:rPr lang="ja-JP" altLang="ja-JP" dirty="0" smtClean="0"/>
              <a:t>を</a:t>
            </a:r>
            <a:r>
              <a:rPr lang="ja-JP" altLang="en-US" dirty="0" smtClean="0"/>
              <a:t>表現するアプローチ</a:t>
            </a:r>
            <a:endParaRPr lang="en-US" altLang="ja-JP" dirty="0" smtClean="0"/>
          </a:p>
          <a:p>
            <a:pPr>
              <a:lnSpc>
                <a:spcPct val="150000"/>
              </a:lnSpc>
            </a:pPr>
            <a:r>
              <a:rPr lang="ja-JP" altLang="en-US" dirty="0" smtClean="0"/>
              <a:t>動的計画法で解ける最適化問題の高速化が期待</a:t>
            </a:r>
            <a:endParaRPr lang="en-US" altLang="ja-JP" dirty="0"/>
          </a:p>
          <a:p>
            <a:pPr>
              <a:lnSpc>
                <a:spcPct val="150000"/>
              </a:lnSpc>
            </a:pPr>
            <a:r>
              <a:rPr lang="ja-JP" altLang="en-US" dirty="0" smtClean="0"/>
              <a:t>配列アラインメント処理への応用</a:t>
            </a:r>
            <a:r>
              <a:rPr lang="ja-JP" altLang="ja-JP" dirty="0" smtClean="0"/>
              <a:t> </a:t>
            </a:r>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kumimoji="1" lang="ja-JP" altLang="en-US" smtClean="0"/>
              <a:t>3</a:t>
            </a:fld>
            <a:endParaRPr kumimoji="1" lang="ja-JP" altLang="en-US"/>
          </a:p>
        </p:txBody>
      </p:sp>
    </p:spTree>
    <p:extLst>
      <p:ext uri="{BB962C8B-B14F-4D97-AF65-F5344CB8AC3E}">
        <p14:creationId xmlns:p14="http://schemas.microsoft.com/office/powerpoint/2010/main" val="19790225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設計選択肢</a:t>
            </a:r>
            <a:r>
              <a:rPr lang="ja-JP" altLang="en-US" dirty="0" smtClean="0"/>
              <a:t>に</a:t>
            </a:r>
            <a:r>
              <a:rPr lang="ja-JP" altLang="en-US" dirty="0" smtClean="0"/>
              <a:t>位相</a:t>
            </a:r>
            <a:r>
              <a:rPr lang="ja-JP" altLang="en-US" dirty="0" smtClean="0"/>
              <a:t>を</a:t>
            </a:r>
            <a:r>
              <a:rPr lang="ja-JP" altLang="en-US" dirty="0" smtClean="0"/>
              <a:t>選択</a:t>
            </a:r>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39</a:t>
            </a:fld>
            <a:endParaRPr lang="ja-JP" altLang="en-US" dirty="0"/>
          </a:p>
        </p:txBody>
      </p:sp>
      <p:pic>
        <p:nvPicPr>
          <p:cNvPr id="7" name="コンテンツ プレースホルダ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8331" y="1436158"/>
            <a:ext cx="4351338" cy="4351338"/>
          </a:xfrm>
          <a:prstGeom prst="rect">
            <a:avLst/>
          </a:prstGeom>
        </p:spPr>
      </p:pic>
      <p:sp>
        <p:nvSpPr>
          <p:cNvPr id="9" name="テキスト ボックス 8"/>
          <p:cNvSpPr txBox="1"/>
          <p:nvPr/>
        </p:nvSpPr>
        <p:spPr>
          <a:xfrm>
            <a:off x="362618" y="1690689"/>
            <a:ext cx="4895892" cy="2308324"/>
          </a:xfrm>
          <a:prstGeom prst="rect">
            <a:avLst/>
          </a:prstGeom>
          <a:noFill/>
        </p:spPr>
        <p:txBody>
          <a:bodyPr wrap="none" rtlCol="0">
            <a:spAutoFit/>
          </a:bodyPr>
          <a:lstStyle/>
          <a:p>
            <a:r>
              <a:rPr kumimoji="1" lang="ja-JP" altLang="en-US" dirty="0" smtClean="0"/>
              <a:t>基本は右図のような構造になるのか？</a:t>
            </a:r>
            <a:endParaRPr kumimoji="1" lang="en-US" altLang="ja-JP" dirty="0" smtClean="0"/>
          </a:p>
          <a:p>
            <a:r>
              <a:rPr lang="ja-JP" altLang="en-US" dirty="0" smtClean="0"/>
              <a:t>遅延素子が位相シフタとか</a:t>
            </a:r>
            <a:endParaRPr lang="en-US" altLang="ja-JP" dirty="0" smtClean="0"/>
          </a:p>
          <a:p>
            <a:r>
              <a:rPr lang="ja-JP" altLang="en-US" dirty="0" smtClean="0">
                <a:solidFill>
                  <a:srgbClr val="FF0000"/>
                </a:solidFill>
              </a:rPr>
              <a:t>分波合波の時に干渉するのが問題では？</a:t>
            </a:r>
            <a:endParaRPr lang="en-US" altLang="ja-JP" dirty="0" smtClean="0">
              <a:solidFill>
                <a:srgbClr val="FF0000"/>
              </a:solidFill>
            </a:endParaRPr>
          </a:p>
          <a:p>
            <a:r>
              <a:rPr lang="ja-JP" altLang="en-US" dirty="0" smtClean="0"/>
              <a:t>修論でも述べたけど、負の重み付けできるのが</a:t>
            </a:r>
            <a:endParaRPr lang="en-US" altLang="ja-JP" dirty="0" smtClean="0"/>
          </a:p>
          <a:p>
            <a:r>
              <a:rPr lang="ja-JP" altLang="en-US" dirty="0" smtClean="0"/>
              <a:t>面白いポイントかも</a:t>
            </a:r>
            <a:endParaRPr lang="en-US" altLang="ja-JP" dirty="0" smtClean="0"/>
          </a:p>
          <a:p>
            <a:r>
              <a:rPr lang="ja-JP" altLang="en-US" dirty="0" smtClean="0"/>
              <a:t>０</a:t>
            </a:r>
            <a:r>
              <a:rPr lang="en-US" altLang="ja-JP" dirty="0" smtClean="0"/>
              <a:t>〜</a:t>
            </a:r>
            <a:r>
              <a:rPr lang="ja-JP" altLang="en-US" dirty="0" smtClean="0"/>
              <a:t>２</a:t>
            </a:r>
            <a:r>
              <a:rPr lang="en-US" altLang="ja-JP" dirty="0" smtClean="0"/>
              <a:t>π</a:t>
            </a:r>
            <a:r>
              <a:rPr lang="ja-JP" altLang="en-US" dirty="0" smtClean="0"/>
              <a:t>までしか識別できないから、その範囲外に</a:t>
            </a:r>
            <a:endParaRPr lang="en-US" altLang="ja-JP" dirty="0" smtClean="0"/>
          </a:p>
          <a:p>
            <a:r>
              <a:rPr lang="ja-JP" altLang="en-US" dirty="0" smtClean="0"/>
              <a:t>ならない保証がいるのでは？</a:t>
            </a:r>
            <a:endParaRPr lang="en-US" altLang="ja-JP" dirty="0" smtClean="0"/>
          </a:p>
          <a:p>
            <a:endParaRPr lang="en-US" altLang="ja-JP" dirty="0" smtClean="0"/>
          </a:p>
        </p:txBody>
      </p:sp>
    </p:spTree>
    <p:extLst>
      <p:ext uri="{BB962C8B-B14F-4D97-AF65-F5344CB8AC3E}">
        <p14:creationId xmlns:p14="http://schemas.microsoft.com/office/powerpoint/2010/main" val="1120398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レースロジック</a:t>
            </a:r>
            <a:endParaRPr kumimoji="1" lang="ja-JP" altLang="en-US" dirty="0"/>
          </a:p>
        </p:txBody>
      </p:sp>
      <p:sp>
        <p:nvSpPr>
          <p:cNvPr id="3" name="コンテンツ プレースホルダー 2"/>
          <p:cNvSpPr>
            <a:spLocks noGrp="1"/>
          </p:cNvSpPr>
          <p:nvPr>
            <p:ph idx="1"/>
          </p:nvPr>
        </p:nvSpPr>
        <p:spPr>
          <a:xfrm>
            <a:off x="628650" y="1299411"/>
            <a:ext cx="7886700" cy="4752724"/>
          </a:xfrm>
        </p:spPr>
        <p:txBody>
          <a:bodyPr/>
          <a:lstStyle/>
          <a:p>
            <a:pPr marL="457200" lvl="1" indent="0">
              <a:lnSpc>
                <a:spcPct val="150000"/>
              </a:lnSpc>
              <a:buNone/>
            </a:pPr>
            <a:r>
              <a:rPr lang="ja-JP" altLang="en-US" dirty="0"/>
              <a:t>回路伝搬遅延時間を観測することで</a:t>
            </a:r>
            <a:endParaRPr lang="en-US" altLang="ja-JP" dirty="0"/>
          </a:p>
          <a:p>
            <a:pPr marL="457200" lvl="1" indent="0">
              <a:lnSpc>
                <a:spcPct val="150000"/>
              </a:lnSpc>
              <a:buNone/>
            </a:pPr>
            <a:r>
              <a:rPr lang="ja-JP" altLang="en-US" dirty="0"/>
              <a:t>配列アラインメントを</a:t>
            </a:r>
            <a:r>
              <a:rPr lang="ja-JP" altLang="en-US" dirty="0" smtClean="0"/>
              <a:t>探索，スコアを得る手法</a:t>
            </a:r>
            <a:endParaRPr lang="en-US" altLang="ja-JP" sz="2800" dirty="0"/>
          </a:p>
          <a:p>
            <a:pPr marL="457200" lvl="1" indent="0">
              <a:lnSpc>
                <a:spcPct val="150000"/>
              </a:lnSpc>
              <a:buNone/>
            </a:pPr>
            <a:r>
              <a:rPr lang="en-US" altLang="ja-JP" sz="2800" dirty="0"/>
              <a:t>X=“TCGAT”</a:t>
            </a:r>
            <a:r>
              <a:rPr lang="ja-JP" altLang="en-US" sz="2800" dirty="0"/>
              <a:t>と</a:t>
            </a:r>
            <a:r>
              <a:rPr lang="en-US" altLang="ja-JP" sz="2800" dirty="0"/>
              <a:t>Y=“CTCAC”</a:t>
            </a:r>
            <a:r>
              <a:rPr lang="ja-JP" altLang="en-US" sz="2800" dirty="0"/>
              <a:t> </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kumimoji="1" lang="ja-JP" altLang="en-US" smtClean="0"/>
              <a:t>4</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1349521651"/>
              </p:ext>
            </p:extLst>
          </p:nvPr>
        </p:nvGraphicFramePr>
        <p:xfrm>
          <a:off x="378965" y="3263484"/>
          <a:ext cx="3230520" cy="1219200"/>
        </p:xfrm>
        <a:graphic>
          <a:graphicData uri="http://schemas.openxmlformats.org/drawingml/2006/table">
            <a:tbl>
              <a:tblPr firstRow="1" bandRow="1">
                <a:tableStyleId>{5940675A-B579-460E-94D1-54222C63F5DA}</a:tableStyleId>
              </a:tblPr>
              <a:tblGrid>
                <a:gridCol w="403815"/>
                <a:gridCol w="403815"/>
                <a:gridCol w="403815"/>
                <a:gridCol w="403815"/>
                <a:gridCol w="403815"/>
                <a:gridCol w="403815"/>
                <a:gridCol w="403815"/>
                <a:gridCol w="403815"/>
              </a:tblGrid>
              <a:tr h="641684">
                <a:tc>
                  <a:txBody>
                    <a:bodyPr/>
                    <a:lstStyle/>
                    <a:p>
                      <a:pPr algn="ctr"/>
                      <a:r>
                        <a:rPr kumimoji="1" lang="en-US" altLang="ja-JP" sz="2800" b="0" dirty="0" smtClean="0">
                          <a:latin typeface="HGSoeiKakugothicUB" charset="-128"/>
                          <a:ea typeface="HGSoeiKakugothicUB" charset="-128"/>
                          <a:cs typeface="HGSoeiKakugothicUB" charset="-128"/>
                        </a:rPr>
                        <a:t>X</a:t>
                      </a:r>
                      <a:endParaRPr kumimoji="1" lang="ja-JP" altLang="en-US" sz="2800" b="0" dirty="0">
                        <a:latin typeface="HGSoeiKakugothicUB" charset="-128"/>
                        <a:ea typeface="HGSoeiKakugothicUB" charset="-128"/>
                        <a:cs typeface="HGSoeiKakugothicUB" charset="-128"/>
                      </a:endParaRPr>
                    </a:p>
                  </a:txBody>
                  <a:tcPr anchor="ctr">
                    <a:lnR w="38100" cap="flat" cmpd="sng" algn="ctr">
                      <a:solidFill>
                        <a:schemeClr val="tx1"/>
                      </a:solidFill>
                      <a:prstDash val="solid"/>
                      <a:round/>
                      <a:headEnd type="none" w="med" len="med"/>
                      <a:tailEnd type="none" w="med" len="med"/>
                    </a:lnR>
                  </a:tcPr>
                </a:tc>
                <a:tc>
                  <a:txBody>
                    <a:bodyPr/>
                    <a:lstStyle/>
                    <a:p>
                      <a:pPr algn="ctr"/>
                      <a:r>
                        <a:rPr kumimoji="1" lang="en-US" altLang="ja-JP" sz="2400" b="0" dirty="0" smtClean="0"/>
                        <a:t>_</a:t>
                      </a:r>
                      <a:endParaRPr kumimoji="1" lang="ja-JP" altLang="en-US" sz="2400" b="0" dirty="0"/>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b="0" dirty="0" smtClean="0"/>
                        <a:t>T</a:t>
                      </a:r>
                      <a:endParaRPr kumimoji="1" lang="ja-JP" altLang="en-US" sz="2400" b="0" dirty="0"/>
                    </a:p>
                  </a:txBody>
                  <a:tcPr anchor="ctr"/>
                </a:tc>
                <a:tc>
                  <a:txBody>
                    <a:bodyPr/>
                    <a:lstStyle/>
                    <a:p>
                      <a:pPr algn="ctr"/>
                      <a:r>
                        <a:rPr kumimoji="1" lang="en-US" altLang="ja-JP" sz="2400" b="0" dirty="0" smtClean="0"/>
                        <a:t>C</a:t>
                      </a:r>
                      <a:endParaRPr kumimoji="1" lang="ja-JP" altLang="en-US" sz="2400" b="0" dirty="0"/>
                    </a:p>
                  </a:txBody>
                  <a:tcPr anchor="ctr"/>
                </a:tc>
                <a:tc>
                  <a:txBody>
                    <a:bodyPr/>
                    <a:lstStyle/>
                    <a:p>
                      <a:pPr algn="ctr"/>
                      <a:r>
                        <a:rPr kumimoji="1" lang="en-US" altLang="ja-JP" sz="2400" b="0" dirty="0" smtClean="0"/>
                        <a:t>G</a:t>
                      </a:r>
                      <a:endParaRPr kumimoji="1" lang="ja-JP" altLang="en-US" sz="2400" b="0" dirty="0"/>
                    </a:p>
                  </a:txBody>
                  <a:tcPr anchor="ctr"/>
                </a:tc>
                <a:tc>
                  <a:txBody>
                    <a:bodyPr/>
                    <a:lstStyle/>
                    <a:p>
                      <a:pPr algn="ctr"/>
                      <a:r>
                        <a:rPr kumimoji="1" lang="en-US" altLang="ja-JP" sz="2400" b="0" dirty="0" smtClean="0"/>
                        <a:t>A</a:t>
                      </a:r>
                      <a:endParaRPr kumimoji="1" lang="ja-JP" altLang="en-US" sz="2400" b="0" dirty="0"/>
                    </a:p>
                  </a:txBody>
                  <a:tcPr anchor="ctr"/>
                </a:tc>
                <a:tc>
                  <a:txBody>
                    <a:bodyPr/>
                    <a:lstStyle/>
                    <a:p>
                      <a:pPr algn="ctr"/>
                      <a:r>
                        <a:rPr kumimoji="1" lang="en-US" altLang="ja-JP" sz="2400" b="0" dirty="0" smtClean="0"/>
                        <a:t>_</a:t>
                      </a:r>
                      <a:endParaRPr kumimoji="1" lang="ja-JP" altLang="en-US" sz="2400" b="0" dirty="0"/>
                    </a:p>
                  </a:txBody>
                  <a:tcPr anchor="ctr"/>
                </a:tc>
                <a:tc>
                  <a:txBody>
                    <a:bodyPr/>
                    <a:lstStyle/>
                    <a:p>
                      <a:pPr algn="ctr"/>
                      <a:r>
                        <a:rPr kumimoji="1" lang="en-US" altLang="ja-JP" sz="2400" b="0" dirty="0" smtClean="0"/>
                        <a:t>T</a:t>
                      </a:r>
                      <a:endParaRPr kumimoji="1" lang="ja-JP" altLang="en-US" sz="2400" b="0" dirty="0"/>
                    </a:p>
                  </a:txBody>
                  <a:tcPr anchor="ctr"/>
                </a:tc>
              </a:tr>
              <a:tr h="577516">
                <a:tc>
                  <a:txBody>
                    <a:bodyPr/>
                    <a:lstStyle/>
                    <a:p>
                      <a:pPr algn="ctr"/>
                      <a:r>
                        <a:rPr kumimoji="1" lang="en-US" altLang="ja-JP" sz="2400" b="0" dirty="0" smtClean="0">
                          <a:latin typeface="HGSoeiKakugothicUB" charset="-128"/>
                          <a:ea typeface="HGSoeiKakugothicUB" charset="-128"/>
                          <a:cs typeface="HGSoeiKakugothicUB" charset="-128"/>
                        </a:rPr>
                        <a:t>Y</a:t>
                      </a:r>
                      <a:endParaRPr kumimoji="1" lang="ja-JP" altLang="en-US" sz="2400" b="0" dirty="0">
                        <a:latin typeface="HGSoeiKakugothicUB" charset="-128"/>
                        <a:ea typeface="HGSoeiKakugothicUB" charset="-128"/>
                        <a:cs typeface="HGSoeiKakugothicUB" charset="-128"/>
                      </a:endParaRPr>
                    </a:p>
                  </a:txBody>
                  <a:tcPr anchor="ctr">
                    <a:lnR w="38100" cap="flat" cmpd="sng" algn="ctr">
                      <a:solidFill>
                        <a:schemeClr val="tx1"/>
                      </a:solidFill>
                      <a:prstDash val="solid"/>
                      <a:round/>
                      <a:headEnd type="none" w="med" len="med"/>
                      <a:tailEnd type="none" w="med" len="med"/>
                    </a:lnR>
                  </a:tcPr>
                </a:tc>
                <a:tc>
                  <a:txBody>
                    <a:bodyPr/>
                    <a:lstStyle/>
                    <a:p>
                      <a:pPr algn="ctr"/>
                      <a:r>
                        <a:rPr kumimoji="1" lang="en-US" altLang="ja-JP" sz="2400" b="0" dirty="0" smtClean="0"/>
                        <a:t>G</a:t>
                      </a:r>
                      <a:endParaRPr kumimoji="1" lang="ja-JP" altLang="en-US" sz="2400" b="0" dirty="0"/>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b="0" dirty="0" smtClean="0"/>
                        <a:t>T</a:t>
                      </a:r>
                      <a:endParaRPr kumimoji="1" lang="ja-JP" altLang="en-US" sz="2400" b="0" dirty="0"/>
                    </a:p>
                  </a:txBody>
                  <a:tcPr anchor="ctr"/>
                </a:tc>
                <a:tc>
                  <a:txBody>
                    <a:bodyPr/>
                    <a:lstStyle/>
                    <a:p>
                      <a:pPr algn="ctr"/>
                      <a:r>
                        <a:rPr kumimoji="1" lang="en-US" altLang="ja-JP" sz="2400" b="0" dirty="0" smtClean="0"/>
                        <a:t>C</a:t>
                      </a:r>
                      <a:endParaRPr kumimoji="1" lang="ja-JP" altLang="en-US" sz="2400" b="0" dirty="0"/>
                    </a:p>
                  </a:txBody>
                  <a:tcPr anchor="ctr"/>
                </a:tc>
                <a:tc>
                  <a:txBody>
                    <a:bodyPr/>
                    <a:lstStyle/>
                    <a:p>
                      <a:pPr algn="ctr"/>
                      <a:r>
                        <a:rPr kumimoji="1" lang="en-US" altLang="ja-JP" sz="2400" b="0" dirty="0" smtClean="0"/>
                        <a:t>_</a:t>
                      </a:r>
                      <a:endParaRPr kumimoji="1" lang="ja-JP" altLang="en-US" sz="2400" b="0" dirty="0"/>
                    </a:p>
                  </a:txBody>
                  <a:tcPr anchor="ctr"/>
                </a:tc>
                <a:tc>
                  <a:txBody>
                    <a:bodyPr/>
                    <a:lstStyle/>
                    <a:p>
                      <a:pPr algn="ctr"/>
                      <a:r>
                        <a:rPr kumimoji="1" lang="en-US" altLang="ja-JP" sz="2400" b="0" dirty="0" smtClean="0"/>
                        <a:t>A</a:t>
                      </a:r>
                      <a:endParaRPr kumimoji="1" lang="ja-JP" altLang="en-US" sz="2400" b="0" dirty="0"/>
                    </a:p>
                  </a:txBody>
                  <a:tcPr anchor="ctr"/>
                </a:tc>
                <a:tc>
                  <a:txBody>
                    <a:bodyPr/>
                    <a:lstStyle/>
                    <a:p>
                      <a:pPr algn="ctr"/>
                      <a:r>
                        <a:rPr kumimoji="1" lang="en-US" altLang="ja-JP" sz="2400" b="0" dirty="0" smtClean="0"/>
                        <a:t>C</a:t>
                      </a:r>
                      <a:endParaRPr kumimoji="1" lang="ja-JP" altLang="en-US" sz="2400" b="0" dirty="0"/>
                    </a:p>
                  </a:txBody>
                  <a:tcPr anchor="ctr"/>
                </a:tc>
                <a:tc>
                  <a:txBody>
                    <a:bodyPr/>
                    <a:lstStyle/>
                    <a:p>
                      <a:pPr algn="ctr"/>
                      <a:r>
                        <a:rPr kumimoji="1" lang="en-US" altLang="ja-JP" sz="2400" b="0" dirty="0" smtClean="0"/>
                        <a:t>_</a:t>
                      </a:r>
                      <a:endParaRPr kumimoji="1" lang="ja-JP" altLang="en-US" sz="2400" b="0" dirty="0"/>
                    </a:p>
                  </a:txBody>
                  <a:tcPr anchor="ctr"/>
                </a:tc>
              </a:tr>
            </a:tbl>
          </a:graphicData>
        </a:graphic>
      </p:graphicFrame>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7999" y="2411999"/>
            <a:ext cx="3963319" cy="3924000"/>
          </a:xfrm>
          <a:prstGeom prst="rect">
            <a:avLst/>
          </a:prstGeom>
        </p:spPr>
      </p:pic>
      <p:graphicFrame>
        <p:nvGraphicFramePr>
          <p:cNvPr id="468" name="表 467"/>
          <p:cNvGraphicFramePr>
            <a:graphicFrameLocks noGrp="1"/>
          </p:cNvGraphicFramePr>
          <p:nvPr>
            <p:extLst>
              <p:ext uri="{D42A27DB-BD31-4B8C-83A1-F6EECF244321}">
                <p14:modId xmlns:p14="http://schemas.microsoft.com/office/powerpoint/2010/main" val="1343231845"/>
              </p:ext>
            </p:extLst>
          </p:nvPr>
        </p:nvGraphicFramePr>
        <p:xfrm>
          <a:off x="378965" y="4945230"/>
          <a:ext cx="4417622" cy="1219200"/>
        </p:xfrm>
        <a:graphic>
          <a:graphicData uri="http://schemas.openxmlformats.org/drawingml/2006/table">
            <a:tbl>
              <a:tblPr firstRow="1" bandRow="1">
                <a:tableStyleId>{5940675A-B579-460E-94D1-54222C63F5DA}</a:tableStyleId>
              </a:tblPr>
              <a:tblGrid>
                <a:gridCol w="401602"/>
                <a:gridCol w="401602"/>
                <a:gridCol w="401602"/>
                <a:gridCol w="401602"/>
                <a:gridCol w="401602"/>
                <a:gridCol w="401602"/>
                <a:gridCol w="401602"/>
                <a:gridCol w="401602"/>
                <a:gridCol w="401602"/>
                <a:gridCol w="401602"/>
                <a:gridCol w="401602"/>
              </a:tblGrid>
              <a:tr h="641684">
                <a:tc>
                  <a:txBody>
                    <a:bodyPr/>
                    <a:lstStyle/>
                    <a:p>
                      <a:pPr algn="ctr"/>
                      <a:r>
                        <a:rPr kumimoji="1" lang="en-US" altLang="ja-JP" sz="2800" noProof="0" dirty="0" smtClean="0">
                          <a:latin typeface="HGSoeiKakugothicUB" charset="-128"/>
                          <a:ea typeface="HGSoeiKakugothicUB" charset="-128"/>
                          <a:cs typeface="HGSoeiKakugothicUB" charset="-128"/>
                        </a:rPr>
                        <a:t>X</a:t>
                      </a:r>
                      <a:endParaRPr kumimoji="1" lang="en-US" altLang="ja-JP" sz="2800" noProof="0" dirty="0">
                        <a:latin typeface="HGSoeiKakugothicUB" charset="-128"/>
                        <a:ea typeface="HGSoeiKakugothicUB" charset="-128"/>
                        <a:cs typeface="HGSoeiKakugothicUB" charset="-128"/>
                      </a:endParaRPr>
                    </a:p>
                  </a:txBody>
                  <a:tcPr anchor="ctr">
                    <a:lnR w="38100" cap="flat" cmpd="sng" algn="ctr">
                      <a:solidFill>
                        <a:schemeClr val="tx1"/>
                      </a:solidFill>
                      <a:prstDash val="solid"/>
                      <a:round/>
                      <a:headEnd type="none" w="med" len="med"/>
                      <a:tailEnd type="none" w="med" len="med"/>
                    </a:lnR>
                  </a:tcPr>
                </a:tc>
                <a:tc>
                  <a:txBody>
                    <a:bodyPr/>
                    <a:lstStyle/>
                    <a:p>
                      <a:pPr algn="ctr"/>
                      <a:r>
                        <a:rPr kumimoji="1" lang="en-US" altLang="ja-JP" sz="2400" noProof="0" dirty="0" smtClean="0"/>
                        <a:t>T</a:t>
                      </a:r>
                      <a:endParaRPr kumimoji="1" lang="en-US" altLang="ja-JP" sz="2400" noProof="0" dirty="0"/>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noProof="0" dirty="0" smtClean="0"/>
                        <a:t>C</a:t>
                      </a:r>
                      <a:endParaRPr kumimoji="1" lang="en-US" altLang="ja-JP" sz="2400" noProof="0" dirty="0"/>
                    </a:p>
                  </a:txBody>
                  <a:tcPr anchor="ctr"/>
                </a:tc>
                <a:tc>
                  <a:txBody>
                    <a:bodyPr/>
                    <a:lstStyle/>
                    <a:p>
                      <a:pPr algn="ctr"/>
                      <a:r>
                        <a:rPr kumimoji="1" lang="en-US" altLang="ja-JP" sz="2400" noProof="0" dirty="0" smtClean="0"/>
                        <a:t>G</a:t>
                      </a:r>
                      <a:endParaRPr kumimoji="1" lang="en-US" altLang="ja-JP" sz="2400" noProof="0" dirty="0"/>
                    </a:p>
                  </a:txBody>
                  <a:tcPr anchor="ctr"/>
                </a:tc>
                <a:tc>
                  <a:txBody>
                    <a:bodyPr/>
                    <a:lstStyle/>
                    <a:p>
                      <a:pPr algn="ctr"/>
                      <a:r>
                        <a:rPr kumimoji="1" lang="en-US" altLang="ja-JP" sz="2400" noProof="0" dirty="0" smtClean="0"/>
                        <a:t>A</a:t>
                      </a:r>
                      <a:endParaRPr kumimoji="1" lang="en-US" altLang="ja-JP" sz="2400" noProof="0" dirty="0"/>
                    </a:p>
                  </a:txBody>
                  <a:tcPr anchor="ctr"/>
                </a:tc>
                <a:tc>
                  <a:txBody>
                    <a:bodyPr/>
                    <a:lstStyle/>
                    <a:p>
                      <a:pPr algn="ctr"/>
                      <a:r>
                        <a:rPr kumimoji="1" lang="en-US" altLang="ja-JP" sz="2400" noProof="0" dirty="0" smtClean="0"/>
                        <a:t>T</a:t>
                      </a:r>
                      <a:endParaRPr kumimoji="1" lang="en-US" altLang="ja-JP" sz="2400" noProof="0" dirty="0"/>
                    </a:p>
                  </a:txBody>
                  <a:tcPr anchor="ctr"/>
                </a:tc>
                <a:tc>
                  <a:txBody>
                    <a:bodyPr/>
                    <a:lstStyle/>
                    <a:p>
                      <a:pPr algn="ctr"/>
                      <a:r>
                        <a:rPr kumimoji="1" lang="en-US" altLang="ja-JP" sz="2400" noProof="0" dirty="0" smtClean="0"/>
                        <a:t>_</a:t>
                      </a:r>
                      <a:endParaRPr kumimoji="1" lang="en-US" altLang="ja-JP" sz="2400" noProof="0" dirty="0"/>
                    </a:p>
                  </a:txBody>
                  <a:tcPr anchor="ctr"/>
                </a:tc>
                <a:tc>
                  <a:txBody>
                    <a:bodyPr/>
                    <a:lstStyle/>
                    <a:p>
                      <a:pPr algn="ctr"/>
                      <a:r>
                        <a:rPr kumimoji="1" lang="en-US" altLang="ja-JP" sz="2400" noProof="0" dirty="0" smtClean="0"/>
                        <a:t>_</a:t>
                      </a:r>
                      <a:endParaRPr kumimoji="1" lang="en-US" altLang="ja-JP" sz="2400" noProof="0" dirty="0"/>
                    </a:p>
                  </a:txBody>
                  <a:tcPr anchor="ctr"/>
                </a:tc>
                <a:tc>
                  <a:txBody>
                    <a:bodyPr/>
                    <a:lstStyle/>
                    <a:p>
                      <a:pPr algn="ctr"/>
                      <a:r>
                        <a:rPr kumimoji="1" lang="en-US" altLang="ja-JP" sz="2400" noProof="0" dirty="0" smtClean="0"/>
                        <a:t>_</a:t>
                      </a:r>
                      <a:endParaRPr kumimoji="1" lang="en-US" altLang="ja-JP" sz="2400" noProof="0" dirty="0"/>
                    </a:p>
                  </a:txBody>
                  <a:tcPr anchor="ctr"/>
                </a:tc>
                <a:tc>
                  <a:txBody>
                    <a:bodyPr/>
                    <a:lstStyle/>
                    <a:p>
                      <a:pPr algn="ctr"/>
                      <a:r>
                        <a:rPr kumimoji="1" lang="en-US" altLang="ja-JP" sz="2400" noProof="0" dirty="0" smtClean="0"/>
                        <a:t>_</a:t>
                      </a:r>
                      <a:endParaRPr kumimoji="1" lang="en-US" altLang="ja-JP" sz="2400" noProof="0" dirty="0"/>
                    </a:p>
                  </a:txBody>
                  <a:tcPr anchor="ctr"/>
                </a:tc>
                <a:tc>
                  <a:txBody>
                    <a:bodyPr/>
                    <a:lstStyle/>
                    <a:p>
                      <a:pPr algn="ctr"/>
                      <a:r>
                        <a:rPr kumimoji="1" lang="en-US" altLang="ja-JP" sz="2400" noProof="0" dirty="0" smtClean="0"/>
                        <a:t>_</a:t>
                      </a:r>
                      <a:endParaRPr kumimoji="1" lang="en-US" altLang="ja-JP" sz="2400" noProof="0" dirty="0"/>
                    </a:p>
                  </a:txBody>
                  <a:tcPr anchor="ctr"/>
                </a:tc>
              </a:tr>
              <a:tr h="577516">
                <a:tc>
                  <a:txBody>
                    <a:bodyPr/>
                    <a:lstStyle/>
                    <a:p>
                      <a:pPr algn="ctr"/>
                      <a:r>
                        <a:rPr kumimoji="1" lang="en-US" altLang="ja-JP" sz="2400" noProof="0" dirty="0" smtClean="0">
                          <a:latin typeface="HGSoeiKakugothicUB" charset="-128"/>
                          <a:ea typeface="HGSoeiKakugothicUB" charset="-128"/>
                          <a:cs typeface="HGSoeiKakugothicUB" charset="-128"/>
                        </a:rPr>
                        <a:t>Y</a:t>
                      </a:r>
                      <a:endParaRPr kumimoji="1" lang="en-US" altLang="ja-JP" sz="2400" noProof="0" dirty="0">
                        <a:latin typeface="HGSoeiKakugothicUB" charset="-128"/>
                        <a:ea typeface="HGSoeiKakugothicUB" charset="-128"/>
                        <a:cs typeface="HGSoeiKakugothicUB" charset="-128"/>
                      </a:endParaRPr>
                    </a:p>
                  </a:txBody>
                  <a:tcPr anchor="ctr">
                    <a:lnR w="38100" cap="flat" cmpd="sng" algn="ctr">
                      <a:solidFill>
                        <a:schemeClr val="tx1"/>
                      </a:solidFill>
                      <a:prstDash val="solid"/>
                      <a:round/>
                      <a:headEnd type="none" w="med" len="med"/>
                      <a:tailEnd type="none" w="med" len="med"/>
                    </a:lnR>
                  </a:tcPr>
                </a:tc>
                <a:tc>
                  <a:txBody>
                    <a:bodyPr/>
                    <a:lstStyle/>
                    <a:p>
                      <a:pPr algn="ctr"/>
                      <a:r>
                        <a:rPr kumimoji="1" lang="en-US" altLang="ja-JP" sz="2400" noProof="0" dirty="0" smtClean="0"/>
                        <a:t>_</a:t>
                      </a:r>
                      <a:endParaRPr kumimoji="1" lang="en-US" altLang="ja-JP" sz="2400" noProof="0" dirty="0"/>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noProof="0" dirty="0" smtClean="0"/>
                        <a:t>_</a:t>
                      </a:r>
                      <a:endParaRPr kumimoji="1" lang="en-US" altLang="ja-JP" sz="2400" noProof="0" dirty="0"/>
                    </a:p>
                  </a:txBody>
                  <a:tcPr anchor="ctr"/>
                </a:tc>
                <a:tc>
                  <a:txBody>
                    <a:bodyPr/>
                    <a:lstStyle/>
                    <a:p>
                      <a:pPr algn="ctr"/>
                      <a:r>
                        <a:rPr kumimoji="1" lang="en-US" altLang="ja-JP" sz="2400" noProof="0" dirty="0" smtClean="0"/>
                        <a:t>_</a:t>
                      </a:r>
                      <a:endParaRPr kumimoji="1" lang="en-US" altLang="ja-JP" sz="2400" noProof="0" dirty="0"/>
                    </a:p>
                  </a:txBody>
                  <a:tcPr anchor="ctr"/>
                </a:tc>
                <a:tc>
                  <a:txBody>
                    <a:bodyPr/>
                    <a:lstStyle/>
                    <a:p>
                      <a:pPr algn="ctr"/>
                      <a:r>
                        <a:rPr kumimoji="1" lang="en-US" altLang="ja-JP" sz="2400" noProof="0" dirty="0" smtClean="0"/>
                        <a:t>_</a:t>
                      </a:r>
                      <a:endParaRPr kumimoji="1" lang="en-US" altLang="ja-JP" sz="2400" noProof="0" dirty="0"/>
                    </a:p>
                  </a:txBody>
                  <a:tcPr anchor="ctr"/>
                </a:tc>
                <a:tc>
                  <a:txBody>
                    <a:bodyPr/>
                    <a:lstStyle/>
                    <a:p>
                      <a:pPr algn="ctr"/>
                      <a:r>
                        <a:rPr kumimoji="1" lang="en-US" altLang="ja-JP" sz="2400" noProof="0" dirty="0" smtClean="0"/>
                        <a:t>_</a:t>
                      </a:r>
                      <a:endParaRPr kumimoji="1" lang="en-US" altLang="ja-JP" sz="2400" noProof="0" dirty="0"/>
                    </a:p>
                  </a:txBody>
                  <a:tcPr anchor="ctr"/>
                </a:tc>
                <a:tc>
                  <a:txBody>
                    <a:bodyPr/>
                    <a:lstStyle/>
                    <a:p>
                      <a:pPr algn="ctr"/>
                      <a:r>
                        <a:rPr kumimoji="1" lang="en-US" altLang="ja-JP" sz="2400" noProof="0" dirty="0" smtClean="0"/>
                        <a:t>G</a:t>
                      </a:r>
                      <a:endParaRPr kumimoji="1" lang="en-US" altLang="ja-JP" sz="2400" noProof="0" dirty="0"/>
                    </a:p>
                  </a:txBody>
                  <a:tcPr anchor="ctr"/>
                </a:tc>
                <a:tc>
                  <a:txBody>
                    <a:bodyPr/>
                    <a:lstStyle/>
                    <a:p>
                      <a:pPr algn="ctr"/>
                      <a:r>
                        <a:rPr kumimoji="1" lang="en-US" altLang="ja-JP" sz="2400" noProof="0" dirty="0" smtClean="0"/>
                        <a:t>T</a:t>
                      </a:r>
                      <a:endParaRPr kumimoji="1" lang="en-US" altLang="ja-JP" sz="2400" noProof="0" dirty="0"/>
                    </a:p>
                  </a:txBody>
                  <a:tcPr anchor="ctr"/>
                </a:tc>
                <a:tc>
                  <a:txBody>
                    <a:bodyPr/>
                    <a:lstStyle/>
                    <a:p>
                      <a:pPr algn="ctr"/>
                      <a:r>
                        <a:rPr kumimoji="1" lang="en-US" altLang="ja-JP" sz="2400" noProof="0" dirty="0" smtClean="0"/>
                        <a:t>C</a:t>
                      </a:r>
                      <a:endParaRPr kumimoji="1" lang="en-US" altLang="ja-JP" sz="2400" noProof="0" dirty="0"/>
                    </a:p>
                  </a:txBody>
                  <a:tcPr anchor="ctr"/>
                </a:tc>
                <a:tc>
                  <a:txBody>
                    <a:bodyPr/>
                    <a:lstStyle/>
                    <a:p>
                      <a:pPr algn="ctr"/>
                      <a:r>
                        <a:rPr kumimoji="1" lang="en-US" altLang="ja-JP" sz="2400" noProof="0" dirty="0" smtClean="0"/>
                        <a:t>A</a:t>
                      </a:r>
                      <a:endParaRPr kumimoji="1" lang="en-US" altLang="ja-JP" sz="2400" noProof="0" dirty="0"/>
                    </a:p>
                  </a:txBody>
                  <a:tcPr anchor="ctr"/>
                </a:tc>
                <a:tc>
                  <a:txBody>
                    <a:bodyPr/>
                    <a:lstStyle/>
                    <a:p>
                      <a:pPr algn="ctr"/>
                      <a:r>
                        <a:rPr kumimoji="1" lang="en-US" altLang="ja-JP" sz="2400" noProof="0" dirty="0" smtClean="0"/>
                        <a:t>C</a:t>
                      </a:r>
                      <a:endParaRPr kumimoji="1" lang="en-US" altLang="ja-JP" sz="2400" noProof="0" dirty="0"/>
                    </a:p>
                  </a:txBody>
                  <a:tcPr anchor="ctr"/>
                </a:tc>
              </a:tr>
            </a:tbl>
          </a:graphicData>
        </a:graphic>
      </p:graphicFrame>
    </p:spTree>
    <p:extLst>
      <p:ext uri="{BB962C8B-B14F-4D97-AF65-F5344CB8AC3E}">
        <p14:creationId xmlns:p14="http://schemas.microsoft.com/office/powerpoint/2010/main" val="142353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レースロジック</a:t>
            </a:r>
            <a:endParaRPr kumimoji="1" lang="ja-JP" altLang="en-US" dirty="0"/>
          </a:p>
        </p:txBody>
      </p:sp>
      <p:sp>
        <p:nvSpPr>
          <p:cNvPr id="3" name="コンテンツ プレースホルダー 2"/>
          <p:cNvSpPr>
            <a:spLocks noGrp="1"/>
          </p:cNvSpPr>
          <p:nvPr>
            <p:ph idx="1"/>
          </p:nvPr>
        </p:nvSpPr>
        <p:spPr>
          <a:xfrm>
            <a:off x="628650" y="1299411"/>
            <a:ext cx="7886700" cy="4752724"/>
          </a:xfrm>
        </p:spPr>
        <p:txBody>
          <a:bodyPr/>
          <a:lstStyle/>
          <a:p>
            <a:pPr marL="457200" lvl="1" indent="0">
              <a:lnSpc>
                <a:spcPct val="150000"/>
              </a:lnSpc>
              <a:buNone/>
            </a:pPr>
            <a:r>
              <a:rPr lang="ja-JP" altLang="en-US" dirty="0"/>
              <a:t>回路伝搬遅延時間を観測することで</a:t>
            </a:r>
            <a:endParaRPr lang="en-US" altLang="ja-JP" dirty="0"/>
          </a:p>
          <a:p>
            <a:pPr marL="457200" lvl="1" indent="0">
              <a:lnSpc>
                <a:spcPct val="150000"/>
              </a:lnSpc>
              <a:buNone/>
            </a:pPr>
            <a:r>
              <a:rPr lang="ja-JP" altLang="en-US" dirty="0"/>
              <a:t>配列アラインメントを探索，スコアを得る手法</a:t>
            </a:r>
            <a:endParaRPr lang="en-US" altLang="ja-JP" sz="2800" dirty="0"/>
          </a:p>
          <a:p>
            <a:pPr marL="457200" lvl="1" indent="0">
              <a:lnSpc>
                <a:spcPct val="150000"/>
              </a:lnSpc>
              <a:buNone/>
            </a:pPr>
            <a:r>
              <a:rPr lang="en-US" altLang="ja-JP" sz="2800" dirty="0"/>
              <a:t>X=“TCGAT”</a:t>
            </a:r>
            <a:r>
              <a:rPr lang="ja-JP" altLang="en-US" sz="2800" dirty="0"/>
              <a:t>と</a:t>
            </a:r>
            <a:r>
              <a:rPr lang="en-US" altLang="ja-JP" sz="2800" dirty="0"/>
              <a:t>Y=“CTCAC”</a:t>
            </a:r>
            <a:r>
              <a:rPr lang="ja-JP" altLang="en-US" sz="2800" dirty="0"/>
              <a:t> </a:t>
            </a:r>
          </a:p>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kumimoji="1" lang="ja-JP" altLang="en-US" smtClean="0"/>
              <a:t>5</a:t>
            </a:fld>
            <a:endParaRPr kumimoji="1" lang="ja-JP" altLang="en-US"/>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4287" y="3190468"/>
            <a:ext cx="3036663" cy="3165883"/>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8000" y="2412000"/>
            <a:ext cx="3963319" cy="3924000"/>
          </a:xfrm>
          <a:prstGeom prst="rect">
            <a:avLst/>
          </a:prstGeom>
        </p:spPr>
      </p:pic>
    </p:spTree>
    <p:extLst>
      <p:ext uri="{BB962C8B-B14F-4D97-AF65-F5344CB8AC3E}">
        <p14:creationId xmlns:p14="http://schemas.microsoft.com/office/powerpoint/2010/main" val="10062796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レースロジック</a:t>
            </a:r>
            <a:endParaRPr kumimoji="1" lang="ja-JP" altLang="en-US" dirty="0"/>
          </a:p>
        </p:txBody>
      </p:sp>
      <p:sp>
        <p:nvSpPr>
          <p:cNvPr id="3" name="コンテンツ プレースホルダー 2"/>
          <p:cNvSpPr>
            <a:spLocks noGrp="1"/>
          </p:cNvSpPr>
          <p:nvPr>
            <p:ph idx="1"/>
          </p:nvPr>
        </p:nvSpPr>
        <p:spPr>
          <a:xfrm>
            <a:off x="628650" y="1299411"/>
            <a:ext cx="7886700" cy="4752724"/>
          </a:xfrm>
        </p:spPr>
        <p:txBody>
          <a:bodyPr/>
          <a:lstStyle/>
          <a:p>
            <a:pPr marL="457200" lvl="1" indent="0">
              <a:lnSpc>
                <a:spcPct val="150000"/>
              </a:lnSpc>
              <a:buNone/>
            </a:pPr>
            <a:r>
              <a:rPr lang="ja-JP" altLang="en-US" dirty="0"/>
              <a:t>回路伝搬遅延時間を観測することで</a:t>
            </a:r>
            <a:endParaRPr lang="en-US" altLang="ja-JP" dirty="0"/>
          </a:p>
          <a:p>
            <a:pPr marL="457200" lvl="1" indent="0">
              <a:lnSpc>
                <a:spcPct val="150000"/>
              </a:lnSpc>
              <a:buNone/>
            </a:pPr>
            <a:r>
              <a:rPr lang="ja-JP" altLang="en-US" dirty="0"/>
              <a:t>配列アラインメントを探索，スコアを得る手法</a:t>
            </a:r>
            <a:endParaRPr lang="en-US" altLang="ja-JP" sz="2800" dirty="0"/>
          </a:p>
          <a:p>
            <a:pPr marL="457200" lvl="1" indent="0">
              <a:lnSpc>
                <a:spcPct val="150000"/>
              </a:lnSpc>
              <a:buNone/>
            </a:pPr>
            <a:r>
              <a:rPr lang="en-US" altLang="ja-JP" sz="2800" dirty="0"/>
              <a:t>X=“TCGAT”</a:t>
            </a:r>
            <a:r>
              <a:rPr lang="ja-JP" altLang="en-US" sz="2800" dirty="0"/>
              <a:t>と</a:t>
            </a:r>
            <a:r>
              <a:rPr lang="en-US" altLang="ja-JP" sz="2800" dirty="0"/>
              <a:t>Y=“CTCAC”</a:t>
            </a:r>
            <a:r>
              <a:rPr lang="ja-JP" altLang="en-US" sz="2800" dirty="0"/>
              <a:t> </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kumimoji="1" lang="ja-JP" altLang="en-US" smtClean="0"/>
              <a:t>6</a:t>
            </a:fld>
            <a:endParaRPr kumimoji="1" lang="ja-JP" altLang="en-US"/>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4287" y="3190468"/>
            <a:ext cx="3036663" cy="3165883"/>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7999" y="2412000"/>
            <a:ext cx="3949713" cy="4032000"/>
          </a:xfrm>
          <a:prstGeom prst="rect">
            <a:avLst/>
          </a:prstGeom>
        </p:spPr>
      </p:pic>
    </p:spTree>
    <p:extLst>
      <p:ext uri="{BB962C8B-B14F-4D97-AF65-F5344CB8AC3E}">
        <p14:creationId xmlns:p14="http://schemas.microsoft.com/office/powerpoint/2010/main" val="1167433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レースロジック</a:t>
            </a:r>
            <a:endParaRPr kumimoji="1" lang="ja-JP" altLang="en-US" dirty="0"/>
          </a:p>
        </p:txBody>
      </p:sp>
      <p:sp>
        <p:nvSpPr>
          <p:cNvPr id="3" name="コンテンツ プレースホルダー 2"/>
          <p:cNvSpPr>
            <a:spLocks noGrp="1"/>
          </p:cNvSpPr>
          <p:nvPr>
            <p:ph idx="1"/>
          </p:nvPr>
        </p:nvSpPr>
        <p:spPr>
          <a:xfrm>
            <a:off x="628650" y="1299411"/>
            <a:ext cx="7886700" cy="4752724"/>
          </a:xfrm>
        </p:spPr>
        <p:txBody>
          <a:bodyPr/>
          <a:lstStyle/>
          <a:p>
            <a:pPr marL="457200" lvl="1" indent="0">
              <a:lnSpc>
                <a:spcPct val="150000"/>
              </a:lnSpc>
              <a:buNone/>
            </a:pPr>
            <a:r>
              <a:rPr lang="ja-JP" altLang="en-US" dirty="0"/>
              <a:t>回路伝搬遅延時間を観測することで</a:t>
            </a:r>
            <a:endParaRPr lang="en-US" altLang="ja-JP" dirty="0"/>
          </a:p>
          <a:p>
            <a:pPr marL="457200" lvl="1" indent="0">
              <a:lnSpc>
                <a:spcPct val="150000"/>
              </a:lnSpc>
              <a:buNone/>
            </a:pPr>
            <a:r>
              <a:rPr lang="ja-JP" altLang="en-US" dirty="0"/>
              <a:t>配列アラインメントを探索，スコアを得る手法</a:t>
            </a:r>
            <a:endParaRPr lang="en-US" altLang="ja-JP" sz="2800" dirty="0"/>
          </a:p>
          <a:p>
            <a:pPr marL="457200" lvl="1" indent="0">
              <a:lnSpc>
                <a:spcPct val="150000"/>
              </a:lnSpc>
              <a:buNone/>
            </a:pPr>
            <a:r>
              <a:rPr lang="en-US" altLang="ja-JP" sz="2800" dirty="0"/>
              <a:t>X=“TCGAT”</a:t>
            </a:r>
            <a:r>
              <a:rPr lang="ja-JP" altLang="en-US" sz="2800" dirty="0"/>
              <a:t>と</a:t>
            </a:r>
            <a:r>
              <a:rPr lang="en-US" altLang="ja-JP" sz="2800" dirty="0"/>
              <a:t>Y=“CTCAC”</a:t>
            </a:r>
            <a:r>
              <a:rPr lang="ja-JP" altLang="en-US" sz="2800" dirty="0"/>
              <a:t> </a:t>
            </a:r>
            <a:endParaRPr lang="en-US" altLang="ja-JP" sz="2800" dirty="0" smtClean="0"/>
          </a:p>
          <a:p>
            <a:pPr marL="457200" lvl="1" indent="0">
              <a:lnSpc>
                <a:spcPct val="150000"/>
              </a:lnSpc>
              <a:buNone/>
            </a:pPr>
            <a:r>
              <a:rPr lang="ja-JP" altLang="en-US" sz="2600" dirty="0" smtClean="0"/>
              <a:t>配列アラインメントスコア：７</a:t>
            </a:r>
            <a:endParaRPr lang="ja-JP" altLang="en-US" sz="2600"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kumimoji="1" lang="ja-JP" altLang="en-US" smtClean="0"/>
              <a:t>7</a:t>
            </a:fld>
            <a:endParaRPr kumimoji="1" lang="ja-JP" altLang="en-US"/>
          </a:p>
        </p:txBody>
      </p:sp>
      <p:graphicFrame>
        <p:nvGraphicFramePr>
          <p:cNvPr id="8" name="表 7"/>
          <p:cNvGraphicFramePr>
            <a:graphicFrameLocks noGrp="1"/>
          </p:cNvGraphicFramePr>
          <p:nvPr>
            <p:extLst>
              <p:ext uri="{D42A27DB-BD31-4B8C-83A1-F6EECF244321}">
                <p14:modId xmlns:p14="http://schemas.microsoft.com/office/powerpoint/2010/main" val="1366357613"/>
              </p:ext>
            </p:extLst>
          </p:nvPr>
        </p:nvGraphicFramePr>
        <p:xfrm>
          <a:off x="1185510" y="4009442"/>
          <a:ext cx="3230520" cy="1219200"/>
        </p:xfrm>
        <a:graphic>
          <a:graphicData uri="http://schemas.openxmlformats.org/drawingml/2006/table">
            <a:tbl>
              <a:tblPr firstRow="1" bandRow="1">
                <a:tableStyleId>{5940675A-B579-460E-94D1-54222C63F5DA}</a:tableStyleId>
              </a:tblPr>
              <a:tblGrid>
                <a:gridCol w="403815"/>
                <a:gridCol w="403815"/>
                <a:gridCol w="403815"/>
                <a:gridCol w="403815"/>
                <a:gridCol w="403815"/>
                <a:gridCol w="403815"/>
                <a:gridCol w="403815"/>
                <a:gridCol w="403815"/>
              </a:tblGrid>
              <a:tr h="641684">
                <a:tc>
                  <a:txBody>
                    <a:bodyPr/>
                    <a:lstStyle/>
                    <a:p>
                      <a:pPr algn="ctr"/>
                      <a:r>
                        <a:rPr kumimoji="1" lang="en-US" altLang="ja-JP" sz="2800" b="0" dirty="0" smtClean="0">
                          <a:latin typeface="HGSoeiKakugothicUB" charset="-128"/>
                          <a:ea typeface="HGSoeiKakugothicUB" charset="-128"/>
                          <a:cs typeface="HGSoeiKakugothicUB" charset="-128"/>
                        </a:rPr>
                        <a:t>X</a:t>
                      </a:r>
                      <a:endParaRPr kumimoji="1" lang="ja-JP" altLang="en-US" sz="2800" b="0" dirty="0">
                        <a:latin typeface="HGSoeiKakugothicUB" charset="-128"/>
                        <a:ea typeface="HGSoeiKakugothicUB" charset="-128"/>
                        <a:cs typeface="HGSoeiKakugothicUB" charset="-128"/>
                      </a:endParaRPr>
                    </a:p>
                  </a:txBody>
                  <a:tcPr anchor="ctr">
                    <a:lnR w="38100" cap="flat" cmpd="sng" algn="ctr">
                      <a:solidFill>
                        <a:schemeClr val="tx1"/>
                      </a:solidFill>
                      <a:prstDash val="solid"/>
                      <a:round/>
                      <a:headEnd type="none" w="med" len="med"/>
                      <a:tailEnd type="none" w="med" len="med"/>
                    </a:lnR>
                  </a:tcPr>
                </a:tc>
                <a:tc>
                  <a:txBody>
                    <a:bodyPr/>
                    <a:lstStyle/>
                    <a:p>
                      <a:pPr algn="ctr"/>
                      <a:r>
                        <a:rPr kumimoji="1" lang="en-US" altLang="ja-JP" sz="2400" b="0" dirty="0" smtClean="0"/>
                        <a:t>_</a:t>
                      </a:r>
                      <a:endParaRPr kumimoji="1" lang="ja-JP" altLang="en-US" sz="2400" b="0" dirty="0"/>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b="0" dirty="0" smtClean="0"/>
                        <a:t>T</a:t>
                      </a:r>
                      <a:endParaRPr kumimoji="1" lang="ja-JP" altLang="en-US" sz="2400" b="0" dirty="0"/>
                    </a:p>
                  </a:txBody>
                  <a:tcPr anchor="ctr"/>
                </a:tc>
                <a:tc>
                  <a:txBody>
                    <a:bodyPr/>
                    <a:lstStyle/>
                    <a:p>
                      <a:pPr algn="ctr"/>
                      <a:r>
                        <a:rPr kumimoji="1" lang="en-US" altLang="ja-JP" sz="2400" b="0" dirty="0" smtClean="0"/>
                        <a:t>C</a:t>
                      </a:r>
                      <a:endParaRPr kumimoji="1" lang="ja-JP" altLang="en-US" sz="2400" b="0" dirty="0"/>
                    </a:p>
                  </a:txBody>
                  <a:tcPr anchor="ctr"/>
                </a:tc>
                <a:tc>
                  <a:txBody>
                    <a:bodyPr/>
                    <a:lstStyle/>
                    <a:p>
                      <a:pPr algn="ctr"/>
                      <a:r>
                        <a:rPr kumimoji="1" lang="en-US" altLang="ja-JP" sz="2400" b="0" dirty="0" smtClean="0"/>
                        <a:t>G</a:t>
                      </a:r>
                      <a:endParaRPr kumimoji="1" lang="ja-JP" altLang="en-US" sz="2400" b="0" dirty="0"/>
                    </a:p>
                  </a:txBody>
                  <a:tcPr anchor="ctr"/>
                </a:tc>
                <a:tc>
                  <a:txBody>
                    <a:bodyPr/>
                    <a:lstStyle/>
                    <a:p>
                      <a:pPr algn="ctr"/>
                      <a:r>
                        <a:rPr kumimoji="1" lang="en-US" altLang="ja-JP" sz="2400" b="0" dirty="0" smtClean="0"/>
                        <a:t>A</a:t>
                      </a:r>
                      <a:endParaRPr kumimoji="1" lang="ja-JP" altLang="en-US" sz="2400" b="0" dirty="0"/>
                    </a:p>
                  </a:txBody>
                  <a:tcPr anchor="ctr"/>
                </a:tc>
                <a:tc>
                  <a:txBody>
                    <a:bodyPr/>
                    <a:lstStyle/>
                    <a:p>
                      <a:pPr algn="ctr"/>
                      <a:r>
                        <a:rPr kumimoji="1" lang="en-US" altLang="ja-JP" sz="2400" b="0" dirty="0" smtClean="0"/>
                        <a:t>_</a:t>
                      </a:r>
                      <a:endParaRPr kumimoji="1" lang="ja-JP" altLang="en-US" sz="2400" b="0" dirty="0"/>
                    </a:p>
                  </a:txBody>
                  <a:tcPr anchor="ctr"/>
                </a:tc>
                <a:tc>
                  <a:txBody>
                    <a:bodyPr/>
                    <a:lstStyle/>
                    <a:p>
                      <a:pPr algn="ctr"/>
                      <a:r>
                        <a:rPr kumimoji="1" lang="en-US" altLang="ja-JP" sz="2400" b="0" dirty="0" smtClean="0"/>
                        <a:t>T</a:t>
                      </a:r>
                      <a:endParaRPr kumimoji="1" lang="ja-JP" altLang="en-US" sz="2400" b="0" dirty="0"/>
                    </a:p>
                  </a:txBody>
                  <a:tcPr anchor="ctr"/>
                </a:tc>
              </a:tr>
              <a:tr h="577516">
                <a:tc>
                  <a:txBody>
                    <a:bodyPr/>
                    <a:lstStyle/>
                    <a:p>
                      <a:pPr algn="ctr"/>
                      <a:r>
                        <a:rPr kumimoji="1" lang="en-US" altLang="ja-JP" sz="2400" b="0" dirty="0" smtClean="0">
                          <a:latin typeface="HGSoeiKakugothicUB" charset="-128"/>
                          <a:ea typeface="HGSoeiKakugothicUB" charset="-128"/>
                          <a:cs typeface="HGSoeiKakugothicUB" charset="-128"/>
                        </a:rPr>
                        <a:t>Y</a:t>
                      </a:r>
                      <a:endParaRPr kumimoji="1" lang="ja-JP" altLang="en-US" sz="2400" b="0" dirty="0">
                        <a:latin typeface="HGSoeiKakugothicUB" charset="-128"/>
                        <a:ea typeface="HGSoeiKakugothicUB" charset="-128"/>
                        <a:cs typeface="HGSoeiKakugothicUB" charset="-128"/>
                      </a:endParaRPr>
                    </a:p>
                  </a:txBody>
                  <a:tcPr anchor="ctr">
                    <a:lnR w="38100" cap="flat" cmpd="sng" algn="ctr">
                      <a:solidFill>
                        <a:schemeClr val="tx1"/>
                      </a:solidFill>
                      <a:prstDash val="solid"/>
                      <a:round/>
                      <a:headEnd type="none" w="med" len="med"/>
                      <a:tailEnd type="none" w="med" len="med"/>
                    </a:lnR>
                  </a:tcPr>
                </a:tc>
                <a:tc>
                  <a:txBody>
                    <a:bodyPr/>
                    <a:lstStyle/>
                    <a:p>
                      <a:pPr algn="ctr"/>
                      <a:r>
                        <a:rPr kumimoji="1" lang="en-US" altLang="ja-JP" sz="2400" b="0" dirty="0" smtClean="0"/>
                        <a:t>G</a:t>
                      </a:r>
                      <a:endParaRPr kumimoji="1" lang="ja-JP" altLang="en-US" sz="2400" b="0" dirty="0"/>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b="0" dirty="0" smtClean="0"/>
                        <a:t>T</a:t>
                      </a:r>
                      <a:endParaRPr kumimoji="1" lang="ja-JP" altLang="en-US" sz="2400" b="0" dirty="0"/>
                    </a:p>
                  </a:txBody>
                  <a:tcPr anchor="ctr"/>
                </a:tc>
                <a:tc>
                  <a:txBody>
                    <a:bodyPr/>
                    <a:lstStyle/>
                    <a:p>
                      <a:pPr algn="ctr"/>
                      <a:r>
                        <a:rPr kumimoji="1" lang="en-US" altLang="ja-JP" sz="2400" b="0" dirty="0" smtClean="0"/>
                        <a:t>C</a:t>
                      </a:r>
                      <a:endParaRPr kumimoji="1" lang="ja-JP" altLang="en-US" sz="2400" b="0" dirty="0"/>
                    </a:p>
                  </a:txBody>
                  <a:tcPr anchor="ctr"/>
                </a:tc>
                <a:tc>
                  <a:txBody>
                    <a:bodyPr/>
                    <a:lstStyle/>
                    <a:p>
                      <a:pPr algn="ctr"/>
                      <a:r>
                        <a:rPr kumimoji="1" lang="en-US" altLang="ja-JP" sz="2400" b="0" dirty="0" smtClean="0"/>
                        <a:t>_</a:t>
                      </a:r>
                      <a:endParaRPr kumimoji="1" lang="ja-JP" altLang="en-US" sz="2400" b="0" dirty="0"/>
                    </a:p>
                  </a:txBody>
                  <a:tcPr anchor="ctr"/>
                </a:tc>
                <a:tc>
                  <a:txBody>
                    <a:bodyPr/>
                    <a:lstStyle/>
                    <a:p>
                      <a:pPr algn="ctr"/>
                      <a:r>
                        <a:rPr kumimoji="1" lang="en-US" altLang="ja-JP" sz="2400" b="0" dirty="0" smtClean="0"/>
                        <a:t>A</a:t>
                      </a:r>
                      <a:endParaRPr kumimoji="1" lang="ja-JP" altLang="en-US" sz="2400" b="0" dirty="0"/>
                    </a:p>
                  </a:txBody>
                  <a:tcPr anchor="ctr"/>
                </a:tc>
                <a:tc>
                  <a:txBody>
                    <a:bodyPr/>
                    <a:lstStyle/>
                    <a:p>
                      <a:pPr algn="ctr"/>
                      <a:r>
                        <a:rPr kumimoji="1" lang="en-US" altLang="ja-JP" sz="2400" b="0" dirty="0" smtClean="0"/>
                        <a:t>C</a:t>
                      </a:r>
                      <a:endParaRPr kumimoji="1" lang="ja-JP" altLang="en-US" sz="2400" b="0" dirty="0"/>
                    </a:p>
                  </a:txBody>
                  <a:tcPr anchor="ctr"/>
                </a:tc>
                <a:tc>
                  <a:txBody>
                    <a:bodyPr/>
                    <a:lstStyle/>
                    <a:p>
                      <a:pPr algn="ctr"/>
                      <a:r>
                        <a:rPr kumimoji="1" lang="en-US" altLang="ja-JP" sz="2400" b="0" dirty="0" smtClean="0"/>
                        <a:t>_</a:t>
                      </a:r>
                      <a:endParaRPr kumimoji="1" lang="ja-JP" altLang="en-US" sz="2400" b="0" dirty="0"/>
                    </a:p>
                  </a:txBody>
                  <a:tcPr anchor="ctr"/>
                </a:tc>
              </a:tr>
            </a:tbl>
          </a:graphicData>
        </a:graphic>
      </p:graphicFrame>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7999" y="2412000"/>
            <a:ext cx="3949713" cy="4032000"/>
          </a:xfrm>
          <a:prstGeom prst="rect">
            <a:avLst/>
          </a:prstGeom>
        </p:spPr>
      </p:pic>
    </p:spTree>
    <p:extLst>
      <p:ext uri="{BB962C8B-B14F-4D97-AF65-F5344CB8AC3E}">
        <p14:creationId xmlns:p14="http://schemas.microsoft.com/office/powerpoint/2010/main" val="12350132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レースロジック</a:t>
            </a:r>
            <a:endParaRPr kumimoji="1" lang="ja-JP" altLang="en-US" dirty="0"/>
          </a:p>
        </p:txBody>
      </p:sp>
      <p:sp>
        <p:nvSpPr>
          <p:cNvPr id="3" name="コンテンツ プレースホルダー 2"/>
          <p:cNvSpPr>
            <a:spLocks noGrp="1"/>
          </p:cNvSpPr>
          <p:nvPr>
            <p:ph idx="1"/>
          </p:nvPr>
        </p:nvSpPr>
        <p:spPr>
          <a:xfrm>
            <a:off x="628650" y="1299411"/>
            <a:ext cx="7886700" cy="4752724"/>
          </a:xfrm>
        </p:spPr>
        <p:txBody>
          <a:bodyPr/>
          <a:lstStyle/>
          <a:p>
            <a:pPr marL="457200" lvl="1" indent="0">
              <a:lnSpc>
                <a:spcPct val="150000"/>
              </a:lnSpc>
              <a:buNone/>
            </a:pPr>
            <a:r>
              <a:rPr lang="ja-JP" altLang="en-US" dirty="0"/>
              <a:t>回路伝搬遅延時間を観測することで</a:t>
            </a:r>
            <a:endParaRPr lang="en-US" altLang="ja-JP" dirty="0"/>
          </a:p>
          <a:p>
            <a:pPr marL="457200" lvl="1" indent="0">
              <a:lnSpc>
                <a:spcPct val="150000"/>
              </a:lnSpc>
              <a:buNone/>
            </a:pPr>
            <a:r>
              <a:rPr lang="ja-JP" altLang="en-US" dirty="0"/>
              <a:t>配列アラインメントを探索，スコアを得る手法</a:t>
            </a:r>
            <a:endParaRPr lang="en-US" altLang="ja-JP" sz="2800" dirty="0"/>
          </a:p>
          <a:p>
            <a:pPr marL="457200" lvl="1" indent="0">
              <a:lnSpc>
                <a:spcPct val="150000"/>
              </a:lnSpc>
              <a:buNone/>
            </a:pPr>
            <a:r>
              <a:rPr lang="en-US" altLang="ja-JP" sz="2800" dirty="0"/>
              <a:t>X=“TCGAT”</a:t>
            </a:r>
            <a:r>
              <a:rPr lang="ja-JP" altLang="en-US" sz="2800" dirty="0" smtClean="0"/>
              <a:t>と</a:t>
            </a:r>
            <a:r>
              <a:rPr lang="en-US" altLang="ja-JP" sz="2800" dirty="0"/>
              <a:t>Z</a:t>
            </a:r>
            <a:r>
              <a:rPr lang="en-US" altLang="ja-JP" sz="2800" dirty="0" smtClean="0"/>
              <a:t>=“CCGAT”</a:t>
            </a:r>
            <a:r>
              <a:rPr lang="ja-JP" altLang="en-US" sz="2800" dirty="0" smtClean="0"/>
              <a:t> </a:t>
            </a:r>
            <a:endParaRPr lang="en-US" altLang="ja-JP" sz="2800" dirty="0" smtClean="0"/>
          </a:p>
          <a:p>
            <a:pPr marL="457200" lvl="1" indent="0">
              <a:lnSpc>
                <a:spcPct val="150000"/>
              </a:lnSpc>
              <a:buNone/>
            </a:pPr>
            <a:r>
              <a:rPr lang="ja-JP" altLang="en-US" sz="2600" dirty="0" smtClean="0"/>
              <a:t>配列アラインメントスコア：</a:t>
            </a:r>
            <a:r>
              <a:rPr lang="en-US" altLang="ja-JP" sz="2600" dirty="0" smtClean="0"/>
              <a:t>6</a:t>
            </a:r>
            <a:endParaRPr lang="ja-JP" altLang="en-US" sz="2600"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kumimoji="1" lang="ja-JP" altLang="en-US" smtClean="0"/>
              <a:t>8</a:t>
            </a:fld>
            <a:endParaRPr kumimoji="1" lang="ja-JP" altLang="en-US"/>
          </a:p>
        </p:txBody>
      </p:sp>
      <p:graphicFrame>
        <p:nvGraphicFramePr>
          <p:cNvPr id="8" name="表 7"/>
          <p:cNvGraphicFramePr>
            <a:graphicFrameLocks noGrp="1"/>
          </p:cNvGraphicFramePr>
          <p:nvPr>
            <p:extLst>
              <p:ext uri="{D42A27DB-BD31-4B8C-83A1-F6EECF244321}">
                <p14:modId xmlns:p14="http://schemas.microsoft.com/office/powerpoint/2010/main" val="1787215405"/>
              </p:ext>
            </p:extLst>
          </p:nvPr>
        </p:nvGraphicFramePr>
        <p:xfrm>
          <a:off x="1185510" y="4009442"/>
          <a:ext cx="2826705" cy="1219200"/>
        </p:xfrm>
        <a:graphic>
          <a:graphicData uri="http://schemas.openxmlformats.org/drawingml/2006/table">
            <a:tbl>
              <a:tblPr firstRow="1" bandRow="1">
                <a:tableStyleId>{5940675A-B579-460E-94D1-54222C63F5DA}</a:tableStyleId>
              </a:tblPr>
              <a:tblGrid>
                <a:gridCol w="403815"/>
                <a:gridCol w="403815"/>
                <a:gridCol w="403815"/>
                <a:gridCol w="403815"/>
                <a:gridCol w="403815"/>
                <a:gridCol w="403815"/>
                <a:gridCol w="403815"/>
              </a:tblGrid>
              <a:tr h="641684">
                <a:tc>
                  <a:txBody>
                    <a:bodyPr/>
                    <a:lstStyle/>
                    <a:p>
                      <a:pPr algn="ctr"/>
                      <a:r>
                        <a:rPr kumimoji="1" lang="en-US" altLang="ja-JP" sz="2800" b="0" dirty="0" smtClean="0">
                          <a:latin typeface="HGSoeiKakugothicUB" charset="-128"/>
                          <a:ea typeface="HGSoeiKakugothicUB" charset="-128"/>
                          <a:cs typeface="HGSoeiKakugothicUB" charset="-128"/>
                        </a:rPr>
                        <a:t>X</a:t>
                      </a:r>
                      <a:endParaRPr kumimoji="1" lang="ja-JP" altLang="en-US" sz="2800" b="0" dirty="0">
                        <a:latin typeface="HGSoeiKakugothicUB" charset="-128"/>
                        <a:ea typeface="HGSoeiKakugothicUB" charset="-128"/>
                        <a:cs typeface="HGSoeiKakugothicUB" charset="-128"/>
                      </a:endParaRPr>
                    </a:p>
                  </a:txBody>
                  <a:tcPr anchor="ctr">
                    <a:lnR w="38100" cap="flat" cmpd="sng" algn="ctr">
                      <a:solidFill>
                        <a:schemeClr val="tx1"/>
                      </a:solidFill>
                      <a:prstDash val="solid"/>
                      <a:round/>
                      <a:headEnd type="none" w="med" len="med"/>
                      <a:tailEnd type="none" w="med" len="med"/>
                    </a:lnR>
                  </a:tcPr>
                </a:tc>
                <a:tc>
                  <a:txBody>
                    <a:bodyPr/>
                    <a:lstStyle/>
                    <a:p>
                      <a:pPr algn="ctr"/>
                      <a:r>
                        <a:rPr kumimoji="1" lang="en-US" altLang="ja-JP" sz="2400" b="0" dirty="0" smtClean="0"/>
                        <a:t>_</a:t>
                      </a:r>
                      <a:endParaRPr kumimoji="1" lang="ja-JP" altLang="en-US" sz="2400" b="0" dirty="0"/>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b="0" dirty="0" smtClean="0"/>
                        <a:t>T</a:t>
                      </a:r>
                      <a:endParaRPr kumimoji="1" lang="ja-JP" altLang="en-US" sz="2400" b="0" dirty="0"/>
                    </a:p>
                  </a:txBody>
                  <a:tcPr anchor="ctr"/>
                </a:tc>
                <a:tc>
                  <a:txBody>
                    <a:bodyPr/>
                    <a:lstStyle/>
                    <a:p>
                      <a:pPr algn="ctr"/>
                      <a:r>
                        <a:rPr kumimoji="1" lang="en-US" altLang="ja-JP" sz="2400" b="0" dirty="0" smtClean="0"/>
                        <a:t>C</a:t>
                      </a:r>
                      <a:endParaRPr kumimoji="1" lang="ja-JP" altLang="en-US" sz="2400" b="0" dirty="0"/>
                    </a:p>
                  </a:txBody>
                  <a:tcPr anchor="ctr"/>
                </a:tc>
                <a:tc>
                  <a:txBody>
                    <a:bodyPr/>
                    <a:lstStyle/>
                    <a:p>
                      <a:pPr algn="ctr"/>
                      <a:r>
                        <a:rPr kumimoji="1" lang="en-US" altLang="ja-JP" sz="2400" b="0" dirty="0" smtClean="0"/>
                        <a:t>G</a:t>
                      </a:r>
                      <a:endParaRPr kumimoji="1" lang="ja-JP" altLang="en-US" sz="2400" b="0" dirty="0"/>
                    </a:p>
                  </a:txBody>
                  <a:tcPr anchor="ctr"/>
                </a:tc>
                <a:tc>
                  <a:txBody>
                    <a:bodyPr/>
                    <a:lstStyle/>
                    <a:p>
                      <a:pPr algn="ctr"/>
                      <a:r>
                        <a:rPr kumimoji="1" lang="en-US" altLang="ja-JP" sz="2400" b="0" dirty="0" smtClean="0"/>
                        <a:t>A</a:t>
                      </a:r>
                      <a:endParaRPr kumimoji="1" lang="ja-JP" altLang="en-US" sz="2400" b="0" dirty="0"/>
                    </a:p>
                  </a:txBody>
                  <a:tcPr anchor="ctr"/>
                </a:tc>
                <a:tc>
                  <a:txBody>
                    <a:bodyPr/>
                    <a:lstStyle/>
                    <a:p>
                      <a:pPr algn="ctr"/>
                      <a:r>
                        <a:rPr kumimoji="1" lang="en-US" altLang="ja-JP" sz="2400" b="0" dirty="0" smtClean="0"/>
                        <a:t>T</a:t>
                      </a:r>
                      <a:endParaRPr kumimoji="1" lang="ja-JP" altLang="en-US" sz="2400" b="0" dirty="0"/>
                    </a:p>
                  </a:txBody>
                  <a:tcPr anchor="ctr"/>
                </a:tc>
              </a:tr>
              <a:tr h="577516">
                <a:tc>
                  <a:txBody>
                    <a:bodyPr/>
                    <a:lstStyle/>
                    <a:p>
                      <a:pPr algn="ctr"/>
                      <a:r>
                        <a:rPr kumimoji="1" lang="en-US" altLang="ja-JP" sz="2400" b="0" dirty="0" smtClean="0">
                          <a:latin typeface="HGSoeiKakugothicUB" charset="-128"/>
                          <a:ea typeface="HGSoeiKakugothicUB" charset="-128"/>
                          <a:cs typeface="HGSoeiKakugothicUB" charset="-128"/>
                        </a:rPr>
                        <a:t>Y</a:t>
                      </a:r>
                      <a:endParaRPr kumimoji="1" lang="ja-JP" altLang="en-US" sz="2400" b="0" dirty="0">
                        <a:latin typeface="HGSoeiKakugothicUB" charset="-128"/>
                        <a:ea typeface="HGSoeiKakugothicUB" charset="-128"/>
                        <a:cs typeface="HGSoeiKakugothicUB" charset="-128"/>
                      </a:endParaRPr>
                    </a:p>
                  </a:txBody>
                  <a:tcPr anchor="ctr">
                    <a:lnR w="38100" cap="flat" cmpd="sng" algn="ctr">
                      <a:solidFill>
                        <a:schemeClr val="tx1"/>
                      </a:solidFill>
                      <a:prstDash val="solid"/>
                      <a:round/>
                      <a:headEnd type="none" w="med" len="med"/>
                      <a:tailEnd type="none" w="med" len="med"/>
                    </a:lnR>
                  </a:tcPr>
                </a:tc>
                <a:tc>
                  <a:txBody>
                    <a:bodyPr/>
                    <a:lstStyle/>
                    <a:p>
                      <a:pPr algn="ctr"/>
                      <a:r>
                        <a:rPr kumimoji="1" lang="en-US" altLang="ja-JP" sz="2400" b="0" dirty="0" smtClean="0"/>
                        <a:t>G</a:t>
                      </a:r>
                      <a:endParaRPr kumimoji="1" lang="ja-JP" altLang="en-US" sz="2400" b="0" dirty="0"/>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b="0" dirty="0" smtClean="0"/>
                        <a:t>_</a:t>
                      </a:r>
                      <a:endParaRPr kumimoji="1" lang="ja-JP" altLang="en-US" sz="2400" b="0" dirty="0"/>
                    </a:p>
                  </a:txBody>
                  <a:tcPr anchor="ctr"/>
                </a:tc>
                <a:tc>
                  <a:txBody>
                    <a:bodyPr/>
                    <a:lstStyle/>
                    <a:p>
                      <a:pPr algn="ctr"/>
                      <a:r>
                        <a:rPr kumimoji="1" lang="en-US" altLang="ja-JP" sz="2400" b="0" dirty="0" smtClean="0"/>
                        <a:t>C</a:t>
                      </a:r>
                      <a:endParaRPr kumimoji="1" lang="ja-JP" altLang="en-US" sz="2400" b="0" dirty="0"/>
                    </a:p>
                  </a:txBody>
                  <a:tcPr anchor="ctr"/>
                </a:tc>
                <a:tc>
                  <a:txBody>
                    <a:bodyPr/>
                    <a:lstStyle/>
                    <a:p>
                      <a:pPr algn="ctr"/>
                      <a:r>
                        <a:rPr kumimoji="1" lang="en-US" altLang="ja-JP" sz="2400" b="0" dirty="0" smtClean="0"/>
                        <a:t>G</a:t>
                      </a:r>
                      <a:endParaRPr kumimoji="1" lang="ja-JP" altLang="en-US" sz="2400" b="0" dirty="0"/>
                    </a:p>
                  </a:txBody>
                  <a:tcPr anchor="ctr"/>
                </a:tc>
                <a:tc>
                  <a:txBody>
                    <a:bodyPr/>
                    <a:lstStyle/>
                    <a:p>
                      <a:pPr algn="ctr"/>
                      <a:r>
                        <a:rPr kumimoji="1" lang="en-US" altLang="ja-JP" sz="2400" b="0" dirty="0" smtClean="0"/>
                        <a:t>A</a:t>
                      </a:r>
                      <a:endParaRPr kumimoji="1" lang="ja-JP" altLang="en-US" sz="2400" b="0" dirty="0"/>
                    </a:p>
                  </a:txBody>
                  <a:tcPr anchor="ctr"/>
                </a:tc>
                <a:tc>
                  <a:txBody>
                    <a:bodyPr/>
                    <a:lstStyle/>
                    <a:p>
                      <a:pPr algn="ctr"/>
                      <a:r>
                        <a:rPr kumimoji="1" lang="en-US" altLang="ja-JP" sz="2400" b="0" dirty="0" smtClean="0"/>
                        <a:t>T</a:t>
                      </a:r>
                      <a:endParaRPr kumimoji="1" lang="ja-JP" altLang="en-US" sz="2400" b="0" dirty="0"/>
                    </a:p>
                  </a:txBody>
                  <a:tcPr anchor="ctr"/>
                </a:tc>
              </a:tr>
            </a:tbl>
          </a:graphicData>
        </a:graphic>
      </p:graphicFrame>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000" y="2412000"/>
            <a:ext cx="3949733" cy="4032000"/>
          </a:xfrm>
          <a:prstGeom prst="rect">
            <a:avLst/>
          </a:prstGeom>
        </p:spPr>
      </p:pic>
    </p:spTree>
    <p:extLst>
      <p:ext uri="{BB962C8B-B14F-4D97-AF65-F5344CB8AC3E}">
        <p14:creationId xmlns:p14="http://schemas.microsoft.com/office/powerpoint/2010/main" val="5075007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14635</TotalTime>
  <Words>3852</Words>
  <Application>Microsoft Macintosh PowerPoint</Application>
  <PresentationFormat>画面に合わせる (4:3)</PresentationFormat>
  <Paragraphs>543</Paragraphs>
  <Slides>40</Slides>
  <Notes>36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40</vt:i4>
      </vt:variant>
    </vt:vector>
  </HeadingPairs>
  <TitlesOfParts>
    <vt:vector size="48" baseType="lpstr">
      <vt:lpstr>Calibri</vt:lpstr>
      <vt:lpstr>Calibri Light</vt:lpstr>
      <vt:lpstr>Cambria Math</vt:lpstr>
      <vt:lpstr>HGSoeiKakugothicUB</vt:lpstr>
      <vt:lpstr>ＭＳ Ｐゴシック</vt:lpstr>
      <vt:lpstr>Yu Gothic</vt:lpstr>
      <vt:lpstr>Arial</vt:lpstr>
      <vt:lpstr>Office テーマ</vt:lpstr>
      <vt:lpstr>ナノフォトニック･デバイスを用いた 配列アラインメント用レースロジック回路の提案</vt:lpstr>
      <vt:lpstr>目次</vt:lpstr>
      <vt:lpstr>配列アラインメント</vt:lpstr>
      <vt:lpstr>レースロジック</vt:lpstr>
      <vt:lpstr>レースロジック</vt:lpstr>
      <vt:lpstr>レースロジック</vt:lpstr>
      <vt:lpstr>レースロジック</vt:lpstr>
      <vt:lpstr>レースロジック</vt:lpstr>
      <vt:lpstr>レースロジック</vt:lpstr>
      <vt:lpstr>光デバイスとレースロジック</vt:lpstr>
      <vt:lpstr>本研究のねらい</vt:lpstr>
      <vt:lpstr>CMOSを用いたレースロジック実装例</vt:lpstr>
      <vt:lpstr>PowerPoint プレゼンテーション</vt:lpstr>
      <vt:lpstr>PowerPoint プレゼンテーション</vt:lpstr>
      <vt:lpstr>PowerPoint プレゼンテーション</vt:lpstr>
      <vt:lpstr>設計選択肢</vt:lpstr>
      <vt:lpstr>設計選択肢</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光スイッチ</vt:lpstr>
      <vt:lpstr>提案回路の挙動</vt:lpstr>
      <vt:lpstr>機能検証</vt:lpstr>
      <vt:lpstr>機能検証</vt:lpstr>
      <vt:lpstr>機能検証</vt:lpstr>
      <vt:lpstr>機能検証</vt:lpstr>
      <vt:lpstr>機能検証</vt:lpstr>
      <vt:lpstr>機能検証</vt:lpstr>
      <vt:lpstr>実装に向けての課題</vt:lpstr>
      <vt:lpstr>実装に向けての課題</vt:lpstr>
      <vt:lpstr>実装に向けての課題</vt:lpstr>
      <vt:lpstr>まとめ</vt:lpstr>
      <vt:lpstr>ご静聴ありがとうございました</vt:lpstr>
      <vt:lpstr>遅延時間の拡張版</vt:lpstr>
      <vt:lpstr>遅延時間の拡張版</vt:lpstr>
      <vt:lpstr>設計選択肢に信号強度を選択</vt:lpstr>
      <vt:lpstr>設計選択肢に位相を選択</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hoge</dc:creator>
  <cp:lastModifiedBy>Microsoft Office ユーザー</cp:lastModifiedBy>
  <cp:revision>293</cp:revision>
  <cp:lastPrinted>2018-02-17T04:20:23Z</cp:lastPrinted>
  <dcterms:created xsi:type="dcterms:W3CDTF">2016-01-21T15:22:27Z</dcterms:created>
  <dcterms:modified xsi:type="dcterms:W3CDTF">2018-03-01T04:26:47Z</dcterms:modified>
</cp:coreProperties>
</file>