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1" r:id="rId4"/>
    <p:sldId id="263" r:id="rId5"/>
    <p:sldId id="262" r:id="rId6"/>
    <p:sldId id="271" r:id="rId7"/>
    <p:sldId id="270" r:id="rId8"/>
    <p:sldId id="268" r:id="rId9"/>
    <p:sldId id="264" r:id="rId10"/>
    <p:sldId id="266" r:id="rId11"/>
    <p:sldId id="269" r:id="rId12"/>
    <p:sldId id="276" r:id="rId13"/>
    <p:sldId id="277" r:id="rId14"/>
    <p:sldId id="278" r:id="rId15"/>
    <p:sldId id="279" r:id="rId16"/>
    <p:sldId id="257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64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99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6949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59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2489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38986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195483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1981" algn="l" defTabSz="91299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363636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85871" autoAdjust="0"/>
  </p:normalViewPr>
  <p:slideViewPr>
    <p:cSldViewPr>
      <p:cViewPr varScale="1">
        <p:scale>
          <a:sx n="99" d="100"/>
          <a:sy n="99" d="100"/>
        </p:scale>
        <p:origin x="22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91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FEB36-1268-4E41-B444-B229ACD4D245}" type="datetimeFigureOut">
              <a:rPr lang="ru-RU" smtClean="0"/>
              <a:t>15.10.2024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01E2-89BD-42F9-85E2-2EDC14208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68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презентации | документа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1447801" y="5029201"/>
            <a:ext cx="7543799" cy="83819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kumimoji="0" lang="ru-RU" sz="300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</a:t>
            </a:r>
            <a:r>
              <a:rPr lang="ru-RU" dirty="0"/>
              <a:t>НАЗВАНИЕ ПРЕЗЕНТАЦИИ</a:t>
            </a:r>
            <a:r>
              <a:rPr lang="en-US" dirty="0"/>
              <a:t> | </a:t>
            </a:r>
            <a:r>
              <a:rPr lang="ru-RU" dirty="0"/>
              <a:t>лекции </a:t>
            </a:r>
            <a:r>
              <a:rPr lang="en-US" dirty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447800" y="6324600"/>
            <a:ext cx="7543800" cy="228600"/>
          </a:xfrm>
        </p:spPr>
        <p:txBody>
          <a:bodyPr wrap="none" anchor="ctr" anchorCtr="0">
            <a:noAutofit/>
          </a:bodyPr>
          <a:lstStyle>
            <a:lvl1pPr marL="0" indent="0">
              <a:buNone/>
              <a:defRPr sz="1600" baseline="0">
                <a:ln w="12700" cmpd="sng">
                  <a:noFill/>
                </a:ln>
                <a:solidFill>
                  <a:srgbClr val="363636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[</a:t>
            </a:r>
            <a:r>
              <a:rPr lang="ru-RU" noProof="0" dirty="0"/>
              <a:t> Сергей Лукашенко</a:t>
            </a:r>
            <a:r>
              <a:rPr lang="en-GB" noProof="0" dirty="0"/>
              <a:t>, </a:t>
            </a:r>
            <a:r>
              <a:rPr lang="ru-RU" noProof="0" dirty="0"/>
              <a:t>Компас Плюс </a:t>
            </a:r>
            <a:r>
              <a:rPr lang="en-US" noProof="0" dirty="0"/>
              <a:t>]</a:t>
            </a:r>
            <a:endParaRPr lang="en-US" dirty="0"/>
          </a:p>
        </p:txBody>
      </p:sp>
      <p:sp>
        <p:nvSpPr>
          <p:cNvPr id="5" name="Title 31"/>
          <p:cNvSpPr txBox="1">
            <a:spLocks/>
          </p:cNvSpPr>
          <p:nvPr userDrawn="1"/>
        </p:nvSpPr>
        <p:spPr>
          <a:xfrm>
            <a:off x="1447800" y="5943600"/>
            <a:ext cx="7543799" cy="381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ru-RU" sz="320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Программирование на </a:t>
            </a:r>
            <a:r>
              <a:rPr kumimoji="0" lang="en-US" sz="24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PYTHON</a:t>
            </a:r>
            <a:endParaRPr kumimoji="0" lang="ru-RU" sz="2400" b="0" i="0" u="none" strike="noStrike" kern="1200" cap="all" spc="0" normalizeH="0" baseline="0" noProof="0" dirty="0">
              <a:ln w="12700"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Impact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заголовками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 hasCustomPrompt="1"/>
          </p:nvPr>
        </p:nvSpPr>
        <p:spPr>
          <a:xfrm>
            <a:off x="1908000" y="187200"/>
            <a:ext cx="7200504" cy="428628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sz="260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слайда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 ?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 txBox="1">
            <a:spLocks/>
          </p:cNvSpPr>
          <p:nvPr userDrawn="1"/>
        </p:nvSpPr>
        <p:spPr>
          <a:xfrm>
            <a:off x="609600" y="1600200"/>
            <a:ext cx="7924800" cy="1643072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baseline="0"/>
            </a:lvl1pPr>
          </a:lstStyle>
          <a:p>
            <a:pPr marL="0" marR="0" lvl="0" indent="0" algn="ctr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СПАСИБО ЗА ВНИМАНИЕ</a:t>
            </a:r>
            <a:r>
              <a:rPr kumimoji="0" lang="en-US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!</a:t>
            </a:r>
          </a:p>
          <a:p>
            <a:pPr marL="0" marR="0" lvl="0" indent="0" algn="ctr" defTabSz="9129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ВОПРОСЫ </a:t>
            </a:r>
            <a:r>
              <a:rPr kumimoji="0" lang="en-GB" sz="36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?</a:t>
            </a:r>
            <a:endParaRPr kumimoji="0" lang="en-US" sz="3600" b="1" i="0" u="none" strike="noStrike" kern="1200" cap="all" spc="0" normalizeH="0" baseline="0" noProof="0" dirty="0">
              <a:ln w="12700">
                <a:noFill/>
              </a:ln>
              <a:solidFill>
                <a:srgbClr val="36363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3568" y="1268760"/>
            <a:ext cx="8335918" cy="172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dirty="0"/>
              <a:t>Ввести главные стили текста</a:t>
            </a:r>
            <a:endParaRPr lang="en-US" dirty="0"/>
          </a:p>
          <a:p>
            <a:pPr lvl="1"/>
            <a:r>
              <a:rPr lang="en-GB" dirty="0"/>
              <a:t>2-</a:t>
            </a:r>
            <a:r>
              <a:rPr lang="ru-RU" dirty="0"/>
              <a:t>й уровень</a:t>
            </a:r>
            <a:endParaRPr lang="en-US" dirty="0"/>
          </a:p>
          <a:p>
            <a:pPr lvl="2"/>
            <a:r>
              <a:rPr lang="ru-RU" dirty="0"/>
              <a:t>3-й уровень</a:t>
            </a:r>
            <a:endParaRPr lang="en-US" dirty="0"/>
          </a:p>
          <a:p>
            <a:pPr lvl="3"/>
            <a:r>
              <a:rPr lang="ru-RU" dirty="0"/>
              <a:t>4-й уровень</a:t>
            </a:r>
            <a:endParaRPr lang="en-US" dirty="0"/>
          </a:p>
          <a:p>
            <a:pPr lvl="4"/>
            <a:r>
              <a:rPr lang="ru-RU" dirty="0"/>
              <a:t>5-й уровень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6629400"/>
            <a:ext cx="8604000" cy="180000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© Compass Plus Int., 1998-</a:t>
            </a:r>
            <a:r>
              <a:rPr lang="ru-RU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2017 Программирование на </a:t>
            </a:r>
            <a:r>
              <a:rPr lang="en-US" alt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Python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 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Разработал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: 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С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Лукашенко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, v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.1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.0</a:t>
            </a:r>
            <a:r>
              <a:rPr lang="ru-RU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0</a:t>
            </a:r>
            <a:r>
              <a:rPr lang="en-GB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r</a:t>
            </a:r>
            <a:r>
              <a:rPr lang="en-US" sz="700" dirty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t>, </a:t>
            </a:r>
            <a:fld id="{C2E15A2A-E866-48A8-A304-68E4933A40D5}" type="datetime4">
              <a:rPr lang="ru-RU" altLang="en-US" sz="700" noProof="0" smtClean="0">
                <a:solidFill>
                  <a:srgbClr val="363636"/>
                </a:solidFill>
                <a:latin typeface="Arial Narrow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 октября 2024 г.</a:t>
            </a:fld>
            <a:endParaRPr lang="ru-RU" sz="700" dirty="0">
              <a:solidFill>
                <a:srgbClr val="363636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63000" y="6378352"/>
            <a:ext cx="304800" cy="215444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ct val="0"/>
              </a:spcAft>
              <a:defRPr/>
            </a:pPr>
            <a:fld id="{BDA68AF0-E0E3-495B-9614-A189DFB2CCEB}" type="slidenum">
              <a:rPr lang="ru-RU" altLang="en-US" sz="1400" b="0" kern="1200" smtClean="0">
                <a:solidFill>
                  <a:schemeClr val="bg1"/>
                </a:solidFill>
                <a:latin typeface="Arial Narrow" pitchFamily="34" charset="0"/>
                <a:ea typeface="+mn-ea"/>
                <a:cs typeface="Arial" pitchFamily="34" charset="0"/>
              </a:rPr>
              <a:pPr algn="ctr" rtl="0" fontAlgn="auto">
                <a:spcBef>
                  <a:spcPts val="0"/>
                </a:spcBef>
                <a:spcAft>
                  <a:spcPct val="0"/>
                </a:spcAft>
                <a:defRPr/>
              </a:pPr>
              <a:t>‹#›</a:t>
            </a:fld>
            <a:endParaRPr lang="ru-RU" altLang="en-US" sz="1400" b="0" kern="1200" dirty="0">
              <a:solidFill>
                <a:schemeClr val="bg1"/>
              </a:solidFill>
              <a:latin typeface="Arial Narrow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907705" y="187200"/>
            <a:ext cx="7200799" cy="428628"/>
          </a:xfrm>
          <a:prstGeom prst="rect">
            <a:avLst/>
          </a:prstGeom>
        </p:spPr>
        <p:txBody>
          <a:bodyPr vert="horz" lIns="0" tIns="0" rIns="71890" bIns="0" rtlCol="0" anchor="ctr">
            <a:normAutofit/>
          </a:bodyPr>
          <a:lstStyle/>
          <a:p>
            <a:r>
              <a:rPr lang="ru-RU" dirty="0"/>
              <a:t>ГЛАВНЫЙ СТИЛЬ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69" r:id="rId3"/>
  </p:sldLayoutIdLst>
  <p:hf sldNum="0" hdr="0" ftr="0" dt="0"/>
  <p:txStyles>
    <p:titleStyle>
      <a:lvl1pPr marL="0" indent="0" algn="r" rtl="0" eaLnBrk="1" fontAlgn="base" hangingPunct="1">
        <a:spcBef>
          <a:spcPct val="0"/>
        </a:spcBef>
        <a:spcAft>
          <a:spcPct val="0"/>
        </a:spcAft>
        <a:tabLst/>
        <a:defRPr kumimoji="0" lang="en-US" sz="2600" b="1" i="0" u="none" strike="noStrike" kern="1200" cap="all" spc="0" normalizeH="0" baseline="0" noProof="0" dirty="0" smtClean="0">
          <a:ln w="12700">
            <a:noFill/>
          </a:ln>
          <a:solidFill>
            <a:schemeClr val="tx1"/>
          </a:solidFill>
          <a:effectLst/>
          <a:uLnTx/>
          <a:uFillTx/>
          <a:latin typeface="Arial" charset="0"/>
          <a:ea typeface="+mn-ea"/>
          <a:cs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6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299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6949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599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55600" indent="-355600" algn="l" rtl="0" eaLnBrk="1" fontAlgn="base" hangingPunct="1">
        <a:spcBef>
          <a:spcPts val="0"/>
        </a:spcBef>
        <a:spcAft>
          <a:spcPct val="0"/>
        </a:spcAft>
        <a:buClr>
          <a:srgbClr val="363636"/>
        </a:buClr>
        <a:buFont typeface="Arial" pitchFamily="34" charset="0"/>
        <a:buChar char="−"/>
        <a:defRPr sz="2600" b="1" i="0" kern="1200" baseline="0">
          <a:ln w="9525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719138" indent="-363538" algn="l" rtl="0" eaLnBrk="1" fontAlgn="base" hangingPunct="1">
        <a:spcBef>
          <a:spcPts val="0"/>
        </a:spcBef>
        <a:spcAft>
          <a:spcPts val="0"/>
        </a:spcAft>
        <a:buFont typeface="Arial" pitchFamily="34" charset="0"/>
        <a:buChar char="−"/>
        <a:defRPr sz="2400" b="1" kern="1200" baseline="0">
          <a:ln w="9525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2pPr>
      <a:lvl3pPr marL="1074738" indent="-355600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3pPr>
      <a:lvl4pPr marL="1438275" indent="-363538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4pPr>
      <a:lvl5pPr marL="1793875" indent="-355600" algn="l" rtl="0" eaLnBrk="1" fontAlgn="base" hangingPunct="1">
        <a:spcBef>
          <a:spcPts val="0"/>
        </a:spcBef>
        <a:spcAft>
          <a:spcPct val="0"/>
        </a:spcAft>
        <a:buFont typeface="Arial" pitchFamily="34" charset="0"/>
        <a:buChar char="−"/>
        <a:defRPr sz="2000" b="1" kern="1200" baseline="0">
          <a:ln w="6350" cmpd="sng">
            <a:noFill/>
          </a:ln>
          <a:solidFill>
            <a:srgbClr val="363636"/>
          </a:solidFill>
          <a:effectLst/>
          <a:latin typeface="Arial" pitchFamily="34" charset="0"/>
          <a:ea typeface="+mn-ea"/>
          <a:cs typeface="Arial" pitchFamily="34" charset="0"/>
        </a:defRPr>
      </a:lvl5pPr>
      <a:lvl6pPr marL="2510737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7234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3732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0231" indent="-228248" algn="l" defTabSz="91299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98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996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493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990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489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986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483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981" algn="l" defTabSz="9129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ythonworld.ru/samouchitel-python" TargetMode="External"/><Relationship Id="rId3" Type="http://schemas.openxmlformats.org/officeDocument/2006/relationships/hyperlink" Target="https://docs.python.org/3.11/tutorial/" TargetMode="External"/><Relationship Id="rId7" Type="http://schemas.openxmlformats.org/officeDocument/2006/relationships/hyperlink" Target="https://vk.com/page-54530371_48786262" TargetMode="External"/><Relationship Id="rId2" Type="http://schemas.openxmlformats.org/officeDocument/2006/relationships/hyperlink" Target="http://www.pythontutor.com/live.html#mode=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iev.me/runestone" TargetMode="External"/><Relationship Id="rId5" Type="http://schemas.openxmlformats.org/officeDocument/2006/relationships/hyperlink" Target="https://runestone.academy/ns/books/published/pythonds/index.html" TargetMode="External"/><Relationship Id="rId4" Type="http://schemas.openxmlformats.org/officeDocument/2006/relationships/hyperlink" Target="https://docs.python.org/3/library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g.yezhov@compassplus.co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programming_languag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11" Type="http://schemas.openxmlformats.org/officeDocument/2006/relationships/image" Target="../media/image15.png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Лекции для </a:t>
            </a:r>
            <a:r>
              <a:rPr lang="en-US" dirty="0"/>
              <a:t>IT-</a:t>
            </a:r>
            <a:r>
              <a:rPr lang="ru-RU" dirty="0"/>
              <a:t>школы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427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 на учебные материалы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96280" y="1066800"/>
            <a:ext cx="8151440" cy="5181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600" b="0" dirty="0"/>
              <a:t>Визуальная среда разработки </a:t>
            </a:r>
            <a:r>
              <a:rPr lang="en-US" sz="2600" b="0" dirty="0"/>
              <a:t>Python </a:t>
            </a:r>
            <a:r>
              <a:rPr lang="ru-RU" sz="2600" b="0" dirty="0"/>
              <a:t>в </a:t>
            </a:r>
            <a:r>
              <a:rPr lang="en-GB" sz="2600" b="0" dirty="0"/>
              <a:t>WEB </a:t>
            </a:r>
            <a:r>
              <a:rPr lang="en-US" sz="2600" b="0" dirty="0"/>
              <a:t>:</a:t>
            </a:r>
          </a:p>
          <a:p>
            <a:pPr lvl="2"/>
            <a:r>
              <a:rPr lang="en-US" sz="1900" b="0" dirty="0">
                <a:hlinkClick r:id="rId2"/>
              </a:rPr>
              <a:t>http://www.pythontutor.com/live.html#mode=edit</a:t>
            </a:r>
            <a:endParaRPr lang="en-US" sz="1900" b="0" dirty="0"/>
          </a:p>
          <a:p>
            <a:pPr lvl="1"/>
            <a:endParaRPr lang="ru-RU" b="0" dirty="0"/>
          </a:p>
          <a:p>
            <a:pPr lvl="1"/>
            <a:r>
              <a:rPr lang="en-US" sz="2600" b="0" dirty="0"/>
              <a:t>Standard Documentation (ENG):</a:t>
            </a:r>
          </a:p>
          <a:p>
            <a:pPr lvl="2"/>
            <a:r>
              <a:rPr lang="en-US" sz="1900" b="0" dirty="0">
                <a:hlinkClick r:id="rId3"/>
              </a:rPr>
              <a:t>https://docs.python.org/3.11/tutorial/</a:t>
            </a:r>
            <a:endParaRPr lang="en-US" sz="1900" b="0" dirty="0"/>
          </a:p>
          <a:p>
            <a:pPr lvl="2"/>
            <a:r>
              <a:rPr lang="en-US" sz="1900" b="0" dirty="0">
                <a:hlinkClick r:id="rId4"/>
              </a:rPr>
              <a:t>https://docs.python.org/3/library/index.html</a:t>
            </a:r>
            <a:endParaRPr lang="en-US" sz="1900" b="0" dirty="0"/>
          </a:p>
          <a:p>
            <a:pPr lvl="2"/>
            <a:endParaRPr lang="en-US" b="0" dirty="0"/>
          </a:p>
          <a:p>
            <a:pPr lvl="1"/>
            <a:r>
              <a:rPr lang="en-US" sz="2600" b="0" dirty="0"/>
              <a:t>Problem Solving with Algorithms and Data Structures:</a:t>
            </a:r>
          </a:p>
          <a:p>
            <a:pPr lvl="2"/>
            <a:r>
              <a:rPr lang="en-US" b="0" dirty="0"/>
              <a:t>ENG: </a:t>
            </a:r>
            <a:r>
              <a:rPr lang="en-GB" sz="1900" b="0" dirty="0">
                <a:hlinkClick r:id="rId5"/>
              </a:rPr>
              <a:t>https://runestone.academy/ns/books/published/pythonds/index.html</a:t>
            </a:r>
            <a:endParaRPr lang="en-GB" sz="1900" b="0" dirty="0"/>
          </a:p>
          <a:p>
            <a:pPr lvl="2"/>
            <a:r>
              <a:rPr lang="en-US" b="0" dirty="0"/>
              <a:t>RUS: </a:t>
            </a:r>
            <a:r>
              <a:rPr lang="en-GB" sz="1900" b="0" dirty="0">
                <a:hlinkClick r:id="rId6"/>
              </a:rPr>
              <a:t>https://aliev.me/runestone</a:t>
            </a:r>
            <a:r>
              <a:rPr lang="en-GB" sz="1900" b="0" dirty="0"/>
              <a:t> </a:t>
            </a:r>
            <a:r>
              <a:rPr lang="en-US" dirty="0"/>
              <a:t>– </a:t>
            </a:r>
            <a:r>
              <a:rPr lang="ru-RU" sz="1900" b="0" dirty="0"/>
              <a:t>перевод этого учебника</a:t>
            </a:r>
            <a:endParaRPr lang="en-GB" sz="1900" b="0" dirty="0"/>
          </a:p>
          <a:p>
            <a:pPr lvl="1"/>
            <a:endParaRPr lang="en-US" b="0" dirty="0"/>
          </a:p>
          <a:p>
            <a:pPr lvl="1"/>
            <a:r>
              <a:rPr lang="ru-RU" sz="2600" b="0" dirty="0"/>
              <a:t>Подборка информации по </a:t>
            </a:r>
            <a:r>
              <a:rPr lang="en-US" sz="2600" b="0" dirty="0"/>
              <a:t>Python </a:t>
            </a:r>
            <a:r>
              <a:rPr lang="ru-RU" sz="2600" b="0" dirty="0"/>
              <a:t>в </a:t>
            </a:r>
            <a:r>
              <a:rPr lang="en-US" sz="2600" b="0" dirty="0"/>
              <a:t>VK:</a:t>
            </a:r>
          </a:p>
          <a:p>
            <a:pPr lvl="2"/>
            <a:r>
              <a:rPr lang="en-US" sz="1900" b="0" dirty="0">
                <a:hlinkClick r:id="rId7"/>
              </a:rPr>
              <a:t>https://vk.com/page-54530371_48786262</a:t>
            </a:r>
            <a:endParaRPr lang="ru-RU" sz="1900" b="0" dirty="0"/>
          </a:p>
          <a:p>
            <a:pPr lvl="1"/>
            <a:endParaRPr lang="en-US" b="0" dirty="0"/>
          </a:p>
          <a:p>
            <a:pPr lvl="1"/>
            <a:r>
              <a:rPr lang="ru-RU" sz="2600" b="0" dirty="0"/>
              <a:t>Самоучитель </a:t>
            </a:r>
            <a:r>
              <a:rPr lang="en-US" sz="2600" b="0" dirty="0"/>
              <a:t>Python:</a:t>
            </a:r>
          </a:p>
          <a:p>
            <a:pPr lvl="2"/>
            <a:r>
              <a:rPr lang="en-US" sz="1900" b="0" dirty="0">
                <a:hlinkClick r:id="rId8"/>
              </a:rPr>
              <a:t>https://pythonworld.ru/samouchitel-python</a:t>
            </a:r>
            <a:endParaRPr lang="ru-RU" sz="1900" b="0" dirty="0"/>
          </a:p>
        </p:txBody>
      </p:sp>
    </p:spTree>
    <p:extLst>
      <p:ext uri="{BB962C8B-B14F-4D97-AF65-F5344CB8AC3E}">
        <p14:creationId xmlns:p14="http://schemas.microsoft.com/office/powerpoint/2010/main" val="37014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со средой исполнения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33400" y="1066800"/>
            <a:ext cx="8498904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0" dirty="0"/>
              <a:t>Start / All Programs / </a:t>
            </a:r>
            <a:r>
              <a:rPr lang="en-US" b="0"/>
              <a:t>Python 3.x </a:t>
            </a:r>
            <a:r>
              <a:rPr lang="en-US" b="0" dirty="0"/>
              <a:t>/ IDLE</a:t>
            </a:r>
            <a:endParaRPr lang="ru-RU" b="0" dirty="0"/>
          </a:p>
          <a:p>
            <a:pPr lvl="1"/>
            <a:r>
              <a:rPr lang="en-US" b="0" dirty="0">
                <a:solidFill>
                  <a:srgbClr val="002060"/>
                </a:solidFill>
              </a:rPr>
              <a:t>exit() </a:t>
            </a:r>
            <a:r>
              <a:rPr lang="ru-RU" b="0" dirty="0"/>
              <a:t>для выхода</a:t>
            </a:r>
          </a:p>
          <a:p>
            <a:pPr lvl="1"/>
            <a:r>
              <a:rPr lang="en-US" b="0" dirty="0">
                <a:solidFill>
                  <a:srgbClr val="002060"/>
                </a:solidFill>
              </a:rPr>
              <a:t>help() </a:t>
            </a:r>
            <a:r>
              <a:rPr lang="ru-RU" b="0" dirty="0"/>
              <a:t>для получения справки:</a:t>
            </a:r>
          </a:p>
          <a:p>
            <a:pPr lvl="2"/>
            <a:r>
              <a:rPr lang="ru-RU" b="0" dirty="0"/>
              <a:t>в режиме помощи</a:t>
            </a:r>
          </a:p>
          <a:p>
            <a:pPr lvl="2"/>
            <a:r>
              <a:rPr lang="ru-RU" b="0" dirty="0"/>
              <a:t>по конкретной функции или оператору</a:t>
            </a:r>
          </a:p>
          <a:p>
            <a:pPr lvl="1"/>
            <a:r>
              <a:rPr lang="en-US" b="0" dirty="0">
                <a:solidFill>
                  <a:srgbClr val="002060"/>
                </a:solidFill>
              </a:rPr>
              <a:t>import this </a:t>
            </a:r>
            <a:r>
              <a:rPr lang="en-US" b="0" dirty="0"/>
              <a:t>– </a:t>
            </a:r>
            <a:r>
              <a:rPr lang="ru-RU" b="0" dirty="0"/>
              <a:t>Дзен Питона</a:t>
            </a:r>
          </a:p>
          <a:p>
            <a:pPr lvl="1"/>
            <a:r>
              <a:rPr lang="ru-RU" b="0" dirty="0"/>
              <a:t>Перемещение по истории ввода:</a:t>
            </a:r>
          </a:p>
          <a:p>
            <a:pPr lvl="2"/>
            <a:r>
              <a:rPr lang="en-US" b="0" dirty="0" err="1"/>
              <a:t>Alt+P</a:t>
            </a:r>
            <a:r>
              <a:rPr lang="en-US" b="0" dirty="0"/>
              <a:t> – </a:t>
            </a:r>
            <a:r>
              <a:rPr lang="ru-RU" b="0" dirty="0"/>
              <a:t>перейти к предыдущему</a:t>
            </a:r>
          </a:p>
          <a:p>
            <a:pPr lvl="2"/>
            <a:r>
              <a:rPr lang="en-US" b="0" dirty="0" err="1"/>
              <a:t>Alt+N</a:t>
            </a:r>
            <a:r>
              <a:rPr lang="en-US" b="0" dirty="0"/>
              <a:t> – </a:t>
            </a:r>
            <a:r>
              <a:rPr lang="ru-RU" b="0" dirty="0"/>
              <a:t>перейти к следующему вводу</a:t>
            </a:r>
          </a:p>
          <a:p>
            <a:pPr lvl="1"/>
            <a:r>
              <a:rPr lang="ru-RU" b="0" dirty="0"/>
              <a:t>Пробуем математические операторы </a:t>
            </a:r>
            <a:r>
              <a:rPr lang="ru-RU" b="0" dirty="0">
                <a:solidFill>
                  <a:srgbClr val="002060"/>
                </a:solidFill>
              </a:rPr>
              <a:t>+ - * / // %</a:t>
            </a:r>
            <a:r>
              <a:rPr lang="en-US" b="0" dirty="0">
                <a:solidFill>
                  <a:srgbClr val="002060"/>
                </a:solidFill>
              </a:rPr>
              <a:t> **</a:t>
            </a:r>
            <a:endParaRPr lang="ru-RU" b="0" dirty="0">
              <a:solidFill>
                <a:srgbClr val="002060"/>
              </a:solidFill>
            </a:endParaRPr>
          </a:p>
          <a:p>
            <a:pPr lvl="1"/>
            <a:r>
              <a:rPr lang="ru-RU" b="0" dirty="0"/>
              <a:t>Используем </a:t>
            </a:r>
            <a:r>
              <a:rPr lang="en-US" b="0" dirty="0"/>
              <a:t>“</a:t>
            </a:r>
            <a:r>
              <a:rPr lang="ru-RU" b="0" dirty="0">
                <a:solidFill>
                  <a:srgbClr val="002060"/>
                </a:solidFill>
              </a:rPr>
              <a:t>_</a:t>
            </a:r>
            <a:r>
              <a:rPr lang="en-US" b="0" dirty="0"/>
              <a:t>”</a:t>
            </a:r>
            <a:r>
              <a:rPr lang="ru-RU" b="0" dirty="0"/>
              <a:t>:</a:t>
            </a:r>
          </a:p>
          <a:p>
            <a:pPr lvl="2"/>
            <a:r>
              <a:rPr lang="ru-RU" b="0" dirty="0"/>
              <a:t>для получения предыдущего значения</a:t>
            </a:r>
            <a:r>
              <a:rPr lang="en-US" b="0" dirty="0"/>
              <a:t> (</a:t>
            </a:r>
            <a:r>
              <a:rPr lang="ru-RU" b="0" dirty="0"/>
              <a:t>работает только в режиме </a:t>
            </a:r>
            <a:r>
              <a:rPr lang="en-US" b="0" dirty="0"/>
              <a:t>Shell)</a:t>
            </a:r>
            <a:endParaRPr lang="ru-RU" b="0" dirty="0"/>
          </a:p>
          <a:p>
            <a:pPr lvl="2"/>
            <a:r>
              <a:rPr lang="ru-RU" b="0" dirty="0"/>
              <a:t>для разделения длинных чисел на разряды</a:t>
            </a:r>
          </a:p>
        </p:txBody>
      </p:sp>
    </p:spTree>
    <p:extLst>
      <p:ext uri="{BB962C8B-B14F-4D97-AF65-F5344CB8AC3E}">
        <p14:creationId xmlns:p14="http://schemas.microsoft.com/office/powerpoint/2010/main" val="259650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Освоение среды разработки </a:t>
            </a:r>
            <a:r>
              <a:rPr lang="en-US" sz="2800" dirty="0"/>
              <a:t>IDLE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Строки (в кавычках) можно сливать (конкатенировать) с помощью оператора </a:t>
            </a:r>
            <a:r>
              <a:rPr lang="en-US" sz="2800" b="0" dirty="0"/>
              <a:t>‘</a:t>
            </a:r>
            <a:r>
              <a:rPr lang="en-US" sz="2800" b="0" dirty="0">
                <a:solidFill>
                  <a:srgbClr val="002060"/>
                </a:solidFill>
              </a:rPr>
              <a:t>+</a:t>
            </a:r>
            <a:r>
              <a:rPr lang="en-US" sz="2800" b="0" dirty="0"/>
              <a:t>’</a:t>
            </a:r>
          </a:p>
          <a:p>
            <a:pPr lvl="1">
              <a:spcBef>
                <a:spcPts val="600"/>
              </a:spcBef>
            </a:pPr>
            <a:r>
              <a:rPr lang="ru-RU" sz="2800" b="0" dirty="0"/>
              <a:t>Переменные – именованные данные, которыми оперирует программа</a:t>
            </a:r>
          </a:p>
          <a:p>
            <a:pPr lvl="1">
              <a:spcBef>
                <a:spcPts val="600"/>
              </a:spcBef>
            </a:pPr>
            <a:r>
              <a:rPr lang="ru-RU" sz="2800" b="0" dirty="0"/>
              <a:t>Оператор присваивания </a:t>
            </a:r>
            <a:r>
              <a:rPr lang="en-US" sz="2800" b="0" dirty="0"/>
              <a:t>‘</a:t>
            </a:r>
            <a:r>
              <a:rPr lang="en-US" sz="2800" b="0" dirty="0">
                <a:solidFill>
                  <a:srgbClr val="002060"/>
                </a:solidFill>
              </a:rPr>
              <a:t>=</a:t>
            </a:r>
            <a:r>
              <a:rPr lang="en-US" sz="2800" b="0" dirty="0"/>
              <a:t>’ </a:t>
            </a:r>
            <a:r>
              <a:rPr lang="ru-RU" sz="2800" b="0" dirty="0"/>
              <a:t>нужен для активации переменных</a:t>
            </a:r>
          </a:p>
          <a:p>
            <a:pPr lvl="1">
              <a:spcBef>
                <a:spcPts val="1200"/>
              </a:spcBef>
            </a:pPr>
            <a:r>
              <a:rPr lang="en-US" sz="2800" b="0" dirty="0">
                <a:solidFill>
                  <a:srgbClr val="000066"/>
                </a:solidFill>
              </a:rPr>
              <a:t>input(‘</a:t>
            </a:r>
            <a:r>
              <a:rPr lang="ru-RU" sz="2800" b="0" dirty="0">
                <a:solidFill>
                  <a:srgbClr val="000066"/>
                </a:solidFill>
              </a:rPr>
              <a:t>Приглашение: </a:t>
            </a:r>
            <a:r>
              <a:rPr lang="en-US" sz="2800" b="0" dirty="0">
                <a:solidFill>
                  <a:srgbClr val="000066"/>
                </a:solidFill>
              </a:rPr>
              <a:t>’)</a:t>
            </a:r>
            <a:r>
              <a:rPr lang="en-US" sz="2800" b="0" dirty="0"/>
              <a:t> – </a:t>
            </a:r>
            <a:r>
              <a:rPr lang="ru-RU" sz="2800" b="0" dirty="0"/>
              <a:t>ввод строки</a:t>
            </a:r>
            <a:r>
              <a:rPr lang="en-US" sz="2800" b="0" dirty="0"/>
              <a:t>, </a:t>
            </a:r>
            <a:r>
              <a:rPr lang="ru-RU" sz="2800" b="0" dirty="0"/>
              <a:t>результат ввода можно присвоить переменной</a:t>
            </a:r>
          </a:p>
          <a:p>
            <a:pPr lvl="1"/>
            <a:r>
              <a:rPr lang="en-US" sz="2800" b="0" dirty="0">
                <a:solidFill>
                  <a:srgbClr val="000066"/>
                </a:solidFill>
              </a:rPr>
              <a:t>print(…) </a:t>
            </a:r>
            <a:r>
              <a:rPr lang="en-US" sz="2800" b="0" dirty="0"/>
              <a:t>– </a:t>
            </a:r>
            <a:r>
              <a:rPr lang="ru-RU" sz="2800" b="0" dirty="0"/>
              <a:t>вывод информации на консоль</a:t>
            </a:r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11272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Практическое задание №1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В скрипте </a:t>
            </a:r>
            <a:r>
              <a:rPr lang="en-US" sz="2800" b="0" dirty="0">
                <a:solidFill>
                  <a:srgbClr val="000066"/>
                </a:solidFill>
              </a:rPr>
              <a:t>h</a:t>
            </a:r>
            <a:r>
              <a:rPr lang="en-GB" sz="2800" b="0" dirty="0">
                <a:solidFill>
                  <a:srgbClr val="000066"/>
                </a:solidFill>
              </a:rPr>
              <a:t>ello_man.py</a:t>
            </a:r>
            <a:r>
              <a:rPr lang="ru-RU" sz="2800" b="0" dirty="0">
                <a:solidFill>
                  <a:srgbClr val="000066"/>
                </a:solidFill>
              </a:rPr>
              <a:t> </a:t>
            </a:r>
            <a:r>
              <a:rPr lang="ru-RU" sz="2800" b="0" dirty="0"/>
              <a:t>текст программы</a:t>
            </a:r>
            <a:endParaRPr lang="en-US" sz="2800" b="0" dirty="0"/>
          </a:p>
          <a:p>
            <a:pPr lvl="1"/>
            <a:endParaRPr lang="ru-RU" sz="2800" b="0" dirty="0"/>
          </a:p>
          <a:p>
            <a:pPr lvl="1"/>
            <a:endParaRPr lang="ru-RU" sz="2800" b="0" dirty="0"/>
          </a:p>
          <a:p>
            <a:pPr lvl="1"/>
            <a:r>
              <a:rPr lang="ru-RU" sz="2800" b="0" u="sng" dirty="0"/>
              <a:t>Необходимо</a:t>
            </a:r>
            <a:r>
              <a:rPr lang="ru-RU" sz="2800" b="0" dirty="0"/>
              <a:t>: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Выполнить и отладить эту программу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Запросить текущий возраст пользователя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Рассчитать и вывести на экран через сколько лет пользователю будет 40 лет</a:t>
            </a:r>
            <a:endParaRPr lang="en-US" sz="2400" b="0" dirty="0"/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Используйте </a:t>
            </a:r>
            <a:r>
              <a:rPr lang="en-US" sz="2800" b="0" dirty="0">
                <a:solidFill>
                  <a:srgbClr val="000066"/>
                </a:solidFill>
              </a:rPr>
              <a:t>input() </a:t>
            </a:r>
            <a:r>
              <a:rPr lang="ru-RU" sz="2800" b="0" dirty="0"/>
              <a:t>и </a:t>
            </a:r>
            <a:r>
              <a:rPr lang="en-US" sz="2800" b="0" dirty="0">
                <a:solidFill>
                  <a:srgbClr val="000066"/>
                </a:solidFill>
              </a:rPr>
              <a:t>print()</a:t>
            </a:r>
          </a:p>
          <a:p>
            <a:pPr lvl="1"/>
            <a:r>
              <a:rPr lang="ru-RU" sz="2800" b="0" dirty="0"/>
              <a:t>Сообщайте об ошибках – будем исправлять</a:t>
            </a:r>
          </a:p>
          <a:p>
            <a:pPr marL="355600" lvl="1" indent="0">
              <a:buNone/>
            </a:pPr>
            <a:endParaRPr lang="ru-RU" sz="2800" b="0" dirty="0"/>
          </a:p>
          <a:p>
            <a:pPr lvl="1"/>
            <a:endParaRPr lang="en-US" sz="28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600201"/>
            <a:ext cx="191192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4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7200"/>
            <a:ext cx="7736904" cy="428628"/>
          </a:xfrm>
        </p:spPr>
        <p:txBody>
          <a:bodyPr/>
          <a:lstStyle/>
          <a:p>
            <a:r>
              <a:rPr lang="ru-RU" sz="2800" dirty="0"/>
              <a:t>Возможные ошибки в задании №1</a:t>
            </a:r>
            <a:endParaRPr lang="en-US" sz="28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1143000"/>
            <a:ext cx="8651304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9950" lvl="1" indent="-514350">
              <a:buFont typeface="+mj-lt"/>
              <a:buAutoNum type="arabicPeriod"/>
            </a:pPr>
            <a:r>
              <a:rPr lang="ru-RU" sz="2800" b="0" dirty="0"/>
              <a:t>Синтаксическая</a:t>
            </a:r>
            <a:r>
              <a:rPr lang="en-US" sz="2800" b="0" dirty="0"/>
              <a:t> (</a:t>
            </a:r>
            <a:r>
              <a:rPr lang="ru-RU" sz="2800" b="0" dirty="0"/>
              <a:t>опечатка</a:t>
            </a:r>
            <a:r>
              <a:rPr lang="en-US" sz="2800" b="0" dirty="0"/>
              <a:t>)</a:t>
            </a:r>
            <a:endParaRPr lang="ru-RU" sz="2800" b="0" dirty="0"/>
          </a:p>
          <a:p>
            <a:pPr marL="869950" lvl="1" indent="-514350">
              <a:buFont typeface="+mj-lt"/>
              <a:buAutoNum type="arabicPeriod"/>
            </a:pPr>
            <a:r>
              <a:rPr lang="ru-RU" sz="2800" b="0" dirty="0"/>
              <a:t>Несовместимые типы данных при вычитании</a:t>
            </a:r>
          </a:p>
          <a:p>
            <a:pPr marL="869950" lvl="1" indent="-514350">
              <a:buFont typeface="+mj-lt"/>
              <a:buAutoNum type="arabicPeriod"/>
            </a:pPr>
            <a:r>
              <a:rPr lang="ru-RU" sz="2800" b="0" dirty="0"/>
              <a:t>Неверный тип данных при вводе пользователя</a:t>
            </a:r>
          </a:p>
          <a:p>
            <a:pPr marL="355600" lvl="1" indent="0">
              <a:buNone/>
            </a:pPr>
            <a:endParaRPr lang="ru-RU" sz="2800" b="0" dirty="0"/>
          </a:p>
          <a:p>
            <a:pPr marL="355600" lvl="1" indent="0">
              <a:buNone/>
            </a:pPr>
            <a:r>
              <a:rPr lang="ru-RU" sz="2800" b="0" u="sng" dirty="0"/>
              <a:t>Как реагировать</a:t>
            </a:r>
            <a:r>
              <a:rPr lang="ru-RU" sz="2800" b="0" dirty="0"/>
              <a:t>: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Исправить опечатку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Преобразовать строку в число – </a:t>
            </a:r>
            <a:r>
              <a:rPr lang="en-US" sz="2400" b="0" dirty="0" err="1">
                <a:ln w="9525" cmpd="sng">
                  <a:noFill/>
                </a:ln>
                <a:solidFill>
                  <a:srgbClr val="000066"/>
                </a:solidFill>
              </a:rPr>
              <a:t>int</a:t>
            </a:r>
            <a:r>
              <a:rPr lang="ru-RU" sz="2400" b="0" dirty="0">
                <a:ln w="9525" cmpd="sng">
                  <a:noFill/>
                </a:ln>
                <a:solidFill>
                  <a:srgbClr val="000066"/>
                </a:solidFill>
              </a:rPr>
              <a:t>()</a:t>
            </a:r>
          </a:p>
          <a:p>
            <a:pPr marL="1176338" lvl="2" indent="-457200">
              <a:buFont typeface="+mj-lt"/>
              <a:buAutoNum type="arabicPeriod"/>
            </a:pPr>
            <a:r>
              <a:rPr lang="ru-RU" sz="2400" b="0" dirty="0"/>
              <a:t>Предупредить пользователя и ожидать правильный формат вводимых данных</a:t>
            </a:r>
          </a:p>
          <a:p>
            <a:pPr marL="1082675" lvl="3" indent="0">
              <a:buNone/>
            </a:pPr>
            <a:r>
              <a:rPr lang="ru-RU" sz="2400" b="0" dirty="0"/>
              <a:t> и/или</a:t>
            </a:r>
          </a:p>
          <a:p>
            <a:pPr marL="1082675" lvl="3" indent="0">
              <a:buNone/>
            </a:pPr>
            <a:r>
              <a:rPr lang="ru-RU" sz="2400" b="0" dirty="0"/>
              <a:t> Фильтровать ввод данных от пользователя</a:t>
            </a:r>
            <a:endParaRPr lang="en-US" sz="2400" b="0" dirty="0"/>
          </a:p>
          <a:p>
            <a:pPr marL="355600" lvl="1" indent="0">
              <a:buNone/>
            </a:pPr>
            <a:endParaRPr lang="ru-RU" sz="2800" b="0" dirty="0"/>
          </a:p>
          <a:p>
            <a:pPr lvl="1"/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401260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Наши координаты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33400" y="1066800"/>
            <a:ext cx="8496944" cy="5112568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9138" lvl="2" indent="0">
              <a:buNone/>
            </a:pPr>
            <a:endParaRPr lang="en-US" sz="2400" b="0" dirty="0"/>
          </a:p>
          <a:p>
            <a:pPr lvl="1"/>
            <a:r>
              <a:rPr lang="ru-RU" sz="2800" b="0" dirty="0"/>
              <a:t>Ежов Геннадий Андреевич</a:t>
            </a:r>
            <a:r>
              <a:rPr lang="en-US" sz="2800" b="0" dirty="0"/>
              <a:t>:</a:t>
            </a:r>
          </a:p>
          <a:p>
            <a:pPr lvl="2"/>
            <a:r>
              <a:rPr lang="ru-RU" sz="2400" b="0" dirty="0"/>
              <a:t>Стажер-программист в Компас Плюс</a:t>
            </a:r>
            <a:endParaRPr lang="en-US" sz="2400" b="0" dirty="0"/>
          </a:p>
          <a:p>
            <a:pPr lvl="2"/>
            <a:r>
              <a:rPr lang="en-US" sz="2400" b="0" dirty="0">
                <a:hlinkClick r:id="rId2"/>
              </a:rPr>
              <a:t>g.yezhov@compassplus.com</a:t>
            </a:r>
            <a:endParaRPr lang="en-US" b="0" dirty="0"/>
          </a:p>
          <a:p>
            <a:pPr lvl="1"/>
            <a:endParaRPr lang="ru-RU" sz="2800" b="0" dirty="0"/>
          </a:p>
          <a:p>
            <a:pPr lvl="1"/>
            <a:r>
              <a:rPr lang="ru-RU" sz="2800" b="0" dirty="0"/>
              <a:t>Материалы лекций ищите здесь</a:t>
            </a:r>
            <a:r>
              <a:rPr lang="ru-RU" sz="2800" b="0" dirty="0" smtClean="0"/>
              <a:t>:</a:t>
            </a:r>
          </a:p>
          <a:p>
            <a:pPr lvl="2"/>
            <a:r>
              <a:rPr lang="en-US" sz="2400" b="0" u="sng" dirty="0"/>
              <a:t>https://github.com/ITFI-school/python-course-2024-2025-9.git</a:t>
            </a:r>
            <a:endParaRPr lang="en-US" sz="2400" b="0" u="sng" dirty="0"/>
          </a:p>
        </p:txBody>
      </p:sp>
    </p:spTree>
    <p:extLst>
      <p:ext uri="{BB962C8B-B14F-4D97-AF65-F5344CB8AC3E}">
        <p14:creationId xmlns:p14="http://schemas.microsoft.com/office/powerpoint/2010/main" val="17676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81080" y="990600"/>
            <a:ext cx="8496944" cy="511256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Алгоритм:</a:t>
            </a:r>
          </a:p>
          <a:p>
            <a:pPr lvl="2"/>
            <a:r>
              <a:rPr lang="ru-RU" b="0" dirty="0"/>
              <a:t>Последовательность действий, приводящих к желаемому результату</a:t>
            </a:r>
          </a:p>
          <a:p>
            <a:pPr lvl="1"/>
            <a:endParaRPr lang="ru-RU" b="0" dirty="0"/>
          </a:p>
          <a:p>
            <a:pPr lvl="1"/>
            <a:r>
              <a:rPr lang="ru-RU" sz="2800" b="0" dirty="0"/>
              <a:t>Компьютерная программа:</a:t>
            </a:r>
          </a:p>
          <a:p>
            <a:pPr lvl="2"/>
            <a:r>
              <a:rPr lang="ru-RU" b="0" dirty="0"/>
              <a:t>Комбинация компьютерных инструкций и данных, позволяющая компьютеру решать практические задачи</a:t>
            </a:r>
          </a:p>
          <a:p>
            <a:pPr lvl="2"/>
            <a:endParaRPr lang="ru-RU" b="0" dirty="0"/>
          </a:p>
          <a:p>
            <a:pPr lvl="1"/>
            <a:r>
              <a:rPr lang="ru-RU" sz="2800" b="0" dirty="0"/>
              <a:t>Программист:</a:t>
            </a:r>
          </a:p>
          <a:p>
            <a:pPr lvl="2"/>
            <a:r>
              <a:rPr lang="ru-RU" b="0" dirty="0"/>
              <a:t>Специалист, занимающийся написанием и корректировкой программ для компьютеров</a:t>
            </a:r>
          </a:p>
          <a:p>
            <a:pPr marL="719138" lvl="2" indent="0">
              <a:buNone/>
            </a:pPr>
            <a:endParaRPr lang="ru-RU" b="0" dirty="0"/>
          </a:p>
          <a:p>
            <a:pPr lvl="1"/>
            <a:r>
              <a:rPr lang="ru-RU" sz="2800" b="0" dirty="0"/>
              <a:t>Язык программирования:</a:t>
            </a:r>
          </a:p>
          <a:p>
            <a:pPr lvl="2"/>
            <a:r>
              <a:rPr lang="ru-RU" b="0" dirty="0"/>
              <a:t>Средство передачи алгоритма исполнения машинной программы от </a:t>
            </a:r>
            <a:r>
              <a:rPr lang="ru-RU" b="0"/>
              <a:t>человека компьютеру </a:t>
            </a:r>
            <a:endParaRPr lang="ru-RU" b="0" dirty="0"/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497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727200"/>
          </a:xfrm>
        </p:spPr>
        <p:txBody>
          <a:bodyPr/>
          <a:lstStyle/>
          <a:p>
            <a:r>
              <a:rPr lang="ru-RU" dirty="0"/>
              <a:t>Языки программирования. классификация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33400" y="929640"/>
            <a:ext cx="8496944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/>
              <a:t>От «низкого» к «высокому»:</a:t>
            </a:r>
          </a:p>
          <a:p>
            <a:pPr lvl="2"/>
            <a:r>
              <a:rPr lang="ru-RU" b="0" dirty="0"/>
              <a:t>Машинный код</a:t>
            </a:r>
          </a:p>
          <a:p>
            <a:pPr lvl="2"/>
            <a:r>
              <a:rPr lang="ru-RU" b="0" dirty="0"/>
              <a:t>Ассемблеры</a:t>
            </a:r>
          </a:p>
          <a:p>
            <a:pPr lvl="2"/>
            <a:r>
              <a:rPr lang="ru-RU" b="0" dirty="0">
                <a:solidFill>
                  <a:srgbClr val="00B0F0"/>
                </a:solidFill>
              </a:rPr>
              <a:t>Высокоуровневые языки</a:t>
            </a:r>
          </a:p>
          <a:p>
            <a:pPr lvl="1"/>
            <a:r>
              <a:rPr lang="ru-RU" b="0" dirty="0"/>
              <a:t>По способу решения задач:</a:t>
            </a:r>
          </a:p>
          <a:p>
            <a:pPr lvl="2"/>
            <a:r>
              <a:rPr lang="ru-RU" b="0" dirty="0"/>
              <a:t>Декларативные </a:t>
            </a:r>
            <a:r>
              <a:rPr lang="en-US" b="0" dirty="0"/>
              <a:t>(SQL, HTML, …)</a:t>
            </a:r>
            <a:endParaRPr lang="ru-RU" b="0" dirty="0"/>
          </a:p>
          <a:p>
            <a:pPr lvl="2"/>
            <a:r>
              <a:rPr lang="ru-RU" b="0" dirty="0">
                <a:solidFill>
                  <a:srgbClr val="00B0F0"/>
                </a:solidFill>
              </a:rPr>
              <a:t>Императивные</a:t>
            </a:r>
            <a:r>
              <a:rPr lang="en-US" b="0" dirty="0"/>
              <a:t> (C, C++, </a:t>
            </a:r>
            <a:r>
              <a:rPr lang="en-US" b="0" dirty="0">
                <a:solidFill>
                  <a:srgbClr val="00B0F0"/>
                </a:solidFill>
              </a:rPr>
              <a:t>…</a:t>
            </a:r>
            <a:r>
              <a:rPr lang="en-US" b="0" dirty="0"/>
              <a:t>)</a:t>
            </a:r>
            <a:endParaRPr lang="ru-RU" b="0" dirty="0"/>
          </a:p>
          <a:p>
            <a:pPr lvl="1"/>
            <a:r>
              <a:rPr lang="ru-RU" b="0" dirty="0"/>
              <a:t>По области применения:</a:t>
            </a:r>
          </a:p>
          <a:p>
            <a:pPr lvl="2"/>
            <a:r>
              <a:rPr lang="ru-RU" b="0" dirty="0"/>
              <a:t>Языки для системного и прикладного программирования</a:t>
            </a:r>
          </a:p>
          <a:p>
            <a:pPr lvl="2"/>
            <a:r>
              <a:rPr lang="ru-RU" b="0" dirty="0"/>
              <a:t>Языки для </a:t>
            </a:r>
            <a:r>
              <a:rPr lang="en-US" b="0" dirty="0"/>
              <a:t>WEB</a:t>
            </a:r>
            <a:r>
              <a:rPr lang="en-GB" b="0" dirty="0"/>
              <a:t>/Desktop/</a:t>
            </a:r>
            <a:r>
              <a:rPr lang="ru-RU" b="0" dirty="0"/>
              <a:t>мобильной разработки</a:t>
            </a:r>
          </a:p>
          <a:p>
            <a:pPr lvl="1"/>
            <a:r>
              <a:rPr lang="ru-RU" b="0" dirty="0"/>
              <a:t>По парадигме программирования:</a:t>
            </a:r>
          </a:p>
          <a:p>
            <a:pPr lvl="2"/>
            <a:r>
              <a:rPr lang="ru-RU" b="0" dirty="0">
                <a:solidFill>
                  <a:srgbClr val="00B0F0"/>
                </a:solidFill>
              </a:rPr>
              <a:t>Процедурные</a:t>
            </a:r>
            <a:r>
              <a:rPr lang="en-US" b="0" dirty="0">
                <a:solidFill>
                  <a:srgbClr val="00B0F0"/>
                </a:solidFill>
              </a:rPr>
              <a:t> </a:t>
            </a:r>
            <a:r>
              <a:rPr lang="ru-RU" b="0" dirty="0">
                <a:solidFill>
                  <a:srgbClr val="00B0F0"/>
                </a:solidFill>
              </a:rPr>
              <a:t>и структурные</a:t>
            </a:r>
            <a:r>
              <a:rPr lang="ru-RU" b="0" dirty="0"/>
              <a:t> (</a:t>
            </a:r>
            <a:r>
              <a:rPr lang="en-US" b="0" dirty="0"/>
              <a:t>Pascal, Basic, </a:t>
            </a:r>
            <a:r>
              <a:rPr lang="en-US" b="0" dirty="0">
                <a:solidFill>
                  <a:srgbClr val="00B0F0"/>
                </a:solidFill>
              </a:rPr>
              <a:t>…</a:t>
            </a:r>
            <a:r>
              <a:rPr lang="ru-RU" b="0" dirty="0"/>
              <a:t>)</a:t>
            </a:r>
          </a:p>
          <a:p>
            <a:pPr lvl="2"/>
            <a:r>
              <a:rPr lang="ru-RU" b="0" dirty="0">
                <a:solidFill>
                  <a:srgbClr val="00B0F0"/>
                </a:solidFill>
              </a:rPr>
              <a:t>Объектные</a:t>
            </a:r>
            <a:r>
              <a:rPr lang="ru-RU" b="0" dirty="0"/>
              <a:t> (С++</a:t>
            </a:r>
            <a:r>
              <a:rPr lang="en-US" b="0" dirty="0"/>
              <a:t>, </a:t>
            </a:r>
            <a:r>
              <a:rPr lang="en-GB" b="0" dirty="0"/>
              <a:t>Java</a:t>
            </a:r>
            <a:r>
              <a:rPr lang="en-US" b="0" dirty="0"/>
              <a:t>, </a:t>
            </a:r>
            <a:r>
              <a:rPr lang="en-US" b="0" dirty="0">
                <a:solidFill>
                  <a:srgbClr val="00B0F0"/>
                </a:solidFill>
              </a:rPr>
              <a:t>…</a:t>
            </a:r>
            <a:r>
              <a:rPr lang="ru-RU" b="0" dirty="0"/>
              <a:t>)</a:t>
            </a:r>
          </a:p>
          <a:p>
            <a:pPr lvl="2"/>
            <a:r>
              <a:rPr lang="ru-RU" b="0" dirty="0">
                <a:solidFill>
                  <a:srgbClr val="00B0F0"/>
                </a:solidFill>
              </a:rPr>
              <a:t>Функциональные</a:t>
            </a:r>
            <a:r>
              <a:rPr lang="en-US" b="0" dirty="0"/>
              <a:t> </a:t>
            </a:r>
            <a:r>
              <a:rPr lang="ru-RU" b="0" dirty="0"/>
              <a:t>и логические (</a:t>
            </a:r>
            <a:r>
              <a:rPr lang="en-US" b="0" dirty="0"/>
              <a:t>Lisp, Prolog, …</a:t>
            </a:r>
            <a:r>
              <a:rPr lang="ru-RU" b="0" dirty="0"/>
              <a:t>)</a:t>
            </a:r>
          </a:p>
          <a:p>
            <a:pPr lvl="1"/>
            <a:r>
              <a:rPr lang="ru-RU" b="0" dirty="0"/>
              <a:t>Список общеизвестных языков программирования:</a:t>
            </a:r>
          </a:p>
          <a:p>
            <a:pPr lvl="2"/>
            <a:r>
              <a:rPr lang="en-GB" b="0" dirty="0">
                <a:hlinkClick r:id="rId2"/>
              </a:rPr>
              <a:t>https://en.wikipedia.org/wiki/List_of_programming_languages</a:t>
            </a:r>
            <a:endParaRPr lang="ru-RU" b="0" dirty="0"/>
          </a:p>
          <a:p>
            <a:pPr marL="719138" lvl="2" indent="0">
              <a:buNone/>
            </a:pPr>
            <a:endParaRPr lang="ru-RU" b="0" dirty="0"/>
          </a:p>
          <a:p>
            <a:pPr marL="719138" lvl="2" indent="0">
              <a:buNone/>
            </a:pPr>
            <a:endParaRPr lang="ru-RU" b="0" dirty="0"/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7351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000" y="187200"/>
            <a:ext cx="7200504" cy="727200"/>
          </a:xfrm>
        </p:spPr>
        <p:txBody>
          <a:bodyPr/>
          <a:lstStyle/>
          <a:p>
            <a:r>
              <a:rPr lang="ru-RU" dirty="0"/>
              <a:t>Трансляторы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7200" y="914400"/>
            <a:ext cx="8496944" cy="53340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Трансляция –</a:t>
            </a:r>
            <a:r>
              <a:rPr lang="en-US" sz="2800" b="0" dirty="0"/>
              <a:t> </a:t>
            </a:r>
            <a:r>
              <a:rPr lang="ru-RU" sz="2800" b="0" dirty="0"/>
              <a:t>превращения исходного кода программы в код на другом языке</a:t>
            </a:r>
          </a:p>
          <a:p>
            <a:pPr lvl="1"/>
            <a:endParaRPr lang="ru-RU" b="0" dirty="0"/>
          </a:p>
          <a:p>
            <a:pPr lvl="1"/>
            <a:r>
              <a:rPr lang="ru-RU" sz="2800" b="0" dirty="0"/>
              <a:t>Варианты трансляции:</a:t>
            </a:r>
          </a:p>
          <a:p>
            <a:pPr lvl="2"/>
            <a:r>
              <a:rPr lang="ru-RU" sz="2400" b="0" i="1" dirty="0"/>
              <a:t>Компиляция</a:t>
            </a:r>
            <a:r>
              <a:rPr lang="ru-RU" sz="2400" b="0" dirty="0"/>
              <a:t> – выдает бинарный код для исполнения на компьютере</a:t>
            </a:r>
          </a:p>
          <a:p>
            <a:pPr lvl="2"/>
            <a:r>
              <a:rPr lang="ru-RU" sz="2400" b="0" i="1" dirty="0">
                <a:solidFill>
                  <a:srgbClr val="00B0F0"/>
                </a:solidFill>
              </a:rPr>
              <a:t>Интерпретация</a:t>
            </a:r>
            <a:r>
              <a:rPr lang="ru-RU" sz="2400" b="0" dirty="0"/>
              <a:t> – последовательное исполнение исходного кода программы при ее выполнении</a:t>
            </a:r>
          </a:p>
          <a:p>
            <a:pPr lvl="1"/>
            <a:endParaRPr lang="en-US" b="0" dirty="0"/>
          </a:p>
          <a:p>
            <a:pPr lvl="1"/>
            <a:r>
              <a:rPr lang="ru-RU" sz="2800" b="0" dirty="0"/>
              <a:t>Достоинства интерпретации:</a:t>
            </a:r>
          </a:p>
          <a:p>
            <a:pPr lvl="2"/>
            <a:r>
              <a:rPr lang="ru-RU" sz="2400" b="0" dirty="0"/>
              <a:t>Быстрая разработка</a:t>
            </a:r>
          </a:p>
          <a:p>
            <a:pPr lvl="2"/>
            <a:r>
              <a:rPr lang="ru-RU" sz="2400" b="0" dirty="0"/>
              <a:t>Легкая переносимость между платформами</a:t>
            </a:r>
          </a:p>
          <a:p>
            <a:pPr lvl="1"/>
            <a:endParaRPr lang="ru-RU" b="0" dirty="0"/>
          </a:p>
          <a:p>
            <a:pPr lvl="1"/>
            <a:r>
              <a:rPr lang="ru-RU" sz="2800" b="0" dirty="0"/>
              <a:t>Недостатки интерпретации:</a:t>
            </a:r>
          </a:p>
          <a:p>
            <a:pPr lvl="2"/>
            <a:r>
              <a:rPr lang="ru-RU" sz="2400" b="0" dirty="0"/>
              <a:t>Относительное снижение скорости исполнения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9281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</a:t>
            </a:r>
            <a:r>
              <a:rPr lang="en-GB" dirty="0"/>
              <a:t>PYTHON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62000" y="1295400"/>
            <a:ext cx="8346504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/>
              <a:t>Универсальный</a:t>
            </a:r>
          </a:p>
          <a:p>
            <a:pPr lvl="1"/>
            <a:r>
              <a:rPr lang="ru-RU" b="0" dirty="0"/>
              <a:t>Высокоуровневый</a:t>
            </a:r>
          </a:p>
          <a:p>
            <a:pPr lvl="1"/>
            <a:r>
              <a:rPr lang="ru-RU" b="0" dirty="0"/>
              <a:t>Интерпретируемый</a:t>
            </a:r>
          </a:p>
          <a:p>
            <a:pPr lvl="1"/>
            <a:r>
              <a:rPr lang="ru-RU" b="0" dirty="0" err="1"/>
              <a:t>Портируемый</a:t>
            </a:r>
            <a:r>
              <a:rPr lang="ru-RU" b="0" dirty="0"/>
              <a:t> (кроссплатформенный)</a:t>
            </a:r>
          </a:p>
          <a:p>
            <a:pPr lvl="1"/>
            <a:r>
              <a:rPr lang="ru-RU" b="0" dirty="0"/>
              <a:t>Мульти-</a:t>
            </a:r>
            <a:r>
              <a:rPr lang="ru-RU" b="0" dirty="0" err="1"/>
              <a:t>парадигменный</a:t>
            </a:r>
            <a:endParaRPr lang="en-US" b="0" dirty="0"/>
          </a:p>
          <a:p>
            <a:pPr lvl="1"/>
            <a:r>
              <a:rPr lang="ru-RU" b="0" dirty="0"/>
              <a:t>Динамический</a:t>
            </a:r>
          </a:p>
          <a:p>
            <a:pPr lvl="1"/>
            <a:r>
              <a:rPr lang="ru-RU" b="0" dirty="0"/>
              <a:t>Язык быстрой разработки</a:t>
            </a:r>
          </a:p>
          <a:p>
            <a:pPr lvl="1"/>
            <a:r>
              <a:rPr lang="ru-RU" b="0" dirty="0"/>
              <a:t>Понятный и краткий в изложении</a:t>
            </a:r>
          </a:p>
          <a:p>
            <a:pPr lvl="1"/>
            <a:r>
              <a:rPr lang="ru-RU" b="0" dirty="0"/>
              <a:t>Встраиваемый и расширяемый другими языками</a:t>
            </a:r>
          </a:p>
          <a:p>
            <a:pPr lvl="1"/>
            <a:r>
              <a:rPr lang="ru-RU" b="0" dirty="0"/>
              <a:t>С большим количеством библиотек</a:t>
            </a:r>
          </a:p>
          <a:p>
            <a:pPr lvl="1"/>
            <a:r>
              <a:rPr lang="ru-RU" b="0" dirty="0"/>
              <a:t>И широкой поддержкой </a:t>
            </a:r>
            <a:r>
              <a:rPr lang="en-US" b="0" dirty="0"/>
              <a:t>Open Source </a:t>
            </a:r>
            <a:r>
              <a:rPr lang="ru-RU" b="0" dirty="0"/>
              <a:t>сообщества</a:t>
            </a:r>
          </a:p>
          <a:p>
            <a:pPr lvl="1"/>
            <a:r>
              <a:rPr lang="ru-RU" b="0" dirty="0"/>
              <a:t>Хорошо подходит для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420243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Области применения </a:t>
            </a:r>
            <a:r>
              <a:rPr lang="en-GB" dirty="0"/>
              <a:t>PYTHON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762000" y="1295400"/>
            <a:ext cx="8346504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800" b="0" dirty="0"/>
              <a:t>Обучение</a:t>
            </a:r>
          </a:p>
          <a:p>
            <a:pPr lvl="1"/>
            <a:r>
              <a:rPr lang="ru-RU" sz="2800" b="0" dirty="0"/>
              <a:t>Научная сфера</a:t>
            </a:r>
          </a:p>
          <a:p>
            <a:pPr lvl="1"/>
            <a:r>
              <a:rPr lang="ru-RU" sz="2800" b="0" dirty="0"/>
              <a:t>Системное администрирование</a:t>
            </a:r>
          </a:p>
          <a:p>
            <a:pPr lvl="1"/>
            <a:r>
              <a:rPr lang="ru-RU" sz="2800" b="0" dirty="0"/>
              <a:t>Исследование данных (</a:t>
            </a:r>
            <a:r>
              <a:rPr lang="en-US" sz="2800" b="0" dirty="0"/>
              <a:t>big data</a:t>
            </a:r>
            <a:r>
              <a:rPr lang="ru-RU" sz="2800" b="0" dirty="0"/>
              <a:t>)</a:t>
            </a:r>
            <a:endParaRPr lang="en-US" sz="2800" b="0" dirty="0"/>
          </a:p>
          <a:p>
            <a:pPr lvl="1"/>
            <a:r>
              <a:rPr lang="ru-RU" sz="2800" b="0" dirty="0"/>
              <a:t>Тестирование</a:t>
            </a:r>
            <a:endParaRPr lang="en-US" sz="2800" b="0" dirty="0"/>
          </a:p>
          <a:p>
            <a:pPr lvl="1"/>
            <a:r>
              <a:rPr lang="en-US" sz="2800" b="0" dirty="0"/>
              <a:t>Web-</a:t>
            </a:r>
            <a:r>
              <a:rPr lang="ru-RU" sz="2800" b="0" dirty="0"/>
              <a:t>приложения</a:t>
            </a:r>
          </a:p>
          <a:p>
            <a:pPr lvl="1"/>
            <a:r>
              <a:rPr lang="ru-RU" sz="2800" b="0" dirty="0"/>
              <a:t>Сервисы</a:t>
            </a:r>
          </a:p>
          <a:p>
            <a:pPr lvl="1"/>
            <a:r>
              <a:rPr lang="ru-RU" sz="2800" b="0" dirty="0"/>
              <a:t>Разработка игр</a:t>
            </a:r>
          </a:p>
          <a:p>
            <a:pPr lvl="1"/>
            <a:endParaRPr lang="ru-RU" sz="2800" b="0" dirty="0"/>
          </a:p>
          <a:p>
            <a:pPr marL="355600" lvl="1" indent="0">
              <a:buNone/>
            </a:pPr>
            <a:endParaRPr lang="ru-RU" sz="2800" b="0" dirty="0"/>
          </a:p>
          <a:p>
            <a:pPr marL="355600" lvl="1" indent="0">
              <a:buNone/>
            </a:pPr>
            <a:endParaRPr lang="ru-RU" sz="2800" b="0" dirty="0"/>
          </a:p>
        </p:txBody>
      </p:sp>
    </p:spTree>
    <p:extLst>
      <p:ext uri="{BB962C8B-B14F-4D97-AF65-F5344CB8AC3E}">
        <p14:creationId xmlns:p14="http://schemas.microsoft.com/office/powerpoint/2010/main" val="320082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GB" dirty="0"/>
              <a:t>PYTHON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81000" y="1066800"/>
            <a:ext cx="80010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/>
              <a:t>Выпущен впервые в 1991 году</a:t>
            </a:r>
          </a:p>
          <a:p>
            <a:pPr lvl="1"/>
            <a:r>
              <a:rPr lang="ru-RU" b="0" dirty="0"/>
              <a:t>Создатель Гвидо Ван </a:t>
            </a:r>
            <a:r>
              <a:rPr lang="ru-RU" b="0" dirty="0" err="1"/>
              <a:t>Россум</a:t>
            </a:r>
            <a:r>
              <a:rPr lang="ru-RU" b="0" dirty="0"/>
              <a:t>,</a:t>
            </a:r>
            <a:br>
              <a:rPr lang="ru-RU" b="0" dirty="0"/>
            </a:br>
            <a:r>
              <a:rPr lang="ru-RU" b="0" dirty="0"/>
              <a:t>«Великодушный пожизненный диктатор»</a:t>
            </a:r>
          </a:p>
          <a:p>
            <a:pPr lvl="1"/>
            <a:r>
              <a:rPr lang="ru-RU" b="0" dirty="0"/>
              <a:t>Назван в честь британского телешоу</a:t>
            </a:r>
            <a:br>
              <a:rPr lang="ru-RU" b="0" dirty="0"/>
            </a:br>
            <a:r>
              <a:rPr lang="ru-RU" b="0" dirty="0"/>
              <a:t>«Летающий цирк Монти </a:t>
            </a:r>
            <a:r>
              <a:rPr lang="ru-RU" b="0" dirty="0" err="1"/>
              <a:t>Пайтона</a:t>
            </a:r>
            <a:r>
              <a:rPr lang="ru-RU" b="0" dirty="0"/>
              <a:t>»</a:t>
            </a:r>
          </a:p>
          <a:p>
            <a:pPr lvl="1"/>
            <a:r>
              <a:rPr lang="ru-RU" b="0" dirty="0"/>
              <a:t>Создавался как универсальный язык</a:t>
            </a:r>
            <a:br>
              <a:rPr lang="ru-RU" b="0" dirty="0"/>
            </a:br>
            <a:r>
              <a:rPr lang="ru-RU" b="0" dirty="0"/>
              <a:t>для обучения</a:t>
            </a:r>
          </a:p>
          <a:p>
            <a:pPr lvl="1"/>
            <a:r>
              <a:rPr lang="ru-RU" b="0" dirty="0"/>
              <a:t>Вобрал в себя множество возможностей</a:t>
            </a:r>
            <a:br>
              <a:rPr lang="ru-RU" b="0" dirty="0"/>
            </a:br>
            <a:r>
              <a:rPr lang="ru-RU" b="0" dirty="0"/>
              <a:t>из других языков</a:t>
            </a:r>
          </a:p>
          <a:p>
            <a:pPr lvl="1"/>
            <a:endParaRPr lang="ru-RU" b="0" dirty="0"/>
          </a:p>
          <a:p>
            <a:pPr marL="355600" lvl="1" indent="0">
              <a:buNone/>
            </a:pPr>
            <a:r>
              <a:rPr lang="ru-RU" b="0" dirty="0">
                <a:solidFill>
                  <a:srgbClr val="00B0F0"/>
                </a:solidFill>
              </a:rPr>
              <a:t>У всех установлен </a:t>
            </a:r>
            <a:r>
              <a:rPr lang="en-US" b="0" dirty="0">
                <a:solidFill>
                  <a:srgbClr val="00B0F0"/>
                </a:solidFill>
              </a:rPr>
              <a:t>Python </a:t>
            </a:r>
            <a:r>
              <a:rPr lang="ru-RU" b="0" dirty="0">
                <a:solidFill>
                  <a:srgbClr val="00B0F0"/>
                </a:solidFill>
              </a:rPr>
              <a:t>версии </a:t>
            </a:r>
            <a:r>
              <a:rPr lang="en-US" b="0" dirty="0">
                <a:solidFill>
                  <a:srgbClr val="00B0F0"/>
                </a:solidFill>
              </a:rPr>
              <a:t>3.x?</a:t>
            </a:r>
          </a:p>
          <a:p>
            <a:pPr marL="355600" lvl="1" indent="0">
              <a:buNone/>
            </a:pPr>
            <a:r>
              <a:rPr lang="ru-RU" b="0" dirty="0">
                <a:solidFill>
                  <a:srgbClr val="00B0F0"/>
                </a:solidFill>
              </a:rPr>
              <a:t>Скачивать здесь:</a:t>
            </a:r>
          </a:p>
          <a:p>
            <a:pPr marL="355600" lvl="1" indent="0">
              <a:buNone/>
            </a:pPr>
            <a:r>
              <a:rPr lang="en-GB" b="0" dirty="0">
                <a:hlinkClick r:id="rId2"/>
              </a:rPr>
              <a:t>https://www.python.org/downloads/</a:t>
            </a:r>
            <a:endParaRPr lang="ru-RU" b="0" dirty="0"/>
          </a:p>
          <a:p>
            <a:pPr marL="355600" lvl="1" indent="0">
              <a:buNone/>
            </a:pPr>
            <a:endParaRPr lang="ru-RU" sz="28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90" y="4267200"/>
            <a:ext cx="237421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066800"/>
            <a:ext cx="192041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860" y="295513"/>
            <a:ext cx="2600325" cy="17526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0" y="1219200"/>
            <a:ext cx="3962400" cy="403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языка</a:t>
            </a:r>
            <a:endParaRPr lang="en-US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803100" y="2362200"/>
            <a:ext cx="3256050" cy="2819400"/>
          </a:xfrm>
          <a:prstGeom prst="rect">
            <a:avLst/>
          </a:prstGeom>
        </p:spPr>
        <p:txBody>
          <a:bodyPr>
            <a:no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None/>
            </a:pPr>
            <a:r>
              <a:rPr lang="en-US" sz="9600" b="0" dirty="0">
                <a:solidFill>
                  <a:schemeClr val="bg1">
                    <a:lumMod val="50000"/>
                  </a:schemeClr>
                </a:solidFill>
              </a:rPr>
              <a:t>v.</a:t>
            </a:r>
            <a:r>
              <a:rPr lang="ru-RU" sz="9600" b="0" dirty="0">
                <a:solidFill>
                  <a:schemeClr val="bg1">
                    <a:lumMod val="50000"/>
                  </a:schemeClr>
                </a:solidFill>
              </a:rPr>
              <a:t>2.7</a:t>
            </a: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4429849" y="2276713"/>
            <a:ext cx="4052990" cy="3209687"/>
          </a:xfrm>
          <a:prstGeom prst="rect">
            <a:avLst/>
          </a:prstGeom>
        </p:spPr>
        <p:txBody>
          <a:bodyPr>
            <a:no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None/>
            </a:pPr>
            <a:r>
              <a:rPr lang="en-US" sz="10200" b="0" dirty="0">
                <a:solidFill>
                  <a:schemeClr val="tx1"/>
                </a:solidFill>
              </a:rPr>
              <a:t>v.</a:t>
            </a:r>
            <a:r>
              <a:rPr lang="ru-RU" sz="10200" b="0" dirty="0">
                <a:solidFill>
                  <a:schemeClr val="tx1"/>
                </a:solidFill>
              </a:rPr>
              <a:t>3.11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160" y="4038600"/>
            <a:ext cx="3276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2996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</a:pPr>
            <a:r>
              <a:rPr lang="ru-RU" sz="20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Arial" pitchFamily="34" charset="0"/>
                <a:ea typeface="+mn-ea"/>
                <a:cs typeface="Arial" pitchFamily="34" charset="0"/>
              </a:rPr>
              <a:t>Поддержка прекраще</a:t>
            </a:r>
            <a:r>
              <a:rPr lang="ru-RU" sz="20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на</a:t>
            </a:r>
            <a:r>
              <a:rPr lang="ru-RU" sz="20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ru-RU" sz="20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с</a:t>
            </a:r>
            <a:r>
              <a:rPr lang="ru-RU" sz="20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Arial" pitchFamily="34" charset="0"/>
                <a:ea typeface="+mn-ea"/>
                <a:cs typeface="Arial" pitchFamily="34" charset="0"/>
              </a:rPr>
              <a:t> 2020 года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4900" y="5486400"/>
            <a:ext cx="32766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2996"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</a:pPr>
            <a:r>
              <a:rPr lang="en-GB" sz="20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Python </a:t>
            </a:r>
            <a:r>
              <a:rPr lang="ru-RU" sz="20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версии </a:t>
            </a:r>
            <a:r>
              <a:rPr lang="en-GB" sz="20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3.x</a:t>
            </a:r>
            <a:endParaRPr lang="ru-RU" sz="2000" b="1" dirty="0">
              <a:ln w="9525" cmpd="sng">
                <a:gradFill>
                  <a:gsLst>
                    <a:gs pos="0">
                      <a:schemeClr val="tx2">
                        <a:lumMod val="20000"/>
                        <a:lumOff val="8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latin typeface="Arial" pitchFamily="34" charset="0"/>
              <a:cs typeface="Arial" pitchFamily="34" charset="0"/>
            </a:endParaRPr>
          </a:p>
          <a:p>
            <a:pPr algn="ctr" defTabSz="912996"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</a:pPr>
            <a:r>
              <a:rPr lang="ru-RU" sz="2000" b="1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latin typeface="Arial" pitchFamily="34" charset="0"/>
                <a:cs typeface="Arial" pitchFamily="34" charset="0"/>
              </a:rPr>
              <a:t>ра</a:t>
            </a:r>
            <a:r>
              <a:rPr lang="ru-RU" sz="2000" b="1" i="0" kern="1200" baseline="0" dirty="0">
                <a:ln w="9525" cmpd="sng">
                  <a:gradFill>
                    <a:gsLst>
                      <a:gs pos="0">
                        <a:schemeClr val="tx2">
                          <a:lumMod val="20000"/>
                          <a:lumOff val="8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effectLst/>
                <a:latin typeface="Arial" pitchFamily="34" charset="0"/>
                <a:ea typeface="+mn-ea"/>
                <a:cs typeface="Arial" pitchFamily="34" charset="0"/>
              </a:rPr>
              <a:t>звивается с 2009 года</a:t>
            </a:r>
          </a:p>
        </p:txBody>
      </p:sp>
    </p:spTree>
    <p:extLst>
      <p:ext uri="{BB962C8B-B14F-4D97-AF65-F5344CB8AC3E}">
        <p14:creationId xmlns:p14="http://schemas.microsoft.com/office/powerpoint/2010/main" val="100413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4366662"/>
            <a:ext cx="2173084" cy="1852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240" y="262406"/>
            <a:ext cx="7200504" cy="428628"/>
          </a:xfrm>
        </p:spPr>
        <p:txBody>
          <a:bodyPr/>
          <a:lstStyle/>
          <a:p>
            <a:r>
              <a:rPr lang="ru-RU" dirty="0"/>
              <a:t>Кто использует </a:t>
            </a:r>
            <a:r>
              <a:rPr lang="en-GB" dirty="0"/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2" y="936256"/>
            <a:ext cx="2192792" cy="1347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1" y="1214304"/>
            <a:ext cx="1773691" cy="940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1" y="2362200"/>
            <a:ext cx="1905000" cy="18993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148" y="2312211"/>
            <a:ext cx="2059183" cy="14596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3224702"/>
            <a:ext cx="1941687" cy="8418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1" y="4935422"/>
            <a:ext cx="2438399" cy="8985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648" y="4712808"/>
            <a:ext cx="1889364" cy="15998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97734" y="3645607"/>
            <a:ext cx="3071593" cy="697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A62D63-FC2A-1540-9ECD-AE7E6A0F7A46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892" y="1214304"/>
            <a:ext cx="2095499" cy="8418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49150"/>
      </p:ext>
    </p:extLst>
  </p:cSld>
  <p:clrMapOvr>
    <a:masterClrMapping/>
  </p:clrMapOvr>
</p:sld>
</file>

<file path=ppt/theme/theme1.xml><?xml version="1.0" encoding="utf-8"?>
<a:theme xmlns:a="http://schemas.openxmlformats.org/drawingml/2006/main" name="$+.'CPSCRU'2012-0107. j'Presentation Document Template. (Regulations. Enterprise'). v4-02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marR="0" indent="0" algn="r" defTabSz="912996" rtl="0" eaLnBrk="1" fontAlgn="base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>
            <a:schemeClr val="tx2">
              <a:lumMod val="75000"/>
            </a:schemeClr>
          </a:buClr>
          <a:buSzTx/>
          <a:buFont typeface="Arial" pitchFamily="34" charset="0"/>
          <a:buNone/>
          <a:tabLst/>
          <a:defRPr sz="1000" b="1" i="0" kern="1200" baseline="0" dirty="0" smtClean="0">
            <a:ln w="9525" cmpd="sng">
              <a:gradFill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  <a:solidFill>
              <a:srgbClr val="8A0000"/>
            </a:solidFill>
            <a:effectLst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$+.'CPSCRU'2012-0107. j'Presentation Document Template. (Regulations. Enterprise'). v4-02r</Template>
  <TotalTime>5691</TotalTime>
  <Words>649</Words>
  <Application>Microsoft Office PowerPoint</Application>
  <PresentationFormat>On-screen Show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Calibri</vt:lpstr>
      <vt:lpstr>Impact</vt:lpstr>
      <vt:lpstr>$+.'CPSCRU'2012-0107. j'Presentation Document Template. (Regulations. Enterprise'). v4-02r</vt:lpstr>
      <vt:lpstr>Знакомство</vt:lpstr>
      <vt:lpstr>Определения</vt:lpstr>
      <vt:lpstr>Языки программирования. классификация</vt:lpstr>
      <vt:lpstr>Трансляторы</vt:lpstr>
      <vt:lpstr>Характеристики PYTHON</vt:lpstr>
      <vt:lpstr>Области применения PYTHON</vt:lpstr>
      <vt:lpstr>История PYTHON</vt:lpstr>
      <vt:lpstr>Версии языка</vt:lpstr>
      <vt:lpstr>Кто использует PYTHON</vt:lpstr>
      <vt:lpstr>Ссылки на учебные материалы</vt:lpstr>
      <vt:lpstr>Знакомство со средой исполнения</vt:lpstr>
      <vt:lpstr>Освоение среды разработки IDLE</vt:lpstr>
      <vt:lpstr>Практическое задание №1</vt:lpstr>
      <vt:lpstr>Возможные ошибки в задании №1</vt:lpstr>
      <vt:lpstr>Наши координаты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 презентационных документов</dc:title>
  <dc:creator>vkodyakova</dc:creator>
  <cp:lastModifiedBy>Gennady A. Yezhov</cp:lastModifiedBy>
  <cp:revision>133</cp:revision>
  <dcterms:created xsi:type="dcterms:W3CDTF">2012-06-15T06:10:50Z</dcterms:created>
  <dcterms:modified xsi:type="dcterms:W3CDTF">2024-10-15T15:56:27Z</dcterms:modified>
</cp:coreProperties>
</file>