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01" r:id="rId4"/>
    <p:sldId id="326" r:id="rId5"/>
    <p:sldId id="317" r:id="rId6"/>
    <p:sldId id="277" r:id="rId7"/>
    <p:sldId id="274" r:id="rId8"/>
    <p:sldId id="325" r:id="rId9"/>
    <p:sldId id="278" r:id="rId10"/>
    <p:sldId id="279" r:id="rId11"/>
    <p:sldId id="271" r:id="rId12"/>
    <p:sldId id="275" r:id="rId13"/>
    <p:sldId id="300" r:id="rId14"/>
    <p:sldId id="270" r:id="rId15"/>
    <p:sldId id="282" r:id="rId16"/>
    <p:sldId id="281" r:id="rId17"/>
    <p:sldId id="290" r:id="rId18"/>
    <p:sldId id="287" r:id="rId19"/>
    <p:sldId id="280" r:id="rId20"/>
    <p:sldId id="283" r:id="rId21"/>
    <p:sldId id="285" r:id="rId22"/>
    <p:sldId id="29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2" r:id="rId32"/>
    <p:sldId id="313" r:id="rId33"/>
    <p:sldId id="323" r:id="rId34"/>
    <p:sldId id="257" r:id="rId3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4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9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9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489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8986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5483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1981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8A0000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>
      <p:cViewPr varScale="1">
        <p:scale>
          <a:sx n="149" d="100"/>
          <a:sy n="149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FEB36-1268-4E41-B444-B229ACD4D245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01E2-89BD-42F9-85E2-2EDC14208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презентации | документа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1447801" y="5029201"/>
            <a:ext cx="7543799" cy="8381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kumimoji="0" lang="ru-RU" sz="30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</a:t>
            </a:r>
            <a:r>
              <a:rPr lang="ru-RU" dirty="0"/>
              <a:t>НАЗВАНИЕ ПРЕЗЕНТАЦИИ</a:t>
            </a:r>
            <a:r>
              <a:rPr lang="en-US" dirty="0"/>
              <a:t> | </a:t>
            </a:r>
            <a:r>
              <a:rPr lang="ru-RU" dirty="0"/>
              <a:t>лекции 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447800" y="6324600"/>
            <a:ext cx="7543800" cy="228600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 sz="1600" baseline="0">
                <a:ln w="12700" cmpd="sng">
                  <a:noFill/>
                </a:ln>
                <a:solidFill>
                  <a:srgbClr val="363636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[</a:t>
            </a:r>
            <a:r>
              <a:rPr lang="ru-RU" noProof="0" dirty="0"/>
              <a:t> Сергей Лукашенко</a:t>
            </a:r>
            <a:r>
              <a:rPr lang="en-GB" noProof="0" dirty="0"/>
              <a:t>, </a:t>
            </a:r>
            <a:r>
              <a:rPr lang="ru-RU" noProof="0" dirty="0"/>
              <a:t>Компас Плюс </a:t>
            </a:r>
            <a:r>
              <a:rPr lang="en-US" noProof="0" dirty="0"/>
              <a:t>]</a:t>
            </a:r>
            <a:endParaRPr lang="en-US" dirty="0"/>
          </a:p>
        </p:txBody>
      </p:sp>
      <p:sp>
        <p:nvSpPr>
          <p:cNvPr id="5" name="Title 31"/>
          <p:cNvSpPr txBox="1">
            <a:spLocks/>
          </p:cNvSpPr>
          <p:nvPr userDrawn="1"/>
        </p:nvSpPr>
        <p:spPr>
          <a:xfrm>
            <a:off x="1447800" y="5943600"/>
            <a:ext cx="7543799" cy="381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ru-RU" sz="32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Программирование на </a:t>
            </a:r>
            <a:r>
              <a:rPr kumimoji="0" lang="en-US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PYTHON</a:t>
            </a:r>
            <a:endParaRPr kumimoji="0" lang="ru-RU" sz="2400" b="0" i="0" u="none" strike="noStrike" kern="1200" cap="all" spc="0" normalizeH="0" baseline="0" noProof="0" dirty="0">
              <a:ln w="12700"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заголовками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 hasCustomPrompt="1"/>
          </p:nvPr>
        </p:nvSpPr>
        <p:spPr>
          <a:xfrm>
            <a:off x="1908000" y="187200"/>
            <a:ext cx="7200504" cy="428628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слайда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 ?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 txBox="1">
            <a:spLocks/>
          </p:cNvSpPr>
          <p:nvPr userDrawn="1"/>
        </p:nvSpPr>
        <p:spPr>
          <a:xfrm>
            <a:off x="609600" y="1600200"/>
            <a:ext cx="7924800" cy="1643072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baseline="0"/>
            </a:lvl1pPr>
          </a:lstStyle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СПАСИБО ЗА ВНИМАНИЕ</a:t>
            </a:r>
            <a:r>
              <a:rPr kumimoji="0" lang="en-US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!</a:t>
            </a:r>
          </a:p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ВОПРОСЫ </a:t>
            </a:r>
            <a:r>
              <a:rPr kumimoji="0" lang="en-GB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?</a:t>
            </a:r>
            <a:endParaRPr kumimoji="0" lang="en-US" sz="3600" b="1" i="0" u="none" strike="noStrike" kern="1200" cap="all" spc="0" normalizeH="0" baseline="0" noProof="0" dirty="0">
              <a:ln w="12700">
                <a:noFill/>
              </a:ln>
              <a:solidFill>
                <a:srgbClr val="36363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568" y="1268760"/>
            <a:ext cx="8335918" cy="172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dirty="0"/>
              <a:t>Ввести главные стили текста</a:t>
            </a:r>
            <a:endParaRPr lang="en-US" dirty="0"/>
          </a:p>
          <a:p>
            <a:pPr lvl="1"/>
            <a:r>
              <a:rPr lang="en-GB" dirty="0"/>
              <a:t>2-</a:t>
            </a:r>
            <a:r>
              <a:rPr lang="ru-RU" dirty="0"/>
              <a:t>й уровень</a:t>
            </a:r>
            <a:endParaRPr lang="en-US" dirty="0"/>
          </a:p>
          <a:p>
            <a:pPr lvl="2"/>
            <a:r>
              <a:rPr lang="ru-RU" dirty="0"/>
              <a:t>3-й уровень</a:t>
            </a:r>
            <a:endParaRPr lang="en-US" dirty="0"/>
          </a:p>
          <a:p>
            <a:pPr lvl="3"/>
            <a:r>
              <a:rPr lang="ru-RU" dirty="0"/>
              <a:t>4-й уровень</a:t>
            </a:r>
            <a:endParaRPr lang="en-US" dirty="0"/>
          </a:p>
          <a:p>
            <a:pPr lvl="4"/>
            <a:r>
              <a:rPr lang="ru-RU" dirty="0"/>
              <a:t>5-й уровень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6629400"/>
            <a:ext cx="8604000" cy="18000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© Compass Plus Int., 1998-</a:t>
            </a:r>
            <a:r>
              <a:rPr lang="ru-RU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2017 Программирование на </a:t>
            </a: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Python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Разработал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С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Лукашенко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v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.1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.0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0</a:t>
            </a:r>
            <a:r>
              <a:rPr lang="en-GB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r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</a:t>
            </a:r>
            <a:fld id="{C2E15A2A-E866-48A8-A304-68E4933A40D5}" type="datetime4">
              <a:rPr lang="ru-RU" altLang="en-US" sz="700" noProof="0" smtClean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 октября 2023 г.</a:t>
            </a:fld>
            <a:endParaRPr lang="ru-RU" sz="700" dirty="0">
              <a:solidFill>
                <a:srgbClr val="36363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000" y="6378352"/>
            <a:ext cx="304800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ct val="0"/>
              </a:spcAft>
              <a:defRPr/>
            </a:pPr>
            <a:fld id="{BDA68AF0-E0E3-495B-9614-A189DFB2CCEB}" type="slidenum">
              <a:rPr lang="ru-RU" altLang="en-US" sz="14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Arial" pitchFamily="34" charset="0"/>
              </a:rPr>
              <a:pPr algn="ctr" rtl="0" fontAlgn="auto">
                <a:spcBef>
                  <a:spcPts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en-US" sz="1400" b="0" kern="1200" dirty="0">
              <a:solidFill>
                <a:schemeClr val="bg1"/>
              </a:solidFill>
              <a:latin typeface="Arial Narrow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07705" y="187200"/>
            <a:ext cx="7200799" cy="428628"/>
          </a:xfrm>
          <a:prstGeom prst="rect">
            <a:avLst/>
          </a:prstGeom>
        </p:spPr>
        <p:txBody>
          <a:bodyPr vert="horz" lIns="0" tIns="0" rIns="71890" bIns="0" rtlCol="0" anchor="ctr">
            <a:normAutofit/>
          </a:bodyPr>
          <a:lstStyle/>
          <a:p>
            <a:r>
              <a:rPr lang="ru-RU" dirty="0"/>
              <a:t>ГЛАВНЫЙ СТИЛЬ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9" r:id="rId3"/>
  </p:sldLayoutIdLst>
  <p:hf sldNum="0" hdr="0" ftr="0" dt="0"/>
  <p:txStyles>
    <p:titleStyle>
      <a:lvl1pPr marL="0" indent="0" algn="r" rtl="0" eaLnBrk="1" fontAlgn="base" hangingPunct="1">
        <a:spcBef>
          <a:spcPct val="0"/>
        </a:spcBef>
        <a:spcAft>
          <a:spcPct val="0"/>
        </a:spcAft>
        <a:tabLst/>
        <a:defRPr kumimoji="0" lang="en-US" sz="2600" b="1" i="0" u="none" strike="noStrike" kern="1200" cap="all" spc="0" normalizeH="0" baseline="0" noProof="0" dirty="0" smtClean="0">
          <a:ln w="12700">
            <a:noFill/>
          </a:ln>
          <a:solidFill>
            <a:schemeClr val="tx1"/>
          </a:solidFill>
          <a:effectLst/>
          <a:uLnTx/>
          <a:uFillTx/>
          <a:latin typeface="Arial" charset="0"/>
          <a:ea typeface="+mn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9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949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599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55600" indent="-355600" algn="l" rtl="0" eaLnBrk="1" fontAlgn="base" hangingPunct="1">
        <a:spcBef>
          <a:spcPts val="0"/>
        </a:spcBef>
        <a:spcAft>
          <a:spcPct val="0"/>
        </a:spcAft>
        <a:buClr>
          <a:srgbClr val="363636"/>
        </a:buClr>
        <a:buFont typeface="Arial" pitchFamily="34" charset="0"/>
        <a:buChar char="−"/>
        <a:defRPr sz="2600" b="1" i="0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719138" indent="-363538" algn="l" rtl="0" eaLnBrk="1" fontAlgn="base" hangingPunct="1">
        <a:spcBef>
          <a:spcPts val="0"/>
        </a:spcBef>
        <a:spcAft>
          <a:spcPts val="0"/>
        </a:spcAft>
        <a:buFont typeface="Arial" pitchFamily="34" charset="0"/>
        <a:buChar char="−"/>
        <a:defRPr sz="2400" b="1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1074738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3pPr>
      <a:lvl4pPr marL="1438275" indent="-363538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4pPr>
      <a:lvl5pPr marL="1793875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5pPr>
      <a:lvl6pPr marL="2510737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234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732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231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98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9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9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9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89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98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48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981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s7aP3A_4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python3" TargetMode="External"/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ITFI-school/python-course-2023-2024-9" TargetMode="External"/><Relationship Id="rId4" Type="http://schemas.openxmlformats.org/officeDocument/2006/relationships/hyperlink" Target="https://repl.it/languages/python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Ошибки. Исключения. Переменные. Модули.</a:t>
            </a:r>
            <a:br>
              <a:rPr lang="ru-RU" dirty="0"/>
            </a:br>
            <a:r>
              <a:rPr lang="ru-RU" dirty="0"/>
              <a:t>Операции. Основные Типы данных.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Лекции для </a:t>
            </a:r>
            <a:r>
              <a:rPr lang="en-US" dirty="0"/>
              <a:t>IT-</a:t>
            </a:r>
            <a:r>
              <a:rPr lang="ru-RU" dirty="0"/>
              <a:t>школы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427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727200"/>
          </a:xfrm>
        </p:spPr>
        <p:txBody>
          <a:bodyPr/>
          <a:lstStyle/>
          <a:p>
            <a:r>
              <a:rPr lang="ru-RU" sz="2800" dirty="0"/>
              <a:t>Практическое задание </a:t>
            </a:r>
            <a:r>
              <a:rPr lang="en-US" sz="2800" dirty="0"/>
              <a:t>1</a:t>
            </a:r>
            <a:br>
              <a:rPr lang="en-US" sz="2800" dirty="0"/>
            </a:br>
            <a:r>
              <a:rPr lang="ru-RU" sz="2800" dirty="0">
                <a:solidFill>
                  <a:srgbClr val="C00000"/>
                </a:solidFill>
              </a:rPr>
              <a:t>Логическая ошибка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04800" y="13716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В скрипте </a:t>
            </a:r>
            <a:r>
              <a:rPr lang="en-GB" sz="2800" b="0" dirty="0">
                <a:solidFill>
                  <a:srgbClr val="000066"/>
                </a:solidFill>
              </a:rPr>
              <a:t>trust_fund_bad.py</a:t>
            </a:r>
            <a:r>
              <a:rPr lang="ru-RU" sz="2800" b="0" dirty="0"/>
              <a:t> текст программы</a:t>
            </a:r>
            <a:endParaRPr lang="en-US" sz="2800" b="0" dirty="0"/>
          </a:p>
          <a:p>
            <a:pPr lvl="1">
              <a:spcBef>
                <a:spcPts val="1200"/>
              </a:spcBef>
            </a:pPr>
            <a:r>
              <a:rPr lang="ru-RU" sz="2800" b="0" dirty="0"/>
              <a:t>Программа вычисляет общую сумму издержек в месяц вашего приятеля-миллионера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u="sng" dirty="0"/>
              <a:t>Необходимо</a:t>
            </a:r>
            <a:r>
              <a:rPr lang="ru-RU" sz="2800" b="0" dirty="0"/>
              <a:t>: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Выполнить программу, ввести запрошенные данные и определить работает ли она корректно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При обнаружении проблемы – предложить исправления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Обработать ввод данных, которые не являются целыми числами</a:t>
            </a:r>
            <a:endParaRPr lang="en-US" sz="2400" b="0" dirty="0"/>
          </a:p>
          <a:p>
            <a:pPr marL="355600" lvl="1" indent="0">
              <a:buNone/>
            </a:pPr>
            <a:endParaRPr lang="ru-RU" sz="2800" b="0" dirty="0"/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0806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err="1"/>
              <a:t>ПеременныЕ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None/>
            </a:pPr>
            <a:r>
              <a:rPr lang="ru-RU" sz="3200" b="0" dirty="0"/>
              <a:t>Переменные в </a:t>
            </a:r>
            <a:r>
              <a:rPr lang="en-US" sz="3200" b="0" dirty="0"/>
              <a:t>Python – </a:t>
            </a:r>
            <a:r>
              <a:rPr lang="ru-RU" sz="3200" b="0" dirty="0"/>
              <a:t>это </a:t>
            </a:r>
            <a:r>
              <a:rPr lang="ru-RU" sz="3200" dirty="0"/>
              <a:t>ссылки</a:t>
            </a:r>
            <a:r>
              <a:rPr lang="ru-RU" sz="3200" b="0" dirty="0"/>
              <a:t> на объекты:</a:t>
            </a: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endParaRPr lang="en-US" sz="3200" b="0" dirty="0"/>
          </a:p>
          <a:p>
            <a:pPr marL="355600" lvl="1" indent="0">
              <a:buNone/>
            </a:pPr>
            <a:r>
              <a:rPr lang="ru-RU" sz="3200" b="0" dirty="0"/>
              <a:t>См. ролик </a:t>
            </a:r>
            <a:r>
              <a:rPr lang="ru-RU" sz="3200" b="0" dirty="0">
                <a:hlinkClick r:id="rId2"/>
              </a:rPr>
              <a:t>Что такое переменные?</a:t>
            </a:r>
            <a:endParaRPr lang="ru-RU" sz="32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590800"/>
            <a:ext cx="8417041" cy="2819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124200"/>
            <a:ext cx="457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1)</a:t>
            </a: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" y="4160520"/>
            <a:ext cx="457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2)</a:t>
            </a: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160520"/>
            <a:ext cx="457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3)</a:t>
            </a: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Имена Переменных. Требования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Используются для </a:t>
            </a:r>
            <a:r>
              <a:rPr lang="ru-RU" sz="2800" b="0" u="sng" dirty="0"/>
              <a:t>идентификации ссылок </a:t>
            </a:r>
            <a:r>
              <a:rPr lang="ru-RU" sz="2800" b="0" dirty="0"/>
              <a:t>на объекты в </a:t>
            </a:r>
            <a:r>
              <a:rPr lang="en-US" sz="2800" b="0" dirty="0"/>
              <a:t>Python</a:t>
            </a:r>
            <a:endParaRPr lang="ru-RU" sz="2800" b="0" dirty="0"/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Состоят из букв, цифр и знака подчеркивания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Не могут начинаться с цифры</a:t>
            </a:r>
            <a:endParaRPr lang="en-US" sz="2800" b="0" dirty="0"/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Регистр в </a:t>
            </a:r>
            <a:r>
              <a:rPr lang="en-US" sz="2800" b="0" dirty="0"/>
              <a:t>Python </a:t>
            </a:r>
            <a:r>
              <a:rPr lang="ru-RU" sz="2800" b="0" u="sng" dirty="0"/>
              <a:t>ИМЕЕТ</a:t>
            </a:r>
            <a:r>
              <a:rPr lang="ru-RU" sz="2800" b="0" dirty="0"/>
              <a:t> значение:</a:t>
            </a:r>
          </a:p>
          <a:p>
            <a:pPr lvl="2"/>
            <a:r>
              <a:rPr lang="ru-RU" sz="2400" b="0" dirty="0"/>
              <a:t>Переменные </a:t>
            </a:r>
            <a:r>
              <a:rPr lang="en-GB" sz="2800" b="0" dirty="0" err="1">
                <a:ln w="9525" cmpd="sng">
                  <a:noFill/>
                </a:ln>
                <a:solidFill>
                  <a:srgbClr val="000066"/>
                </a:solidFill>
              </a:rPr>
              <a:t>accountBalance</a:t>
            </a:r>
            <a:r>
              <a:rPr lang="en-GB" sz="2400" b="0" dirty="0"/>
              <a:t> </a:t>
            </a:r>
            <a:r>
              <a:rPr lang="ru-RU" sz="2400" b="0" dirty="0"/>
              <a:t>и </a:t>
            </a:r>
            <a:r>
              <a:rPr lang="en-US" sz="2800" b="0" dirty="0" err="1">
                <a:ln w="9525" cmpd="sng">
                  <a:noFill/>
                </a:ln>
                <a:solidFill>
                  <a:srgbClr val="000066"/>
                </a:solidFill>
              </a:rPr>
              <a:t>AccountBalance</a:t>
            </a:r>
            <a:r>
              <a:rPr lang="en-US" sz="2400" b="0" dirty="0"/>
              <a:t> – </a:t>
            </a:r>
            <a:r>
              <a:rPr lang="ru-RU" sz="2400" b="0" dirty="0"/>
              <a:t>РАЗНЫЕ</a:t>
            </a:r>
          </a:p>
          <a:p>
            <a:pPr marL="355600" lvl="1" indent="0">
              <a:buNone/>
            </a:pPr>
            <a:endParaRPr lang="ru-RU" sz="3200" b="0" dirty="0"/>
          </a:p>
        </p:txBody>
      </p:sp>
    </p:spTree>
    <p:extLst>
      <p:ext uri="{BB962C8B-B14F-4D97-AF65-F5344CB8AC3E}">
        <p14:creationId xmlns:p14="http://schemas.microsoft.com/office/powerpoint/2010/main" val="402202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Имена Переменных</a:t>
            </a:r>
            <a:r>
              <a:rPr lang="en-US" sz="2800" dirty="0"/>
              <a:t>. </a:t>
            </a:r>
            <a:r>
              <a:rPr lang="ru-RU" sz="2800" dirty="0"/>
              <a:t>СТИЛЬ 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382000" cy="495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Имена должны выбираться так, чтобы они описывали суть представляемых данных</a:t>
            </a:r>
            <a:r>
              <a:rPr lang="en-US" sz="2800" b="0" dirty="0"/>
              <a:t>:</a:t>
            </a:r>
          </a:p>
          <a:p>
            <a:pPr lvl="2"/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debt_amount</a:t>
            </a:r>
            <a:endParaRPr lang="en-US" sz="2400" b="0" dirty="0">
              <a:ln w="9525" cmpd="sng">
                <a:noFill/>
              </a:ln>
              <a:solidFill>
                <a:srgbClr val="000066"/>
              </a:solidFill>
            </a:endParaRPr>
          </a:p>
          <a:p>
            <a:pPr lvl="2"/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avail_balance</a:t>
            </a:r>
            <a:endParaRPr lang="en-US" sz="2400" b="0" dirty="0">
              <a:ln w="9525" cmpd="sng">
                <a:noFill/>
              </a:ln>
              <a:solidFill>
                <a:srgbClr val="000066"/>
              </a:solidFill>
            </a:endParaRPr>
          </a:p>
          <a:p>
            <a:pPr lvl="2"/>
            <a:r>
              <a:rPr lang="en-US" sz="2400" b="0" dirty="0"/>
              <a:t>…</a:t>
            </a:r>
            <a:endParaRPr lang="ru-RU" sz="2400" b="0" dirty="0"/>
          </a:p>
          <a:p>
            <a:pPr lvl="1"/>
            <a:r>
              <a:rPr lang="ru-RU" sz="2800" b="0" dirty="0"/>
              <a:t>Выбираются по принятым соглашениям, стилю и обычаям языка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Не должны быть слишком длинными (рекомендуется не более 15 символов)</a:t>
            </a:r>
            <a:endParaRPr lang="en-US" sz="2800" b="0" dirty="0"/>
          </a:p>
          <a:p>
            <a:pPr lvl="1"/>
            <a:endParaRPr lang="en-US" sz="2800" b="0" dirty="0"/>
          </a:p>
          <a:p>
            <a:pPr lvl="1"/>
            <a:r>
              <a:rPr lang="en-US" sz="2800" b="0" dirty="0"/>
              <a:t>C</a:t>
            </a:r>
            <a:r>
              <a:rPr lang="ru-RU" sz="2800" b="0" dirty="0" err="1"/>
              <a:t>ледует</a:t>
            </a:r>
            <a:r>
              <a:rPr lang="ru-RU" sz="2800" b="0" dirty="0"/>
              <a:t> избегать имен на русском языке</a:t>
            </a:r>
            <a:r>
              <a:rPr lang="en-US" sz="2800" b="0" dirty="0"/>
              <a:t> </a:t>
            </a:r>
            <a:r>
              <a:rPr lang="ru-RU" sz="2800" b="0" dirty="0"/>
              <a:t>и в транслитерации</a:t>
            </a:r>
            <a:endParaRPr lang="en-US" sz="2800" b="0" dirty="0"/>
          </a:p>
          <a:p>
            <a:pPr marL="355600" lvl="1" indent="0">
              <a:buNone/>
            </a:pPr>
            <a:endParaRPr lang="ru-RU" sz="3200" b="0" dirty="0"/>
          </a:p>
        </p:txBody>
      </p:sp>
    </p:spTree>
    <p:extLst>
      <p:ext uri="{BB962C8B-B14F-4D97-AF65-F5344CB8AC3E}">
        <p14:creationId xmlns:p14="http://schemas.microsoft.com/office/powerpoint/2010/main" val="152947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724068"/>
          </a:xfrm>
        </p:spPr>
        <p:txBody>
          <a:bodyPr/>
          <a:lstStyle/>
          <a:p>
            <a:r>
              <a:rPr lang="ru-RU" dirty="0"/>
              <a:t>Имена переменных.</a:t>
            </a:r>
            <a:br>
              <a:rPr lang="en-US" dirty="0"/>
            </a:br>
            <a:r>
              <a:rPr lang="ru-RU" dirty="0">
                <a:solidFill>
                  <a:srgbClr val="8A0000"/>
                </a:solidFill>
              </a:rPr>
              <a:t>«Верблюжий» </a:t>
            </a:r>
            <a:r>
              <a:rPr lang="ru-RU" dirty="0" err="1">
                <a:solidFill>
                  <a:srgbClr val="8A0000"/>
                </a:solidFill>
              </a:rPr>
              <a:t>СТИЛь</a:t>
            </a:r>
            <a:endParaRPr lang="en-US" dirty="0">
              <a:solidFill>
                <a:srgbClr val="8A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0" y="1143000"/>
            <a:ext cx="35052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en-US" sz="4800" b="1" dirty="0" err="1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CamelCase</a:t>
            </a:r>
            <a:endParaRPr lang="ru-RU" sz="48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Картинки по запросу camel cas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31" y="2590800"/>
            <a:ext cx="3120619" cy="182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90800"/>
            <a:ext cx="2581275" cy="1943100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 rot="18250424">
            <a:off x="3240111" y="2172380"/>
            <a:ext cx="106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eft Arrow 9"/>
          <p:cNvSpPr/>
          <p:nvPr/>
        </p:nvSpPr>
        <p:spPr>
          <a:xfrm rot="14299804">
            <a:off x="4375377" y="2179458"/>
            <a:ext cx="106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85800" y="4648200"/>
            <a:ext cx="2590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Ограниченно используется</a:t>
            </a:r>
            <a:b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в </a:t>
            </a:r>
            <a:r>
              <a:rPr lang="en-US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Python</a:t>
            </a:r>
            <a:endParaRPr lang="ru-RU" sz="24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15000" y="4648200"/>
            <a:ext cx="25908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Является общепринятым в </a:t>
            </a:r>
            <a:r>
              <a:rPr lang="en-US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Java </a:t>
            </a: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C++</a:t>
            </a:r>
            <a:endParaRPr lang="ru-RU" sz="24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724068"/>
          </a:xfrm>
        </p:spPr>
        <p:txBody>
          <a:bodyPr/>
          <a:lstStyle/>
          <a:p>
            <a:r>
              <a:rPr lang="ru-RU" dirty="0"/>
              <a:t>Имена переменных.</a:t>
            </a:r>
            <a:br>
              <a:rPr lang="en-US" dirty="0"/>
            </a:br>
            <a:r>
              <a:rPr lang="ru-RU" dirty="0">
                <a:solidFill>
                  <a:srgbClr val="8A0000"/>
                </a:solidFill>
              </a:rPr>
              <a:t>«Змеиный» </a:t>
            </a:r>
            <a:r>
              <a:rPr lang="ru-RU" dirty="0" err="1">
                <a:solidFill>
                  <a:srgbClr val="8A0000"/>
                </a:solidFill>
              </a:rPr>
              <a:t>СТИЛь</a:t>
            </a:r>
            <a:endParaRPr lang="en-US" dirty="0">
              <a:solidFill>
                <a:srgbClr val="8A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1600200"/>
            <a:ext cx="56388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en-US" sz="4800" b="1" dirty="0" err="1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snake_case_name</a:t>
            </a:r>
            <a:endParaRPr lang="ru-RU" sz="48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457200" y="2708196"/>
            <a:ext cx="8382000" cy="3235404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Является</a:t>
            </a:r>
            <a:r>
              <a:rPr lang="en-US" sz="2800" b="0" dirty="0"/>
              <a:t> </a:t>
            </a:r>
            <a:r>
              <a:rPr lang="ru-RU" sz="2800" b="0" dirty="0"/>
              <a:t>общепринятым для </a:t>
            </a:r>
            <a:r>
              <a:rPr lang="en-US" sz="2800" b="0" dirty="0"/>
              <a:t>Python</a:t>
            </a:r>
            <a:endParaRPr lang="ru-RU" sz="2800" b="0" dirty="0"/>
          </a:p>
          <a:p>
            <a:pPr lvl="1"/>
            <a:r>
              <a:rPr lang="ru-RU" sz="2800" b="0" dirty="0"/>
              <a:t>Используется для обозначения переменных, имен функций и методов</a:t>
            </a:r>
            <a:endParaRPr lang="en-US" sz="2800" b="0" dirty="0"/>
          </a:p>
          <a:p>
            <a:pPr lvl="1"/>
            <a:r>
              <a:rPr lang="ru-RU" sz="2800" b="0" dirty="0"/>
              <a:t>Имя переменной – это, обычно, минимум одно </a:t>
            </a:r>
            <a:r>
              <a:rPr lang="ru-RU" sz="2800" b="0"/>
              <a:t>английское слово</a:t>
            </a:r>
            <a:endParaRPr lang="ru-RU" sz="2800" b="0" dirty="0"/>
          </a:p>
          <a:p>
            <a:pPr lvl="1"/>
            <a:r>
              <a:rPr lang="ru-RU" sz="2800" b="0" dirty="0"/>
              <a:t>При необходимости, добавляются еще слова на английском через знак </a:t>
            </a:r>
            <a:r>
              <a:rPr lang="en-US" sz="2800" b="0" dirty="0"/>
              <a:t>“_”</a:t>
            </a:r>
          </a:p>
          <a:p>
            <a:pPr lvl="1"/>
            <a:endParaRPr lang="en-US" sz="2800" b="0" dirty="0"/>
          </a:p>
          <a:p>
            <a:pPr marL="355600" lvl="1" indent="0">
              <a:buNone/>
            </a:pPr>
            <a:endParaRPr lang="ru-RU" sz="3200" b="0" dirty="0"/>
          </a:p>
        </p:txBody>
      </p:sp>
    </p:spTree>
    <p:extLst>
      <p:ext uri="{BB962C8B-B14F-4D97-AF65-F5344CB8AC3E}">
        <p14:creationId xmlns:p14="http://schemas.microsoft.com/office/powerpoint/2010/main" val="47077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803400"/>
          </a:xfrm>
        </p:spPr>
        <p:txBody>
          <a:bodyPr/>
          <a:lstStyle/>
          <a:p>
            <a:r>
              <a:rPr lang="ru-RU" dirty="0"/>
              <a:t>Имена переменных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GB" dirty="0"/>
              <a:t>PYTHON</a:t>
            </a:r>
            <a:r>
              <a:rPr lang="ru-RU" dirty="0"/>
              <a:t>. </a:t>
            </a:r>
            <a:r>
              <a:rPr lang="ru-RU" dirty="0">
                <a:solidFill>
                  <a:srgbClr val="8A0000"/>
                </a:solidFill>
              </a:rPr>
              <a:t>Примеры</a:t>
            </a:r>
            <a:r>
              <a:rPr lang="en-US" dirty="0">
                <a:solidFill>
                  <a:srgbClr val="8A0000"/>
                </a:solidFill>
              </a:rPr>
              <a:t> </a:t>
            </a:r>
            <a:r>
              <a:rPr lang="ru-RU" dirty="0">
                <a:solidFill>
                  <a:srgbClr val="8A0000"/>
                </a:solidFill>
              </a:rPr>
              <a:t>ошибочных имен</a:t>
            </a:r>
            <a:endParaRPr lang="en-US" dirty="0">
              <a:solidFill>
                <a:srgbClr val="8A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75083"/>
              </p:ext>
            </p:extLst>
          </p:nvPr>
        </p:nvGraphicFramePr>
        <p:xfrm>
          <a:off x="533400" y="1219200"/>
          <a:ext cx="8227640" cy="4856295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3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Ошибочное имя</a:t>
                      </a:r>
                      <a:endParaRPr lang="en-US" sz="24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4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Вариант исправления</a:t>
                      </a:r>
                      <a:endParaRPr lang="en-US" sz="24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61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tax</a:t>
                      </a:r>
                      <a:r>
                        <a:rPr lang="ru-RU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%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tax_percent</a:t>
                      </a:r>
                      <a:endParaRPr lang="en-GB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213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1code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code_1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65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sign!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exclamation_sign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5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amount-fee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clear_amount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47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803400"/>
          </a:xfrm>
        </p:spPr>
        <p:txBody>
          <a:bodyPr/>
          <a:lstStyle/>
          <a:p>
            <a:r>
              <a:rPr lang="ru-RU" dirty="0"/>
              <a:t>Имена переменных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GB" dirty="0"/>
              <a:t>PYTHON</a:t>
            </a:r>
            <a:r>
              <a:rPr lang="ru-RU" dirty="0"/>
              <a:t>. </a:t>
            </a:r>
            <a:r>
              <a:rPr lang="ru-RU" dirty="0">
                <a:solidFill>
                  <a:srgbClr val="8A0000"/>
                </a:solidFill>
              </a:rPr>
              <a:t>Примеры</a:t>
            </a:r>
            <a:r>
              <a:rPr lang="en-US" dirty="0">
                <a:solidFill>
                  <a:srgbClr val="8A0000"/>
                </a:solidFill>
              </a:rPr>
              <a:t> </a:t>
            </a:r>
            <a:r>
              <a:rPr lang="ru-RU" dirty="0">
                <a:solidFill>
                  <a:srgbClr val="8A0000"/>
                </a:solidFill>
              </a:rPr>
              <a:t>плохих имен</a:t>
            </a:r>
            <a:endParaRPr lang="en-US" dirty="0">
              <a:solidFill>
                <a:srgbClr val="8A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361972"/>
              </p:ext>
            </p:extLst>
          </p:nvPr>
        </p:nvGraphicFramePr>
        <p:xfrm>
          <a:off x="609600" y="1143000"/>
          <a:ext cx="8227640" cy="5076456"/>
        </p:xfrm>
        <a:graphic>
          <a:graphicData uri="http://schemas.openxmlformats.org/drawingml/2006/table">
            <a:tbl>
              <a:tblPr firstRow="1" bandRow="1"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3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Очень</a:t>
                      </a:r>
                      <a:r>
                        <a:rPr lang="ru-RU" sz="2800" b="1" kern="1200" baseline="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п</a:t>
                      </a:r>
                      <a:r>
                        <a:rPr lang="ru-RU" sz="28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лохое имя</a:t>
                      </a:r>
                      <a:endParaRPr lang="en-US" sz="28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8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Хорошее имя</a:t>
                      </a:r>
                      <a:endParaRPr lang="en-US" sz="28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61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output_data</a:t>
                      </a:r>
                      <a:endParaRPr lang="en-GB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430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line_number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personal_current_account_balance_by_the</a:t>
                      </a:r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_</a:t>
                      </a:r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end_of_month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curr_acct_balance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5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800" b="1" kern="1200" dirty="0" err="1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total_debt</a:t>
                      </a:r>
                      <a:endParaRPr lang="en-US" sz="2800" b="1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15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914400"/>
            <a:ext cx="8651304" cy="563257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0" dirty="0">
                <a:solidFill>
                  <a:srgbClr val="000066"/>
                </a:solidFill>
              </a:rPr>
              <a:t>import sys</a:t>
            </a:r>
            <a:r>
              <a:rPr lang="ru-RU" sz="2800" b="0" dirty="0"/>
              <a:t> – информация о системе</a:t>
            </a:r>
          </a:p>
          <a:p>
            <a:pPr lvl="1"/>
            <a:r>
              <a:rPr lang="ru-RU" sz="2800" b="0" dirty="0"/>
              <a:t>Обращение к содержимому модуля происходит по точечной нотации:</a:t>
            </a:r>
          </a:p>
          <a:p>
            <a:pPr lvl="2"/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sys.version</a:t>
            </a:r>
            <a:endParaRPr lang="ru-RU" sz="2400" b="0" dirty="0">
              <a:ln w="9525" cmpd="sng">
                <a:noFill/>
              </a:ln>
              <a:solidFill>
                <a:srgbClr val="000066"/>
              </a:solidFill>
            </a:endParaRP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Ключевые слова языка:</a:t>
            </a:r>
          </a:p>
          <a:p>
            <a:pPr lvl="2"/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import keyword</a:t>
            </a:r>
          </a:p>
          <a:p>
            <a:pPr lvl="2"/>
            <a:r>
              <a:rPr lang="en-GB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keyword.kwlist</a:t>
            </a:r>
            <a:endParaRPr lang="ru-RU" sz="2400" b="0" dirty="0">
              <a:ln w="9525" cmpd="sng">
                <a:noFill/>
              </a:ln>
              <a:solidFill>
                <a:srgbClr val="000066"/>
              </a:solidFill>
            </a:endParaRPr>
          </a:p>
          <a:p>
            <a:pPr lvl="1"/>
            <a:endParaRPr lang="en-GB" sz="2800" b="0" dirty="0"/>
          </a:p>
          <a:p>
            <a:pPr lvl="1"/>
            <a:r>
              <a:rPr lang="en-GB" sz="2800" b="0" dirty="0" err="1">
                <a:solidFill>
                  <a:srgbClr val="000066"/>
                </a:solidFill>
              </a:rPr>
              <a:t>dir</a:t>
            </a:r>
            <a:r>
              <a:rPr lang="en-GB" sz="2800" b="0" dirty="0">
                <a:solidFill>
                  <a:srgbClr val="000066"/>
                </a:solidFill>
              </a:rPr>
              <a:t>()</a:t>
            </a:r>
            <a:r>
              <a:rPr lang="ru-RU" sz="2800" b="0" dirty="0">
                <a:solidFill>
                  <a:srgbClr val="000066"/>
                </a:solidFill>
              </a:rPr>
              <a:t> </a:t>
            </a:r>
            <a:r>
              <a:rPr lang="ru-RU" sz="2800" b="0" dirty="0"/>
              <a:t>– </a:t>
            </a:r>
            <a:r>
              <a:rPr lang="ru-RU" sz="2800" b="0"/>
              <a:t>список переменных </a:t>
            </a:r>
            <a:r>
              <a:rPr lang="ru-RU" sz="2800" b="0" dirty="0"/>
              <a:t>в памяти</a:t>
            </a:r>
            <a:endParaRPr lang="en-US" sz="2800" b="0" dirty="0"/>
          </a:p>
          <a:p>
            <a:pPr lvl="1"/>
            <a:r>
              <a:rPr lang="en-GB" sz="2800" b="0" dirty="0" err="1">
                <a:solidFill>
                  <a:srgbClr val="000066"/>
                </a:solidFill>
              </a:rPr>
              <a:t>dir</a:t>
            </a:r>
            <a:r>
              <a:rPr lang="en-GB" sz="2800" b="0" dirty="0">
                <a:solidFill>
                  <a:srgbClr val="000066"/>
                </a:solidFill>
              </a:rPr>
              <a:t>(__</a:t>
            </a:r>
            <a:r>
              <a:rPr lang="en-GB" sz="2800" b="0" dirty="0" err="1">
                <a:solidFill>
                  <a:srgbClr val="000066"/>
                </a:solidFill>
              </a:rPr>
              <a:t>builtins</a:t>
            </a:r>
            <a:r>
              <a:rPr lang="en-GB" sz="2800" b="0" dirty="0">
                <a:solidFill>
                  <a:srgbClr val="000066"/>
                </a:solidFill>
              </a:rPr>
              <a:t>__)</a:t>
            </a:r>
            <a:r>
              <a:rPr lang="ru-RU" sz="2800" b="0" dirty="0">
                <a:solidFill>
                  <a:srgbClr val="000066"/>
                </a:solidFill>
              </a:rPr>
              <a:t> </a:t>
            </a:r>
            <a:r>
              <a:rPr lang="ru-RU" sz="2800" b="0" dirty="0"/>
              <a:t>– встроенные функции языка</a:t>
            </a:r>
            <a:endParaRPr lang="en-US" sz="2800" b="0" dirty="0"/>
          </a:p>
          <a:p>
            <a:pPr lvl="2"/>
            <a:r>
              <a:rPr lang="ru-RU" sz="2400" b="0" dirty="0"/>
              <a:t>Можно перекрывать, но это плохой стиль</a:t>
            </a:r>
          </a:p>
          <a:p>
            <a:pPr lvl="2"/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del </a:t>
            </a:r>
            <a:r>
              <a:rPr lang="en-US" sz="2400" b="0" i="1" dirty="0">
                <a:ln w="9525" cmpd="sng">
                  <a:noFill/>
                </a:ln>
                <a:solidFill>
                  <a:srgbClr val="000066"/>
                </a:solidFill>
              </a:rPr>
              <a:t>&lt;</a:t>
            </a:r>
            <a:r>
              <a:rPr lang="ru-RU" sz="2400" b="0" i="1" dirty="0" err="1">
                <a:ln w="9525" cmpd="sng">
                  <a:noFill/>
                </a:ln>
                <a:solidFill>
                  <a:srgbClr val="000066"/>
                </a:solidFill>
              </a:rPr>
              <a:t>имя_переменной</a:t>
            </a:r>
            <a:r>
              <a:rPr lang="en-US" sz="2400" b="0" i="1" dirty="0">
                <a:ln w="9525" cmpd="sng">
                  <a:noFill/>
                </a:ln>
                <a:solidFill>
                  <a:srgbClr val="000066"/>
                </a:solidFill>
              </a:rPr>
              <a:t>&gt;</a:t>
            </a:r>
            <a:r>
              <a:rPr lang="en-US" sz="2400" b="0" i="1" dirty="0"/>
              <a:t> </a:t>
            </a:r>
            <a:r>
              <a:rPr lang="ru-RU" sz="2400" b="0" dirty="0"/>
              <a:t>– удаление имени в локальном контексте</a:t>
            </a:r>
            <a:endParaRPr lang="en-GB" sz="2400" b="0" i="1" dirty="0"/>
          </a:p>
        </p:txBody>
      </p:sp>
    </p:spTree>
    <p:extLst>
      <p:ext uri="{BB962C8B-B14F-4D97-AF65-F5344CB8AC3E}">
        <p14:creationId xmlns:p14="http://schemas.microsoft.com/office/powerpoint/2010/main" val="237292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" y="914400"/>
            <a:ext cx="89561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/>
              <a:t>Бинарные</a:t>
            </a:r>
            <a:r>
              <a:rPr lang="ru-RU" b="0" dirty="0"/>
              <a:t> – служат для выполнения действий над двумя порциями данных:</a:t>
            </a:r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marL="355600" lvl="1" indent="0">
              <a:buNone/>
            </a:pPr>
            <a:endParaRPr lang="ru-RU" sz="1600" b="0" dirty="0"/>
          </a:p>
          <a:p>
            <a:pPr lvl="1"/>
            <a:r>
              <a:rPr lang="ru-RU" dirty="0"/>
              <a:t>Унарные</a:t>
            </a:r>
            <a:r>
              <a:rPr lang="ru-RU" b="0" dirty="0"/>
              <a:t> – применяются к одному элементу данных: например, логическое отрицание </a:t>
            </a:r>
            <a:r>
              <a:rPr lang="en-US" dirty="0"/>
              <a:t>not</a:t>
            </a:r>
            <a:r>
              <a:rPr lang="en-US" b="0" dirty="0"/>
              <a:t> &lt;</a:t>
            </a:r>
            <a:r>
              <a:rPr lang="ru-RU" b="0" dirty="0"/>
              <a:t>условие</a:t>
            </a:r>
            <a:r>
              <a:rPr lang="en-US" b="0" dirty="0"/>
              <a:t>&gt;</a:t>
            </a:r>
            <a:endParaRPr lang="ru-RU" b="0" dirty="0"/>
          </a:p>
          <a:p>
            <a:pPr lvl="1"/>
            <a:endParaRPr lang="ru-RU" b="0" dirty="0"/>
          </a:p>
          <a:p>
            <a:pPr lvl="1"/>
            <a:r>
              <a:rPr lang="ru-RU" dirty="0"/>
              <a:t>Оператор присваивания</a:t>
            </a:r>
            <a:r>
              <a:rPr lang="ru-RU" b="0" dirty="0"/>
              <a:t> задает связь между данными и переменной, которая нужна для доступа к ним:</a:t>
            </a:r>
            <a:endParaRPr lang="en-US" b="0" dirty="0"/>
          </a:p>
          <a:p>
            <a:pPr marL="355600" lvl="1" indent="0">
              <a:buNone/>
            </a:pPr>
            <a:r>
              <a:rPr lang="en-US" sz="2800" b="0" dirty="0"/>
              <a:t>		      </a:t>
            </a:r>
            <a:r>
              <a:rPr lang="en-US" sz="2800" b="0" dirty="0" err="1"/>
              <a:t>user_name</a:t>
            </a:r>
            <a:r>
              <a:rPr lang="en-US" sz="2800" b="0" dirty="0"/>
              <a:t> = </a:t>
            </a:r>
            <a:r>
              <a:rPr lang="en-US" sz="2800" b="0" dirty="0">
                <a:solidFill>
                  <a:srgbClr val="0070C0"/>
                </a:solidFill>
              </a:rPr>
              <a:t>‘</a:t>
            </a:r>
            <a:r>
              <a:rPr lang="ru-RU" sz="2800" b="0" dirty="0">
                <a:solidFill>
                  <a:srgbClr val="0070C0"/>
                </a:solidFill>
              </a:rPr>
              <a:t>Вася</a:t>
            </a:r>
            <a:r>
              <a:rPr lang="en-US" sz="2800" b="0" dirty="0">
                <a:solidFill>
                  <a:srgbClr val="0070C0"/>
                </a:solidFill>
              </a:rPr>
              <a:t>’</a:t>
            </a:r>
            <a:endParaRPr lang="ru-RU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76663"/>
            <a:ext cx="3810000" cy="18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7200"/>
            <a:ext cx="7813104" cy="727200"/>
          </a:xfrm>
        </p:spPr>
        <p:txBody>
          <a:bodyPr/>
          <a:lstStyle/>
          <a:p>
            <a:r>
              <a:rPr lang="en-US" sz="2800" dirty="0"/>
              <a:t>WEB-</a:t>
            </a:r>
            <a:r>
              <a:rPr lang="ru-RU" sz="2800" dirty="0"/>
              <a:t>ссылки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990600"/>
            <a:ext cx="8575104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spcBef>
                <a:spcPts val="1200"/>
              </a:spcBef>
              <a:buNone/>
            </a:pPr>
            <a:r>
              <a:rPr lang="en-US" sz="3200" b="0" dirty="0"/>
              <a:t>WEB-</a:t>
            </a:r>
            <a:r>
              <a:rPr lang="ru-RU" sz="3200" b="0" dirty="0"/>
              <a:t>редакторы для </a:t>
            </a:r>
            <a:r>
              <a:rPr lang="en-US" sz="3200" b="0" dirty="0"/>
              <a:t>Python</a:t>
            </a:r>
            <a:r>
              <a:rPr lang="ru-RU" sz="3200" b="0" dirty="0"/>
              <a:t>:</a:t>
            </a:r>
          </a:p>
          <a:p>
            <a:pPr marL="636587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hlinkClick r:id="rId2"/>
              </a:rPr>
              <a:t>http://www.pythontutor.com/live.html#mode=edit</a:t>
            </a:r>
            <a:r>
              <a:rPr lang="ru-RU" sz="2800" b="0" dirty="0"/>
              <a:t> – визуальный редактор и отладчик </a:t>
            </a:r>
            <a:r>
              <a:rPr lang="en-US" sz="2800" b="0" dirty="0"/>
              <a:t>Python</a:t>
            </a:r>
            <a:endParaRPr lang="ru-RU" sz="2800" b="0" dirty="0"/>
          </a:p>
          <a:p>
            <a:pPr marL="636587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b="0" dirty="0">
                <a:hlinkClick r:id="rId3"/>
              </a:rPr>
              <a:t>https://trinket.io/python3</a:t>
            </a:r>
            <a:r>
              <a:rPr lang="ru-RU" sz="2800" b="0" dirty="0"/>
              <a:t> или </a:t>
            </a:r>
            <a:r>
              <a:rPr lang="en-US" sz="2800" b="0" dirty="0">
                <a:hlinkClick r:id="rId4"/>
              </a:rPr>
              <a:t>https://repl.it/languages/python3</a:t>
            </a:r>
            <a:r>
              <a:rPr lang="ru-RU" sz="2800" b="0" dirty="0"/>
              <a:t> – </a:t>
            </a:r>
            <a:r>
              <a:rPr lang="en-US" sz="2800" b="0" dirty="0"/>
              <a:t>Python 3</a:t>
            </a:r>
            <a:r>
              <a:rPr lang="ru-RU" sz="2800" b="0" dirty="0"/>
              <a:t> в браузере для тех, у кого проблемы с </a:t>
            </a:r>
            <a:r>
              <a:rPr lang="en-US" sz="2800" b="0" dirty="0"/>
              <a:t>Python </a:t>
            </a:r>
            <a:r>
              <a:rPr lang="ru-RU" sz="2800" b="0" dirty="0"/>
              <a:t>на учебном компьютере</a:t>
            </a:r>
            <a:endParaRPr lang="en-US" sz="2800" b="0" dirty="0"/>
          </a:p>
          <a:p>
            <a:pPr marL="355600" lvl="1" indent="0">
              <a:spcBef>
                <a:spcPts val="1200"/>
              </a:spcBef>
              <a:buNone/>
            </a:pPr>
            <a:r>
              <a:rPr lang="ru-RU" sz="3200" b="0" dirty="0"/>
              <a:t>Материалы лекций:</a:t>
            </a:r>
          </a:p>
          <a:p>
            <a:pPr marL="636587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800" b="0" dirty="0">
                <a:hlinkClick r:id="rId5"/>
              </a:rPr>
              <a:t>https://github.com/ITFI-school/python-course-2023-2024-9</a:t>
            </a:r>
            <a:endParaRPr lang="ru-RU" sz="2800" b="0" dirty="0"/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71438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428628"/>
          </a:xfrm>
        </p:spPr>
        <p:txBody>
          <a:bodyPr/>
          <a:lstStyle/>
          <a:p>
            <a:r>
              <a:rPr lang="ru-RU" dirty="0"/>
              <a:t>Основные Типы данных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575104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Числовые:</a:t>
            </a:r>
          </a:p>
          <a:p>
            <a:pPr lvl="2"/>
            <a:r>
              <a:rPr lang="ru-RU" sz="2400" b="0" dirty="0"/>
              <a:t>Целые числа (</a:t>
            </a:r>
            <a:r>
              <a:rPr lang="en-US" sz="2400" b="0" dirty="0" err="1">
                <a:solidFill>
                  <a:srgbClr val="002060"/>
                </a:solidFill>
              </a:rPr>
              <a:t>int</a:t>
            </a:r>
            <a:r>
              <a:rPr lang="en-US" sz="2400" b="0" dirty="0"/>
              <a:t>):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4, 687, -45, 0</a:t>
            </a:r>
          </a:p>
          <a:p>
            <a:pPr lvl="2"/>
            <a:endParaRPr lang="en-US" b="0" dirty="0"/>
          </a:p>
          <a:p>
            <a:pPr lvl="2"/>
            <a:r>
              <a:rPr lang="ru-RU" sz="2400" b="0" dirty="0"/>
              <a:t>Числа с плавающей точкой (</a:t>
            </a:r>
            <a:r>
              <a:rPr lang="en-GB" sz="2400" b="0" dirty="0">
                <a:solidFill>
                  <a:srgbClr val="002060"/>
                </a:solidFill>
              </a:rPr>
              <a:t>float</a:t>
            </a:r>
            <a:r>
              <a:rPr lang="en-GB" sz="2400" b="0" dirty="0"/>
              <a:t>)</a:t>
            </a:r>
            <a:endParaRPr lang="ru-RU" sz="2400" b="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1.45, 3.789654, 2.220446049250313e-16</a:t>
            </a:r>
            <a:endParaRPr lang="en-US" sz="2400" b="0" dirty="0"/>
          </a:p>
          <a:p>
            <a:pPr lvl="2"/>
            <a:endParaRPr lang="ru-RU" sz="2800" b="0" dirty="0"/>
          </a:p>
          <a:p>
            <a:pPr lvl="2"/>
            <a:r>
              <a:rPr lang="ru-RU" sz="2400" b="0" dirty="0"/>
              <a:t>Логические (</a:t>
            </a:r>
            <a:r>
              <a:rPr lang="en-US" sz="2400" b="0" dirty="0">
                <a:solidFill>
                  <a:srgbClr val="002060"/>
                </a:solidFill>
              </a:rPr>
              <a:t>bool</a:t>
            </a:r>
            <a:r>
              <a:rPr lang="en-GB" sz="2400" b="0" dirty="0"/>
              <a:t>)</a:t>
            </a:r>
            <a:endParaRPr lang="ru-RU" sz="2400" b="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True, False</a:t>
            </a:r>
            <a:endParaRPr lang="en-US" sz="2400" b="0" dirty="0"/>
          </a:p>
          <a:p>
            <a:pPr lvl="1"/>
            <a:endParaRPr lang="en-US" sz="2800" b="0" dirty="0"/>
          </a:p>
          <a:p>
            <a:pPr lvl="1"/>
            <a:r>
              <a:rPr lang="ru-RU" sz="2800" b="0" dirty="0"/>
              <a:t>Строки</a:t>
            </a:r>
            <a:r>
              <a:rPr lang="en-US" sz="2800" b="0" dirty="0"/>
              <a:t> (</a:t>
            </a:r>
            <a:r>
              <a:rPr lang="en-US" sz="2800" b="0" dirty="0" err="1">
                <a:solidFill>
                  <a:srgbClr val="002060"/>
                </a:solidFill>
              </a:rPr>
              <a:t>str</a:t>
            </a:r>
            <a:r>
              <a:rPr lang="en-US" sz="2800" b="0" dirty="0"/>
              <a:t>)</a:t>
            </a:r>
            <a:endParaRPr lang="ru-RU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‘What is your name’, ‘6589’, “</a:t>
            </a:r>
            <a:r>
              <a:rPr lang="ru-RU" sz="2400" b="0" dirty="0">
                <a:solidFill>
                  <a:srgbClr val="0070C0"/>
                </a:solidFill>
              </a:rPr>
              <a:t>В других кавычках</a:t>
            </a:r>
            <a:r>
              <a:rPr lang="en-US" sz="2400" b="0" dirty="0">
                <a:solidFill>
                  <a:srgbClr val="0070C0"/>
                </a:solidFill>
              </a:rPr>
              <a:t>”</a:t>
            </a:r>
            <a:endParaRPr lang="en-US" sz="2400" b="0" dirty="0"/>
          </a:p>
          <a:p>
            <a:pPr marL="355600" lvl="1" indent="0">
              <a:buNone/>
            </a:pPr>
            <a:endParaRPr lang="ru-RU" sz="1600" b="0" dirty="0"/>
          </a:p>
        </p:txBody>
      </p:sp>
    </p:spTree>
    <p:extLst>
      <p:ext uri="{BB962C8B-B14F-4D97-AF65-F5344CB8AC3E}">
        <p14:creationId xmlns:p14="http://schemas.microsoft.com/office/powerpoint/2010/main" val="1402468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428628"/>
          </a:xfrm>
        </p:spPr>
        <p:txBody>
          <a:bodyPr/>
          <a:lstStyle/>
          <a:p>
            <a:r>
              <a:rPr lang="ru-RU" dirty="0"/>
              <a:t>Целые числа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Целые числа (</a:t>
            </a:r>
            <a:r>
              <a:rPr lang="en-US" sz="2800" b="0" dirty="0" err="1">
                <a:solidFill>
                  <a:srgbClr val="002060"/>
                </a:solidFill>
              </a:rPr>
              <a:t>int</a:t>
            </a:r>
            <a:r>
              <a:rPr lang="en-US" sz="2800" b="0" dirty="0"/>
              <a:t>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4, 687, -45, 0</a:t>
            </a:r>
            <a:endParaRPr lang="en-US" sz="2400" b="0" dirty="0"/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Применимые операторы</a:t>
            </a:r>
            <a:r>
              <a:rPr lang="en-US" sz="2800" b="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=, </a:t>
            </a:r>
            <a:r>
              <a:rPr lang="ru-RU" sz="2400" b="0" dirty="0">
                <a:solidFill>
                  <a:srgbClr val="0070C0"/>
                </a:solidFill>
              </a:rPr>
              <a:t>+</a:t>
            </a:r>
            <a:r>
              <a:rPr lang="en-US" sz="2400" b="0" dirty="0">
                <a:solidFill>
                  <a:srgbClr val="0070C0"/>
                </a:solidFill>
              </a:rPr>
              <a:t>,</a:t>
            </a:r>
            <a:r>
              <a:rPr lang="ru-RU" sz="2400" b="0" dirty="0">
                <a:solidFill>
                  <a:srgbClr val="0070C0"/>
                </a:solidFill>
              </a:rPr>
              <a:t> -</a:t>
            </a:r>
            <a:r>
              <a:rPr lang="en-US" sz="2400" b="0" dirty="0">
                <a:solidFill>
                  <a:srgbClr val="0070C0"/>
                </a:solidFill>
              </a:rPr>
              <a:t>, *, **, /, //, %, &gt;, &lt;, &gt;=, &lt;=, !=, ==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b="0" dirty="0"/>
          </a:p>
          <a:p>
            <a:pPr lvl="1"/>
            <a:r>
              <a:rPr lang="ru-RU" sz="2800" b="0" dirty="0"/>
              <a:t>Приведение к типу</a:t>
            </a:r>
            <a:r>
              <a:rPr lang="en-US" sz="2800" b="0" dirty="0"/>
              <a:t> </a:t>
            </a:r>
            <a:r>
              <a:rPr lang="en-US" sz="2800" b="0" dirty="0" err="1">
                <a:solidFill>
                  <a:srgbClr val="002060"/>
                </a:solidFill>
              </a:rPr>
              <a:t>int</a:t>
            </a:r>
            <a:r>
              <a:rPr lang="ru-RU" sz="2800" b="0" dirty="0"/>
              <a:t>:</a:t>
            </a:r>
            <a:endParaRPr lang="en-US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int</a:t>
            </a:r>
            <a:r>
              <a:rPr lang="en-US" sz="2400" b="0" dirty="0">
                <a:solidFill>
                  <a:srgbClr val="0070C0"/>
                </a:solidFill>
              </a:rPr>
              <a:t>(3.748)</a:t>
            </a:r>
            <a:r>
              <a:rPr lang="en-US" sz="2400" b="0" dirty="0"/>
              <a:t> 		</a:t>
            </a:r>
            <a:r>
              <a:rPr lang="en-US" sz="2400" b="0" dirty="0">
                <a:solidFill>
                  <a:srgbClr val="0070C0"/>
                </a:solidFill>
              </a:rPr>
              <a:t>3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int</a:t>
            </a:r>
            <a:r>
              <a:rPr lang="en-US" sz="2400" b="0" dirty="0">
                <a:solidFill>
                  <a:srgbClr val="0070C0"/>
                </a:solidFill>
              </a:rPr>
              <a:t>(“386”)</a:t>
            </a:r>
            <a:r>
              <a:rPr lang="en-US" sz="2400" b="0" dirty="0"/>
              <a:t> 		</a:t>
            </a:r>
            <a:r>
              <a:rPr lang="en-US" sz="2400" b="0" dirty="0">
                <a:solidFill>
                  <a:srgbClr val="0070C0"/>
                </a:solidFill>
              </a:rPr>
              <a:t>386</a:t>
            </a:r>
          </a:p>
          <a:p>
            <a:pPr marL="355600" lvl="1" indent="0">
              <a:buNone/>
            </a:pPr>
            <a:endParaRPr lang="ru-RU" sz="1600" b="0" dirty="0"/>
          </a:p>
        </p:txBody>
      </p:sp>
      <p:sp>
        <p:nvSpPr>
          <p:cNvPr id="5" name="Right Arrow 4"/>
          <p:cNvSpPr/>
          <p:nvPr/>
        </p:nvSpPr>
        <p:spPr>
          <a:xfrm>
            <a:off x="3429000" y="3962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3429000" y="4371972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88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Генератор случайных чисел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0" dirty="0">
                <a:solidFill>
                  <a:srgbClr val="000066"/>
                </a:solidFill>
              </a:rPr>
              <a:t>import </a:t>
            </a:r>
            <a:r>
              <a:rPr lang="en-GB" sz="2800" b="0" dirty="0">
                <a:solidFill>
                  <a:srgbClr val="000066"/>
                </a:solidFill>
              </a:rPr>
              <a:t>random</a:t>
            </a:r>
            <a:r>
              <a:rPr lang="ru-RU" sz="2800" b="0" dirty="0"/>
              <a:t> – импортируем модуль </a:t>
            </a:r>
            <a:r>
              <a:rPr lang="en-US" sz="2800" b="0" dirty="0"/>
              <a:t>random</a:t>
            </a:r>
            <a:endParaRPr lang="ru-RU" sz="1600" b="0" dirty="0"/>
          </a:p>
          <a:p>
            <a:pPr lvl="1"/>
            <a:endParaRPr lang="ru-RU" sz="1600" b="0" dirty="0"/>
          </a:p>
          <a:p>
            <a:pPr lvl="1"/>
            <a:r>
              <a:rPr lang="en-US" sz="2800" b="0" dirty="0" err="1">
                <a:solidFill>
                  <a:srgbClr val="000066"/>
                </a:solidFill>
              </a:rPr>
              <a:t>dir</a:t>
            </a:r>
            <a:r>
              <a:rPr lang="en-US" sz="2800" b="0" dirty="0">
                <a:solidFill>
                  <a:srgbClr val="000066"/>
                </a:solidFill>
              </a:rPr>
              <a:t>(</a:t>
            </a:r>
            <a:r>
              <a:rPr lang="en-GB" sz="2800" b="0" dirty="0">
                <a:solidFill>
                  <a:srgbClr val="000066"/>
                </a:solidFill>
              </a:rPr>
              <a:t>random</a:t>
            </a:r>
            <a:r>
              <a:rPr lang="en-US" sz="2800" b="0" dirty="0">
                <a:solidFill>
                  <a:srgbClr val="000066"/>
                </a:solidFill>
              </a:rPr>
              <a:t>)</a:t>
            </a:r>
            <a:r>
              <a:rPr lang="en-US" sz="2800" b="0" dirty="0"/>
              <a:t> – </a:t>
            </a:r>
            <a:r>
              <a:rPr lang="ru-RU" sz="2800" b="0" dirty="0"/>
              <a:t>список функций, применимых для генерации случайных чисел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u="sng" dirty="0"/>
              <a:t>Практический пример</a:t>
            </a:r>
            <a:r>
              <a:rPr lang="ru-RU" sz="2800" b="0" dirty="0"/>
              <a:t>:</a:t>
            </a:r>
          </a:p>
          <a:p>
            <a:pPr lvl="2"/>
            <a:r>
              <a:rPr lang="ru-RU" sz="2400" b="0" dirty="0"/>
              <a:t>Рассмотрите скрипт 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dice_roller.py</a:t>
            </a:r>
            <a:endParaRPr lang="ru-RU" sz="2400" b="0" dirty="0">
              <a:ln w="9525" cmpd="sng">
                <a:noFill/>
              </a:ln>
              <a:solidFill>
                <a:srgbClr val="000066"/>
              </a:solidFill>
            </a:endParaRPr>
          </a:p>
          <a:p>
            <a:pPr lvl="2"/>
            <a:r>
              <a:rPr lang="en-GB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random.randint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(</a:t>
            </a:r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min, max) </a:t>
            </a:r>
            <a:r>
              <a:rPr lang="en-US" sz="2400" b="0" dirty="0"/>
              <a:t>– </a:t>
            </a:r>
            <a:r>
              <a:rPr lang="ru-RU" sz="2400" b="0" dirty="0"/>
              <a:t>генерация случайного целого числа в указанном диапазоне</a:t>
            </a:r>
          </a:p>
          <a:p>
            <a:pPr lvl="2"/>
            <a:r>
              <a:rPr lang="en-GB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random.randrange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(</a:t>
            </a:r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max) </a:t>
            </a:r>
            <a:r>
              <a:rPr lang="en-US" sz="2400" b="0" dirty="0"/>
              <a:t>– </a:t>
            </a:r>
            <a:r>
              <a:rPr lang="ru-RU" sz="2400" b="0" dirty="0"/>
              <a:t>генерация случайного целого числа от нуля до </a:t>
            </a:r>
            <a:r>
              <a:rPr lang="en-US" sz="2400" b="0" dirty="0">
                <a:solidFill>
                  <a:srgbClr val="002060"/>
                </a:solidFill>
              </a:rPr>
              <a:t>max-1</a:t>
            </a:r>
          </a:p>
          <a:p>
            <a:pPr lvl="2"/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random.</a:t>
            </a:r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choice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( [1, 2, 3, 4, 5, 6]</a:t>
            </a:r>
            <a:r>
              <a:rPr lang="ru-RU" sz="2400" b="0" dirty="0">
                <a:ln w="9525" cmpd="sng">
                  <a:noFill/>
                </a:ln>
                <a:solidFill>
                  <a:srgbClr val="000066"/>
                </a:solidFill>
              </a:rPr>
              <a:t> </a:t>
            </a:r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) </a:t>
            </a:r>
            <a:r>
              <a:rPr lang="en-US" sz="2400" b="0" dirty="0"/>
              <a:t>–</a:t>
            </a:r>
            <a:r>
              <a:rPr lang="ru-RU" sz="2400" b="0" dirty="0"/>
              <a:t> выбор случайного числа из указанного списка</a:t>
            </a:r>
          </a:p>
          <a:p>
            <a:pPr lvl="2"/>
            <a:endParaRPr lang="ru-RU" sz="2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406" y="2286000"/>
            <a:ext cx="243239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4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428628"/>
          </a:xfrm>
        </p:spPr>
        <p:txBody>
          <a:bodyPr/>
          <a:lstStyle/>
          <a:p>
            <a:r>
              <a:rPr lang="ru-RU" dirty="0"/>
              <a:t>Числа с плавающей точкой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3526" y="1066800"/>
            <a:ext cx="8651304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Числа с плавающей точкой (</a:t>
            </a:r>
            <a:r>
              <a:rPr lang="en-GB" sz="2800" b="0" dirty="0">
                <a:solidFill>
                  <a:srgbClr val="002060"/>
                </a:solidFill>
              </a:rPr>
              <a:t>float</a:t>
            </a:r>
            <a:r>
              <a:rPr lang="en-GB" sz="2800" b="0" dirty="0"/>
              <a:t>)</a:t>
            </a:r>
            <a:endParaRPr lang="ru-RU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1.45, 3.789654, 2.220446049250313e-16</a:t>
            </a:r>
            <a:endParaRPr lang="en-US" sz="2400" b="0" dirty="0">
              <a:solidFill>
                <a:srgbClr val="00B0F0"/>
              </a:solidFill>
            </a:endParaRP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Применимые операторы</a:t>
            </a:r>
            <a:r>
              <a:rPr lang="en-US" sz="2800" b="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=, </a:t>
            </a:r>
            <a:r>
              <a:rPr lang="ru-RU" sz="2400" b="0" dirty="0">
                <a:solidFill>
                  <a:srgbClr val="0070C0"/>
                </a:solidFill>
              </a:rPr>
              <a:t>+</a:t>
            </a:r>
            <a:r>
              <a:rPr lang="en-US" sz="2400" b="0" dirty="0">
                <a:solidFill>
                  <a:srgbClr val="0070C0"/>
                </a:solidFill>
              </a:rPr>
              <a:t>,</a:t>
            </a:r>
            <a:r>
              <a:rPr lang="ru-RU" sz="2400" b="0" dirty="0">
                <a:solidFill>
                  <a:srgbClr val="0070C0"/>
                </a:solidFill>
              </a:rPr>
              <a:t> -</a:t>
            </a:r>
            <a:r>
              <a:rPr lang="en-US" sz="2400" b="0" dirty="0">
                <a:solidFill>
                  <a:srgbClr val="0070C0"/>
                </a:solidFill>
              </a:rPr>
              <a:t>, *, /, //, %, &gt;, &lt;, &gt;=, &lt;=, !=, ==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Если в операции с числами хотя бы один операнд </a:t>
            </a:r>
            <a:r>
              <a:rPr lang="en-US" sz="2800" b="0" dirty="0">
                <a:solidFill>
                  <a:srgbClr val="002060"/>
                </a:solidFill>
              </a:rPr>
              <a:t>float</a:t>
            </a:r>
            <a:r>
              <a:rPr lang="ru-RU" sz="2800" b="0" dirty="0"/>
              <a:t>, то результат будет </a:t>
            </a:r>
            <a:r>
              <a:rPr lang="en-US" sz="2800" b="0" dirty="0">
                <a:solidFill>
                  <a:srgbClr val="002060"/>
                </a:solidFill>
              </a:rPr>
              <a:t>float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Приведение к типу: </a:t>
            </a:r>
            <a:r>
              <a:rPr lang="en-US" sz="2800" b="0" dirty="0">
                <a:solidFill>
                  <a:srgbClr val="000066"/>
                </a:solidFill>
              </a:rPr>
              <a:t>float</a:t>
            </a:r>
            <a:r>
              <a:rPr lang="ru-RU" sz="2800" b="0" dirty="0">
                <a:solidFill>
                  <a:srgbClr val="000066"/>
                </a:solidFill>
              </a:rPr>
              <a:t>(</a:t>
            </a:r>
            <a:r>
              <a:rPr lang="en-US" sz="2800" b="0" dirty="0">
                <a:solidFill>
                  <a:srgbClr val="000066"/>
                </a:solidFill>
              </a:rPr>
              <a:t>“string”</a:t>
            </a:r>
            <a:r>
              <a:rPr lang="ru-RU" sz="2800" b="0" dirty="0">
                <a:solidFill>
                  <a:srgbClr val="000066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float(386)</a:t>
            </a:r>
            <a:r>
              <a:rPr lang="en-US" sz="2400" b="0" dirty="0"/>
              <a:t> 		</a:t>
            </a:r>
            <a:r>
              <a:rPr lang="en-US" sz="2400" b="0" dirty="0">
                <a:solidFill>
                  <a:srgbClr val="0070C0"/>
                </a:solidFill>
              </a:rPr>
              <a:t>386.0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float(“38.46”) 	38.46</a:t>
            </a:r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2499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Расширенный математический калькулятор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0" dirty="0">
                <a:solidFill>
                  <a:srgbClr val="000066"/>
                </a:solidFill>
              </a:rPr>
              <a:t>import math</a:t>
            </a:r>
            <a:r>
              <a:rPr lang="ru-RU" sz="2800" b="0" dirty="0"/>
              <a:t> – расширение стандартных математических операций </a:t>
            </a:r>
            <a:r>
              <a:rPr lang="en-US" sz="2800" b="0" dirty="0"/>
              <a:t>Python</a:t>
            </a:r>
            <a:endParaRPr lang="ru-RU" sz="1600" b="0" dirty="0"/>
          </a:p>
          <a:p>
            <a:pPr lvl="1"/>
            <a:endParaRPr lang="ru-RU" sz="1600" b="0" dirty="0"/>
          </a:p>
          <a:p>
            <a:pPr lvl="1"/>
            <a:r>
              <a:rPr lang="en-US" sz="2800" b="0" dirty="0" err="1">
                <a:solidFill>
                  <a:srgbClr val="000066"/>
                </a:solidFill>
              </a:rPr>
              <a:t>dir</a:t>
            </a:r>
            <a:r>
              <a:rPr lang="en-US" sz="2800" b="0" dirty="0">
                <a:solidFill>
                  <a:srgbClr val="000066"/>
                </a:solidFill>
              </a:rPr>
              <a:t>(math)</a:t>
            </a:r>
            <a:r>
              <a:rPr lang="en-US" sz="2800" b="0" dirty="0"/>
              <a:t> – </a:t>
            </a:r>
            <a:r>
              <a:rPr lang="ru-RU" sz="2800" b="0" dirty="0"/>
              <a:t>список математических функций, применимых для действительных чисел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u="sng" dirty="0"/>
              <a:t>Практическое задание №2</a:t>
            </a:r>
            <a:r>
              <a:rPr lang="ru-RU" sz="2800" b="0" dirty="0"/>
              <a:t>:</a:t>
            </a:r>
          </a:p>
          <a:p>
            <a:pPr lvl="2"/>
            <a:r>
              <a:rPr lang="ru-RU" sz="2400" b="0" dirty="0"/>
              <a:t>Напишите программу, которая вычисляет длину гипотенузы прямоугольного треугольника, запрашивая длины его катетов</a:t>
            </a:r>
            <a:endParaRPr lang="en-US" sz="2400" b="0" dirty="0"/>
          </a:p>
          <a:p>
            <a:pPr lvl="2"/>
            <a:r>
              <a:rPr lang="ru-RU" sz="2400" b="0" dirty="0"/>
              <a:t>Следуйте правилам именования переменных</a:t>
            </a:r>
          </a:p>
          <a:p>
            <a:pPr lvl="2"/>
            <a:r>
              <a:rPr lang="ru-RU" sz="2400" dirty="0"/>
              <a:t>Предусмотрите сообщение пользователю для случая неверного формата введенных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596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428628"/>
          </a:xfrm>
        </p:spPr>
        <p:txBody>
          <a:bodyPr/>
          <a:lstStyle/>
          <a:p>
            <a:r>
              <a:rPr lang="ru-RU" dirty="0"/>
              <a:t>Логические выражения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Логические выражения (</a:t>
            </a:r>
            <a:r>
              <a:rPr lang="en-US" sz="2800" b="0" dirty="0">
                <a:solidFill>
                  <a:srgbClr val="002060"/>
                </a:solidFill>
              </a:rPr>
              <a:t>bool</a:t>
            </a:r>
            <a:r>
              <a:rPr lang="en-US" sz="2800" b="0" dirty="0"/>
              <a:t>):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True, False, 0, 28, 1, ”</a:t>
            </a:r>
            <a:r>
              <a:rPr lang="ru-RU" sz="2400" b="0" dirty="0">
                <a:solidFill>
                  <a:srgbClr val="0070C0"/>
                </a:solidFill>
              </a:rPr>
              <a:t>Строка</a:t>
            </a:r>
            <a:r>
              <a:rPr lang="en-US" sz="2400" b="0" dirty="0">
                <a:solidFill>
                  <a:srgbClr val="0070C0"/>
                </a:solidFill>
              </a:rPr>
              <a:t>”, ””</a:t>
            </a:r>
            <a:endParaRPr lang="en-US" sz="2400" b="0" dirty="0"/>
          </a:p>
          <a:p>
            <a:pPr lvl="1"/>
            <a:endParaRPr lang="en-US" sz="2800" b="0" dirty="0"/>
          </a:p>
          <a:p>
            <a:pPr lvl="1"/>
            <a:r>
              <a:rPr lang="ru-RU" sz="2800" b="0" dirty="0"/>
              <a:t>Все операторы сравнения дают</a:t>
            </a:r>
            <a:r>
              <a:rPr lang="en-US" sz="2800" b="0" dirty="0"/>
              <a:t> </a:t>
            </a:r>
            <a:r>
              <a:rPr lang="ru-RU" sz="2800" b="0" dirty="0"/>
              <a:t>логический результат – </a:t>
            </a:r>
            <a:r>
              <a:rPr lang="en-US" sz="2800" b="0" dirty="0">
                <a:solidFill>
                  <a:srgbClr val="002060"/>
                </a:solidFill>
              </a:rPr>
              <a:t>True</a:t>
            </a:r>
            <a:r>
              <a:rPr lang="en-US" sz="2800" b="0" dirty="0"/>
              <a:t> </a:t>
            </a:r>
            <a:r>
              <a:rPr lang="ru-RU" sz="2800" b="0" dirty="0"/>
              <a:t>или </a:t>
            </a:r>
            <a:r>
              <a:rPr lang="en-US" sz="2800" b="0" dirty="0">
                <a:solidFill>
                  <a:srgbClr val="002060"/>
                </a:solidFill>
              </a:rPr>
              <a:t>False</a:t>
            </a:r>
            <a:endParaRPr lang="ru-RU" sz="2800" b="0" dirty="0">
              <a:solidFill>
                <a:srgbClr val="002060"/>
              </a:solidFill>
            </a:endParaRPr>
          </a:p>
          <a:p>
            <a:pPr lvl="1"/>
            <a:endParaRPr lang="en-US" sz="2800" b="0" dirty="0"/>
          </a:p>
          <a:p>
            <a:pPr lvl="1"/>
            <a:r>
              <a:rPr lang="ru-RU" sz="2800" b="0" dirty="0"/>
              <a:t>Применимые операторы</a:t>
            </a:r>
            <a:r>
              <a:rPr lang="en-US" sz="2800" b="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and, or, not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b="0" dirty="0"/>
          </a:p>
          <a:p>
            <a:pPr lvl="1"/>
            <a:r>
              <a:rPr lang="ru-RU" sz="2800" b="0" dirty="0"/>
              <a:t>Приведение к типу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002060"/>
                </a:solidFill>
              </a:rPr>
              <a:t>bool</a:t>
            </a:r>
            <a:r>
              <a:rPr lang="ru-RU" sz="2800" b="0" dirty="0"/>
              <a:t>:</a:t>
            </a:r>
            <a:endParaRPr lang="en-US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bool(</a:t>
            </a:r>
            <a:r>
              <a:rPr lang="ru-RU" sz="2400" b="0" dirty="0">
                <a:solidFill>
                  <a:srgbClr val="0070C0"/>
                </a:solidFill>
              </a:rPr>
              <a:t>-5</a:t>
            </a:r>
            <a:r>
              <a:rPr lang="en-US" sz="2400" b="0" dirty="0">
                <a:solidFill>
                  <a:srgbClr val="0070C0"/>
                </a:solidFill>
              </a:rPr>
              <a:t>.1</a:t>
            </a:r>
            <a:r>
              <a:rPr lang="ru-RU" sz="2400" b="0" dirty="0">
                <a:solidFill>
                  <a:srgbClr val="0070C0"/>
                </a:solidFill>
              </a:rPr>
              <a:t>6</a:t>
            </a:r>
            <a:r>
              <a:rPr lang="en-US" sz="2400" b="0" dirty="0">
                <a:solidFill>
                  <a:srgbClr val="0070C0"/>
                </a:solidFill>
              </a:rPr>
              <a:t>)</a:t>
            </a:r>
            <a:r>
              <a:rPr lang="en-US" sz="2400" b="0" dirty="0"/>
              <a:t> 	</a:t>
            </a:r>
            <a:r>
              <a:rPr lang="ru-RU" sz="2400" b="0" dirty="0"/>
              <a:t>	</a:t>
            </a:r>
            <a:r>
              <a:rPr lang="en-US" sz="2400" b="0" dirty="0"/>
              <a:t>	</a:t>
            </a:r>
            <a:r>
              <a:rPr lang="en-US" sz="2400" b="0" dirty="0">
                <a:solidFill>
                  <a:srgbClr val="0070C0"/>
                </a:solidFill>
              </a:rPr>
              <a:t>True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bool(“”)</a:t>
            </a:r>
            <a:r>
              <a:rPr lang="en-US" sz="2400" b="0" dirty="0"/>
              <a:t> 			</a:t>
            </a:r>
            <a:r>
              <a:rPr lang="en-US" sz="2400" b="0" dirty="0">
                <a:solidFill>
                  <a:srgbClr val="0070C0"/>
                </a:solidFill>
              </a:rPr>
              <a:t>False</a:t>
            </a:r>
          </a:p>
          <a:p>
            <a:pPr marL="355600" lvl="1" indent="0">
              <a:buNone/>
            </a:pPr>
            <a:endParaRPr lang="ru-RU" sz="1600" b="0" dirty="0"/>
          </a:p>
        </p:txBody>
      </p:sp>
      <p:sp>
        <p:nvSpPr>
          <p:cNvPr id="5" name="Right Arrow 4"/>
          <p:cNvSpPr/>
          <p:nvPr/>
        </p:nvSpPr>
        <p:spPr>
          <a:xfrm>
            <a:off x="3810000" y="5257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3810000" y="5667372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5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803400"/>
          </a:xfrm>
        </p:spPr>
        <p:txBody>
          <a:bodyPr/>
          <a:lstStyle/>
          <a:p>
            <a:r>
              <a:rPr lang="ru-RU" dirty="0"/>
              <a:t>Таблицы значений логических операций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143000"/>
          <a:ext cx="4419600" cy="2861092"/>
        </p:xfrm>
        <a:graphic>
          <a:graphicData uri="http://schemas.openxmlformats.org/drawingml/2006/table">
            <a:tbl>
              <a:tblPr firstRow="1" bandRow="1"/>
              <a:tblGrid>
                <a:gridCol w="13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4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1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2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and</a:t>
                      </a:r>
                      <a:endParaRPr lang="ru-RU" sz="20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2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GB" sz="20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2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18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19600" y="3429000"/>
          <a:ext cx="4419600" cy="2861092"/>
        </p:xfrm>
        <a:graphic>
          <a:graphicData uri="http://schemas.openxmlformats.org/drawingml/2006/table">
            <a:tbl>
              <a:tblPr firstRow="1" bandRow="1"/>
              <a:tblGrid>
                <a:gridCol w="13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4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1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2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1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or</a:t>
                      </a:r>
                      <a:endParaRPr lang="ru-RU" sz="20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 2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  <a:endParaRPr lang="en-GB" sz="20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2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18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267200"/>
          <a:ext cx="3099239" cy="1899077"/>
        </p:xfrm>
        <a:graphic>
          <a:graphicData uri="http://schemas.openxmlformats.org/drawingml/2006/table">
            <a:tbl>
              <a:tblPr firstRow="1" bandRow="1"/>
              <a:tblGrid>
                <a:gridCol w="132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414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endParaRPr lang="ru-RU" sz="20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ru-RU" sz="2000" b="0" kern="1200" dirty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Операнд</a:t>
                      </a:r>
                      <a:endParaRPr lang="en-US" sz="2000" b="0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504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  <a:endParaRPr lang="en-GB" sz="20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26"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False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True</a:t>
                      </a:r>
                    </a:p>
                  </a:txBody>
                  <a:tcPr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Placeholder 1"/>
          <p:cNvSpPr txBox="1">
            <a:spLocks/>
          </p:cNvSpPr>
          <p:nvPr/>
        </p:nvSpPr>
        <p:spPr>
          <a:xfrm>
            <a:off x="4800600" y="1143000"/>
            <a:ext cx="4191000" cy="18669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u="sng" dirty="0"/>
              <a:t>Практический пример</a:t>
            </a:r>
            <a:r>
              <a:rPr lang="ru-RU" sz="2800" b="0" dirty="0"/>
              <a:t>:</a:t>
            </a:r>
          </a:p>
          <a:p>
            <a:pPr marL="719138" lvl="2" indent="0">
              <a:buNone/>
            </a:pPr>
            <a:r>
              <a:rPr lang="en-US" sz="2400" b="0" dirty="0"/>
              <a:t>C</a:t>
            </a:r>
            <a:r>
              <a:rPr lang="ru-RU" sz="2400" b="0" dirty="0" err="1"/>
              <a:t>мотрим</a:t>
            </a:r>
            <a:r>
              <a:rPr lang="ru-RU" sz="2400" b="0" dirty="0"/>
              <a:t> скрипт </a:t>
            </a:r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bool_operations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.</a:t>
            </a:r>
            <a:r>
              <a:rPr lang="en-GB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py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682268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428628"/>
          </a:xfrm>
        </p:spPr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Строки</a:t>
            </a:r>
            <a:r>
              <a:rPr lang="en-US" sz="2800" b="0" dirty="0"/>
              <a:t> (</a:t>
            </a:r>
            <a:r>
              <a:rPr lang="en-US" sz="2800" b="0" dirty="0" err="1">
                <a:solidFill>
                  <a:srgbClr val="002060"/>
                </a:solidFill>
              </a:rPr>
              <a:t>str</a:t>
            </a:r>
            <a:r>
              <a:rPr lang="en-US" sz="2800" b="0" dirty="0"/>
              <a:t>)</a:t>
            </a:r>
            <a:endParaRPr lang="ru-RU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‘What is your name?’, ‘6589’</a:t>
            </a:r>
            <a:endParaRPr lang="ru-RU" sz="2400" b="0" dirty="0">
              <a:solidFill>
                <a:srgbClr val="0070C0"/>
              </a:solidFill>
            </a:endParaRPr>
          </a:p>
          <a:p>
            <a:pPr marL="719138" lvl="2" indent="0">
              <a:buNone/>
            </a:pPr>
            <a:endParaRPr lang="ru-RU" sz="2400" b="0" dirty="0">
              <a:solidFill>
                <a:srgbClr val="0070C0"/>
              </a:solidFill>
            </a:endParaRPr>
          </a:p>
          <a:p>
            <a:pPr lvl="1"/>
            <a:r>
              <a:rPr lang="ru-RU" sz="2800" b="0" dirty="0"/>
              <a:t>Применимые операторы</a:t>
            </a:r>
            <a:r>
              <a:rPr lang="en-US" sz="2800" b="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>
                <a:solidFill>
                  <a:srgbClr val="0070C0"/>
                </a:solidFill>
              </a:rPr>
              <a:t>=, </a:t>
            </a:r>
            <a:r>
              <a:rPr lang="ru-RU" sz="2400" b="0" dirty="0">
                <a:solidFill>
                  <a:srgbClr val="0070C0"/>
                </a:solidFill>
              </a:rPr>
              <a:t>+</a:t>
            </a:r>
            <a:r>
              <a:rPr lang="en-US" sz="2400" b="0" dirty="0">
                <a:solidFill>
                  <a:srgbClr val="0070C0"/>
                </a:solidFill>
              </a:rPr>
              <a:t>, *, &gt;, &lt;, &gt;=, &lt;=, !=, ==</a:t>
            </a:r>
          </a:p>
          <a:p>
            <a:pPr marL="719138" lvl="2" indent="0">
              <a:buNone/>
            </a:pPr>
            <a:endParaRPr lang="en-US" sz="2400" b="0" dirty="0"/>
          </a:p>
          <a:p>
            <a:pPr lvl="1"/>
            <a:r>
              <a:rPr lang="ru-RU" sz="2800" b="0" dirty="0"/>
              <a:t>Приведение к типу</a:t>
            </a:r>
            <a:r>
              <a:rPr lang="en-US" sz="2800" b="0" dirty="0"/>
              <a:t> </a:t>
            </a:r>
            <a:r>
              <a:rPr lang="en-US" sz="2800" b="0" dirty="0" err="1">
                <a:solidFill>
                  <a:srgbClr val="002060"/>
                </a:solidFill>
              </a:rPr>
              <a:t>str</a:t>
            </a:r>
            <a:r>
              <a:rPr lang="ru-RU" sz="2800" b="0" dirty="0"/>
              <a:t>:</a:t>
            </a:r>
            <a:endParaRPr lang="en-US" sz="2800" b="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str</a:t>
            </a:r>
            <a:r>
              <a:rPr lang="en-US" sz="2400" b="0" dirty="0">
                <a:solidFill>
                  <a:srgbClr val="0070C0"/>
                </a:solidFill>
              </a:rPr>
              <a:t>(3.1415)</a:t>
            </a:r>
            <a:r>
              <a:rPr lang="en-US" sz="2400" b="0" dirty="0"/>
              <a:t> 		</a:t>
            </a:r>
            <a:r>
              <a:rPr lang="en-US" sz="2400" b="0" dirty="0">
                <a:solidFill>
                  <a:srgbClr val="0070C0"/>
                </a:solidFill>
              </a:rPr>
              <a:t>“3.1415”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0" dirty="0"/>
              <a:t> </a:t>
            </a:r>
            <a:r>
              <a:rPr lang="en-US" sz="2400" b="0" dirty="0" err="1">
                <a:solidFill>
                  <a:srgbClr val="0070C0"/>
                </a:solidFill>
              </a:rPr>
              <a:t>str</a:t>
            </a:r>
            <a:r>
              <a:rPr lang="en-US" sz="2400" b="0" dirty="0">
                <a:solidFill>
                  <a:srgbClr val="0070C0"/>
                </a:solidFill>
              </a:rPr>
              <a:t>(386)</a:t>
            </a:r>
            <a:r>
              <a:rPr lang="en-US" sz="2400" b="0" dirty="0"/>
              <a:t> 		</a:t>
            </a:r>
            <a:r>
              <a:rPr lang="en-US" sz="2400" b="0" dirty="0">
                <a:solidFill>
                  <a:srgbClr val="0070C0"/>
                </a:solidFill>
              </a:rPr>
              <a:t> “386”</a:t>
            </a:r>
          </a:p>
          <a:p>
            <a:pPr marL="355600" lvl="1" indent="0">
              <a:buNone/>
            </a:pPr>
            <a:endParaRPr lang="ru-RU" sz="1600" b="0" dirty="0"/>
          </a:p>
        </p:txBody>
      </p:sp>
      <p:sp>
        <p:nvSpPr>
          <p:cNvPr id="5" name="Right Arrow 4"/>
          <p:cNvSpPr/>
          <p:nvPr/>
        </p:nvSpPr>
        <p:spPr>
          <a:xfrm>
            <a:off x="3429000" y="39624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ight Arrow 5"/>
          <p:cNvSpPr/>
          <p:nvPr/>
        </p:nvSpPr>
        <p:spPr>
          <a:xfrm>
            <a:off x="3429000" y="4371972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97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Примеры литеральных строк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0" dirty="0"/>
              <a:t>“</a:t>
            </a:r>
            <a:r>
              <a:rPr lang="ru-RU" sz="2800" b="0" dirty="0">
                <a:solidFill>
                  <a:srgbClr val="002060"/>
                </a:solidFill>
              </a:rPr>
              <a:t>Строка в двойных кавычках</a:t>
            </a:r>
            <a:r>
              <a:rPr lang="en-US" sz="2800" b="0" dirty="0"/>
              <a:t>”</a:t>
            </a:r>
          </a:p>
          <a:p>
            <a:pPr lvl="1"/>
            <a:endParaRPr lang="en-US" sz="2800" b="0" dirty="0"/>
          </a:p>
          <a:p>
            <a:pPr lvl="1"/>
            <a:r>
              <a:rPr lang="en-US" sz="2800" b="0" dirty="0"/>
              <a:t>‘</a:t>
            </a:r>
            <a:r>
              <a:rPr lang="ru-RU" sz="2800" b="0" dirty="0">
                <a:solidFill>
                  <a:srgbClr val="002060"/>
                </a:solidFill>
              </a:rPr>
              <a:t>Строка в одинарных кавычках</a:t>
            </a:r>
            <a:r>
              <a:rPr lang="en-US" sz="2800" b="0" dirty="0"/>
              <a:t>’</a:t>
            </a:r>
            <a:endParaRPr lang="ru-RU" sz="2800" b="0" dirty="0"/>
          </a:p>
          <a:p>
            <a:pPr lvl="1"/>
            <a:endParaRPr lang="en-US" sz="2800" b="0" dirty="0"/>
          </a:p>
          <a:p>
            <a:pPr lvl="1"/>
            <a:r>
              <a:rPr lang="en-US" sz="2800" b="0" dirty="0"/>
              <a:t>’’’</a:t>
            </a:r>
            <a:r>
              <a:rPr lang="ru-RU" sz="2800" b="0" dirty="0">
                <a:solidFill>
                  <a:srgbClr val="002060"/>
                </a:solidFill>
              </a:rPr>
              <a:t>Это многострочный текст в тройных одинарных кавычках</a:t>
            </a:r>
            <a:r>
              <a:rPr lang="en-US" sz="2800" b="0" dirty="0"/>
              <a:t>’’’</a:t>
            </a:r>
          </a:p>
          <a:p>
            <a:pPr lvl="1"/>
            <a:endParaRPr lang="en-US" sz="2800" b="0" dirty="0"/>
          </a:p>
          <a:p>
            <a:pPr lvl="1"/>
            <a:r>
              <a:rPr lang="en-US" sz="2800" b="0" dirty="0"/>
              <a:t>”””</a:t>
            </a:r>
            <a:r>
              <a:rPr lang="ru-RU" sz="2800" b="0" dirty="0">
                <a:solidFill>
                  <a:srgbClr val="002060"/>
                </a:solidFill>
              </a:rPr>
              <a:t>Это многострочный текст, где двойные кавычки повторяются 3 раза для обозначения начала и конца строки</a:t>
            </a:r>
            <a:r>
              <a:rPr lang="en-US" sz="2800" b="0" dirty="0"/>
              <a:t>”””</a:t>
            </a: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401176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Некоторые Строковые Операции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371600"/>
            <a:ext cx="8651304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Длина строки – </a:t>
            </a:r>
            <a:r>
              <a:rPr lang="en-US" sz="2800" b="0" dirty="0" err="1">
                <a:solidFill>
                  <a:srgbClr val="000066"/>
                </a:solidFill>
              </a:rPr>
              <a:t>len</a:t>
            </a:r>
            <a:r>
              <a:rPr lang="en-US" sz="2800" b="0" dirty="0">
                <a:solidFill>
                  <a:srgbClr val="000066"/>
                </a:solidFill>
              </a:rPr>
              <a:t>(“</a:t>
            </a:r>
            <a:r>
              <a:rPr lang="ru-RU" sz="2800" b="0" dirty="0">
                <a:solidFill>
                  <a:srgbClr val="000066"/>
                </a:solidFill>
              </a:rPr>
              <a:t>строка</a:t>
            </a:r>
            <a:r>
              <a:rPr lang="en-US" sz="2800" b="0" dirty="0">
                <a:solidFill>
                  <a:srgbClr val="000066"/>
                </a:solidFill>
              </a:rPr>
              <a:t>”)</a:t>
            </a:r>
            <a:endParaRPr lang="ru-RU" sz="2800" b="0" dirty="0">
              <a:solidFill>
                <a:srgbClr val="000066"/>
              </a:solidFill>
            </a:endParaRPr>
          </a:p>
          <a:p>
            <a:pPr lvl="1"/>
            <a:r>
              <a:rPr lang="ru-RU" sz="2800" b="0" dirty="0"/>
              <a:t>Тиражирование строки –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000066"/>
                </a:solidFill>
              </a:rPr>
              <a:t>string</a:t>
            </a:r>
            <a:r>
              <a:rPr lang="ru-RU" sz="2800" b="0" dirty="0">
                <a:solidFill>
                  <a:srgbClr val="000066"/>
                </a:solidFill>
              </a:rPr>
              <a:t> * </a:t>
            </a:r>
            <a:r>
              <a:rPr lang="en-US" sz="2800" b="0" dirty="0">
                <a:solidFill>
                  <a:srgbClr val="000066"/>
                </a:solidFill>
              </a:rPr>
              <a:t>n</a:t>
            </a:r>
          </a:p>
          <a:p>
            <a:pPr lvl="1"/>
            <a:r>
              <a:rPr lang="ru-RU" sz="2800" b="0" dirty="0"/>
              <a:t>Обращение к символу строки –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000066"/>
                </a:solidFill>
              </a:rPr>
              <a:t>string[n]</a:t>
            </a:r>
          </a:p>
          <a:p>
            <a:pPr lvl="1"/>
            <a:r>
              <a:rPr lang="ru-RU" sz="2800" b="0" dirty="0"/>
              <a:t>Получение среза строки –</a:t>
            </a:r>
            <a:r>
              <a:rPr lang="en-US" sz="2800" b="0" dirty="0"/>
              <a:t> </a:t>
            </a:r>
            <a:r>
              <a:rPr lang="en-US" sz="2800" b="0" dirty="0">
                <a:solidFill>
                  <a:srgbClr val="000066"/>
                </a:solidFill>
              </a:rPr>
              <a:t>string[</a:t>
            </a:r>
            <a:r>
              <a:rPr lang="en-US" sz="2800" b="0" dirty="0" err="1">
                <a:solidFill>
                  <a:srgbClr val="000066"/>
                </a:solidFill>
              </a:rPr>
              <a:t>start:end</a:t>
            </a:r>
            <a:r>
              <a:rPr lang="en-US" sz="2800" b="0" dirty="0">
                <a:solidFill>
                  <a:srgbClr val="000066"/>
                </a:solidFill>
              </a:rPr>
              <a:t>]</a:t>
            </a:r>
          </a:p>
          <a:p>
            <a:pPr lvl="2"/>
            <a:r>
              <a:rPr lang="ru-RU" sz="2400" b="0" dirty="0"/>
              <a:t>Символы в строке нумеруются с позиции 0</a:t>
            </a:r>
          </a:p>
          <a:p>
            <a:pPr lvl="2"/>
            <a:r>
              <a:rPr lang="ru-RU" sz="2400" b="0" dirty="0"/>
              <a:t>Позиция </a:t>
            </a:r>
            <a:r>
              <a:rPr lang="en-US" sz="2400" b="0" dirty="0">
                <a:ln w="9525" cmpd="sng">
                  <a:noFill/>
                </a:ln>
                <a:solidFill>
                  <a:srgbClr val="000066"/>
                </a:solidFill>
              </a:rPr>
              <a:t>end</a:t>
            </a:r>
            <a:r>
              <a:rPr lang="en-US" sz="2400" b="0" dirty="0"/>
              <a:t> </a:t>
            </a:r>
            <a:r>
              <a:rPr lang="ru-RU" sz="2400" b="0" dirty="0"/>
              <a:t>в</a:t>
            </a:r>
            <a:r>
              <a:rPr lang="en-US" sz="2400" b="0" dirty="0"/>
              <a:t> </a:t>
            </a:r>
            <a:r>
              <a:rPr lang="ru-RU" sz="2400" b="0" dirty="0"/>
              <a:t>срезе не включается</a:t>
            </a:r>
            <a:endParaRPr lang="en-US" sz="2400" b="0" dirty="0"/>
          </a:p>
          <a:p>
            <a:pPr lvl="1"/>
            <a:endParaRPr lang="en-US" b="0" u="sng" dirty="0"/>
          </a:p>
          <a:p>
            <a:pPr lvl="1"/>
            <a:r>
              <a:rPr lang="ru-RU" sz="2800" b="0" u="sng" dirty="0"/>
              <a:t>Практические примеры</a:t>
            </a:r>
            <a:r>
              <a:rPr lang="ru-RU" sz="2800" b="0" dirty="0"/>
              <a:t>:</a:t>
            </a:r>
          </a:p>
          <a:p>
            <a:pPr lvl="2"/>
            <a:r>
              <a:rPr lang="ru-RU" sz="2400" b="0" dirty="0"/>
              <a:t>Рассмотрите скрипт </a:t>
            </a:r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str_operations</a:t>
            </a:r>
            <a:r>
              <a:rPr lang="en-GB" sz="2400" b="0" dirty="0">
                <a:ln w="9525" cmpd="sng">
                  <a:noFill/>
                </a:ln>
                <a:solidFill>
                  <a:srgbClr val="000066"/>
                </a:solidFill>
              </a:rPr>
              <a:t>.</a:t>
            </a:r>
            <a:r>
              <a:rPr lang="en-GB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py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810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На первом занятии мы узнали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0" dirty="0"/>
              <a:t>Start / All Programs / Python 3.x / IDLE</a:t>
            </a:r>
            <a:endParaRPr lang="ru-RU" sz="2800" b="0" dirty="0"/>
          </a:p>
          <a:p>
            <a:pPr lvl="1"/>
            <a:r>
              <a:rPr lang="en-US" sz="2800" b="0" dirty="0">
                <a:solidFill>
                  <a:srgbClr val="000066"/>
                </a:solidFill>
              </a:rPr>
              <a:t>exit()</a:t>
            </a:r>
            <a:r>
              <a:rPr lang="en-US" sz="2800" b="0" dirty="0"/>
              <a:t>, </a:t>
            </a:r>
            <a:r>
              <a:rPr lang="en-US" sz="2800" b="0" dirty="0">
                <a:solidFill>
                  <a:srgbClr val="000066"/>
                </a:solidFill>
              </a:rPr>
              <a:t>help() </a:t>
            </a:r>
            <a:r>
              <a:rPr lang="ru-RU" sz="2800" b="0" dirty="0"/>
              <a:t>для выхода и справки</a:t>
            </a:r>
          </a:p>
          <a:p>
            <a:pPr lvl="1"/>
            <a:r>
              <a:rPr lang="ru-RU" sz="2800" b="0" dirty="0"/>
              <a:t>Математические операторы: </a:t>
            </a:r>
            <a:r>
              <a:rPr lang="ru-RU" sz="2800" b="0" dirty="0">
                <a:solidFill>
                  <a:srgbClr val="0070C0"/>
                </a:solidFill>
              </a:rPr>
              <a:t>+ - * / // % **</a:t>
            </a:r>
            <a:endParaRPr lang="en-US" sz="2800" b="0" dirty="0">
              <a:solidFill>
                <a:srgbClr val="0070C0"/>
              </a:solidFill>
            </a:endParaRPr>
          </a:p>
          <a:p>
            <a:pPr lvl="1"/>
            <a:r>
              <a:rPr lang="ru-RU" sz="2800" b="0" dirty="0"/>
              <a:t>Строки можно сливать (конкатенировать) с помощью оператора </a:t>
            </a:r>
            <a:r>
              <a:rPr lang="en-US" sz="2800" b="0" dirty="0"/>
              <a:t>‘</a:t>
            </a:r>
            <a:r>
              <a:rPr lang="en-US" sz="2800" b="0" dirty="0">
                <a:solidFill>
                  <a:srgbClr val="0070C0"/>
                </a:solidFill>
              </a:rPr>
              <a:t>+</a:t>
            </a:r>
            <a:r>
              <a:rPr lang="en-US" sz="2800" b="0" dirty="0"/>
              <a:t>’</a:t>
            </a:r>
          </a:p>
          <a:p>
            <a:pPr lvl="1"/>
            <a:r>
              <a:rPr lang="ru-RU" sz="2800" b="0" dirty="0"/>
              <a:t>Переменные – именованные данные, которыми оперирует программа</a:t>
            </a:r>
          </a:p>
          <a:p>
            <a:pPr lvl="1"/>
            <a:r>
              <a:rPr lang="ru-RU" sz="2800" b="0" dirty="0"/>
              <a:t>Оператор присваивания </a:t>
            </a:r>
            <a:r>
              <a:rPr lang="en-US" sz="2800" b="0" dirty="0"/>
              <a:t>‘</a:t>
            </a:r>
            <a:r>
              <a:rPr lang="en-US" sz="2800" b="0" dirty="0">
                <a:solidFill>
                  <a:srgbClr val="0070C0"/>
                </a:solidFill>
              </a:rPr>
              <a:t>=</a:t>
            </a:r>
            <a:r>
              <a:rPr lang="en-US" sz="2800" b="0" dirty="0"/>
              <a:t>’ </a:t>
            </a:r>
            <a:r>
              <a:rPr lang="ru-RU" sz="2800" b="0" dirty="0"/>
              <a:t>нужен для активации переменных</a:t>
            </a:r>
          </a:p>
          <a:p>
            <a:pPr lvl="1"/>
            <a:r>
              <a:rPr lang="en-US" sz="2800" b="0" dirty="0">
                <a:solidFill>
                  <a:srgbClr val="000066"/>
                </a:solidFill>
              </a:rPr>
              <a:t>input(‘</a:t>
            </a:r>
            <a:r>
              <a:rPr lang="ru-RU" sz="2800" b="0" dirty="0">
                <a:solidFill>
                  <a:srgbClr val="000066"/>
                </a:solidFill>
              </a:rPr>
              <a:t>Приглашение: </a:t>
            </a:r>
            <a:r>
              <a:rPr lang="en-US" sz="2800" b="0" dirty="0">
                <a:solidFill>
                  <a:srgbClr val="000066"/>
                </a:solidFill>
              </a:rPr>
              <a:t>’)</a:t>
            </a:r>
            <a:r>
              <a:rPr lang="en-US" sz="2800" b="0" dirty="0"/>
              <a:t> – </a:t>
            </a:r>
            <a:r>
              <a:rPr lang="ru-RU" sz="2800" b="0" dirty="0"/>
              <a:t>ввод строки</a:t>
            </a:r>
          </a:p>
          <a:p>
            <a:pPr lvl="1"/>
            <a:r>
              <a:rPr lang="en-US" sz="2800" b="0" dirty="0">
                <a:solidFill>
                  <a:srgbClr val="000066"/>
                </a:solidFill>
              </a:rPr>
              <a:t>print(…) </a:t>
            </a:r>
            <a:r>
              <a:rPr lang="en-US" sz="2800" b="0" dirty="0"/>
              <a:t>– </a:t>
            </a:r>
            <a:r>
              <a:rPr lang="ru-RU" sz="2800" b="0" dirty="0"/>
              <a:t>вывод информации</a:t>
            </a:r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3062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Какие выражения дадут результат </a:t>
            </a:r>
            <a:r>
              <a:rPr lang="en-US" sz="3200" b="0" dirty="0">
                <a:solidFill>
                  <a:srgbClr val="002060"/>
                </a:solidFill>
              </a:rPr>
              <a:t>True</a:t>
            </a:r>
            <a:r>
              <a:rPr lang="en-US" sz="3200" b="0" dirty="0"/>
              <a:t>?</a:t>
            </a:r>
          </a:p>
          <a:p>
            <a:pPr lvl="1"/>
            <a:endParaRPr lang="en-US" sz="2800" b="0" dirty="0"/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5.73 == 9.23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5 &gt;= 3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6.0 != 6</a:t>
            </a: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4 &lt; 9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endParaRPr lang="ru-RU" sz="3600" b="0" dirty="0"/>
          </a:p>
        </p:txBody>
      </p:sp>
    </p:spTree>
    <p:extLst>
      <p:ext uri="{BB962C8B-B14F-4D97-AF65-F5344CB8AC3E}">
        <p14:creationId xmlns:p14="http://schemas.microsoft.com/office/powerpoint/2010/main" val="2591886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Переменные </a:t>
            </a:r>
            <a:r>
              <a:rPr lang="en-US" sz="3200" b="0" dirty="0">
                <a:solidFill>
                  <a:srgbClr val="002060"/>
                </a:solidFill>
              </a:rPr>
              <a:t>first</a:t>
            </a:r>
            <a:r>
              <a:rPr lang="en-US" sz="3200" b="0" dirty="0"/>
              <a:t> </a:t>
            </a:r>
            <a:r>
              <a:rPr lang="ru-RU" sz="3200" b="0" dirty="0"/>
              <a:t>и </a:t>
            </a:r>
            <a:r>
              <a:rPr lang="en-US" sz="3200" b="0" dirty="0">
                <a:solidFill>
                  <a:srgbClr val="002060"/>
                </a:solidFill>
              </a:rPr>
              <a:t>last</a:t>
            </a:r>
            <a:r>
              <a:rPr lang="en-US" sz="3200" b="0" dirty="0"/>
              <a:t> </a:t>
            </a:r>
            <a:r>
              <a:rPr lang="ru-RU" sz="3200" b="0" dirty="0"/>
              <a:t>ссылаются на одно и то же значение типа </a:t>
            </a:r>
            <a:r>
              <a:rPr lang="en-US" sz="3200" b="0" dirty="0">
                <a:solidFill>
                  <a:srgbClr val="002060"/>
                </a:solidFill>
              </a:rPr>
              <a:t>int</a:t>
            </a:r>
            <a:r>
              <a:rPr lang="en-US" sz="3200" b="0" dirty="0"/>
              <a:t>.</a:t>
            </a:r>
          </a:p>
          <a:p>
            <a:pPr lvl="1"/>
            <a:r>
              <a:rPr lang="ru-RU" sz="3200" b="0" dirty="0"/>
              <a:t>Какие из этих выражений дают результат </a:t>
            </a:r>
            <a:r>
              <a:rPr lang="en-US" sz="3200" b="0" dirty="0">
                <a:solidFill>
                  <a:srgbClr val="002060"/>
                </a:solidFill>
              </a:rPr>
              <a:t>True</a:t>
            </a:r>
            <a:r>
              <a:rPr lang="en-US" sz="3200" b="0" dirty="0"/>
              <a:t>?</a:t>
            </a:r>
          </a:p>
          <a:p>
            <a:pPr lvl="1"/>
            <a:endParaRPr lang="en-US" sz="2800" b="0" dirty="0"/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first != last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first &gt;= last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first == last</a:t>
            </a: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last &gt; first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endParaRPr lang="ru-RU" sz="3600" b="0" dirty="0"/>
          </a:p>
        </p:txBody>
      </p:sp>
    </p:spTree>
    <p:extLst>
      <p:ext uri="{BB962C8B-B14F-4D97-AF65-F5344CB8AC3E}">
        <p14:creationId xmlns:p14="http://schemas.microsoft.com/office/powerpoint/2010/main" val="3223211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3058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Как в </a:t>
            </a:r>
            <a:r>
              <a:rPr lang="en-US" sz="3200" b="0" dirty="0"/>
              <a:t>Python </a:t>
            </a:r>
            <a:r>
              <a:rPr lang="ru-RU" sz="3200" b="0" dirty="0"/>
              <a:t>извлечь квадратный корень из числа</a:t>
            </a:r>
            <a:r>
              <a:rPr lang="en-US" sz="3200" b="0" dirty="0"/>
              <a:t>?</a:t>
            </a:r>
          </a:p>
          <a:p>
            <a:pPr lvl="1"/>
            <a:r>
              <a:rPr lang="ru-RU" sz="3200" b="0" dirty="0"/>
              <a:t>Как определить длину строки</a:t>
            </a:r>
            <a:r>
              <a:rPr lang="en-US" sz="3200" b="0" dirty="0"/>
              <a:t>?</a:t>
            </a:r>
          </a:p>
          <a:p>
            <a:pPr lvl="1"/>
            <a:r>
              <a:rPr lang="ru-RU" sz="3200" b="0" dirty="0"/>
              <a:t>Можно ли выполнить сложение строки и числа</a:t>
            </a:r>
            <a:r>
              <a:rPr lang="en-US" sz="3200" b="0" dirty="0"/>
              <a:t>?</a:t>
            </a:r>
          </a:p>
          <a:p>
            <a:pPr lvl="1"/>
            <a:r>
              <a:rPr lang="ru-RU" sz="3200" b="0" dirty="0"/>
              <a:t>Можно ли из числа с плавающей точкой сделать целое</a:t>
            </a:r>
            <a:r>
              <a:rPr lang="en-US" sz="3200" b="0" dirty="0"/>
              <a:t>?</a:t>
            </a:r>
          </a:p>
          <a:p>
            <a:pPr lvl="1"/>
            <a:r>
              <a:rPr lang="ru-RU" sz="3200" b="0" dirty="0"/>
              <a:t>Какой тип данных получится в результате вычисления выражения:</a:t>
            </a:r>
          </a:p>
          <a:p>
            <a:pPr marL="711200" lvl="2" indent="0">
              <a:buNone/>
            </a:pPr>
            <a:r>
              <a:rPr lang="ru-RU" sz="3200" b="0" dirty="0">
                <a:solidFill>
                  <a:srgbClr val="002060"/>
                </a:solidFill>
              </a:rPr>
              <a:t>1 + 2.0 + 3</a:t>
            </a:r>
            <a:endParaRPr lang="en-US" sz="32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9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1032000"/>
          </a:xfrm>
        </p:spPr>
        <p:txBody>
          <a:bodyPr/>
          <a:lstStyle/>
          <a:p>
            <a:r>
              <a:rPr lang="ru-RU" sz="2800" dirty="0"/>
              <a:t>Домашнее задание.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«Электронные часы»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1447800"/>
            <a:ext cx="8534400" cy="4876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000" b="0" dirty="0"/>
              <a:t>Электронные часы показывают время в формате «</a:t>
            </a:r>
            <a:r>
              <a:rPr lang="ru-RU" sz="3000" b="0" dirty="0" err="1"/>
              <a:t>часы:минуты:секунды</a:t>
            </a:r>
            <a:r>
              <a:rPr lang="ru-RU" sz="3000" b="0" dirty="0"/>
              <a:t>»</a:t>
            </a:r>
            <a:endParaRPr lang="en-US" sz="3000" b="0" dirty="0"/>
          </a:p>
          <a:p>
            <a:pPr lvl="1">
              <a:spcBef>
                <a:spcPts val="600"/>
              </a:spcBef>
            </a:pPr>
            <a:r>
              <a:rPr lang="ru-RU" sz="3000" b="0" dirty="0"/>
              <a:t>То есть сначала записывается количество часов в виде числа от 0</a:t>
            </a:r>
            <a:r>
              <a:rPr lang="en-US" sz="3000" b="0" dirty="0"/>
              <a:t>0</a:t>
            </a:r>
            <a:r>
              <a:rPr lang="ru-RU" sz="3000" b="0" dirty="0"/>
              <a:t> до 23</a:t>
            </a:r>
          </a:p>
          <a:p>
            <a:pPr lvl="1">
              <a:spcBef>
                <a:spcPts val="600"/>
              </a:spcBef>
            </a:pPr>
            <a:r>
              <a:rPr lang="ru-RU" sz="3000" b="0" dirty="0"/>
              <a:t>Потом, выводится количество минут и секунд как числа от 0</a:t>
            </a:r>
            <a:r>
              <a:rPr lang="en-US" sz="3000" b="0" dirty="0"/>
              <a:t>0</a:t>
            </a:r>
            <a:r>
              <a:rPr lang="ru-RU" sz="3000" b="0" dirty="0"/>
              <a:t> до 59</a:t>
            </a:r>
          </a:p>
          <a:p>
            <a:pPr lvl="1">
              <a:spcBef>
                <a:spcPts val="600"/>
              </a:spcBef>
            </a:pPr>
            <a:r>
              <a:rPr lang="ru-RU" sz="3000" b="0" dirty="0"/>
              <a:t>С начала суток прошло N секунд</a:t>
            </a:r>
            <a:endParaRPr lang="en-US" sz="3000" b="0" dirty="0"/>
          </a:p>
          <a:p>
            <a:pPr lvl="1">
              <a:spcBef>
                <a:spcPts val="600"/>
              </a:spcBef>
            </a:pPr>
            <a:r>
              <a:rPr lang="en-US" sz="3000" b="0" dirty="0"/>
              <a:t>0 &lt;= N &lt;= 1000000</a:t>
            </a:r>
            <a:endParaRPr lang="ru-RU" sz="3000" b="0" dirty="0"/>
          </a:p>
          <a:p>
            <a:pPr lvl="1">
              <a:spcBef>
                <a:spcPts val="600"/>
              </a:spcBef>
            </a:pPr>
            <a:r>
              <a:rPr lang="ru-RU" sz="3000" b="0" dirty="0"/>
              <a:t>Запросите </a:t>
            </a:r>
            <a:r>
              <a:rPr lang="en-US" sz="3000" b="0" dirty="0"/>
              <a:t>N </a:t>
            </a:r>
            <a:r>
              <a:rPr lang="ru-RU" sz="3000" b="0" dirty="0"/>
              <a:t>у пользователя и выведите, что покажут часы</a:t>
            </a:r>
            <a:r>
              <a:rPr lang="en-US" sz="3000" b="0" dirty="0"/>
              <a:t> </a:t>
            </a:r>
            <a:r>
              <a:rPr lang="ru-RU" sz="3000" b="0" dirty="0"/>
              <a:t>в </a:t>
            </a:r>
            <a:r>
              <a:rPr lang="ru-RU" sz="3000" b="0"/>
              <a:t>формате ЧЧ:ММ:СС</a:t>
            </a:r>
            <a:endParaRPr lang="ru-RU" sz="3000" b="0" dirty="0"/>
          </a:p>
          <a:p>
            <a:pPr lvl="1"/>
            <a:endParaRPr lang="ru-RU" sz="3000" b="0" dirty="0"/>
          </a:p>
        </p:txBody>
      </p:sp>
    </p:spTree>
    <p:extLst>
      <p:ext uri="{BB962C8B-B14F-4D97-AF65-F5344CB8AC3E}">
        <p14:creationId xmlns:p14="http://schemas.microsoft.com/office/powerpoint/2010/main" val="215097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7200"/>
            <a:ext cx="7813104" cy="727200"/>
          </a:xfrm>
        </p:spPr>
        <p:txBody>
          <a:bodyPr/>
          <a:lstStyle/>
          <a:p>
            <a:r>
              <a:rPr lang="ru-RU" sz="2800" dirty="0"/>
              <a:t>Вопросы</a:t>
            </a:r>
            <a:r>
              <a:rPr lang="en-US" sz="2800" dirty="0"/>
              <a:t> </a:t>
            </a:r>
            <a:r>
              <a:rPr lang="ru-RU" sz="2800" dirty="0"/>
              <a:t>по </a:t>
            </a:r>
            <a:r>
              <a:rPr lang="en-US" sz="2800" dirty="0"/>
              <a:t>VCS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990600"/>
            <a:ext cx="8575104" cy="5410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9950" lvl="1" indent="-514350">
              <a:buFont typeface="+mj-lt"/>
              <a:buAutoNum type="arabicPeriod"/>
            </a:pPr>
            <a:r>
              <a:rPr lang="ru-RU" sz="2800" b="0" dirty="0"/>
              <a:t>Что такое система контроля версий (СКВ)</a:t>
            </a:r>
            <a:r>
              <a:rPr lang="en-US" sz="2800" b="0" dirty="0"/>
              <a:t>?</a:t>
            </a: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Что такое </a:t>
            </a:r>
            <a:r>
              <a:rPr lang="ru-RU" sz="2800" b="0" dirty="0" err="1"/>
              <a:t>репозиторий</a:t>
            </a:r>
            <a:r>
              <a:rPr lang="ru-RU" sz="2800" b="0" dirty="0"/>
              <a:t>  СК</a:t>
            </a:r>
            <a:r>
              <a:rPr lang="en-US" sz="2800" b="0" dirty="0"/>
              <a:t>B?</a:t>
            </a: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Что такое </a:t>
            </a:r>
            <a:r>
              <a:rPr lang="en-US" sz="2800" b="0" dirty="0"/>
              <a:t>commit </a:t>
            </a:r>
            <a:r>
              <a:rPr lang="ru-RU" sz="2800" b="0" dirty="0"/>
              <a:t>в применении к СКВ?</a:t>
            </a: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Какие типы СКВ бывают</a:t>
            </a:r>
            <a:r>
              <a:rPr lang="en-US" sz="2800" b="0" dirty="0"/>
              <a:t>?</a:t>
            </a:r>
            <a:endParaRPr lang="en-US" sz="2800" b="0" dirty="0">
              <a:solidFill>
                <a:srgbClr val="0070C0"/>
              </a:solidFill>
            </a:endParaRP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К какому типу СКВ относится </a:t>
            </a:r>
            <a:r>
              <a:rPr lang="en-US" sz="2800" b="0" dirty="0"/>
              <a:t>Git?</a:t>
            </a:r>
            <a:endParaRPr lang="ru-RU" sz="2800" b="0" dirty="0"/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Что нужно сделать для начала работы с </a:t>
            </a:r>
            <a:r>
              <a:rPr lang="en-US" sz="2800" b="0" dirty="0"/>
              <a:t>Git </a:t>
            </a:r>
            <a:r>
              <a:rPr lang="ru-RU" sz="2800" b="0" dirty="0"/>
              <a:t>на локальном компьютере</a:t>
            </a:r>
            <a:r>
              <a:rPr lang="en-US" sz="2800" b="0" dirty="0"/>
              <a:t>?</a:t>
            </a: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В каком каталоге хранится локальный репозиторий </a:t>
            </a:r>
            <a:r>
              <a:rPr lang="en-US" sz="2800" b="0" dirty="0"/>
              <a:t>Git?</a:t>
            </a:r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Как принято называть в </a:t>
            </a:r>
            <a:r>
              <a:rPr lang="en-US" sz="2800" b="0" dirty="0"/>
              <a:t>Git </a:t>
            </a:r>
            <a:r>
              <a:rPr lang="ru-RU" sz="2800" b="0" dirty="0"/>
              <a:t>удаленный (</a:t>
            </a:r>
            <a:r>
              <a:rPr lang="en-US" sz="2800" b="0" dirty="0"/>
              <a:t>remote</a:t>
            </a:r>
            <a:r>
              <a:rPr lang="ru-RU" sz="2800" b="0" dirty="0"/>
              <a:t>)</a:t>
            </a:r>
            <a:r>
              <a:rPr lang="en-US" sz="2800" b="0" dirty="0"/>
              <a:t> </a:t>
            </a:r>
            <a:r>
              <a:rPr lang="ru-RU" sz="2800" b="0" dirty="0"/>
              <a:t>репозиторий</a:t>
            </a:r>
            <a:endParaRPr lang="en-US" sz="2800" b="0" dirty="0"/>
          </a:p>
          <a:p>
            <a:pPr marL="869950" lvl="1" indent="-514350">
              <a:spcBef>
                <a:spcPts val="1200"/>
              </a:spcBef>
              <a:buFont typeface="+mj-lt"/>
              <a:buAutoNum type="arabicPeriod"/>
            </a:pPr>
            <a:r>
              <a:rPr lang="ru-RU" sz="2800" b="0" dirty="0"/>
              <a:t>Что такое </a:t>
            </a:r>
            <a:r>
              <a:rPr lang="en-US" sz="2800" b="0" dirty="0"/>
              <a:t>GitHub </a:t>
            </a:r>
            <a:r>
              <a:rPr lang="ru-RU" sz="2800" b="0" dirty="0"/>
              <a:t>и </a:t>
            </a:r>
            <a:r>
              <a:rPr lang="en-US" sz="2800" b="0" dirty="0"/>
              <a:t>GitLab?</a:t>
            </a:r>
            <a:endParaRPr lang="ru-RU" sz="2800" b="0" dirty="0"/>
          </a:p>
          <a:p>
            <a:pPr marL="869950" lvl="1" indent="-514350">
              <a:buFont typeface="+mj-lt"/>
              <a:buAutoNum type="arabicPeriod"/>
            </a:pPr>
            <a:endParaRPr lang="en-US" sz="2800" b="0" dirty="0"/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48899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228600"/>
            <a:ext cx="7200504" cy="685800"/>
          </a:xfrm>
        </p:spPr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066800"/>
            <a:ext cx="865130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200" b="0" dirty="0"/>
              <a:t>Определите результаты этих выражений при их вычислении в </a:t>
            </a:r>
            <a:r>
              <a:rPr lang="en-US" sz="3200" b="0" dirty="0"/>
              <a:t>Python</a:t>
            </a:r>
            <a:r>
              <a:rPr lang="ru-RU" sz="3200" b="0" dirty="0"/>
              <a:t>:</a:t>
            </a:r>
            <a:endParaRPr lang="en-US" sz="3200" b="0" dirty="0"/>
          </a:p>
          <a:p>
            <a:pPr lvl="1"/>
            <a:endParaRPr lang="en-US" sz="2800" b="0" dirty="0"/>
          </a:p>
          <a:p>
            <a:pPr marL="1462088" lvl="2" indent="-742950">
              <a:buFont typeface="+mj-lt"/>
              <a:buAutoNum type="arabicParenR"/>
            </a:pPr>
            <a:r>
              <a:rPr lang="ru-RU" sz="3600" b="0" dirty="0">
                <a:solidFill>
                  <a:srgbClr val="002060"/>
                </a:solidFill>
              </a:rPr>
              <a:t>2 * 3 + 4</a:t>
            </a:r>
          </a:p>
          <a:p>
            <a:pPr marL="1462088" lvl="2" indent="-742950">
              <a:buFont typeface="+mj-lt"/>
              <a:buAutoNum type="arabicParenR"/>
            </a:pPr>
            <a:r>
              <a:rPr lang="ru-RU" sz="3600" b="0" dirty="0">
                <a:solidFill>
                  <a:srgbClr val="002060"/>
                </a:solidFill>
              </a:rPr>
              <a:t>2 * (3 + 4)</a:t>
            </a:r>
          </a:p>
          <a:p>
            <a:pPr marL="1462088" lvl="2" indent="-742950">
              <a:buFont typeface="+mj-lt"/>
              <a:buAutoNum type="arabicParenR"/>
            </a:pPr>
            <a:r>
              <a:rPr lang="ru-RU" sz="3600" b="0" dirty="0">
                <a:solidFill>
                  <a:srgbClr val="002060"/>
                </a:solidFill>
              </a:rPr>
              <a:t>2 + 3 * 4</a:t>
            </a:r>
            <a:endParaRPr lang="en-US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6 – 5 / 2</a:t>
            </a:r>
            <a:endParaRPr lang="ru-RU" sz="3600" b="0" dirty="0">
              <a:solidFill>
                <a:srgbClr val="002060"/>
              </a:solidFill>
            </a:endParaRP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10 // 4 + 10 % 3</a:t>
            </a:r>
          </a:p>
          <a:p>
            <a:pPr marL="1462088" lvl="2" indent="-742950">
              <a:buFont typeface="+mj-lt"/>
              <a:buAutoNum type="arabicParenR"/>
            </a:pPr>
            <a:r>
              <a:rPr lang="en-US" sz="3600" b="0" dirty="0">
                <a:solidFill>
                  <a:srgbClr val="002060"/>
                </a:solidFill>
              </a:rPr>
              <a:t>(5 + 2) ** 2 – 3 * 2</a:t>
            </a:r>
          </a:p>
          <a:p>
            <a:pPr marL="1462088" lvl="2" indent="-742950">
              <a:buFont typeface="+mj-lt"/>
              <a:buAutoNum type="arabicParenR"/>
            </a:pPr>
            <a:endParaRPr lang="ru-RU" sz="3600" b="0" dirty="0"/>
          </a:p>
        </p:txBody>
      </p:sp>
    </p:spTree>
    <p:extLst>
      <p:ext uri="{BB962C8B-B14F-4D97-AF65-F5344CB8AC3E}">
        <p14:creationId xmlns:p14="http://schemas.microsoft.com/office/powerpoint/2010/main" val="390572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Ошибка = </a:t>
            </a:r>
            <a:r>
              <a:rPr lang="en-US" sz="2800" dirty="0"/>
              <a:t>BUG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26820"/>
            <a:ext cx="5265218" cy="41481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1249680"/>
            <a:ext cx="2590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9 сентября 194</a:t>
            </a:r>
            <a:r>
              <a:rPr lang="en-US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sz="24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2362200"/>
            <a:ext cx="2667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Вычислительная машина</a:t>
            </a: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en-US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Harvard Mark II</a:t>
            </a:r>
            <a:endParaRPr lang="ru-RU" sz="24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just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endParaRPr lang="ru-RU" sz="2400" b="1" i="0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4226004"/>
            <a:ext cx="2667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912996"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</a:pPr>
            <a:r>
              <a:rPr lang="en-US" sz="2400" b="1" i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“First actual case of bug being found”</a:t>
            </a:r>
            <a:endParaRPr lang="ru-RU" sz="2400" b="1" i="1" kern="1200" baseline="0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rgbClr val="00B0F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7200"/>
            <a:ext cx="8041704" cy="955800"/>
          </a:xfrm>
        </p:spPr>
        <p:txBody>
          <a:bodyPr/>
          <a:lstStyle/>
          <a:p>
            <a:r>
              <a:rPr lang="ru-RU" sz="2800" dirty="0"/>
              <a:t>Исключения</a:t>
            </a:r>
            <a:r>
              <a:rPr lang="en-US" sz="2800" dirty="0"/>
              <a:t> </a:t>
            </a:r>
            <a:r>
              <a:rPr lang="ru-RU" sz="2800" dirty="0"/>
              <a:t>для обработки ошибок</a:t>
            </a:r>
            <a:br>
              <a:rPr lang="en-US" sz="2800" dirty="0"/>
            </a:br>
            <a:r>
              <a:rPr lang="ru-RU" sz="2800" dirty="0">
                <a:solidFill>
                  <a:srgbClr val="8A0000"/>
                </a:solidFill>
              </a:rPr>
              <a:t>Базовый синтаксис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752600" y="1219200"/>
            <a:ext cx="7279704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испытуемый код</a:t>
            </a:r>
            <a:endParaRPr lang="en-US" sz="2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except exception1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[as var1]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реакция на исключение 1</a:t>
            </a:r>
            <a:endParaRPr lang="en-US" sz="2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5600" lvl="1" indent="0">
              <a:buNone/>
            </a:pP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exceptionN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[as </a:t>
            </a:r>
            <a:r>
              <a:rPr lang="en-US" sz="2800" b="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реакция на исключение </a:t>
            </a:r>
            <a:r>
              <a:rPr lang="en-US" sz="2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355600" lvl="1" indent="0">
              <a:buNone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[else:</a:t>
            </a:r>
          </a:p>
          <a:p>
            <a:pPr marL="355600" lvl="1" indent="0">
              <a:buNone/>
            </a:pP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800" b="0" i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при отсутствии ошибок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55600" lvl="1" indent="0">
              <a:buNone/>
            </a:pPr>
            <a:r>
              <a:rPr 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1905000"/>
            <a:ext cx="838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209800" y="3200400"/>
            <a:ext cx="838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209800" y="4495800"/>
            <a:ext cx="838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1752600" y="1676400"/>
            <a:ext cx="228600" cy="381000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8600" y="2646402"/>
            <a:ext cx="13716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Отступы</a:t>
            </a:r>
          </a:p>
          <a:p>
            <a:pPr marL="0" marR="0" indent="0" algn="ct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400" b="1" i="0" kern="1200" baseline="0" dirty="0" err="1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обяза-тельны</a:t>
            </a:r>
            <a:r>
              <a:rPr lang="ru-RU" sz="24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rgbClr val="00B0F0"/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5334000"/>
            <a:ext cx="83820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1032000"/>
          </a:xfrm>
        </p:spPr>
        <p:txBody>
          <a:bodyPr/>
          <a:lstStyle/>
          <a:p>
            <a:r>
              <a:rPr lang="ru-RU" sz="2800" dirty="0"/>
              <a:t>Практическая работа.</a:t>
            </a:r>
            <a:br>
              <a:rPr lang="ru-RU" sz="2800" dirty="0"/>
            </a:br>
            <a:r>
              <a:rPr lang="ru-RU" sz="2800" dirty="0">
                <a:solidFill>
                  <a:srgbClr val="8A0000"/>
                </a:solidFill>
              </a:rPr>
              <a:t>«сложение или конкатенация»</a:t>
            </a:r>
            <a:endParaRPr lang="en-US" sz="2800" dirty="0">
              <a:solidFill>
                <a:srgbClr val="8A0000"/>
              </a:solidFill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1447800"/>
            <a:ext cx="8534400" cy="4876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3000" b="0" dirty="0"/>
              <a:t>Пишем программу, которая запрашивает ввод двух значений</a:t>
            </a:r>
            <a:endParaRPr lang="en-US" sz="3000" b="0" dirty="0"/>
          </a:p>
          <a:p>
            <a:pPr lvl="1">
              <a:spcBef>
                <a:spcPts val="600"/>
              </a:spcBef>
            </a:pPr>
            <a:r>
              <a:rPr lang="ru-RU" sz="3000" b="0" dirty="0"/>
              <a:t>Если хотя бы одно из них не является числом, то выполняем конкатенацию этих значений, т.е. соединение строк</a:t>
            </a:r>
          </a:p>
          <a:p>
            <a:pPr lvl="1">
              <a:spcBef>
                <a:spcPts val="600"/>
              </a:spcBef>
            </a:pPr>
            <a:r>
              <a:rPr lang="ru-RU" sz="3000" b="0" dirty="0"/>
              <a:t>В остальных случаях введенные числа суммируются</a:t>
            </a:r>
          </a:p>
          <a:p>
            <a:pPr lvl="1">
              <a:spcBef>
                <a:spcPts val="600"/>
              </a:spcBef>
            </a:pPr>
            <a:r>
              <a:rPr lang="ru-RU" sz="3000" b="0" dirty="0"/>
              <a:t>Условные операторы и функции работы со строками не используем, т.к. мы их еще не рассматривали…</a:t>
            </a:r>
          </a:p>
        </p:txBody>
      </p:sp>
    </p:spTree>
    <p:extLst>
      <p:ext uri="{BB962C8B-B14F-4D97-AF65-F5344CB8AC3E}">
        <p14:creationId xmlns:p14="http://schemas.microsoft.com/office/powerpoint/2010/main" val="14429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варианты багов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Синтаксические ошибки:</a:t>
            </a:r>
            <a:endParaRPr lang="en-US" sz="2800" b="0" dirty="0"/>
          </a:p>
          <a:p>
            <a:pPr lvl="2"/>
            <a:r>
              <a:rPr lang="ru-RU" sz="2400" b="0" dirty="0"/>
              <a:t>Обнаруживаются компилятором на раннем этапе, при анализе текста программы</a:t>
            </a:r>
          </a:p>
          <a:p>
            <a:pPr lvl="2"/>
            <a:r>
              <a:rPr lang="ru-RU" sz="2400" b="0" dirty="0"/>
              <a:t>Для интерпретатора (</a:t>
            </a:r>
            <a:r>
              <a:rPr lang="en-US" sz="2400" b="0" dirty="0"/>
              <a:t>Python</a:t>
            </a:r>
            <a:r>
              <a:rPr lang="ru-RU" sz="2400" b="0" dirty="0"/>
              <a:t>)</a:t>
            </a:r>
            <a:r>
              <a:rPr lang="en-US" sz="2400" b="0" dirty="0"/>
              <a:t> – </a:t>
            </a:r>
            <a:r>
              <a:rPr lang="ru-RU" sz="2400" b="0" dirty="0"/>
              <a:t>могут проявляться только при исполнении программы</a:t>
            </a:r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Ошибки времени исполнения:</a:t>
            </a:r>
          </a:p>
          <a:p>
            <a:pPr lvl="2"/>
            <a:r>
              <a:rPr lang="ru-RU" sz="2400" b="0" dirty="0"/>
              <a:t>Всегда обнаруживаются при исполнении программы</a:t>
            </a:r>
          </a:p>
          <a:p>
            <a:pPr lvl="2"/>
            <a:r>
              <a:rPr lang="ru-RU" sz="2400" b="0" dirty="0"/>
              <a:t>Могут проявляться при определенных условиях</a:t>
            </a:r>
          </a:p>
          <a:p>
            <a:pPr lvl="1"/>
            <a:endParaRPr lang="ru-RU" sz="2800" b="0" dirty="0">
              <a:solidFill>
                <a:srgbClr val="00B0F0"/>
              </a:solidFill>
            </a:endParaRPr>
          </a:p>
          <a:p>
            <a:pPr lvl="1"/>
            <a:r>
              <a:rPr lang="ru-RU" sz="2800" b="0" dirty="0">
                <a:solidFill>
                  <a:srgbClr val="00B0F0"/>
                </a:solidFill>
              </a:rPr>
              <a:t>Логические ошибки</a:t>
            </a:r>
          </a:p>
          <a:p>
            <a:pPr lvl="1"/>
            <a:endParaRPr lang="ru-RU" sz="2800" b="0" dirty="0"/>
          </a:p>
          <a:p>
            <a:pPr marL="355600" lvl="1" indent="0">
              <a:buNone/>
            </a:pPr>
            <a:endParaRPr lang="ru-RU" sz="2800" b="0" dirty="0"/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652568225"/>
      </p:ext>
    </p:extLst>
  </p:cSld>
  <p:clrMapOvr>
    <a:masterClrMapping/>
  </p:clrMapOvr>
</p:sld>
</file>

<file path=ppt/theme/theme1.xml><?xml version="1.0" encoding="utf-8"?>
<a:theme xmlns:a="http://schemas.openxmlformats.org/drawingml/2006/main" name="$+.'CPSCRU'2012-0107. j'Presentation Document Template. (Regulations. Enterprise'). v4-02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marR="0" indent="0" algn="r" defTabSz="912996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>
              <a:lumMod val="75000"/>
            </a:schemeClr>
          </a:buClr>
          <a:buSzTx/>
          <a:buFont typeface="Arial" pitchFamily="34" charset="0"/>
          <a:buNone/>
          <a:tabLst/>
          <a:defRPr sz="1000" b="1" i="0" kern="1200" baseline="0" dirty="0" smtClean="0">
            <a:ln w="9525" cmpd="sng"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olidFill>
              <a:srgbClr val="8A0000"/>
            </a:solidFill>
            <a:effectLst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$+.'CPSCRU'2012-0107. j'Presentation Document Template. (Regulations. Enterprise'). v4-02r</Template>
  <TotalTime>3257</TotalTime>
  <Words>1698</Words>
  <Application>Microsoft Macintosh PowerPoint</Application>
  <PresentationFormat>On-screen Show (4:3)</PresentationFormat>
  <Paragraphs>338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Narrow</vt:lpstr>
      <vt:lpstr>Calibri</vt:lpstr>
      <vt:lpstr>Courier New</vt:lpstr>
      <vt:lpstr>Impact</vt:lpstr>
      <vt:lpstr>Wingdings</vt:lpstr>
      <vt:lpstr>$+.'CPSCRU'2012-0107. j'Presentation Document Template. (Regulations. Enterprise'). v4-02r</vt:lpstr>
      <vt:lpstr>Ошибки. Исключения. Переменные. Модули. Операции. Основные Типы данных. </vt:lpstr>
      <vt:lpstr>WEB-ссылки</vt:lpstr>
      <vt:lpstr>На первом занятии мы узнали</vt:lpstr>
      <vt:lpstr>Вопросы по VCS</vt:lpstr>
      <vt:lpstr>Вопросы</vt:lpstr>
      <vt:lpstr>Ошибка = BUG</vt:lpstr>
      <vt:lpstr>Исключения для обработки ошибок Базовый синтаксис</vt:lpstr>
      <vt:lpstr>Практическая работа. «сложение или конкатенация»</vt:lpstr>
      <vt:lpstr>варианты багов</vt:lpstr>
      <vt:lpstr>Практическое задание 1 Логическая ошибка</vt:lpstr>
      <vt:lpstr>ПеременныЕ</vt:lpstr>
      <vt:lpstr>Имена Переменных. Требования</vt:lpstr>
      <vt:lpstr>Имена Переменных. СТИЛЬ </vt:lpstr>
      <vt:lpstr>Имена переменных. «Верблюжий» СТИЛь</vt:lpstr>
      <vt:lpstr>Имена переменных. «Змеиный» СТИЛь</vt:lpstr>
      <vt:lpstr>Имена переменных в PYTHON. Примеры ошибочных имен</vt:lpstr>
      <vt:lpstr>Имена переменных в PYTHON. Примеры плохих имен</vt:lpstr>
      <vt:lpstr>модули</vt:lpstr>
      <vt:lpstr>Операторы</vt:lpstr>
      <vt:lpstr>Основные Типы данных</vt:lpstr>
      <vt:lpstr>Целые числа</vt:lpstr>
      <vt:lpstr>Генератор случайных чисел</vt:lpstr>
      <vt:lpstr>Числа с плавающей точкой</vt:lpstr>
      <vt:lpstr>Расширенный математический калькулятор</vt:lpstr>
      <vt:lpstr>Логические выражения</vt:lpstr>
      <vt:lpstr>Таблицы значений логических операций</vt:lpstr>
      <vt:lpstr>Строки</vt:lpstr>
      <vt:lpstr>Примеры литеральных строк</vt:lpstr>
      <vt:lpstr>Некоторые Строковые Операции</vt:lpstr>
      <vt:lpstr>Вопросы</vt:lpstr>
      <vt:lpstr>Вопросы</vt:lpstr>
      <vt:lpstr>Вопросы</vt:lpstr>
      <vt:lpstr>Домашнее задание. «Электронные часы»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презентационных документов</dc:title>
  <dc:creator>vkodyakova</dc:creator>
  <cp:lastModifiedBy>Sergey Lukashenko</cp:lastModifiedBy>
  <cp:revision>252</cp:revision>
  <dcterms:created xsi:type="dcterms:W3CDTF">2012-06-15T06:10:50Z</dcterms:created>
  <dcterms:modified xsi:type="dcterms:W3CDTF">2023-10-18T11:52:44Z</dcterms:modified>
</cp:coreProperties>
</file>