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9"/>
  </p:notesMasterIdLst>
  <p:sldIdLst>
    <p:sldId id="256" r:id="rId2"/>
    <p:sldId id="311" r:id="rId3"/>
    <p:sldId id="313" r:id="rId4"/>
    <p:sldId id="315" r:id="rId5"/>
    <p:sldId id="316" r:id="rId6"/>
    <p:sldId id="317" r:id="rId7"/>
    <p:sldId id="319" r:id="rId8"/>
    <p:sldId id="320" r:id="rId9"/>
    <p:sldId id="321" r:id="rId10"/>
    <p:sldId id="323" r:id="rId11"/>
    <p:sldId id="325" r:id="rId12"/>
    <p:sldId id="327" r:id="rId13"/>
    <p:sldId id="345" r:id="rId14"/>
    <p:sldId id="328" r:id="rId15"/>
    <p:sldId id="329" r:id="rId16"/>
    <p:sldId id="331" r:id="rId17"/>
    <p:sldId id="344" r:id="rId18"/>
  </p:sldIdLst>
  <p:sldSz cx="9144000" cy="5143500" type="screen16x9"/>
  <p:notesSz cx="6858000" cy="9144000"/>
  <p:embeddedFontLst>
    <p:embeddedFont>
      <p:font typeface="Nunito" charset="0"/>
      <p:regular r:id="rId20"/>
      <p:bold r:id="rId21"/>
      <p:italic r:id="rId22"/>
      <p:boldItalic r:id="rId23"/>
    </p:embeddedFont>
    <p:embeddedFont>
      <p:font typeface="Bebas Neue" charset="0"/>
      <p:regular r:id="rId24"/>
    </p:embeddedFont>
    <p:embeddedFont>
      <p:font typeface="Arial Black" pitchFamily="34" charset="0"/>
      <p:bold r:id="rId25"/>
    </p:embeddedFont>
    <p:embeddedFont>
      <p:font typeface="Raleway Medium" charset="0"/>
      <p:regular r:id="rId26"/>
      <p:bold r:id="rId27"/>
      <p:italic r:id="rId28"/>
      <p:boldItalic r:id="rId29"/>
    </p:embeddedFont>
    <p:embeddedFont>
      <p:font typeface="Bahnschrift" pitchFamily="34" charset="0"/>
      <p:regular r:id="rId30"/>
      <p:bold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539B891-9E5B-41A6-80E3-1CF5BE35285C}">
  <a:tblStyle styleId="{2539B891-9E5B-41A6-80E3-1CF5BE3528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54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6853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0a18aa25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0a18aa25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0a18aa25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0a18aa25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0a18aa25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0a18aa25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0a18aa25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0a18aa25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0a18aa25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0a18aa25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0a18aa25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0a18aa25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0a18aa25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0a18aa25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0a18aa25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0a18aa25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0a18aa25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0a18aa25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0a18aa25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0a18aa25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0a18aa25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0a18aa25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0a18aa25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0a18aa25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601125" y="1017725"/>
            <a:ext cx="79620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59" name="Google Shape;259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4" name="Google Shape;264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0" name="Google Shape;280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5" name="Google Shape;285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9" r:id="rId4"/>
    <p:sldLayoutId id="2147483679" r:id="rId5"/>
    <p:sldLayoutId id="214748368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(AI)</a:t>
            </a:r>
            <a:endParaRPr dirty="0"/>
          </a:p>
        </p:txBody>
      </p:sp>
      <p:sp>
        <p:nvSpPr>
          <p:cNvPr id="300" name="Google Shape;300;p38"/>
          <p:cNvSpPr txBox="1">
            <a:spLocks noGrp="1"/>
          </p:cNvSpPr>
          <p:nvPr>
            <p:ph type="subTitle" idx="1"/>
          </p:nvPr>
        </p:nvSpPr>
        <p:spPr>
          <a:xfrm>
            <a:off x="3356550" y="3643800"/>
            <a:ext cx="4412100" cy="512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Pengampu</a:t>
            </a:r>
            <a:r>
              <a:rPr lang="en-US" sz="1800" dirty="0"/>
              <a:t> 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r>
              <a:rPr lang="en-US" sz="1800" dirty="0"/>
              <a:t>Prof. Dr. Ir. </a:t>
            </a:r>
            <a:r>
              <a:rPr lang="en-US" sz="1800" dirty="0" err="1"/>
              <a:t>Siti</a:t>
            </a:r>
            <a:r>
              <a:rPr lang="en-US" sz="1800" dirty="0"/>
              <a:t> </a:t>
            </a:r>
            <a:r>
              <a:rPr lang="en-US" sz="1800" dirty="0" err="1"/>
              <a:t>Nurmaini</a:t>
            </a:r>
            <a:r>
              <a:rPr lang="en-US" sz="1800" dirty="0"/>
              <a:t>, M.T.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1" name="Google Shape;301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2" name="Google Shape;302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2" name="Google Shape;382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6" name="Google Shape;386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0" name="Google Shape;390;p38"/>
          <p:cNvCxnSpPr/>
          <p:nvPr/>
        </p:nvCxnSpPr>
        <p:spPr>
          <a:xfrm rot="10800000" flipH="1">
            <a:off x="3459250" y="4144526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74"/>
          <p:cNvSpPr txBox="1">
            <a:spLocks noGrp="1"/>
          </p:cNvSpPr>
          <p:nvPr>
            <p:ph type="body" idx="1"/>
          </p:nvPr>
        </p:nvSpPr>
        <p:spPr>
          <a:xfrm>
            <a:off x="467544" y="1243582"/>
            <a:ext cx="79928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1200" b="1" i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MediaPipe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framework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memungkinkan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pengembang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membangun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saluran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ML multi-modal (video, audio,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waktu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apa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pun)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diterapkan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lintas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platform.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MediaPipe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memiliki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banyak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koleksi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model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deteksi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pelacakan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tubuh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manusia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dilatih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kumpulan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data Google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sangat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besar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paling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beragam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kerangka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node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tepi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landmark,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mereka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melacak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titik-titik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kunci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bagian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tubuh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berbeda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Semua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titik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koordinat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dinormalisasi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tiga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dimensi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Model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dibuat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oleh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developer Google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Tensorflow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lite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memfasilitasi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aliran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informasi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mudah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disesuaikan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dimodifikasi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melalui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grafik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Solusi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pelacakan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memiliki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pipeline ML di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bagian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belakangnya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terdiri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dua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model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bekerja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bergantung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sama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lain: </a:t>
            </a:r>
          </a:p>
          <a:p>
            <a:pPr marL="482600" indent="-342900" algn="just">
              <a:buClr>
                <a:schemeClr val="accent1"/>
              </a:buClr>
              <a:buAutoNum type="alphaLcParenR"/>
            </a:pPr>
            <a:r>
              <a:rPr lang="en-US" sz="12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Deteksi</a:t>
            </a:r>
            <a:r>
              <a:rPr lang="en-US" sz="12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Telapak</a:t>
            </a:r>
            <a:r>
              <a:rPr lang="en-US" sz="12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Model.</a:t>
            </a:r>
          </a:p>
          <a:p>
            <a:pPr marL="482600" indent="-342900" algn="just">
              <a:buClr>
                <a:schemeClr val="accent1"/>
              </a:buClr>
              <a:buAutoNum type="alphaLcParenR"/>
            </a:pPr>
            <a:r>
              <a:rPr lang="en-US" sz="12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Model </a:t>
            </a:r>
            <a:r>
              <a:rPr lang="en-US" sz="12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Landmark.</a:t>
            </a:r>
          </a:p>
          <a:p>
            <a:pPr marL="139700" indent="0">
              <a:buClr>
                <a:schemeClr val="accent1"/>
              </a:buClr>
              <a:buNone/>
            </a:pPr>
            <a:endParaRPr b="1" dirty="0">
              <a:solidFill>
                <a:schemeClr val="accent1"/>
              </a:solidFill>
            </a:endParaRPr>
          </a:p>
        </p:txBody>
      </p:sp>
      <p:cxnSp>
        <p:nvCxnSpPr>
          <p:cNvPr id="1770" name="Google Shape;1770;p74"/>
          <p:cNvCxnSpPr/>
          <p:nvPr/>
        </p:nvCxnSpPr>
        <p:spPr>
          <a:xfrm>
            <a:off x="6811450" y="737075"/>
            <a:ext cx="23415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1" name="Google Shape;1771;p74"/>
          <p:cNvGrpSpPr/>
          <p:nvPr/>
        </p:nvGrpSpPr>
        <p:grpSpPr>
          <a:xfrm>
            <a:off x="5789413" y="663087"/>
            <a:ext cx="537556" cy="136576"/>
            <a:chOff x="2641350" y="846250"/>
            <a:chExt cx="413600" cy="105075"/>
          </a:xfrm>
        </p:grpSpPr>
        <p:sp>
          <p:nvSpPr>
            <p:cNvPr id="1772" name="Google Shape;1772;p7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769;p74"/>
          <p:cNvSpPr txBox="1">
            <a:spLocks/>
          </p:cNvSpPr>
          <p:nvPr/>
        </p:nvSpPr>
        <p:spPr>
          <a:xfrm>
            <a:off x="-755736" y="1131590"/>
            <a:ext cx="770400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SzPct val="140000"/>
              <a:buFont typeface="Wingdings" pitchFamily="2" charset="2"/>
              <a:buChar char="q"/>
            </a:pPr>
            <a:r>
              <a:rPr lang="en-US" sz="1400" b="1" dirty="0" smtClean="0">
                <a:latin typeface="Arial Black" pitchFamily="34" charset="0"/>
              </a:rPr>
              <a:t>Hand Landmark Model </a:t>
            </a:r>
            <a:r>
              <a:rPr lang="en-US" sz="1400" b="1" dirty="0" err="1" smtClean="0">
                <a:latin typeface="Arial Black" pitchFamily="34" charset="0"/>
              </a:rPr>
              <a:t>menggunakan</a:t>
            </a:r>
            <a:r>
              <a:rPr lang="en-US" sz="1400" b="1" dirty="0" smtClean="0">
                <a:latin typeface="Arial Black" pitchFamily="34" charset="0"/>
              </a:rPr>
              <a:t> </a:t>
            </a:r>
            <a:r>
              <a:rPr lang="en-US" sz="1400" b="1" dirty="0" err="1" smtClean="0">
                <a:latin typeface="Arial Black" pitchFamily="34" charset="0"/>
              </a:rPr>
              <a:t>Mediapipe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Google Shape;1769;p74"/>
          <p:cNvSpPr txBox="1">
            <a:spLocks/>
          </p:cNvSpPr>
          <p:nvPr/>
        </p:nvSpPr>
        <p:spPr>
          <a:xfrm>
            <a:off x="-1260648" y="3435846"/>
            <a:ext cx="770400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SzPct val="140000"/>
              <a:buFont typeface="Wingdings" pitchFamily="2" charset="2"/>
              <a:buChar char="q"/>
            </a:pPr>
            <a:r>
              <a:rPr lang="en-US" sz="1400" b="1" dirty="0" smtClean="0">
                <a:latin typeface="Arial Black" pitchFamily="34" charset="0"/>
              </a:rPr>
              <a:t>Open Source Computer Vision Library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Google Shape;1768;p74"/>
          <p:cNvSpPr txBox="1">
            <a:spLocks/>
          </p:cNvSpPr>
          <p:nvPr/>
        </p:nvSpPr>
        <p:spPr>
          <a:xfrm>
            <a:off x="467544" y="3579862"/>
            <a:ext cx="799288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139700" indent="0" algn="just">
              <a:buClr>
                <a:schemeClr val="accent1"/>
              </a:buClr>
              <a:buNone/>
            </a:pPr>
            <a:r>
              <a:rPr lang="en-US" sz="1200" b="1" i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OpenCV</a:t>
            </a:r>
            <a:r>
              <a:rPr lang="en-US" sz="1200" b="1" i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berisi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lebih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500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fungsi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menjangkau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banyak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area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penglihatan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termasuk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inspeksi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produk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pabrik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pencitraan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medis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keamanan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antarmuka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pengguna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kalibrasi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kamera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penglihatan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stereo,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robotika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Salah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tujuan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adanya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OpenCV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menyediakan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infrastruktur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computer vision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mudah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membantu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orang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membangun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aplikasi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cukup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canggih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serta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cepat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  <a:p>
            <a:pPr marL="139700" indent="0">
              <a:buClr>
                <a:schemeClr val="accent1"/>
              </a:buClr>
              <a:buFont typeface="Raleway Medium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0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74"/>
          <p:cNvSpPr txBox="1">
            <a:spLocks noGrp="1"/>
          </p:cNvSpPr>
          <p:nvPr>
            <p:ph type="body" idx="1"/>
          </p:nvPr>
        </p:nvSpPr>
        <p:spPr>
          <a:xfrm>
            <a:off x="467544" y="1387598"/>
            <a:ext cx="79928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1200" b="1" i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Python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merupakan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bahasa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pemrograman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memiliki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focus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terhadap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tingkat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keterbacaan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kode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Tidak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hanya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Python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juga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klaim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sebagaimana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bahasa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pengabungan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kemampuan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kapabilitas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memiliki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sintaks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kode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sangat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jelas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serta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mempunyai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fungsionalitas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komprehensif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Pustaka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standar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besar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Python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mampu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beradaptasi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disegala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bahasa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pemrogaman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ataupun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paradigma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pemrograman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Python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memiliki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fitur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sudah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dilengkapi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adanya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manajemen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memori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otomatis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bahasa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pemrograman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dinamis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</a:t>
            </a:r>
            <a:endParaRPr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70" name="Google Shape;1770;p74"/>
          <p:cNvCxnSpPr/>
          <p:nvPr/>
        </p:nvCxnSpPr>
        <p:spPr>
          <a:xfrm>
            <a:off x="6811450" y="737075"/>
            <a:ext cx="23415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1" name="Google Shape;1771;p74"/>
          <p:cNvGrpSpPr/>
          <p:nvPr/>
        </p:nvGrpSpPr>
        <p:grpSpPr>
          <a:xfrm>
            <a:off x="5789413" y="663087"/>
            <a:ext cx="537556" cy="136576"/>
            <a:chOff x="2641350" y="846250"/>
            <a:chExt cx="413600" cy="105075"/>
          </a:xfrm>
        </p:grpSpPr>
        <p:sp>
          <p:nvSpPr>
            <p:cNvPr id="1772" name="Google Shape;1772;p7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769;p74"/>
          <p:cNvSpPr txBox="1">
            <a:spLocks/>
          </p:cNvSpPr>
          <p:nvPr/>
        </p:nvSpPr>
        <p:spPr>
          <a:xfrm>
            <a:off x="-2556792" y="1203598"/>
            <a:ext cx="770400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SzPct val="140000"/>
              <a:buFont typeface="Wingdings" pitchFamily="2" charset="2"/>
              <a:buChar char="q"/>
            </a:pPr>
            <a:r>
              <a:rPr lang="en-US" sz="1400" b="1" dirty="0" smtClean="0">
                <a:latin typeface="Arial Black" pitchFamily="34" charset="0"/>
              </a:rPr>
              <a:t>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1575326" y="2355726"/>
            <a:ext cx="602101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err="1" smtClean="0"/>
              <a:t>Algoritma</a:t>
            </a:r>
            <a:r>
              <a:rPr lang="en-US" sz="4800" b="1" dirty="0" smtClean="0"/>
              <a:t> </a:t>
            </a:r>
            <a:br>
              <a:rPr lang="en-US" sz="4800" b="1" dirty="0" smtClean="0"/>
            </a:br>
            <a:r>
              <a:rPr lang="en-US" sz="4800" b="1" dirty="0" err="1" smtClean="0"/>
              <a:t>dan</a:t>
            </a:r>
            <a:r>
              <a:rPr lang="en-US" sz="4800" b="1" dirty="0" smtClean="0"/>
              <a:t> </a:t>
            </a:r>
            <a:br>
              <a:rPr lang="en-US" sz="4800" b="1" dirty="0" smtClean="0"/>
            </a:br>
            <a:r>
              <a:rPr lang="en-US" sz="4800" b="1" dirty="0" err="1" smtClean="0"/>
              <a:t>metode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penerapan</a:t>
            </a:r>
            <a:r>
              <a:rPr lang="en-US" sz="4000" dirty="0"/>
              <a:t/>
            </a:r>
            <a:br>
              <a:rPr lang="en-US" sz="4000" dirty="0"/>
            </a:br>
            <a:endParaRPr sz="4000" dirty="0">
              <a:latin typeface="Bahnschrift" pitchFamily="34" charset="0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0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74"/>
          <p:cNvSpPr txBox="1">
            <a:spLocks noGrp="1"/>
          </p:cNvSpPr>
          <p:nvPr>
            <p:ph type="body" idx="1"/>
          </p:nvPr>
        </p:nvSpPr>
        <p:spPr>
          <a:xfrm>
            <a:off x="611560" y="1203598"/>
            <a:ext cx="77048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1200" dirty="0" err="1">
                <a:latin typeface="Calibri" pitchFamily="34" charset="0"/>
                <a:cs typeface="Calibri" pitchFamily="34" charset="0"/>
              </a:rPr>
              <a:t>Saat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teknologi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semakin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pesat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sudah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menjadi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kebutuhan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manusia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harus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dimiliki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menyelesaikan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permasalahan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sedang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dihadapi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proyek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2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metode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yaitu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Single Shot Detector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Hand Gesture Recognition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Framework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Mediapipe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Open Source computer vision system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dimana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mereka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menjalankan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fungsi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masing-masing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library. 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d-ID" sz="1200" dirty="0">
                <a:latin typeface="Calibri" pitchFamily="34" charset="0"/>
                <a:cs typeface="Calibri" pitchFamily="34" charset="0"/>
              </a:rPr>
              <a:t>Single Shot Detector (SSD) digunakan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id-ID" sz="1200" dirty="0">
                <a:latin typeface="Calibri" pitchFamily="34" charset="0"/>
                <a:cs typeface="Calibri" pitchFamily="34" charset="0"/>
              </a:rPr>
              <a:t>menangkap frame kemudian  diekstraksi menjadi bilangan numerik.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Kemudian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id-ID" sz="1200" dirty="0">
                <a:latin typeface="Calibri" pitchFamily="34" charset="0"/>
                <a:cs typeface="Calibri" pitchFamily="34" charset="0"/>
              </a:rPr>
              <a:t>Pada pembuatan teknologi hand gesture recognition menggunakan hand detection untuk dapat mendeteksi tangan, hand landmark untuk memberikan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titik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landmark</a:t>
            </a:r>
            <a:r>
              <a:rPr lang="id-ID" sz="1200" dirty="0">
                <a:latin typeface="Calibri" pitchFamily="34" charset="0"/>
                <a:cs typeface="Calibri" pitchFamily="34" charset="0"/>
              </a:rPr>
              <a:t> kepada telapak tangan yang sudah terdeteksi agar dapat digunakan untuk menjalankan proses pointing device pengganti mouse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Perkembangan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piranti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masukan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tanpa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sentuhan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hand gesture recognition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kamera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machine learning.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Gestur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mampu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mendefinisikan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gerakan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fisik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maupun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badan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pesan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ekspresif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marL="139700" indent="0">
              <a:buNone/>
            </a:pPr>
            <a:endParaRPr b="1" dirty="0"/>
          </a:p>
        </p:txBody>
      </p:sp>
      <p:cxnSp>
        <p:nvCxnSpPr>
          <p:cNvPr id="1770" name="Google Shape;1770;p74"/>
          <p:cNvCxnSpPr/>
          <p:nvPr/>
        </p:nvCxnSpPr>
        <p:spPr>
          <a:xfrm>
            <a:off x="6811450" y="737075"/>
            <a:ext cx="23415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1" name="Google Shape;1771;p74"/>
          <p:cNvGrpSpPr/>
          <p:nvPr/>
        </p:nvGrpSpPr>
        <p:grpSpPr>
          <a:xfrm>
            <a:off x="5789413" y="663087"/>
            <a:ext cx="537556" cy="136576"/>
            <a:chOff x="2641350" y="846250"/>
            <a:chExt cx="413600" cy="105075"/>
          </a:xfrm>
        </p:grpSpPr>
        <p:sp>
          <p:nvSpPr>
            <p:cNvPr id="1772" name="Google Shape;1772;p7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99;p38"/>
          <p:cNvSpPr txBox="1">
            <a:spLocks/>
          </p:cNvSpPr>
          <p:nvPr/>
        </p:nvSpPr>
        <p:spPr>
          <a:xfrm>
            <a:off x="1763688" y="-308570"/>
            <a:ext cx="4412100" cy="18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5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smtClean="0"/>
              <a:t>Virtual mouse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74"/>
          <p:cNvSpPr txBox="1">
            <a:spLocks noGrp="1"/>
          </p:cNvSpPr>
          <p:nvPr>
            <p:ph type="body" idx="1"/>
          </p:nvPr>
        </p:nvSpPr>
        <p:spPr>
          <a:xfrm>
            <a:off x="467544" y="1171574"/>
            <a:ext cx="79928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Pertama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harus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dilakukan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import  library. Ada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beberapa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library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dibutuhkan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seperti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berikut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482600" lvl="0" indent="-342900" algn="just">
              <a:buFont typeface="+mj-lt"/>
              <a:buAutoNum type="arabicPeriod"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482600" lvl="0" indent="-342900" algn="just">
              <a:buFont typeface="+mj-lt"/>
              <a:buAutoNum type="arabicPeriod"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482600" lvl="0" indent="-342900" algn="just">
              <a:buFont typeface="+mj-lt"/>
              <a:buAutoNum type="arabicPeriod"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482600" lvl="0" indent="-342900" algn="just">
              <a:buFont typeface="+mj-lt"/>
              <a:buAutoNum type="arabicPeriod"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482600" lvl="0" indent="-342900" algn="just">
              <a:buFont typeface="+mj-lt"/>
              <a:buAutoNum type="arabicPeriod"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482600" lvl="0" indent="-342900" algn="just">
              <a:buFont typeface="+mj-lt"/>
              <a:buAutoNum type="arabicPeriod"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482600" lvl="0" indent="-342900" algn="just">
              <a:buFont typeface="+mj-lt"/>
              <a:buAutoNum type="arabicPeriod"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482600" lvl="0" indent="-342900" algn="just">
              <a:buFont typeface="+mj-lt"/>
              <a:buAutoNum type="arabicPeriod"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lvl="0" algn="just"/>
            <a:r>
              <a:rPr lang="en-US" sz="1200" b="1" dirty="0">
                <a:latin typeface="Calibri" pitchFamily="34" charset="0"/>
                <a:cs typeface="Calibri" pitchFamily="34" charset="0"/>
              </a:rPr>
              <a:t>import cv2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: 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menyederhanakan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programing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terkait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citra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digital. </a:t>
            </a:r>
          </a:p>
          <a:p>
            <a:pPr lvl="0" algn="just"/>
            <a:r>
              <a:rPr lang="en-US" sz="1200" b="1" dirty="0">
                <a:latin typeface="Calibri" pitchFamily="34" charset="0"/>
                <a:cs typeface="Calibri" pitchFamily="34" charset="0"/>
              </a:rPr>
              <a:t>import </a:t>
            </a:r>
            <a:r>
              <a:rPr lang="en-US" sz="1200" b="1" dirty="0" err="1">
                <a:latin typeface="Calibri" pitchFamily="34" charset="0"/>
                <a:cs typeface="Calibri" pitchFamily="34" charset="0"/>
              </a:rPr>
              <a:t>mediapipe</a:t>
            </a:r>
            <a:r>
              <a:rPr lang="en-US" sz="1200" b="1" dirty="0">
                <a:latin typeface="Calibri" pitchFamily="34" charset="0"/>
                <a:cs typeface="Calibri" pitchFamily="34" charset="0"/>
              </a:rPr>
              <a:t> as </a:t>
            </a:r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mp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memberikan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solusi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Machine Learning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lintas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platform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 algn="just"/>
            <a:r>
              <a:rPr lang="en-US" sz="1200" b="1" dirty="0">
                <a:latin typeface="Calibri" pitchFamily="34" charset="0"/>
                <a:cs typeface="Calibri" pitchFamily="34" charset="0"/>
              </a:rPr>
              <a:t>import </a:t>
            </a:r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pyautogui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mengotomatisasi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pergerakan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mouse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keyboard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membangun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interaksi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aplikasi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lain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skrip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Python. </a:t>
            </a:r>
          </a:p>
          <a:p>
            <a:pPr lvl="0" algn="just"/>
            <a:r>
              <a:rPr lang="en-US" sz="1200" b="1" dirty="0">
                <a:latin typeface="Calibri" pitchFamily="34" charset="0"/>
                <a:cs typeface="Calibri" pitchFamily="34" charset="0"/>
              </a:rPr>
              <a:t>import 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math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melakukan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operasi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matematika</a:t>
            </a:r>
            <a:endParaRPr lang="en-US" dirty="0"/>
          </a:p>
          <a:p>
            <a:pPr lvl="0" algn="just"/>
            <a:r>
              <a:rPr lang="en-US" sz="1200" b="1" dirty="0">
                <a:latin typeface="Calibri" pitchFamily="34" charset="0"/>
                <a:cs typeface="Calibri" pitchFamily="34" charset="0"/>
              </a:rPr>
              <a:t>from </a:t>
            </a:r>
            <a:r>
              <a:rPr lang="en-US" sz="1200" b="1" dirty="0" err="1">
                <a:latin typeface="Calibri" pitchFamily="34" charset="0"/>
                <a:cs typeface="Calibri" pitchFamily="34" charset="0"/>
              </a:rPr>
              <a:t>enum</a:t>
            </a:r>
            <a:r>
              <a:rPr lang="en-US" sz="1200" b="1" dirty="0">
                <a:latin typeface="Calibri" pitchFamily="34" charset="0"/>
                <a:cs typeface="Calibri" pitchFamily="34" charset="0"/>
              </a:rPr>
              <a:t> import </a:t>
            </a:r>
            <a:r>
              <a:rPr lang="en-US" sz="1200" b="1" dirty="0" err="1">
                <a:latin typeface="Calibri" pitchFamily="34" charset="0"/>
                <a:cs typeface="Calibri" pitchFamily="34" charset="0"/>
              </a:rPr>
              <a:t>IntEnum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kita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bisa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mendapatkan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pencacahan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berdasarkan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nilai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bilangan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bulat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 algn="just"/>
            <a:r>
              <a:rPr lang="en-US" sz="1200" b="1" dirty="0">
                <a:latin typeface="Calibri" pitchFamily="34" charset="0"/>
                <a:cs typeface="Calibri" pitchFamily="34" charset="0"/>
              </a:rPr>
              <a:t>from </a:t>
            </a:r>
            <a:r>
              <a:rPr lang="en-US" sz="1200" b="1" dirty="0" err="1">
                <a:latin typeface="Calibri" pitchFamily="34" charset="0"/>
                <a:cs typeface="Calibri" pitchFamily="34" charset="0"/>
              </a:rPr>
              <a:t>ctypes</a:t>
            </a:r>
            <a:r>
              <a:rPr lang="en-US" sz="1200" b="1" dirty="0">
                <a:latin typeface="Calibri" pitchFamily="34" charset="0"/>
                <a:cs typeface="Calibri" pitchFamily="34" charset="0"/>
              </a:rPr>
              <a:t> import cast, POINTER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mentransmisikan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instance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ctypes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pointer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tipe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data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ctypes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berbeda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cast ()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mengambil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dua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parameter,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ctypes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sedang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dikonversi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menjadi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pointer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beberapa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jenis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tipe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pointer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ctypes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39700" lvl="0" indent="0">
              <a:buNone/>
            </a:pPr>
            <a:endParaRPr lang="en-US" dirty="0" smtClean="0"/>
          </a:p>
          <a:p>
            <a:pPr marL="139700" lvl="0" indent="0">
              <a:buNone/>
            </a:pPr>
            <a:r>
              <a:rPr lang="en-US" dirty="0"/>
              <a:t>	</a:t>
            </a:r>
          </a:p>
          <a:p>
            <a:pPr marL="139700" indent="0">
              <a:buNone/>
            </a:pPr>
            <a:endParaRPr b="1" dirty="0"/>
          </a:p>
        </p:txBody>
      </p:sp>
      <p:cxnSp>
        <p:nvCxnSpPr>
          <p:cNvPr id="1770" name="Google Shape;1770;p74"/>
          <p:cNvCxnSpPr/>
          <p:nvPr/>
        </p:nvCxnSpPr>
        <p:spPr>
          <a:xfrm>
            <a:off x="6811450" y="737075"/>
            <a:ext cx="23415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1" name="Google Shape;1771;p74"/>
          <p:cNvGrpSpPr/>
          <p:nvPr/>
        </p:nvGrpSpPr>
        <p:grpSpPr>
          <a:xfrm>
            <a:off x="5789413" y="663087"/>
            <a:ext cx="537556" cy="136576"/>
            <a:chOff x="2641350" y="846250"/>
            <a:chExt cx="413600" cy="105075"/>
          </a:xfrm>
        </p:grpSpPr>
        <p:sp>
          <p:nvSpPr>
            <p:cNvPr id="1772" name="Google Shape;1772;p7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/>
          <p:cNvPicPr/>
          <p:nvPr/>
        </p:nvPicPr>
        <p:blipFill rotWithShape="1">
          <a:blip r:embed="rId3"/>
          <a:srcRect l="6808" t="31763" r="63230" b="44144"/>
          <a:stretch/>
        </p:blipFill>
        <p:spPr bwMode="auto">
          <a:xfrm>
            <a:off x="2718940" y="1563638"/>
            <a:ext cx="3070473" cy="12749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81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74"/>
          <p:cNvSpPr txBox="1">
            <a:spLocks noGrp="1"/>
          </p:cNvSpPr>
          <p:nvPr>
            <p:ph type="body" idx="1"/>
          </p:nvPr>
        </p:nvSpPr>
        <p:spPr>
          <a:xfrm>
            <a:off x="467544" y="1171574"/>
            <a:ext cx="79928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from </a:t>
            </a:r>
            <a:r>
              <a:rPr lang="en-US" sz="1200" b="1" dirty="0" err="1">
                <a:latin typeface="Calibri" pitchFamily="34" charset="0"/>
                <a:cs typeface="Calibri" pitchFamily="34" charset="0"/>
              </a:rPr>
              <a:t>comtypes</a:t>
            </a:r>
            <a:r>
              <a:rPr lang="en-US" sz="1200" b="1" dirty="0">
                <a:latin typeface="Calibri" pitchFamily="34" charset="0"/>
                <a:cs typeface="Calibri" pitchFamily="34" charset="0"/>
              </a:rPr>
              <a:t> import 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CLSCTX_ALL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mengakses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mengimplementasikan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antarmuka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COM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berbasis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kustom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pengiriman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 algn="just"/>
            <a:r>
              <a:rPr lang="en-US" sz="1200" b="1" dirty="0">
                <a:latin typeface="Calibri" pitchFamily="34" charset="0"/>
                <a:cs typeface="Calibri" pitchFamily="34" charset="0"/>
              </a:rPr>
              <a:t>from </a:t>
            </a:r>
            <a:r>
              <a:rPr lang="en-US" sz="1200" b="1" dirty="0" err="1">
                <a:latin typeface="Calibri" pitchFamily="34" charset="0"/>
                <a:cs typeface="Calibri" pitchFamily="34" charset="0"/>
              </a:rPr>
              <a:t>pycaw.pycaw</a:t>
            </a:r>
            <a:r>
              <a:rPr lang="en-US" sz="1200" b="1" dirty="0">
                <a:latin typeface="Calibri" pitchFamily="34" charset="0"/>
                <a:cs typeface="Calibri" pitchFamily="34" charset="0"/>
              </a:rPr>
              <a:t> import </a:t>
            </a:r>
            <a:r>
              <a:rPr lang="en-US" sz="1200" b="1" dirty="0" err="1">
                <a:latin typeface="Calibri" pitchFamily="34" charset="0"/>
                <a:cs typeface="Calibri" pitchFamily="34" charset="0"/>
              </a:rPr>
              <a:t>AudioUtilities</a:t>
            </a:r>
            <a:r>
              <a:rPr lang="en-US" sz="1200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IaudioEndpointVolume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mengatur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volume Audio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Windows.</a:t>
            </a:r>
          </a:p>
          <a:p>
            <a:pPr lvl="0" algn="just"/>
            <a:r>
              <a:rPr lang="en-US" sz="1200" b="1" dirty="0">
                <a:latin typeface="Calibri" pitchFamily="34" charset="0"/>
                <a:cs typeface="Calibri" pitchFamily="34" charset="0"/>
              </a:rPr>
              <a:t>from </a:t>
            </a:r>
            <a:r>
              <a:rPr lang="en-US" sz="1200" b="1" dirty="0" err="1">
                <a:latin typeface="Calibri" pitchFamily="34" charset="0"/>
                <a:cs typeface="Calibri" pitchFamily="34" charset="0"/>
              </a:rPr>
              <a:t>google.protobuf.json_format</a:t>
            </a:r>
            <a:r>
              <a:rPr lang="en-US" sz="1200" b="1" dirty="0">
                <a:latin typeface="Calibri" pitchFamily="34" charset="0"/>
                <a:cs typeface="Calibri" pitchFamily="34" charset="0"/>
              </a:rPr>
              <a:t> import </a:t>
            </a:r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MessageToDict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Pengaturan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mengontrol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pemformatan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	</a:t>
            </a:r>
          </a:p>
          <a:p>
            <a:pPr lvl="0" algn="just"/>
            <a:r>
              <a:rPr lang="en-US" sz="1200" b="1" dirty="0">
                <a:latin typeface="Calibri" pitchFamily="34" charset="0"/>
                <a:cs typeface="Calibri" pitchFamily="34" charset="0"/>
              </a:rPr>
              <a:t>import </a:t>
            </a:r>
            <a:r>
              <a:rPr lang="en-US" sz="1200" b="1" dirty="0" err="1">
                <a:latin typeface="Calibri" pitchFamily="34" charset="0"/>
                <a:cs typeface="Calibri" pitchFamily="34" charset="0"/>
              </a:rPr>
              <a:t>screen_brightness_control</a:t>
            </a:r>
            <a:r>
              <a:rPr lang="en-US" sz="1200" b="1" dirty="0">
                <a:latin typeface="Calibri" pitchFamily="34" charset="0"/>
                <a:cs typeface="Calibri" pitchFamily="34" charset="0"/>
              </a:rPr>
              <a:t> as </a:t>
            </a:r>
            <a:r>
              <a:rPr lang="en-US" sz="1200" b="1" dirty="0" err="1" smtClean="0">
                <a:latin typeface="Calibri" pitchFamily="34" charset="0"/>
                <a:cs typeface="Calibri" pitchFamily="34" charset="0"/>
              </a:rPr>
              <a:t>sbcontrol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mengontrol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kecerahan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monitor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Windows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Pertama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saya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akan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metode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single shot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detectorprogram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akan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melakukan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inisialisasi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sistem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perekaman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video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kamera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didasarkan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frame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ditangkap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oleh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webcam di laptop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PC,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kamera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berfungsi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identifikasi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telapak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nantinya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diekstraksi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Metode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Single Shot Detector (SSD)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menjadi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bilangan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numerik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Setelah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terdeteksi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dilayar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frame WEBCAM,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kemudian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diteruskan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menuju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landmark localization agar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melokalisasi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21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koordinat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buku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jari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3D (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yaitu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sumbu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x, y, z) di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wilayah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terdeteksi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titik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landmark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diperoleh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kemudian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disimpan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file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berformat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CSV.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Lalu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sistem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menjalankan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proses landmark model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syntax enumerate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diteruskan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proses Normalizing and Training &amp; Validation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berfungsi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proses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menormalkan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koordinat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x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y agar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sesuai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sistem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file data.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Jika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proses landmark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tidak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berhasil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maka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proses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Kembali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image cropping.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Selanjutnya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dilakukan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rendering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berfungsi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memproses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output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menuju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display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terdapat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di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layar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komputer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 algn="just"/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lvl="0" indent="0">
              <a:buNone/>
            </a:pPr>
            <a:endParaRPr lang="en-US" dirty="0" smtClean="0"/>
          </a:p>
          <a:p>
            <a:pPr marL="139700" lvl="0" indent="0">
              <a:buNone/>
            </a:pPr>
            <a:r>
              <a:rPr lang="en-US" dirty="0"/>
              <a:t>	</a:t>
            </a:r>
          </a:p>
          <a:p>
            <a:pPr marL="139700" indent="0">
              <a:buNone/>
            </a:pPr>
            <a:endParaRPr b="1" dirty="0"/>
          </a:p>
        </p:txBody>
      </p:sp>
      <p:cxnSp>
        <p:nvCxnSpPr>
          <p:cNvPr id="1770" name="Google Shape;1770;p74"/>
          <p:cNvCxnSpPr/>
          <p:nvPr/>
        </p:nvCxnSpPr>
        <p:spPr>
          <a:xfrm>
            <a:off x="6811450" y="737075"/>
            <a:ext cx="23415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1" name="Google Shape;1771;p74"/>
          <p:cNvGrpSpPr/>
          <p:nvPr/>
        </p:nvGrpSpPr>
        <p:grpSpPr>
          <a:xfrm>
            <a:off x="5789413" y="663087"/>
            <a:ext cx="537556" cy="136576"/>
            <a:chOff x="2641350" y="846250"/>
            <a:chExt cx="413600" cy="105075"/>
          </a:xfrm>
        </p:grpSpPr>
        <p:sp>
          <p:nvSpPr>
            <p:cNvPr id="1772" name="Google Shape;1772;p7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2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74"/>
          <p:cNvSpPr txBox="1">
            <a:spLocks noGrp="1"/>
          </p:cNvSpPr>
          <p:nvPr>
            <p:ph type="body" idx="1"/>
          </p:nvPr>
        </p:nvSpPr>
        <p:spPr>
          <a:xfrm>
            <a:off x="467544" y="987574"/>
            <a:ext cx="79928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12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simultan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tugas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eliminasi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dilakukan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mengekstrak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titik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landmark. Di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sini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hanya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koordinat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x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terdeteksi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oleh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Hand Landmark model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dipertimbangkan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melatih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model Machine Learning.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Tergantung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ukuran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dataset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sekitar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10-15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menit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diperlukan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ekstraksi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Landmark.kemudian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disiapkan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dipecah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menjadi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set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Trainning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validasi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80% data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disimpan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melatih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model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fungsi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pengoptimalan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kehilangan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sedangkan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20% data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dicadangkan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memvalidasi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model.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Lalu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dilanjutkan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menuju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trigger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sudah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dibuat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 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r>
              <a:rPr lang="en-US" sz="1200" dirty="0" err="1">
                <a:latin typeface="Calibri" pitchFamily="34" charset="0"/>
                <a:cs typeface="Calibri" pitchFamily="34" charset="0"/>
              </a:rPr>
              <a:t>Berikut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merupakan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titik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landmark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terdiri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21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titik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r>
              <a:rPr lang="en-US" sz="1200" dirty="0" err="1">
                <a:latin typeface="Calibri" pitchFamily="34" charset="0"/>
                <a:cs typeface="Calibri" pitchFamily="34" charset="0"/>
              </a:rPr>
              <a:t>Kemudian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pengambilan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video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dibuat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perintah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imshow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imread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divideo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capture(0).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Mengapa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0 ?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karena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0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merupakan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indeks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pertama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berarti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kamera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driver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utama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read.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Setelah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kamera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web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mulai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merekam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video.</a:t>
            </a:r>
          </a:p>
          <a:p>
            <a:pPr marL="139700" indent="0">
              <a:buNone/>
            </a:pPr>
            <a:endParaRPr lang="en-US" sz="1200" dirty="0"/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lvl="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lvl="0" indent="0">
              <a:buNone/>
            </a:pPr>
            <a:endParaRPr lang="en-US" dirty="0" smtClean="0"/>
          </a:p>
          <a:p>
            <a:pPr marL="139700" lvl="0" indent="0">
              <a:buNone/>
            </a:pPr>
            <a:r>
              <a:rPr lang="en-US" dirty="0"/>
              <a:t>	</a:t>
            </a:r>
          </a:p>
          <a:p>
            <a:pPr marL="139700" indent="0">
              <a:buNone/>
            </a:pPr>
            <a:endParaRPr b="1" dirty="0"/>
          </a:p>
        </p:txBody>
      </p:sp>
      <p:cxnSp>
        <p:nvCxnSpPr>
          <p:cNvPr id="1770" name="Google Shape;1770;p74"/>
          <p:cNvCxnSpPr/>
          <p:nvPr/>
        </p:nvCxnSpPr>
        <p:spPr>
          <a:xfrm>
            <a:off x="6811450" y="737075"/>
            <a:ext cx="23415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1" name="Google Shape;1771;p74"/>
          <p:cNvGrpSpPr/>
          <p:nvPr/>
        </p:nvGrpSpPr>
        <p:grpSpPr>
          <a:xfrm>
            <a:off x="5789413" y="663087"/>
            <a:ext cx="537556" cy="136576"/>
            <a:chOff x="2641350" y="846250"/>
            <a:chExt cx="413600" cy="105075"/>
          </a:xfrm>
        </p:grpSpPr>
        <p:sp>
          <p:nvSpPr>
            <p:cNvPr id="1772" name="Google Shape;1772;p7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/>
          <p:cNvPicPr/>
          <p:nvPr/>
        </p:nvPicPr>
        <p:blipFill rotWithShape="1">
          <a:blip r:embed="rId3"/>
          <a:srcRect l="32384" t="34232" r="14735" b="27694"/>
          <a:stretch/>
        </p:blipFill>
        <p:spPr bwMode="auto">
          <a:xfrm>
            <a:off x="2483767" y="2283718"/>
            <a:ext cx="3973829" cy="15121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28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106050" y="1851670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Sekian</a:t>
            </a:r>
            <a:br>
              <a:rPr lang="en" dirty="0" smtClean="0"/>
            </a:br>
            <a:r>
              <a:rPr lang="en" dirty="0" smtClean="0"/>
              <a:t>terima kasih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Arinda Intan Safitri 09011282025041</a:t>
            </a:r>
            <a:endParaRPr b="1" dirty="0"/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8263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99;p38"/>
          <p:cNvSpPr txBox="1">
            <a:spLocks/>
          </p:cNvSpPr>
          <p:nvPr/>
        </p:nvSpPr>
        <p:spPr>
          <a:xfrm>
            <a:off x="2339752" y="1343922"/>
            <a:ext cx="4412100" cy="18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ebas Neue"/>
              <a:buNone/>
              <a:defRPr sz="5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smtClean="0"/>
              <a:t>Virtual mouse</a:t>
            </a:r>
            <a:endParaRPr lang="en-US" dirty="0"/>
          </a:p>
        </p:txBody>
      </p:sp>
      <p:sp>
        <p:nvSpPr>
          <p:cNvPr id="26" name="Google Shape;300;p38"/>
          <p:cNvSpPr txBox="1">
            <a:spLocks noGrp="1"/>
          </p:cNvSpPr>
          <p:nvPr>
            <p:ph type="subTitle" idx="1"/>
          </p:nvPr>
        </p:nvSpPr>
        <p:spPr>
          <a:xfrm>
            <a:off x="2483768" y="3363838"/>
            <a:ext cx="4412100" cy="512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 err="1" smtClean="0"/>
              <a:t>Arinda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Intan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Safitri</a:t>
            </a:r>
            <a:r>
              <a:rPr lang="en-US" sz="1800" b="1" dirty="0" smtClean="0"/>
              <a:t> 09011282025041</a:t>
            </a:r>
            <a:endParaRPr lang="en-US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68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74"/>
          <p:cNvSpPr txBox="1">
            <a:spLocks noGrp="1"/>
          </p:cNvSpPr>
          <p:nvPr>
            <p:ph type="body" idx="1"/>
          </p:nvPr>
        </p:nvSpPr>
        <p:spPr>
          <a:xfrm>
            <a:off x="467544" y="1059582"/>
            <a:ext cx="79928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1200" dirty="0" err="1">
                <a:latin typeface="Calibri" pitchFamily="34" charset="0"/>
                <a:cs typeface="Calibri" pitchFamily="34" charset="0"/>
              </a:rPr>
              <a:t>Perkembangan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teknologi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semakin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pesat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tentunya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juga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diiringi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perubahan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perilaku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masyarakat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lebih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suka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melakukan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kegiatan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cepat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praktis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Kemajuan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teknologi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merupakan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fenomena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tidak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terhindari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Setiap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ide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teknologi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dihadirkan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tujuan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memberikan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dampak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positif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bagi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kehidupan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komputer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masih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sering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interaksi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manusia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contoh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menekan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tombol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keyboard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sentuhan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mouse.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Sehingga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masukan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menghasilkan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informasi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sesuai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diinginkan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Tujuan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utama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interaksi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manusia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komputer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mempermudah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pengguna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mengoperasikan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komputer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Prinsip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kerja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komputer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teknologi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adanya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masukan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proses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menghasilkan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output.</a:t>
            </a:r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Pendekatan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interaksi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antara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manusia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komputer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hanya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keyboard, mouse,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Sedangkan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hal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terasa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tidak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cukup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dikarenakan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perangkat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memiliki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keterbatasan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Perkembangan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piranti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masukan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tanpa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sentuhan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hand gesture recognition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kamera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pendeteksi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gerakan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mengenali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gerakan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sehingga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interpretasi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visual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gestur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mampu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memberikan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efek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kemudahan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Gestur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mampu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mendefinisikan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gerakan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fisik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maupun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badan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pesan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ekspresif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selain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system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gestur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mampu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menjelaskan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perintah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memiliki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arti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Computer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vision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berkembang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pesat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seiring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meningkatnya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kebutuhan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manusia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terhadap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teknologi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kecepatan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pemrosesan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data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meningkat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signifikan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sehingga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membantu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manusia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tugas-tugas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kompleks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endParaRPr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69" name="Google Shape;1769;p74"/>
          <p:cNvSpPr txBox="1">
            <a:spLocks noGrp="1"/>
          </p:cNvSpPr>
          <p:nvPr>
            <p:ph type="title"/>
          </p:nvPr>
        </p:nvSpPr>
        <p:spPr>
          <a:xfrm>
            <a:off x="396392" y="7029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cxnSp>
        <p:nvCxnSpPr>
          <p:cNvPr id="1770" name="Google Shape;1770;p74"/>
          <p:cNvCxnSpPr/>
          <p:nvPr/>
        </p:nvCxnSpPr>
        <p:spPr>
          <a:xfrm>
            <a:off x="6811450" y="737075"/>
            <a:ext cx="23415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1" name="Google Shape;1771;p74"/>
          <p:cNvGrpSpPr/>
          <p:nvPr/>
        </p:nvGrpSpPr>
        <p:grpSpPr>
          <a:xfrm>
            <a:off x="5789413" y="663087"/>
            <a:ext cx="537556" cy="136576"/>
            <a:chOff x="2641350" y="846250"/>
            <a:chExt cx="413600" cy="105075"/>
          </a:xfrm>
        </p:grpSpPr>
        <p:sp>
          <p:nvSpPr>
            <p:cNvPr id="1772" name="Google Shape;1772;p7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80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1575326" y="2355726"/>
            <a:ext cx="602101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err="1"/>
              <a:t>Dasar</a:t>
            </a:r>
            <a:r>
              <a:rPr lang="en-US" sz="4800" b="1" dirty="0"/>
              <a:t> </a:t>
            </a:r>
            <a:r>
              <a:rPr lang="en-US" sz="4800" b="1" dirty="0" err="1"/>
              <a:t>Teori</a:t>
            </a:r>
            <a:r>
              <a:rPr lang="en-US" sz="4000" dirty="0"/>
              <a:t/>
            </a:r>
            <a:br>
              <a:rPr lang="en-US" sz="4000" dirty="0"/>
            </a:br>
            <a:endParaRPr sz="4000" dirty="0">
              <a:latin typeface="Bahnschrift" pitchFamily="34" charset="0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09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74"/>
          <p:cNvSpPr txBox="1">
            <a:spLocks noGrp="1"/>
          </p:cNvSpPr>
          <p:nvPr>
            <p:ph type="body" idx="1"/>
          </p:nvPr>
        </p:nvSpPr>
        <p:spPr>
          <a:xfrm>
            <a:off x="467544" y="1203598"/>
            <a:ext cx="806489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1200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Machine </a:t>
            </a:r>
            <a:r>
              <a:rPr lang="en-US" sz="1200" b="1" i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learning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membangun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perhitungan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kemungkinan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suatu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program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komputer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melakukan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pekerjaan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otomatis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mandiri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Algoritma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sejenis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mampu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membangun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suatu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model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masukan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bisa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menghasilkan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prediksi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maupun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pengambilan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keputusan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dasar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data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Penerapan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Machine Learning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image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processing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text analysis. 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Terdapat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3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kategori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utama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machine learning,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yaitu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: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939800" lvl="1" indent="-342900" algn="just">
              <a:buClr>
                <a:schemeClr val="tx1"/>
              </a:buClr>
              <a:buFont typeface="+mj-lt"/>
              <a:buAutoNum type="alphaLcPeriod"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Supervised </a:t>
            </a: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Learning</a:t>
            </a:r>
            <a:endParaRPr lang="en-US"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939800" lvl="1" indent="-342900" algn="just">
              <a:buClr>
                <a:schemeClr val="tx1"/>
              </a:buClr>
              <a:buFont typeface="+mj-lt"/>
              <a:buAutoNum type="alphaLcPeriod"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Unsupervised </a:t>
            </a: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Learning</a:t>
            </a:r>
          </a:p>
          <a:p>
            <a:pPr marL="939800" lvl="1" indent="-342900" algn="just">
              <a:buClr>
                <a:schemeClr val="tx1"/>
              </a:buClr>
              <a:buFont typeface="+mj-lt"/>
              <a:buAutoNum type="alphaLcPeriod"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Reinforcement Learning</a:t>
            </a:r>
            <a:endParaRPr sz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69" name="Google Shape;1769;p74"/>
          <p:cNvSpPr txBox="1">
            <a:spLocks noGrp="1"/>
          </p:cNvSpPr>
          <p:nvPr>
            <p:ph type="title"/>
          </p:nvPr>
        </p:nvSpPr>
        <p:spPr>
          <a:xfrm>
            <a:off x="-2195896" y="1131590"/>
            <a:ext cx="7704000" cy="72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SzPct val="140000"/>
              <a:buFont typeface="Wingdings" pitchFamily="2" charset="2"/>
              <a:buChar char="q"/>
            </a:pPr>
            <a:r>
              <a:rPr lang="en-US" sz="1400" b="1" dirty="0" smtClean="0">
                <a:latin typeface="Arial Black" pitchFamily="34" charset="0"/>
              </a:rPr>
              <a:t>Machine learning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cxnSp>
        <p:nvCxnSpPr>
          <p:cNvPr id="1770" name="Google Shape;1770;p74"/>
          <p:cNvCxnSpPr/>
          <p:nvPr/>
        </p:nvCxnSpPr>
        <p:spPr>
          <a:xfrm>
            <a:off x="6811450" y="737075"/>
            <a:ext cx="23415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1" name="Google Shape;1771;p74"/>
          <p:cNvGrpSpPr/>
          <p:nvPr/>
        </p:nvGrpSpPr>
        <p:grpSpPr>
          <a:xfrm>
            <a:off x="5789413" y="663087"/>
            <a:ext cx="537556" cy="136576"/>
            <a:chOff x="2641350" y="846250"/>
            <a:chExt cx="413600" cy="105075"/>
          </a:xfrm>
        </p:grpSpPr>
        <p:sp>
          <p:nvSpPr>
            <p:cNvPr id="1772" name="Google Shape;1772;p7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769;p74"/>
          <p:cNvSpPr txBox="1">
            <a:spLocks/>
          </p:cNvSpPr>
          <p:nvPr/>
        </p:nvSpPr>
        <p:spPr>
          <a:xfrm>
            <a:off x="-1907864" y="2787774"/>
            <a:ext cx="770400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SzPct val="140000"/>
              <a:buFont typeface="Wingdings" pitchFamily="2" charset="2"/>
              <a:buChar char="q"/>
            </a:pPr>
            <a:r>
              <a:rPr lang="en-US" sz="1400" b="1" dirty="0" smtClean="0">
                <a:latin typeface="Arial Black" pitchFamily="34" charset="0"/>
              </a:rPr>
              <a:t>Computer vision system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121680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0" algn="just">
              <a:buNone/>
            </a:pPr>
            <a:r>
              <a:rPr lang="en-US" sz="1200" b="1" i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Computer vision system (CVS)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memiliki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komponen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otak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manusia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sensor,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maupun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kamera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digital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juga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system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penerangan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berupa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sumber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cahaya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difasilitasi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akuisisi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citra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(image acquisition),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pengolahan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citra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(image processing),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penerjemahan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citra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(image understanding). </a:t>
            </a:r>
          </a:p>
          <a:p>
            <a:pPr marL="139700" indent="0" algn="just">
              <a:buNone/>
            </a:pPr>
            <a:r>
              <a:rPr lang="en-US" sz="12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lebih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rinci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tahapan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analisa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citra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171450" lvl="8" indent="-171450" algn="just">
              <a:buFont typeface="Arial" pitchFamily="34" charset="0"/>
              <a:buChar char="•"/>
            </a:pP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Pembentukan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citra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dimana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citra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suatu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diambil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disimpan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computer.</a:t>
            </a:r>
          </a:p>
          <a:p>
            <a:pPr marL="171450" lvl="6" indent="-171450" algn="just">
              <a:buFont typeface="Arial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Pre proses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citra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dimana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kualitas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citra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digital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mampu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diperbaiki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meningkatkan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detil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citra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71450" lvl="6" indent="-171450" algn="just">
              <a:buFont typeface="Arial" pitchFamily="34" charset="0"/>
              <a:buChar char="•"/>
            </a:pP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Segmentasi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citra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dimana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citra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diidentifikasi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dipisahkan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latar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belakangnya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</a:t>
            </a:r>
          </a:p>
          <a:p>
            <a:pPr marL="171450" lvl="6" indent="-171450" algn="just">
              <a:buFont typeface="Arial" pitchFamily="34" charset="0"/>
              <a:buChar char="•"/>
            </a:pP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Pengukuran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citra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dimana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beberapa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fitur-fitur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sudah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diekstrak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kemudian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diinterpretasikan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98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74"/>
          <p:cNvSpPr txBox="1">
            <a:spLocks noGrp="1"/>
          </p:cNvSpPr>
          <p:nvPr>
            <p:ph type="body" idx="1"/>
          </p:nvPr>
        </p:nvSpPr>
        <p:spPr>
          <a:xfrm>
            <a:off x="899592" y="1243582"/>
            <a:ext cx="727280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1200" b="1" i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Single Shot Detector (SSD)</a:t>
            </a:r>
            <a:r>
              <a:rPr lang="en-US" sz="1200" b="1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metode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mengenali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mendeteksi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i="1" dirty="0">
                <a:latin typeface="Calibri" pitchFamily="34" charset="0"/>
                <a:cs typeface="Calibri" pitchFamily="34" charset="0"/>
              </a:rPr>
              <a:t>object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suatu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gambar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i="1" dirty="0">
                <a:latin typeface="Calibri" pitchFamily="34" charset="0"/>
                <a:cs typeface="Calibri" pitchFamily="34" charset="0"/>
              </a:rPr>
              <a:t>single deep neural network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algoritma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deteksi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i="1" dirty="0">
                <a:latin typeface="Calibri" pitchFamily="34" charset="0"/>
                <a:cs typeface="Calibri" pitchFamily="34" charset="0"/>
              </a:rPr>
              <a:t>object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yang paling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populer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karena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kemudahan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implementasi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akurasi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baik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vs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rasio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dibutuhkan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komputasi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i="1" dirty="0">
                <a:latin typeface="Calibri" pitchFamily="34" charset="0"/>
                <a:cs typeface="Calibri" pitchFamily="34" charset="0"/>
              </a:rPr>
              <a:t>Single Shot Detector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(SSD)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hanya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perlu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mengambil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bidikan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tunggal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mendeteksi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beberapa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i="1" dirty="0">
                <a:latin typeface="Calibri" pitchFamily="34" charset="0"/>
                <a:cs typeface="Calibri" pitchFamily="34" charset="0"/>
              </a:rPr>
              <a:t>object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gambar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r>
              <a:rPr lang="en-US" sz="12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umum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metode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i="1" dirty="0">
                <a:latin typeface="Calibri" pitchFamily="34" charset="0"/>
                <a:cs typeface="Calibri" pitchFamily="34" charset="0"/>
              </a:rPr>
              <a:t>Single Shot Detector (SSD)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mempunyai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rumus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sederhana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menentukan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i="1" dirty="0">
                <a:latin typeface="Calibri" pitchFamily="34" charset="0"/>
                <a:cs typeface="Calibri" pitchFamily="34" charset="0"/>
              </a:rPr>
              <a:t>default boxes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i="1" dirty="0">
                <a:latin typeface="Calibri" pitchFamily="34" charset="0"/>
                <a:cs typeface="Calibri" pitchFamily="34" charset="0"/>
              </a:rPr>
              <a:t>scale default boxes,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dimana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i="1" dirty="0">
                <a:latin typeface="Calibri" pitchFamily="34" charset="0"/>
                <a:cs typeface="Calibri" pitchFamily="34" charset="0"/>
              </a:rPr>
              <a:t>N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merupakan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jumlah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i="1" dirty="0">
                <a:latin typeface="Calibri" pitchFamily="34" charset="0"/>
                <a:cs typeface="Calibri" pitchFamily="34" charset="0"/>
              </a:rPr>
              <a:t>default boxes, </a:t>
            </a:r>
            <a:r>
              <a:rPr lang="en-US" sz="1200" b="1" i="1" dirty="0" err="1">
                <a:latin typeface="Calibri" pitchFamily="34" charset="0"/>
                <a:cs typeface="Calibri" pitchFamily="34" charset="0"/>
              </a:rPr>
              <a:t>Lconf</a:t>
            </a:r>
            <a:r>
              <a:rPr lang="en-US" sz="1200" b="1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i="1" dirty="0">
                <a:latin typeface="Calibri" pitchFamily="34" charset="0"/>
                <a:cs typeface="Calibri" pitchFamily="34" charset="0"/>
              </a:rPr>
              <a:t>= loss classification, </a:t>
            </a:r>
            <a:r>
              <a:rPr lang="en-US" sz="1200" b="1" i="1" dirty="0" err="1">
                <a:latin typeface="Calibri" pitchFamily="34" charset="0"/>
                <a:cs typeface="Calibri" pitchFamily="34" charset="0"/>
              </a:rPr>
              <a:t>Lloc</a:t>
            </a:r>
            <a:r>
              <a:rPr lang="en-US" sz="1200" b="1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i="1" dirty="0">
                <a:latin typeface="Calibri" pitchFamily="34" charset="0"/>
                <a:cs typeface="Calibri" pitchFamily="34" charset="0"/>
              </a:rPr>
              <a:t>= loss localization, </a:t>
            </a:r>
            <a:r>
              <a:rPr lang="en-US" sz="1200" b="1" i="1" dirty="0">
                <a:latin typeface="Calibri" pitchFamily="34" charset="0"/>
                <a:cs typeface="Calibri" pitchFamily="34" charset="0"/>
              </a:rPr>
              <a:t>L = </a:t>
            </a:r>
            <a:r>
              <a:rPr lang="en-US" sz="1200" i="1" dirty="0">
                <a:latin typeface="Calibri" pitchFamily="34" charset="0"/>
                <a:cs typeface="Calibri" pitchFamily="34" charset="0"/>
              </a:rPr>
              <a:t>prediction box </a:t>
            </a:r>
            <a:r>
              <a:rPr lang="en-US" sz="1200" i="1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i="1" dirty="0">
                <a:latin typeface="Calibri" pitchFamily="34" charset="0"/>
                <a:cs typeface="Calibri" pitchFamily="34" charset="0"/>
              </a:rPr>
              <a:t>g = </a:t>
            </a:r>
            <a:r>
              <a:rPr lang="en-US" sz="1200" i="1" dirty="0">
                <a:latin typeface="Calibri" pitchFamily="34" charset="0"/>
                <a:cs typeface="Calibri" pitchFamily="34" charset="0"/>
              </a:rPr>
              <a:t>truth ground box</a:t>
            </a:r>
            <a:r>
              <a:rPr lang="en-US" sz="1200" i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39700" indent="0" algn="just">
              <a:buNone/>
            </a:pPr>
            <a:endParaRPr lang="en-US" sz="1200" i="1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lang="en-US" sz="1200" i="1" dirty="0" smtClean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r>
              <a:rPr lang="fr-FR" sz="1200" b="1" dirty="0" err="1">
                <a:latin typeface="Calibri" pitchFamily="34" charset="0"/>
                <a:cs typeface="Calibri" pitchFamily="34" charset="0"/>
              </a:rPr>
              <a:t>Rumus</a:t>
            </a:r>
            <a:r>
              <a:rPr lang="fr-FR" sz="1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1200" b="1" i="1" dirty="0">
                <a:latin typeface="Calibri" pitchFamily="34" charset="0"/>
                <a:cs typeface="Calibri" pitchFamily="34" charset="0"/>
              </a:rPr>
              <a:t>Default Boxes :</a:t>
            </a:r>
            <a:r>
              <a:rPr lang="fr-FR" sz="1200" i="1" dirty="0">
                <a:latin typeface="Calibri" pitchFamily="34" charset="0"/>
                <a:cs typeface="Calibri" pitchFamily="34" charset="0"/>
              </a:rPr>
              <a:t>		             </a:t>
            </a:r>
            <a:r>
              <a:rPr lang="fr-FR" sz="1200" i="1" dirty="0" smtClean="0">
                <a:latin typeface="Calibri" pitchFamily="34" charset="0"/>
                <a:cs typeface="Calibri" pitchFamily="34" charset="0"/>
              </a:rPr>
              <a:t>	      </a:t>
            </a:r>
            <a:r>
              <a:rPr lang="fr-FR" sz="1200" b="1" i="1" dirty="0" err="1" smtClean="0">
                <a:latin typeface="Calibri" pitchFamily="34" charset="0"/>
                <a:cs typeface="Calibri" pitchFamily="34" charset="0"/>
              </a:rPr>
              <a:t>Rumus</a:t>
            </a:r>
            <a:r>
              <a:rPr lang="fr-FR" sz="12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1200" b="1" i="1" dirty="0" err="1">
                <a:latin typeface="Calibri" pitchFamily="34" charset="0"/>
                <a:cs typeface="Calibri" pitchFamily="34" charset="0"/>
              </a:rPr>
              <a:t>scale</a:t>
            </a:r>
            <a:r>
              <a:rPr lang="fr-FR" sz="1200" b="1" i="1" dirty="0">
                <a:latin typeface="Calibri" pitchFamily="34" charset="0"/>
                <a:cs typeface="Calibri" pitchFamily="34" charset="0"/>
              </a:rPr>
              <a:t> default boxes : </a:t>
            </a:r>
            <a:endParaRPr lang="fr-FR" sz="1200" b="1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lang="en-US" sz="1200" i="1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dirty="0"/>
          </a:p>
        </p:txBody>
      </p:sp>
      <p:cxnSp>
        <p:nvCxnSpPr>
          <p:cNvPr id="1770" name="Google Shape;1770;p74"/>
          <p:cNvCxnSpPr/>
          <p:nvPr/>
        </p:nvCxnSpPr>
        <p:spPr>
          <a:xfrm>
            <a:off x="6811450" y="737075"/>
            <a:ext cx="23415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1" name="Google Shape;1771;p74"/>
          <p:cNvGrpSpPr/>
          <p:nvPr/>
        </p:nvGrpSpPr>
        <p:grpSpPr>
          <a:xfrm>
            <a:off x="5789413" y="663087"/>
            <a:ext cx="537556" cy="136576"/>
            <a:chOff x="2641350" y="846250"/>
            <a:chExt cx="413600" cy="105075"/>
          </a:xfrm>
        </p:grpSpPr>
        <p:sp>
          <p:nvSpPr>
            <p:cNvPr id="1772" name="Google Shape;1772;p7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769;p74"/>
          <p:cNvSpPr txBox="1">
            <a:spLocks noGrp="1"/>
          </p:cNvSpPr>
          <p:nvPr>
            <p:ph type="title"/>
          </p:nvPr>
        </p:nvSpPr>
        <p:spPr>
          <a:xfrm>
            <a:off x="-1763848" y="1131590"/>
            <a:ext cx="7704000" cy="72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SzPct val="140000"/>
              <a:buFont typeface="Wingdings" pitchFamily="2" charset="2"/>
              <a:buChar char="q"/>
            </a:pPr>
            <a:r>
              <a:rPr lang="en-US" sz="1400" b="1" dirty="0" smtClean="0">
                <a:latin typeface="Arial Black" pitchFamily="34" charset="0"/>
              </a:rPr>
              <a:t>Single Shot Detector (SSD)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12" name="Picture 11"/>
          <p:cNvPicPr/>
          <p:nvPr/>
        </p:nvPicPr>
        <p:blipFill rotWithShape="1">
          <a:blip r:embed="rId3"/>
          <a:srcRect l="35459" t="53076" r="34616" b="36155"/>
          <a:stretch/>
        </p:blipFill>
        <p:spPr bwMode="auto">
          <a:xfrm>
            <a:off x="1115616" y="3435846"/>
            <a:ext cx="3369310" cy="645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4"/>
          <a:srcRect l="44712" t="69465" r="31410" b="24220"/>
          <a:stretch/>
        </p:blipFill>
        <p:spPr bwMode="auto">
          <a:xfrm>
            <a:off x="4788024" y="3435846"/>
            <a:ext cx="3384376" cy="645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27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74"/>
          <p:cNvSpPr txBox="1">
            <a:spLocks noGrp="1"/>
          </p:cNvSpPr>
          <p:nvPr>
            <p:ph type="body" idx="1"/>
          </p:nvPr>
        </p:nvSpPr>
        <p:spPr>
          <a:xfrm>
            <a:off x="467544" y="1243582"/>
            <a:ext cx="79928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1200" b="1" i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Hand Gesture Recognition (HGR)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metode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memahami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menganalisis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bahasa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tubuh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manusia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berinteraksi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pengguna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sesuai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Hal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mampu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membantu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membangun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jembatan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antara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mesin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pengguna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saling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berkomunikasi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Pengenalan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gerakan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berguna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memproses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informasi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tidak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disampaikan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melalui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ucapan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teks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39700" indent="0" algn="just"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Gestur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paling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sederhana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mengkomunikasikan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antara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manusia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komputer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Implementasi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HGR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bertujuan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merancang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gerakan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berbasis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vision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sistem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pengenalan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tingkat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deteksi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tinggi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bersama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kriteria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kinerja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tinggi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bekerja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real time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yaitu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Interaksi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Manusia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Komputer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tanpa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batasan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sarung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seragam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latar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belakang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dll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.)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lingkungan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pengguna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lang="en-US" sz="1200" b="1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lang="en-US" sz="1200" b="1" dirty="0"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70" name="Google Shape;1770;p74"/>
          <p:cNvCxnSpPr/>
          <p:nvPr/>
        </p:nvCxnSpPr>
        <p:spPr>
          <a:xfrm>
            <a:off x="6811450" y="737075"/>
            <a:ext cx="23415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1" name="Google Shape;1771;p74"/>
          <p:cNvGrpSpPr/>
          <p:nvPr/>
        </p:nvGrpSpPr>
        <p:grpSpPr>
          <a:xfrm>
            <a:off x="5789413" y="663087"/>
            <a:ext cx="537556" cy="136576"/>
            <a:chOff x="2641350" y="846250"/>
            <a:chExt cx="413600" cy="105075"/>
          </a:xfrm>
        </p:grpSpPr>
        <p:sp>
          <p:nvSpPr>
            <p:cNvPr id="1772" name="Google Shape;1772;p7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769;p74"/>
          <p:cNvSpPr txBox="1">
            <a:spLocks noGrp="1"/>
          </p:cNvSpPr>
          <p:nvPr>
            <p:ph type="title"/>
          </p:nvPr>
        </p:nvSpPr>
        <p:spPr>
          <a:xfrm>
            <a:off x="-1763848" y="1131590"/>
            <a:ext cx="7704000" cy="72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SzPct val="140000"/>
              <a:buFont typeface="Wingdings" pitchFamily="2" charset="2"/>
              <a:buChar char="q"/>
            </a:pPr>
            <a:r>
              <a:rPr lang="en-US" sz="1400" b="1" dirty="0" smtClean="0">
                <a:latin typeface="Arial Black" pitchFamily="34" charset="0"/>
              </a:rPr>
              <a:t>Hand Gesture Recognition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9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74"/>
          <p:cNvSpPr txBox="1">
            <a:spLocks noGrp="1"/>
          </p:cNvSpPr>
          <p:nvPr>
            <p:ph type="body" idx="1"/>
          </p:nvPr>
        </p:nvSpPr>
        <p:spPr>
          <a:xfrm>
            <a:off x="3275856" y="1203598"/>
            <a:ext cx="4824536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1200" b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dijelaskan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bahwa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Langkah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sistem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HGR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3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tahap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utama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yaitu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, Learning, Detection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Recognition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lebih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jelasnya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berikut</a:t>
            </a:r>
            <a:r>
              <a:rPr lang="en-US" sz="12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: </a:t>
            </a:r>
            <a:endParaRPr lang="en-US" sz="1200" b="1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139700" indent="0" algn="just">
              <a:buNone/>
            </a:pPr>
            <a:endParaRPr lang="en-US" sz="120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200" dirty="0" smtClean="0">
                <a:latin typeface="Calibri" pitchFamily="34" charset="0"/>
                <a:cs typeface="Calibri" pitchFamily="34" charset="0"/>
              </a:rPr>
              <a:t>Learning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melibatkan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2 proses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yaitu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dataset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training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ekstraksi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fitur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200" dirty="0" err="1">
                <a:latin typeface="Calibri" pitchFamily="34" charset="0"/>
                <a:cs typeface="Calibri" pitchFamily="34" charset="0"/>
              </a:rPr>
              <a:t>Deteksi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melibatkan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3 proses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yaitu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tangkap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scene,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prapemrosesan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deteksi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gestur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Tangkap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adegan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dilakukan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mulai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menangkap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gambar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melalui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kamera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web,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masukan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sistem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200" dirty="0">
                <a:latin typeface="Calibri" pitchFamily="34" charset="0"/>
                <a:cs typeface="Calibri" pitchFamily="34" charset="0"/>
              </a:rPr>
              <a:t>Recognition 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melibatkan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Pengenalan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Gerakan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melakukan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Tindakan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Pengenalan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gerakan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yaitu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Jumlah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jari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gerakan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ditentukan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memanfaatkan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titik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landmark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gerakan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</a:t>
            </a:r>
            <a:endParaRPr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70" name="Google Shape;1770;p74"/>
          <p:cNvCxnSpPr/>
          <p:nvPr/>
        </p:nvCxnSpPr>
        <p:spPr>
          <a:xfrm>
            <a:off x="6811450" y="737075"/>
            <a:ext cx="23415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1" name="Google Shape;1771;p74"/>
          <p:cNvGrpSpPr/>
          <p:nvPr/>
        </p:nvGrpSpPr>
        <p:grpSpPr>
          <a:xfrm>
            <a:off x="5789413" y="663087"/>
            <a:ext cx="537556" cy="136576"/>
            <a:chOff x="2641350" y="846250"/>
            <a:chExt cx="413600" cy="105075"/>
          </a:xfrm>
        </p:grpSpPr>
        <p:sp>
          <p:nvSpPr>
            <p:cNvPr id="1772" name="Google Shape;1772;p7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/>
          <p:cNvPicPr/>
          <p:nvPr/>
        </p:nvPicPr>
        <p:blipFill rotWithShape="1">
          <a:blip r:embed="rId3"/>
          <a:srcRect l="45136" t="24462" r="39883" b="8004"/>
          <a:stretch/>
        </p:blipFill>
        <p:spPr bwMode="auto">
          <a:xfrm>
            <a:off x="1043609" y="1131590"/>
            <a:ext cx="2160239" cy="3528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36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74"/>
          <p:cNvSpPr txBox="1">
            <a:spLocks noGrp="1"/>
          </p:cNvSpPr>
          <p:nvPr>
            <p:ph type="body" idx="1"/>
          </p:nvPr>
        </p:nvSpPr>
        <p:spPr>
          <a:xfrm>
            <a:off x="467544" y="1243582"/>
            <a:ext cx="79928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1200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Pipeline </a:t>
            </a:r>
            <a:r>
              <a:rPr lang="en-US" sz="1200" b="1" i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Machine Learning (PML)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merupakan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framework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dijalankan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independent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beberapa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pembelajaran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mesin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sudah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lengkap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Selain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pipeline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membantu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proses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mediapipe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mendeteksi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model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telapak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beroperasi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gambar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penuh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mengembalikan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kotak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pembatas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berorientasi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Model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beroperasi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area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gambar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dipangkas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ditentukan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oleh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detector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telapak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sehingga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mengembalikan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titik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kunci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3D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fidelitas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tinggi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marL="139700" indent="0" algn="just">
              <a:buNone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Pipeline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diimplementasikan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grafik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mediapipe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subgraph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pelacakan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modul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serta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dirender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subgraph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perender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khusus</a:t>
            </a:r>
            <a:r>
              <a:rPr lang="en-US" dirty="0"/>
              <a:t>.</a:t>
            </a:r>
          </a:p>
          <a:p>
            <a:pPr marL="139700" indent="0">
              <a:buNone/>
            </a:pPr>
            <a:endParaRPr b="1" dirty="0"/>
          </a:p>
        </p:txBody>
      </p:sp>
      <p:cxnSp>
        <p:nvCxnSpPr>
          <p:cNvPr id="1770" name="Google Shape;1770;p74"/>
          <p:cNvCxnSpPr/>
          <p:nvPr/>
        </p:nvCxnSpPr>
        <p:spPr>
          <a:xfrm>
            <a:off x="6811450" y="737075"/>
            <a:ext cx="23415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1" name="Google Shape;1771;p74"/>
          <p:cNvGrpSpPr/>
          <p:nvPr/>
        </p:nvGrpSpPr>
        <p:grpSpPr>
          <a:xfrm>
            <a:off x="5789413" y="663087"/>
            <a:ext cx="537556" cy="136576"/>
            <a:chOff x="2641350" y="846250"/>
            <a:chExt cx="413600" cy="105075"/>
          </a:xfrm>
        </p:grpSpPr>
        <p:sp>
          <p:nvSpPr>
            <p:cNvPr id="1772" name="Google Shape;1772;p7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769;p74"/>
          <p:cNvSpPr txBox="1">
            <a:spLocks/>
          </p:cNvSpPr>
          <p:nvPr/>
        </p:nvSpPr>
        <p:spPr>
          <a:xfrm>
            <a:off x="-1763848" y="1131590"/>
            <a:ext cx="770400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SzPct val="140000"/>
              <a:buFont typeface="Wingdings" pitchFamily="2" charset="2"/>
              <a:buChar char="q"/>
            </a:pPr>
            <a:r>
              <a:rPr lang="en-US" sz="1400" b="1" dirty="0" smtClean="0">
                <a:latin typeface="Arial Black" pitchFamily="34" charset="0"/>
              </a:rPr>
              <a:t>Pipeline Machine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Google Shape;1769;p74"/>
          <p:cNvSpPr txBox="1">
            <a:spLocks/>
          </p:cNvSpPr>
          <p:nvPr/>
        </p:nvSpPr>
        <p:spPr>
          <a:xfrm>
            <a:off x="-2340768" y="2931790"/>
            <a:ext cx="770400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SzPct val="140000"/>
              <a:buFont typeface="Wingdings" pitchFamily="2" charset="2"/>
              <a:buChar char="q"/>
            </a:pPr>
            <a:r>
              <a:rPr lang="en-US" sz="1400" b="1" dirty="0" smtClean="0">
                <a:latin typeface="Arial Black" pitchFamily="34" charset="0"/>
              </a:rPr>
              <a:t>PALM Detector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Google Shape;1768;p74"/>
          <p:cNvSpPr txBox="1">
            <a:spLocks/>
          </p:cNvSpPr>
          <p:nvPr/>
        </p:nvSpPr>
        <p:spPr>
          <a:xfrm>
            <a:off x="467544" y="3043782"/>
            <a:ext cx="799288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139700" indent="0" algn="just">
              <a:buNone/>
            </a:pPr>
            <a:r>
              <a:rPr lang="en-US" sz="1200" b="1" i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Palm Detector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berfungsi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pendeteksi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lokasi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awal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tangan,dengan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single shot detector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dioptimalkan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real time,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juga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diimplementasikan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mediapipe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Mendeteksi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merupakan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tugas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kompleks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oleh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sebab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itu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model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harus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mampu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beradaptasi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ukuran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solusi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cara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mengantisipasi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kegagaglan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maka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Langkah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pertama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melatih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detector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telapak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dikarenakan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begitu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memperkirakan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kotak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pembatas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benda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telapak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tangan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Kotak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pembatas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berbentuk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persegi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Kedua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ekstraktor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fitur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encode yang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mirip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FPN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model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beradaptasi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bagian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lebih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besar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maupun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objek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kecil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39700" indent="0">
              <a:buFont typeface="Raleway Medium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1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1600</Words>
  <Application>Microsoft Office PowerPoint</Application>
  <PresentationFormat>On-screen Show (16:9)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Nunito</vt:lpstr>
      <vt:lpstr>Bebas Neue</vt:lpstr>
      <vt:lpstr>Wingdings</vt:lpstr>
      <vt:lpstr>Arial Black</vt:lpstr>
      <vt:lpstr>Raleway Medium</vt:lpstr>
      <vt:lpstr>Bahnschrift</vt:lpstr>
      <vt:lpstr>Calibri</vt:lpstr>
      <vt:lpstr>Artificial Intelligence (AI) Startup Business Plan by Slidesgo</vt:lpstr>
      <vt:lpstr>ARTIFICIAL INTELLIGENCE (AI)</vt:lpstr>
      <vt:lpstr>PowerPoint Presentation</vt:lpstr>
      <vt:lpstr>Latar Belakang </vt:lpstr>
      <vt:lpstr>Dasar Teori </vt:lpstr>
      <vt:lpstr>Machine learning </vt:lpstr>
      <vt:lpstr>Single Shot Detector (SSD) </vt:lpstr>
      <vt:lpstr>Hand Gesture Recognition </vt:lpstr>
      <vt:lpstr>PowerPoint Presentation</vt:lpstr>
      <vt:lpstr>PowerPoint Presentation</vt:lpstr>
      <vt:lpstr>PowerPoint Presentation</vt:lpstr>
      <vt:lpstr>PowerPoint Presentation</vt:lpstr>
      <vt:lpstr>Algoritma  dan  metode penerapan </vt:lpstr>
      <vt:lpstr>PowerPoint Presentation</vt:lpstr>
      <vt:lpstr>PowerPoint Presentation</vt:lpstr>
      <vt:lpstr>PowerPoint Presentation</vt:lpstr>
      <vt:lpstr>PowerPoint Presentation</vt:lpstr>
      <vt:lpstr>Sekian 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cp:lastModifiedBy>arindaintan</cp:lastModifiedBy>
  <cp:revision>44</cp:revision>
  <dcterms:modified xsi:type="dcterms:W3CDTF">2022-10-04T05:10:10Z</dcterms:modified>
</cp:coreProperties>
</file>