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80E109-DF06-4195-93A4-41314006A24F}" v="85" dt="2022-12-27T19:02:51.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0A7A-1073-C53C-847D-E79DDF2A0E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203CD0-A0D1-B67F-508F-64AA4022B4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56AA40-593E-7106-F634-BD3CB1D309FA}"/>
              </a:ext>
            </a:extLst>
          </p:cNvPr>
          <p:cNvSpPr>
            <a:spLocks noGrp="1"/>
          </p:cNvSpPr>
          <p:nvPr>
            <p:ph type="dt" sz="half" idx="10"/>
          </p:nvPr>
        </p:nvSpPr>
        <p:spPr/>
        <p:txBody>
          <a:bodyPr/>
          <a:lstStyle/>
          <a:p>
            <a:fld id="{21ED4E78-2A0A-4B84-9F50-031AB81A0EBD}" type="datetimeFigureOut">
              <a:rPr lang="en-IN" smtClean="0"/>
              <a:t>27-12-2022</a:t>
            </a:fld>
            <a:endParaRPr lang="en-IN"/>
          </a:p>
        </p:txBody>
      </p:sp>
      <p:sp>
        <p:nvSpPr>
          <p:cNvPr id="5" name="Footer Placeholder 4">
            <a:extLst>
              <a:ext uri="{FF2B5EF4-FFF2-40B4-BE49-F238E27FC236}">
                <a16:creationId xmlns:a16="http://schemas.microsoft.com/office/drawing/2014/main" id="{801F3E27-B9B5-3892-FC97-D9335A288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2AD8A0-2A9A-BDD1-9AE5-6B3FDF9F106A}"/>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25414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F73D-C6B2-0D73-87C8-6247C0BFB9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BC38C0-552F-EEE9-2C4F-F9ACAF1926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BE02F1-DD29-5383-1123-6F15CFCC479C}"/>
              </a:ext>
            </a:extLst>
          </p:cNvPr>
          <p:cNvSpPr>
            <a:spLocks noGrp="1"/>
          </p:cNvSpPr>
          <p:nvPr>
            <p:ph type="dt" sz="half" idx="10"/>
          </p:nvPr>
        </p:nvSpPr>
        <p:spPr/>
        <p:txBody>
          <a:bodyPr/>
          <a:lstStyle/>
          <a:p>
            <a:fld id="{21ED4E78-2A0A-4B84-9F50-031AB81A0EBD}" type="datetimeFigureOut">
              <a:rPr lang="en-IN" smtClean="0"/>
              <a:t>27-12-2022</a:t>
            </a:fld>
            <a:endParaRPr lang="en-IN"/>
          </a:p>
        </p:txBody>
      </p:sp>
      <p:sp>
        <p:nvSpPr>
          <p:cNvPr id="5" name="Footer Placeholder 4">
            <a:extLst>
              <a:ext uri="{FF2B5EF4-FFF2-40B4-BE49-F238E27FC236}">
                <a16:creationId xmlns:a16="http://schemas.microsoft.com/office/drawing/2014/main" id="{DE5029A0-24F8-7663-0306-0DF72F160D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9DD400-83AB-46A1-0171-08758D8363A4}"/>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2691485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7763B9-FE26-EE5D-DD87-08AE4E1B8D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43E5BD-E5DE-85EA-E2E2-4F61FB744F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5A346F-09AE-6E22-0A43-EB0662A20303}"/>
              </a:ext>
            </a:extLst>
          </p:cNvPr>
          <p:cNvSpPr>
            <a:spLocks noGrp="1"/>
          </p:cNvSpPr>
          <p:nvPr>
            <p:ph type="dt" sz="half" idx="10"/>
          </p:nvPr>
        </p:nvSpPr>
        <p:spPr/>
        <p:txBody>
          <a:bodyPr/>
          <a:lstStyle/>
          <a:p>
            <a:fld id="{21ED4E78-2A0A-4B84-9F50-031AB81A0EBD}" type="datetimeFigureOut">
              <a:rPr lang="en-IN" smtClean="0"/>
              <a:t>27-12-2022</a:t>
            </a:fld>
            <a:endParaRPr lang="en-IN"/>
          </a:p>
        </p:txBody>
      </p:sp>
      <p:sp>
        <p:nvSpPr>
          <p:cNvPr id="5" name="Footer Placeholder 4">
            <a:extLst>
              <a:ext uri="{FF2B5EF4-FFF2-40B4-BE49-F238E27FC236}">
                <a16:creationId xmlns:a16="http://schemas.microsoft.com/office/drawing/2014/main" id="{45A21374-6B51-8CA5-BCD9-E354C84EBC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8E53A0-4BDF-CC43-51A3-DE3C7C6B31EB}"/>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192236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76D9-BBE0-C86A-9F33-5F2F0231BB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EE5721-4308-933F-EA80-B582709D0B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9329B-2A6A-8BED-9540-56953F3B0878}"/>
              </a:ext>
            </a:extLst>
          </p:cNvPr>
          <p:cNvSpPr>
            <a:spLocks noGrp="1"/>
          </p:cNvSpPr>
          <p:nvPr>
            <p:ph type="dt" sz="half" idx="10"/>
          </p:nvPr>
        </p:nvSpPr>
        <p:spPr/>
        <p:txBody>
          <a:bodyPr/>
          <a:lstStyle/>
          <a:p>
            <a:fld id="{21ED4E78-2A0A-4B84-9F50-031AB81A0EBD}" type="datetimeFigureOut">
              <a:rPr lang="en-IN" smtClean="0"/>
              <a:t>27-12-2022</a:t>
            </a:fld>
            <a:endParaRPr lang="en-IN"/>
          </a:p>
        </p:txBody>
      </p:sp>
      <p:sp>
        <p:nvSpPr>
          <p:cNvPr id="5" name="Footer Placeholder 4">
            <a:extLst>
              <a:ext uri="{FF2B5EF4-FFF2-40B4-BE49-F238E27FC236}">
                <a16:creationId xmlns:a16="http://schemas.microsoft.com/office/drawing/2014/main" id="{CD7BB3FB-E40A-CCF9-F8F7-F932DF2099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D47168-E5C6-D09C-5263-A9217F0434DF}"/>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286507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6CB1-B283-5E83-B105-C6391A8BCA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430A3-84D7-EFFF-A396-B4F0154464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970019-A583-8E06-1930-F31D8707AB2F}"/>
              </a:ext>
            </a:extLst>
          </p:cNvPr>
          <p:cNvSpPr>
            <a:spLocks noGrp="1"/>
          </p:cNvSpPr>
          <p:nvPr>
            <p:ph type="dt" sz="half" idx="10"/>
          </p:nvPr>
        </p:nvSpPr>
        <p:spPr/>
        <p:txBody>
          <a:bodyPr/>
          <a:lstStyle/>
          <a:p>
            <a:fld id="{21ED4E78-2A0A-4B84-9F50-031AB81A0EBD}" type="datetimeFigureOut">
              <a:rPr lang="en-IN" smtClean="0"/>
              <a:t>27-12-2022</a:t>
            </a:fld>
            <a:endParaRPr lang="en-IN"/>
          </a:p>
        </p:txBody>
      </p:sp>
      <p:sp>
        <p:nvSpPr>
          <p:cNvPr id="5" name="Footer Placeholder 4">
            <a:extLst>
              <a:ext uri="{FF2B5EF4-FFF2-40B4-BE49-F238E27FC236}">
                <a16:creationId xmlns:a16="http://schemas.microsoft.com/office/drawing/2014/main" id="{C192D830-5AA4-A471-F92E-07BA41E202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647051-0EEB-C22E-5E8E-BD3DF072BA0A}"/>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327304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58FB-CBC0-E858-E92A-7FEAF7F082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378CDE-ECCE-B015-7C86-46586E9F99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50E571-7F50-A6B2-DE7B-2982004713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92FA8B-2C26-A073-3C90-B50AB6F3C4EA}"/>
              </a:ext>
            </a:extLst>
          </p:cNvPr>
          <p:cNvSpPr>
            <a:spLocks noGrp="1"/>
          </p:cNvSpPr>
          <p:nvPr>
            <p:ph type="dt" sz="half" idx="10"/>
          </p:nvPr>
        </p:nvSpPr>
        <p:spPr/>
        <p:txBody>
          <a:bodyPr/>
          <a:lstStyle/>
          <a:p>
            <a:fld id="{21ED4E78-2A0A-4B84-9F50-031AB81A0EBD}" type="datetimeFigureOut">
              <a:rPr lang="en-IN" smtClean="0"/>
              <a:t>27-12-2022</a:t>
            </a:fld>
            <a:endParaRPr lang="en-IN"/>
          </a:p>
        </p:txBody>
      </p:sp>
      <p:sp>
        <p:nvSpPr>
          <p:cNvPr id="6" name="Footer Placeholder 5">
            <a:extLst>
              <a:ext uri="{FF2B5EF4-FFF2-40B4-BE49-F238E27FC236}">
                <a16:creationId xmlns:a16="http://schemas.microsoft.com/office/drawing/2014/main" id="{1D413B80-F404-0174-461E-B0E98B1FF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E00DDE-2295-789F-0F21-CE9DD641EB72}"/>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223628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145B-7AF5-1AE5-D5AF-9C87EFF1A6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5C30B3-5E6D-38E0-EA0C-D516960170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25BBDA-567A-C071-7F7D-21A08701FF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AEBD17-13E3-750F-FF24-941AE340C5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AAD69C-6665-87E6-6811-1D89239491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50E5CD-D412-E595-8788-F701F419D0A2}"/>
              </a:ext>
            </a:extLst>
          </p:cNvPr>
          <p:cNvSpPr>
            <a:spLocks noGrp="1"/>
          </p:cNvSpPr>
          <p:nvPr>
            <p:ph type="dt" sz="half" idx="10"/>
          </p:nvPr>
        </p:nvSpPr>
        <p:spPr/>
        <p:txBody>
          <a:bodyPr/>
          <a:lstStyle/>
          <a:p>
            <a:fld id="{21ED4E78-2A0A-4B84-9F50-031AB81A0EBD}" type="datetimeFigureOut">
              <a:rPr lang="en-IN" smtClean="0"/>
              <a:t>27-12-2022</a:t>
            </a:fld>
            <a:endParaRPr lang="en-IN"/>
          </a:p>
        </p:txBody>
      </p:sp>
      <p:sp>
        <p:nvSpPr>
          <p:cNvPr id="8" name="Footer Placeholder 7">
            <a:extLst>
              <a:ext uri="{FF2B5EF4-FFF2-40B4-BE49-F238E27FC236}">
                <a16:creationId xmlns:a16="http://schemas.microsoft.com/office/drawing/2014/main" id="{EF952B26-5BBA-5651-039E-EEF3230FBF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E8F734-23D1-1803-A3AF-77686693B072}"/>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445168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545DD-A86A-A3A5-D755-1A933E226A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B4D6D7-08D2-29C6-6AE9-8ACC989D383D}"/>
              </a:ext>
            </a:extLst>
          </p:cNvPr>
          <p:cNvSpPr>
            <a:spLocks noGrp="1"/>
          </p:cNvSpPr>
          <p:nvPr>
            <p:ph type="dt" sz="half" idx="10"/>
          </p:nvPr>
        </p:nvSpPr>
        <p:spPr/>
        <p:txBody>
          <a:bodyPr/>
          <a:lstStyle/>
          <a:p>
            <a:fld id="{21ED4E78-2A0A-4B84-9F50-031AB81A0EBD}" type="datetimeFigureOut">
              <a:rPr lang="en-IN" smtClean="0"/>
              <a:t>27-12-2022</a:t>
            </a:fld>
            <a:endParaRPr lang="en-IN"/>
          </a:p>
        </p:txBody>
      </p:sp>
      <p:sp>
        <p:nvSpPr>
          <p:cNvPr id="4" name="Footer Placeholder 3">
            <a:extLst>
              <a:ext uri="{FF2B5EF4-FFF2-40B4-BE49-F238E27FC236}">
                <a16:creationId xmlns:a16="http://schemas.microsoft.com/office/drawing/2014/main" id="{AAE1248C-5E80-265A-3093-1FF5E55A8F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B2E3DE-8FC3-397A-F22A-B7664A1A5F53}"/>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199961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5F023D-A0F2-24F8-84A7-39B1523ACD9C}"/>
              </a:ext>
            </a:extLst>
          </p:cNvPr>
          <p:cNvSpPr>
            <a:spLocks noGrp="1"/>
          </p:cNvSpPr>
          <p:nvPr>
            <p:ph type="dt" sz="half" idx="10"/>
          </p:nvPr>
        </p:nvSpPr>
        <p:spPr/>
        <p:txBody>
          <a:bodyPr/>
          <a:lstStyle/>
          <a:p>
            <a:fld id="{21ED4E78-2A0A-4B84-9F50-031AB81A0EBD}" type="datetimeFigureOut">
              <a:rPr lang="en-IN" smtClean="0"/>
              <a:t>27-12-2022</a:t>
            </a:fld>
            <a:endParaRPr lang="en-IN"/>
          </a:p>
        </p:txBody>
      </p:sp>
      <p:sp>
        <p:nvSpPr>
          <p:cNvPr id="3" name="Footer Placeholder 2">
            <a:extLst>
              <a:ext uri="{FF2B5EF4-FFF2-40B4-BE49-F238E27FC236}">
                <a16:creationId xmlns:a16="http://schemas.microsoft.com/office/drawing/2014/main" id="{643494C2-1C04-D739-3A38-C9B5CE2C53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FA21F6-C5B0-A4EF-2CC6-39EF1D7B8F64}"/>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1084123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F0E19-171A-251B-B9D7-195D8E1CB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B25652-3DF3-BC42-2524-60457E3456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FB8963-B224-E838-09CC-CF2E1BFC96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6B4AB9-D353-9B18-8F15-D0DAE729535D}"/>
              </a:ext>
            </a:extLst>
          </p:cNvPr>
          <p:cNvSpPr>
            <a:spLocks noGrp="1"/>
          </p:cNvSpPr>
          <p:nvPr>
            <p:ph type="dt" sz="half" idx="10"/>
          </p:nvPr>
        </p:nvSpPr>
        <p:spPr/>
        <p:txBody>
          <a:bodyPr/>
          <a:lstStyle/>
          <a:p>
            <a:fld id="{21ED4E78-2A0A-4B84-9F50-031AB81A0EBD}" type="datetimeFigureOut">
              <a:rPr lang="en-IN" smtClean="0"/>
              <a:t>27-12-2022</a:t>
            </a:fld>
            <a:endParaRPr lang="en-IN"/>
          </a:p>
        </p:txBody>
      </p:sp>
      <p:sp>
        <p:nvSpPr>
          <p:cNvPr id="6" name="Footer Placeholder 5">
            <a:extLst>
              <a:ext uri="{FF2B5EF4-FFF2-40B4-BE49-F238E27FC236}">
                <a16:creationId xmlns:a16="http://schemas.microsoft.com/office/drawing/2014/main" id="{2AD86474-5CD8-CE74-A30E-BBB7A8051A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6B3BEB-BE9A-A1CF-E045-8A0A7798F9DB}"/>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2720708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D73DB-5627-3A59-7562-302C408661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67290A-F334-5B69-42EA-E031E44E3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F41F2C-FA82-CE10-256F-359B65597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62AE6F-58B5-4877-418D-CF732A6E7752}"/>
              </a:ext>
            </a:extLst>
          </p:cNvPr>
          <p:cNvSpPr>
            <a:spLocks noGrp="1"/>
          </p:cNvSpPr>
          <p:nvPr>
            <p:ph type="dt" sz="half" idx="10"/>
          </p:nvPr>
        </p:nvSpPr>
        <p:spPr/>
        <p:txBody>
          <a:bodyPr/>
          <a:lstStyle/>
          <a:p>
            <a:fld id="{21ED4E78-2A0A-4B84-9F50-031AB81A0EBD}" type="datetimeFigureOut">
              <a:rPr lang="en-IN" smtClean="0"/>
              <a:t>27-12-2022</a:t>
            </a:fld>
            <a:endParaRPr lang="en-IN"/>
          </a:p>
        </p:txBody>
      </p:sp>
      <p:sp>
        <p:nvSpPr>
          <p:cNvPr id="6" name="Footer Placeholder 5">
            <a:extLst>
              <a:ext uri="{FF2B5EF4-FFF2-40B4-BE49-F238E27FC236}">
                <a16:creationId xmlns:a16="http://schemas.microsoft.com/office/drawing/2014/main" id="{D44B39AF-89F3-0C7D-1653-499C836FCC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7B2460-D901-6F9B-ED68-7762F077FC09}"/>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1886206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DB6E8B-9E54-81ED-E832-4B82A0E9B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EEBB64-7A4C-6D73-049B-7E431664C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34FB42-5AD1-624A-3A93-3EE91D4EA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D4E78-2A0A-4B84-9F50-031AB81A0EBD}" type="datetimeFigureOut">
              <a:rPr lang="en-IN" smtClean="0"/>
              <a:t>27-12-2022</a:t>
            </a:fld>
            <a:endParaRPr lang="en-IN"/>
          </a:p>
        </p:txBody>
      </p:sp>
      <p:sp>
        <p:nvSpPr>
          <p:cNvPr id="5" name="Footer Placeholder 4">
            <a:extLst>
              <a:ext uri="{FF2B5EF4-FFF2-40B4-BE49-F238E27FC236}">
                <a16:creationId xmlns:a16="http://schemas.microsoft.com/office/drawing/2014/main" id="{89DE54D8-7BB5-31EF-AA86-915C3B748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B3B73A-CB6C-7E75-F629-7EF24656E7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43435-9858-4298-B2AD-312A7BFC1E9D}" type="slidenum">
              <a:rPr lang="en-IN" smtClean="0"/>
              <a:t>‹#›</a:t>
            </a:fld>
            <a:endParaRPr lang="en-IN"/>
          </a:p>
        </p:txBody>
      </p:sp>
    </p:spTree>
    <p:extLst>
      <p:ext uri="{BB962C8B-B14F-4D97-AF65-F5344CB8AC3E}">
        <p14:creationId xmlns:p14="http://schemas.microsoft.com/office/powerpoint/2010/main" val="3085303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CB045A-A380-E24B-F799-5DD8AD71E805}"/>
              </a:ext>
            </a:extLst>
          </p:cNvPr>
          <p:cNvSpPr txBox="1"/>
          <p:nvPr/>
        </p:nvSpPr>
        <p:spPr>
          <a:xfrm>
            <a:off x="0" y="235527"/>
            <a:ext cx="12011891" cy="400110"/>
          </a:xfrm>
          <a:prstGeom prst="rect">
            <a:avLst/>
          </a:prstGeom>
          <a:noFill/>
        </p:spPr>
        <p:txBody>
          <a:bodyPr wrap="square" rtlCol="0">
            <a:spAutoFit/>
          </a:bodyPr>
          <a:lstStyle/>
          <a:p>
            <a:pPr algn="ctr"/>
            <a:r>
              <a:rPr lang="en-US" sz="2000" dirty="0">
                <a:solidFill>
                  <a:schemeClr val="bg1"/>
                </a:solidFill>
                <a:highlight>
                  <a:srgbClr val="FF0000"/>
                </a:highlight>
                <a:latin typeface="Fira Code" panose="020B0809050000020004" pitchFamily="49" charset="0"/>
                <a:ea typeface="Fira Code" panose="020B0809050000020004" pitchFamily="49" charset="0"/>
                <a:cs typeface="Fira Code" panose="020B0809050000020004" pitchFamily="49" charset="0"/>
              </a:rPr>
              <a:t>React Redux Tutorial: Complete Redux Tutorial with React </a:t>
            </a:r>
            <a:r>
              <a:rPr lang="en-US" sz="2000" dirty="0">
                <a:solidFill>
                  <a:schemeClr val="bg1"/>
                </a:solidFill>
                <a:highlight>
                  <a:srgbClr val="FF0000"/>
                </a:highlight>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 </a:t>
            </a:r>
            <a:endParaRPr lang="en-IN" sz="2000" dirty="0">
              <a:solidFill>
                <a:schemeClr val="bg1"/>
              </a:solidFill>
              <a:highlight>
                <a:srgbClr val="FF0000"/>
              </a:highlight>
              <a:latin typeface="Fira Code" panose="020B0809050000020004" pitchFamily="49" charset="0"/>
              <a:ea typeface="Fira Code" panose="020B0809050000020004" pitchFamily="49" charset="0"/>
              <a:cs typeface="Fira Code" panose="020B0809050000020004" pitchFamily="49" charset="0"/>
            </a:endParaRPr>
          </a:p>
        </p:txBody>
      </p:sp>
      <p:sp>
        <p:nvSpPr>
          <p:cNvPr id="5" name="TextBox 4">
            <a:extLst>
              <a:ext uri="{FF2B5EF4-FFF2-40B4-BE49-F238E27FC236}">
                <a16:creationId xmlns:a16="http://schemas.microsoft.com/office/drawing/2014/main" id="{3CEF76E6-A6E0-C4F4-643E-E43F97F9CA87}"/>
              </a:ext>
            </a:extLst>
          </p:cNvPr>
          <p:cNvSpPr txBox="1"/>
          <p:nvPr/>
        </p:nvSpPr>
        <p:spPr>
          <a:xfrm>
            <a:off x="665018" y="902217"/>
            <a:ext cx="10280072" cy="369332"/>
          </a:xfrm>
          <a:prstGeom prst="rect">
            <a:avLst/>
          </a:prstGeom>
          <a:noFill/>
        </p:spPr>
        <p:txBody>
          <a:bodyPr wrap="square" rtlCol="0">
            <a:spAutoFit/>
          </a:bodyPr>
          <a:lstStyle/>
          <a:p>
            <a:r>
              <a:rPr lang="en-US" dirty="0">
                <a:solidFill>
                  <a:schemeClr val="bg1"/>
                </a:solidFill>
                <a:highlight>
                  <a:srgbClr val="FF0000"/>
                </a:highlight>
              </a:rPr>
              <a:t>First let’s understand what was the need of React-Redux? Why did we feel the that redux is required?</a:t>
            </a:r>
            <a:endParaRPr lang="en-IN" dirty="0">
              <a:solidFill>
                <a:schemeClr val="bg1"/>
              </a:solidFill>
              <a:highlight>
                <a:srgbClr val="FF0000"/>
              </a:highlight>
            </a:endParaRPr>
          </a:p>
        </p:txBody>
      </p:sp>
      <p:sp>
        <p:nvSpPr>
          <p:cNvPr id="6" name="Oval 5">
            <a:extLst>
              <a:ext uri="{FF2B5EF4-FFF2-40B4-BE49-F238E27FC236}">
                <a16:creationId xmlns:a16="http://schemas.microsoft.com/office/drawing/2014/main" id="{4C3362F3-1B34-7F89-98AC-042C93969F5F}"/>
              </a:ext>
            </a:extLst>
          </p:cNvPr>
          <p:cNvSpPr/>
          <p:nvPr/>
        </p:nvSpPr>
        <p:spPr>
          <a:xfrm>
            <a:off x="4225632" y="1461792"/>
            <a:ext cx="2036618" cy="12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4C8A95F-AE41-7905-9A79-82B152F50481}"/>
              </a:ext>
            </a:extLst>
          </p:cNvPr>
          <p:cNvSpPr txBox="1"/>
          <p:nvPr/>
        </p:nvSpPr>
        <p:spPr>
          <a:xfrm>
            <a:off x="4350322" y="1879799"/>
            <a:ext cx="1787237" cy="369332"/>
          </a:xfrm>
          <a:prstGeom prst="rect">
            <a:avLst/>
          </a:prstGeom>
          <a:noFill/>
        </p:spPr>
        <p:txBody>
          <a:bodyPr wrap="square" rtlCol="0">
            <a:spAutoFit/>
          </a:bodyPr>
          <a:lstStyle/>
          <a:p>
            <a:r>
              <a:rPr lang="en-US" b="1" dirty="0">
                <a:solidFill>
                  <a:schemeClr val="bg1"/>
                </a:solidFill>
              </a:rPr>
              <a:t>App Component</a:t>
            </a:r>
            <a:endParaRPr lang="en-IN" b="1" dirty="0">
              <a:solidFill>
                <a:schemeClr val="bg1"/>
              </a:solidFill>
            </a:endParaRPr>
          </a:p>
        </p:txBody>
      </p:sp>
      <p:sp>
        <p:nvSpPr>
          <p:cNvPr id="8" name="Oval 7">
            <a:extLst>
              <a:ext uri="{FF2B5EF4-FFF2-40B4-BE49-F238E27FC236}">
                <a16:creationId xmlns:a16="http://schemas.microsoft.com/office/drawing/2014/main" id="{FC617B50-BBDB-1CC8-E2DC-470C1F6DA1A3}"/>
              </a:ext>
            </a:extLst>
          </p:cNvPr>
          <p:cNvSpPr/>
          <p:nvPr/>
        </p:nvSpPr>
        <p:spPr>
          <a:xfrm>
            <a:off x="1891144" y="2894769"/>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0000"/>
              </a:highlight>
            </a:endParaRPr>
          </a:p>
        </p:txBody>
      </p:sp>
      <p:sp>
        <p:nvSpPr>
          <p:cNvPr id="9" name="Oval 8">
            <a:extLst>
              <a:ext uri="{FF2B5EF4-FFF2-40B4-BE49-F238E27FC236}">
                <a16:creationId xmlns:a16="http://schemas.microsoft.com/office/drawing/2014/main" id="{71EE6628-1C5C-B456-98A8-65F183432A5B}"/>
              </a:ext>
            </a:extLst>
          </p:cNvPr>
          <p:cNvSpPr/>
          <p:nvPr/>
        </p:nvSpPr>
        <p:spPr>
          <a:xfrm>
            <a:off x="6262250" y="2857381"/>
            <a:ext cx="1524000" cy="112221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EA7EDFEC-3BB7-FE6F-A59A-C64040DFBE84}"/>
              </a:ext>
            </a:extLst>
          </p:cNvPr>
          <p:cNvSpPr/>
          <p:nvPr/>
        </p:nvSpPr>
        <p:spPr>
          <a:xfrm>
            <a:off x="10183090" y="2857381"/>
            <a:ext cx="1524000" cy="11222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2244274-38F9-FC15-54EB-6911200CFB27}"/>
              </a:ext>
            </a:extLst>
          </p:cNvPr>
          <p:cNvSpPr/>
          <p:nvPr/>
        </p:nvSpPr>
        <p:spPr>
          <a:xfrm>
            <a:off x="526472" y="4197927"/>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a:extLst>
              <a:ext uri="{FF2B5EF4-FFF2-40B4-BE49-F238E27FC236}">
                <a16:creationId xmlns:a16="http://schemas.microsoft.com/office/drawing/2014/main" id="{6532B052-1FF8-305E-A282-BC35CCD46DB1}"/>
              </a:ext>
            </a:extLst>
          </p:cNvPr>
          <p:cNvSpPr/>
          <p:nvPr/>
        </p:nvSpPr>
        <p:spPr>
          <a:xfrm>
            <a:off x="3532908" y="4197927"/>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2689367A-B93A-44B7-730B-702906B610D5}"/>
              </a:ext>
            </a:extLst>
          </p:cNvPr>
          <p:cNvSpPr/>
          <p:nvPr/>
        </p:nvSpPr>
        <p:spPr>
          <a:xfrm>
            <a:off x="7453745" y="4197927"/>
            <a:ext cx="1524000" cy="11222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AD84B85E-4BFB-2D33-4092-B932F3DBE540}"/>
              </a:ext>
            </a:extLst>
          </p:cNvPr>
          <p:cNvSpPr/>
          <p:nvPr/>
        </p:nvSpPr>
        <p:spPr>
          <a:xfrm>
            <a:off x="4869867" y="5565431"/>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341C769B-255B-0E9C-EEB8-D0FCB323083E}"/>
              </a:ext>
            </a:extLst>
          </p:cNvPr>
          <p:cNvSpPr/>
          <p:nvPr/>
        </p:nvSpPr>
        <p:spPr>
          <a:xfrm>
            <a:off x="1891144" y="5565431"/>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8E0BC284-9B7B-9320-B46C-44B33FD974B0}"/>
              </a:ext>
            </a:extLst>
          </p:cNvPr>
          <p:cNvSpPr/>
          <p:nvPr/>
        </p:nvSpPr>
        <p:spPr>
          <a:xfrm>
            <a:off x="10224656" y="4197927"/>
            <a:ext cx="1524000" cy="11222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FF26064B-ED02-540C-F52A-0D7D4B11A859}"/>
              </a:ext>
            </a:extLst>
          </p:cNvPr>
          <p:cNvSpPr/>
          <p:nvPr/>
        </p:nvSpPr>
        <p:spPr>
          <a:xfrm>
            <a:off x="7675417" y="5565431"/>
            <a:ext cx="1524000" cy="11222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CA482F7D-94E0-691E-60FD-ECCC44F66D75}"/>
              </a:ext>
            </a:extLst>
          </p:cNvPr>
          <p:cNvSpPr txBox="1"/>
          <p:nvPr/>
        </p:nvSpPr>
        <p:spPr>
          <a:xfrm>
            <a:off x="1891144" y="3220345"/>
            <a:ext cx="1524000" cy="369332"/>
          </a:xfrm>
          <a:prstGeom prst="rect">
            <a:avLst/>
          </a:prstGeom>
          <a:noFill/>
        </p:spPr>
        <p:txBody>
          <a:bodyPr wrap="square" rtlCol="0">
            <a:spAutoFit/>
          </a:bodyPr>
          <a:lstStyle/>
          <a:p>
            <a:r>
              <a:rPr lang="en-US" b="1" dirty="0"/>
              <a:t>Component A</a:t>
            </a:r>
            <a:endParaRPr lang="en-IN" b="1" dirty="0"/>
          </a:p>
        </p:txBody>
      </p:sp>
      <p:sp>
        <p:nvSpPr>
          <p:cNvPr id="20" name="TextBox 19">
            <a:extLst>
              <a:ext uri="{FF2B5EF4-FFF2-40B4-BE49-F238E27FC236}">
                <a16:creationId xmlns:a16="http://schemas.microsoft.com/office/drawing/2014/main" id="{8DFC2D60-787E-64BB-BE48-B34296A641EA}"/>
              </a:ext>
            </a:extLst>
          </p:cNvPr>
          <p:cNvSpPr txBox="1"/>
          <p:nvPr/>
        </p:nvSpPr>
        <p:spPr>
          <a:xfrm>
            <a:off x="833000" y="4334799"/>
            <a:ext cx="1305793" cy="923330"/>
          </a:xfrm>
          <a:prstGeom prst="rect">
            <a:avLst/>
          </a:prstGeom>
          <a:noFill/>
        </p:spPr>
        <p:txBody>
          <a:bodyPr wrap="square" rtlCol="0">
            <a:spAutoFit/>
          </a:bodyPr>
          <a:lstStyle/>
          <a:p>
            <a:r>
              <a:rPr lang="en-US" b="1" dirty="0"/>
              <a:t>Child-Component of A</a:t>
            </a:r>
            <a:endParaRPr lang="en-IN" b="1" dirty="0"/>
          </a:p>
        </p:txBody>
      </p:sp>
      <p:sp>
        <p:nvSpPr>
          <p:cNvPr id="21" name="TextBox 20">
            <a:extLst>
              <a:ext uri="{FF2B5EF4-FFF2-40B4-BE49-F238E27FC236}">
                <a16:creationId xmlns:a16="http://schemas.microsoft.com/office/drawing/2014/main" id="{26E0D88F-69D2-1B4B-97C8-1E9202382695}"/>
              </a:ext>
            </a:extLst>
          </p:cNvPr>
          <p:cNvSpPr txBox="1"/>
          <p:nvPr/>
        </p:nvSpPr>
        <p:spPr>
          <a:xfrm>
            <a:off x="10183090" y="3233824"/>
            <a:ext cx="1524000" cy="369332"/>
          </a:xfrm>
          <a:prstGeom prst="rect">
            <a:avLst/>
          </a:prstGeom>
          <a:noFill/>
        </p:spPr>
        <p:txBody>
          <a:bodyPr wrap="square" rtlCol="0">
            <a:spAutoFit/>
          </a:bodyPr>
          <a:lstStyle/>
          <a:p>
            <a:r>
              <a:rPr lang="en-US" b="1" dirty="0">
                <a:solidFill>
                  <a:schemeClr val="bg1"/>
                </a:solidFill>
              </a:rPr>
              <a:t>Component C</a:t>
            </a:r>
            <a:endParaRPr lang="en-IN" b="1" dirty="0">
              <a:solidFill>
                <a:schemeClr val="bg1"/>
              </a:solidFill>
            </a:endParaRPr>
          </a:p>
        </p:txBody>
      </p:sp>
      <p:sp>
        <p:nvSpPr>
          <p:cNvPr id="22" name="TextBox 21">
            <a:extLst>
              <a:ext uri="{FF2B5EF4-FFF2-40B4-BE49-F238E27FC236}">
                <a16:creationId xmlns:a16="http://schemas.microsoft.com/office/drawing/2014/main" id="{9BE6A9EE-7DAC-6AC0-BD7E-E0BD00BEDE09}"/>
              </a:ext>
            </a:extLst>
          </p:cNvPr>
          <p:cNvSpPr txBox="1"/>
          <p:nvPr/>
        </p:nvSpPr>
        <p:spPr>
          <a:xfrm>
            <a:off x="6262250" y="3233824"/>
            <a:ext cx="1524000" cy="369332"/>
          </a:xfrm>
          <a:prstGeom prst="rect">
            <a:avLst/>
          </a:prstGeom>
          <a:noFill/>
        </p:spPr>
        <p:txBody>
          <a:bodyPr wrap="square" rtlCol="0">
            <a:spAutoFit/>
          </a:bodyPr>
          <a:lstStyle/>
          <a:p>
            <a:r>
              <a:rPr lang="en-US" b="1" dirty="0">
                <a:solidFill>
                  <a:srgbClr val="FF0000"/>
                </a:solidFill>
              </a:rPr>
              <a:t>Component B</a:t>
            </a:r>
            <a:endParaRPr lang="en-IN" b="1" dirty="0">
              <a:solidFill>
                <a:srgbClr val="FF0000"/>
              </a:solidFill>
            </a:endParaRPr>
          </a:p>
        </p:txBody>
      </p:sp>
      <p:sp>
        <p:nvSpPr>
          <p:cNvPr id="23" name="TextBox 22">
            <a:extLst>
              <a:ext uri="{FF2B5EF4-FFF2-40B4-BE49-F238E27FC236}">
                <a16:creationId xmlns:a16="http://schemas.microsoft.com/office/drawing/2014/main" id="{DDB02CFF-5EEF-533A-1018-2DE1889EE527}"/>
              </a:ext>
            </a:extLst>
          </p:cNvPr>
          <p:cNvSpPr txBox="1"/>
          <p:nvPr/>
        </p:nvSpPr>
        <p:spPr>
          <a:xfrm>
            <a:off x="3794412" y="4334799"/>
            <a:ext cx="1305793" cy="923330"/>
          </a:xfrm>
          <a:prstGeom prst="rect">
            <a:avLst/>
          </a:prstGeom>
          <a:noFill/>
        </p:spPr>
        <p:txBody>
          <a:bodyPr wrap="square" rtlCol="0">
            <a:spAutoFit/>
          </a:bodyPr>
          <a:lstStyle/>
          <a:p>
            <a:r>
              <a:rPr lang="en-US" b="1" dirty="0"/>
              <a:t>Child-Component of A</a:t>
            </a:r>
            <a:endParaRPr lang="en-IN" b="1" dirty="0"/>
          </a:p>
        </p:txBody>
      </p:sp>
      <p:sp>
        <p:nvSpPr>
          <p:cNvPr id="24" name="TextBox 23">
            <a:extLst>
              <a:ext uri="{FF2B5EF4-FFF2-40B4-BE49-F238E27FC236}">
                <a16:creationId xmlns:a16="http://schemas.microsoft.com/office/drawing/2014/main" id="{CB0A17E1-1A9B-4DDC-0985-496224BB083C}"/>
              </a:ext>
            </a:extLst>
          </p:cNvPr>
          <p:cNvSpPr txBox="1"/>
          <p:nvPr/>
        </p:nvSpPr>
        <p:spPr>
          <a:xfrm>
            <a:off x="2017999" y="5745309"/>
            <a:ext cx="1305793" cy="830997"/>
          </a:xfrm>
          <a:prstGeom prst="rect">
            <a:avLst/>
          </a:prstGeom>
          <a:noFill/>
        </p:spPr>
        <p:txBody>
          <a:bodyPr wrap="square" rtlCol="0">
            <a:spAutoFit/>
          </a:bodyPr>
          <a:lstStyle/>
          <a:p>
            <a:r>
              <a:rPr lang="en-US" sz="1600" b="1" dirty="0"/>
              <a:t>Grand Child-Component of A</a:t>
            </a:r>
            <a:endParaRPr lang="en-IN" sz="1600" b="1" dirty="0"/>
          </a:p>
        </p:txBody>
      </p:sp>
      <p:sp>
        <p:nvSpPr>
          <p:cNvPr id="25" name="TextBox 24">
            <a:extLst>
              <a:ext uri="{FF2B5EF4-FFF2-40B4-BE49-F238E27FC236}">
                <a16:creationId xmlns:a16="http://schemas.microsoft.com/office/drawing/2014/main" id="{67F88576-C2BC-0694-6BC7-EFF647C808A9}"/>
              </a:ext>
            </a:extLst>
          </p:cNvPr>
          <p:cNvSpPr txBox="1"/>
          <p:nvPr/>
        </p:nvSpPr>
        <p:spPr>
          <a:xfrm>
            <a:off x="5100205" y="5699143"/>
            <a:ext cx="1305793" cy="830997"/>
          </a:xfrm>
          <a:prstGeom prst="rect">
            <a:avLst/>
          </a:prstGeom>
          <a:noFill/>
        </p:spPr>
        <p:txBody>
          <a:bodyPr wrap="square" rtlCol="0">
            <a:spAutoFit/>
          </a:bodyPr>
          <a:lstStyle/>
          <a:p>
            <a:r>
              <a:rPr lang="en-US" sz="1600" b="1" dirty="0"/>
              <a:t>Child-Component of A</a:t>
            </a:r>
            <a:endParaRPr lang="en-IN" sz="1600" b="1" dirty="0"/>
          </a:p>
        </p:txBody>
      </p:sp>
      <p:sp>
        <p:nvSpPr>
          <p:cNvPr id="26" name="TextBox 25">
            <a:extLst>
              <a:ext uri="{FF2B5EF4-FFF2-40B4-BE49-F238E27FC236}">
                <a16:creationId xmlns:a16="http://schemas.microsoft.com/office/drawing/2014/main" id="{19D4FB6C-7F72-626C-B970-4810B4115E44}"/>
              </a:ext>
            </a:extLst>
          </p:cNvPr>
          <p:cNvSpPr txBox="1"/>
          <p:nvPr/>
        </p:nvSpPr>
        <p:spPr>
          <a:xfrm>
            <a:off x="7671952" y="4377706"/>
            <a:ext cx="1305793" cy="923330"/>
          </a:xfrm>
          <a:prstGeom prst="rect">
            <a:avLst/>
          </a:prstGeom>
          <a:noFill/>
        </p:spPr>
        <p:txBody>
          <a:bodyPr wrap="square" rtlCol="0">
            <a:spAutoFit/>
          </a:bodyPr>
          <a:lstStyle/>
          <a:p>
            <a:r>
              <a:rPr lang="en-US" b="1" dirty="0">
                <a:solidFill>
                  <a:schemeClr val="bg2"/>
                </a:solidFill>
              </a:rPr>
              <a:t>Child-Component of C</a:t>
            </a:r>
            <a:endParaRPr lang="en-IN" b="1" dirty="0">
              <a:solidFill>
                <a:schemeClr val="bg2"/>
              </a:solidFill>
            </a:endParaRPr>
          </a:p>
        </p:txBody>
      </p:sp>
      <p:sp>
        <p:nvSpPr>
          <p:cNvPr id="27" name="TextBox 26">
            <a:extLst>
              <a:ext uri="{FF2B5EF4-FFF2-40B4-BE49-F238E27FC236}">
                <a16:creationId xmlns:a16="http://schemas.microsoft.com/office/drawing/2014/main" id="{9BD1B54A-A79A-463E-E704-92B550A485C1}"/>
              </a:ext>
            </a:extLst>
          </p:cNvPr>
          <p:cNvSpPr txBox="1"/>
          <p:nvPr/>
        </p:nvSpPr>
        <p:spPr>
          <a:xfrm>
            <a:off x="10454985" y="4297371"/>
            <a:ext cx="1305793" cy="923330"/>
          </a:xfrm>
          <a:prstGeom prst="rect">
            <a:avLst/>
          </a:prstGeom>
          <a:noFill/>
        </p:spPr>
        <p:txBody>
          <a:bodyPr wrap="square" rtlCol="0">
            <a:spAutoFit/>
          </a:bodyPr>
          <a:lstStyle/>
          <a:p>
            <a:r>
              <a:rPr lang="en-US" b="1" dirty="0">
                <a:solidFill>
                  <a:schemeClr val="bg2"/>
                </a:solidFill>
              </a:rPr>
              <a:t>Child-Component of C</a:t>
            </a:r>
            <a:endParaRPr lang="en-IN" b="1" dirty="0">
              <a:solidFill>
                <a:schemeClr val="bg2"/>
              </a:solidFill>
            </a:endParaRPr>
          </a:p>
        </p:txBody>
      </p:sp>
      <p:sp>
        <p:nvSpPr>
          <p:cNvPr id="28" name="TextBox 27">
            <a:extLst>
              <a:ext uri="{FF2B5EF4-FFF2-40B4-BE49-F238E27FC236}">
                <a16:creationId xmlns:a16="http://schemas.microsoft.com/office/drawing/2014/main" id="{7B6DB643-2CFF-B899-2922-F10377F9FD0B}"/>
              </a:ext>
            </a:extLst>
          </p:cNvPr>
          <p:cNvSpPr txBox="1"/>
          <p:nvPr/>
        </p:nvSpPr>
        <p:spPr>
          <a:xfrm>
            <a:off x="7858984" y="5712998"/>
            <a:ext cx="1305793" cy="830997"/>
          </a:xfrm>
          <a:prstGeom prst="rect">
            <a:avLst/>
          </a:prstGeom>
          <a:noFill/>
        </p:spPr>
        <p:txBody>
          <a:bodyPr wrap="square" rtlCol="0">
            <a:spAutoFit/>
          </a:bodyPr>
          <a:lstStyle/>
          <a:p>
            <a:r>
              <a:rPr lang="en-US" sz="1600" b="1" dirty="0">
                <a:solidFill>
                  <a:schemeClr val="bg2"/>
                </a:solidFill>
              </a:rPr>
              <a:t>Grand Child-Component of C</a:t>
            </a:r>
            <a:endParaRPr lang="en-IN" sz="1600" b="1" dirty="0">
              <a:solidFill>
                <a:schemeClr val="bg2"/>
              </a:solidFill>
            </a:endParaRPr>
          </a:p>
        </p:txBody>
      </p:sp>
      <p:cxnSp>
        <p:nvCxnSpPr>
          <p:cNvPr id="39" name="Straight Connector 38">
            <a:extLst>
              <a:ext uri="{FF2B5EF4-FFF2-40B4-BE49-F238E27FC236}">
                <a16:creationId xmlns:a16="http://schemas.microsoft.com/office/drawing/2014/main" id="{B6ACC36A-FE94-F3AE-5FF4-D3CAAB716E8F}"/>
              </a:ext>
            </a:extLst>
          </p:cNvPr>
          <p:cNvCxnSpPr>
            <a:stCxn id="8" idx="4"/>
            <a:endCxn id="12" idx="1"/>
          </p:cNvCxnSpPr>
          <p:nvPr/>
        </p:nvCxnSpPr>
        <p:spPr>
          <a:xfrm>
            <a:off x="2653144" y="4016987"/>
            <a:ext cx="1102949" cy="34528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526A0EC-DB83-2805-4407-37593BE5CA38}"/>
              </a:ext>
            </a:extLst>
          </p:cNvPr>
          <p:cNvCxnSpPr>
            <a:cxnSpLocks/>
            <a:stCxn id="8" idx="4"/>
            <a:endCxn id="11" idx="0"/>
          </p:cNvCxnSpPr>
          <p:nvPr/>
        </p:nvCxnSpPr>
        <p:spPr>
          <a:xfrm flipH="1">
            <a:off x="1288472" y="4016987"/>
            <a:ext cx="1364672" cy="18094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84DDC231-8AC8-E063-B2AA-D2C8665290D5}"/>
              </a:ext>
            </a:extLst>
          </p:cNvPr>
          <p:cNvCxnSpPr>
            <a:cxnSpLocks/>
            <a:stCxn id="12" idx="3"/>
          </p:cNvCxnSpPr>
          <p:nvPr/>
        </p:nvCxnSpPr>
        <p:spPr>
          <a:xfrm flipH="1">
            <a:off x="2850572" y="5155800"/>
            <a:ext cx="905521" cy="439682"/>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B0A713C-A350-1E2D-0611-61718E8F1822}"/>
              </a:ext>
            </a:extLst>
          </p:cNvPr>
          <p:cNvCxnSpPr>
            <a:cxnSpLocks/>
          </p:cNvCxnSpPr>
          <p:nvPr/>
        </p:nvCxnSpPr>
        <p:spPr>
          <a:xfrm flipH="1" flipV="1">
            <a:off x="4302700" y="5320145"/>
            <a:ext cx="787115" cy="453584"/>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312334A3-264F-636C-D58E-86B7F6FD9331}"/>
              </a:ext>
            </a:extLst>
          </p:cNvPr>
          <p:cNvCxnSpPr>
            <a:cxnSpLocks/>
            <a:endCxn id="21" idx="1"/>
          </p:cNvCxnSpPr>
          <p:nvPr/>
        </p:nvCxnSpPr>
        <p:spPr>
          <a:xfrm flipH="1" flipV="1">
            <a:off x="10183090" y="3418490"/>
            <a:ext cx="588178" cy="825839"/>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D8483C50-AD08-C7A1-2C71-912CA794FF23}"/>
              </a:ext>
            </a:extLst>
          </p:cNvPr>
          <p:cNvCxnSpPr>
            <a:cxnSpLocks/>
            <a:stCxn id="21" idx="1"/>
          </p:cNvCxnSpPr>
          <p:nvPr/>
        </p:nvCxnSpPr>
        <p:spPr>
          <a:xfrm flipH="1">
            <a:off x="8744820" y="3418490"/>
            <a:ext cx="1438270" cy="94787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907476D-83EC-9799-1671-16B6E33B3F4D}"/>
              </a:ext>
            </a:extLst>
          </p:cNvPr>
          <p:cNvCxnSpPr>
            <a:cxnSpLocks/>
            <a:stCxn id="16" idx="3"/>
          </p:cNvCxnSpPr>
          <p:nvPr/>
        </p:nvCxnSpPr>
        <p:spPr>
          <a:xfrm flipH="1">
            <a:off x="9090313" y="5155800"/>
            <a:ext cx="1357528" cy="679979"/>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CD156D95-1D17-39F3-F0E5-E48C18765308}"/>
              </a:ext>
            </a:extLst>
          </p:cNvPr>
          <p:cNvCxnSpPr>
            <a:cxnSpLocks/>
            <a:stCxn id="6" idx="4"/>
          </p:cNvCxnSpPr>
          <p:nvPr/>
        </p:nvCxnSpPr>
        <p:spPr>
          <a:xfrm flipH="1">
            <a:off x="2791689" y="2667138"/>
            <a:ext cx="2452252" cy="256085"/>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A1F13D24-812B-1A2E-6AC0-D5FC384E07C3}"/>
              </a:ext>
            </a:extLst>
          </p:cNvPr>
          <p:cNvCxnSpPr>
            <a:cxnSpLocks/>
            <a:endCxn id="6" idx="4"/>
          </p:cNvCxnSpPr>
          <p:nvPr/>
        </p:nvCxnSpPr>
        <p:spPr>
          <a:xfrm flipH="1" flipV="1">
            <a:off x="5243941" y="2667138"/>
            <a:ext cx="1250379" cy="42359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2441E1C6-EB48-08D1-4A71-DD8E91969E91}"/>
              </a:ext>
            </a:extLst>
          </p:cNvPr>
          <p:cNvCxnSpPr>
            <a:cxnSpLocks/>
            <a:endCxn id="6" idx="4"/>
          </p:cNvCxnSpPr>
          <p:nvPr/>
        </p:nvCxnSpPr>
        <p:spPr>
          <a:xfrm flipH="1" flipV="1">
            <a:off x="5243941" y="2667138"/>
            <a:ext cx="5384218" cy="2276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239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339AD047-25BC-24D5-7AEE-0F8BC635964B}"/>
              </a:ext>
            </a:extLst>
          </p:cNvPr>
          <p:cNvSpPr/>
          <p:nvPr/>
        </p:nvSpPr>
        <p:spPr>
          <a:xfrm>
            <a:off x="4031665" y="1517208"/>
            <a:ext cx="2036618" cy="12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833E264B-6FD0-383E-F878-954AA997ED84}"/>
              </a:ext>
            </a:extLst>
          </p:cNvPr>
          <p:cNvSpPr txBox="1"/>
          <p:nvPr/>
        </p:nvSpPr>
        <p:spPr>
          <a:xfrm>
            <a:off x="4156355" y="1935215"/>
            <a:ext cx="1787237" cy="369332"/>
          </a:xfrm>
          <a:prstGeom prst="rect">
            <a:avLst/>
          </a:prstGeom>
          <a:noFill/>
        </p:spPr>
        <p:txBody>
          <a:bodyPr wrap="square" rtlCol="0">
            <a:spAutoFit/>
          </a:bodyPr>
          <a:lstStyle/>
          <a:p>
            <a:r>
              <a:rPr lang="en-US" b="1" dirty="0">
                <a:solidFill>
                  <a:schemeClr val="bg1"/>
                </a:solidFill>
              </a:rPr>
              <a:t>App Component</a:t>
            </a:r>
            <a:endParaRPr lang="en-IN" b="1" dirty="0">
              <a:solidFill>
                <a:schemeClr val="bg1"/>
              </a:solidFill>
            </a:endParaRPr>
          </a:p>
        </p:txBody>
      </p:sp>
      <p:sp>
        <p:nvSpPr>
          <p:cNvPr id="35" name="Oval 34">
            <a:extLst>
              <a:ext uri="{FF2B5EF4-FFF2-40B4-BE49-F238E27FC236}">
                <a16:creationId xmlns:a16="http://schemas.microsoft.com/office/drawing/2014/main" id="{E4E504EE-3847-E160-611C-8621FE4C0546}"/>
              </a:ext>
            </a:extLst>
          </p:cNvPr>
          <p:cNvSpPr/>
          <p:nvPr/>
        </p:nvSpPr>
        <p:spPr>
          <a:xfrm>
            <a:off x="1697177" y="2950185"/>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0000"/>
              </a:highlight>
            </a:endParaRPr>
          </a:p>
        </p:txBody>
      </p:sp>
      <p:sp>
        <p:nvSpPr>
          <p:cNvPr id="36" name="Oval 35">
            <a:extLst>
              <a:ext uri="{FF2B5EF4-FFF2-40B4-BE49-F238E27FC236}">
                <a16:creationId xmlns:a16="http://schemas.microsoft.com/office/drawing/2014/main" id="{D9835B09-CE6B-838C-6219-1446C501B3CF}"/>
              </a:ext>
            </a:extLst>
          </p:cNvPr>
          <p:cNvSpPr/>
          <p:nvPr/>
        </p:nvSpPr>
        <p:spPr>
          <a:xfrm>
            <a:off x="6068283" y="2912797"/>
            <a:ext cx="1524000" cy="112221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774DDEE8-EBD6-0A34-BE90-00EFAC635121}"/>
              </a:ext>
            </a:extLst>
          </p:cNvPr>
          <p:cNvSpPr/>
          <p:nvPr/>
        </p:nvSpPr>
        <p:spPr>
          <a:xfrm>
            <a:off x="9989123" y="2912797"/>
            <a:ext cx="1524000" cy="11222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E3DB4B00-88E6-8286-A79C-10B07930EBE3}"/>
              </a:ext>
            </a:extLst>
          </p:cNvPr>
          <p:cNvSpPr/>
          <p:nvPr/>
        </p:nvSpPr>
        <p:spPr>
          <a:xfrm>
            <a:off x="332505" y="4253343"/>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a:extLst>
              <a:ext uri="{FF2B5EF4-FFF2-40B4-BE49-F238E27FC236}">
                <a16:creationId xmlns:a16="http://schemas.microsoft.com/office/drawing/2014/main" id="{2750ED9B-B3A5-DBBC-21E4-E45E45DCE1AE}"/>
              </a:ext>
            </a:extLst>
          </p:cNvPr>
          <p:cNvSpPr/>
          <p:nvPr/>
        </p:nvSpPr>
        <p:spPr>
          <a:xfrm>
            <a:off x="3338941" y="4253343"/>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8CF94462-5BB7-0721-ECC3-B0A195E08733}"/>
              </a:ext>
            </a:extLst>
          </p:cNvPr>
          <p:cNvSpPr/>
          <p:nvPr/>
        </p:nvSpPr>
        <p:spPr>
          <a:xfrm>
            <a:off x="7259778" y="4253343"/>
            <a:ext cx="1524000" cy="11222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87EDCEC9-036E-FA28-3D14-882FA575BCBC}"/>
              </a:ext>
            </a:extLst>
          </p:cNvPr>
          <p:cNvSpPr/>
          <p:nvPr/>
        </p:nvSpPr>
        <p:spPr>
          <a:xfrm>
            <a:off x="4675900" y="5620847"/>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97D03713-C86F-C3BD-EFC2-EAFB3CD3F5A0}"/>
              </a:ext>
            </a:extLst>
          </p:cNvPr>
          <p:cNvSpPr/>
          <p:nvPr/>
        </p:nvSpPr>
        <p:spPr>
          <a:xfrm>
            <a:off x="1697177" y="5620847"/>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6EC164CA-EE01-6C1C-CA40-C61704B5483C}"/>
              </a:ext>
            </a:extLst>
          </p:cNvPr>
          <p:cNvSpPr/>
          <p:nvPr/>
        </p:nvSpPr>
        <p:spPr>
          <a:xfrm>
            <a:off x="10030689" y="4253343"/>
            <a:ext cx="1524000" cy="11222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AAAC5497-D835-C204-C46A-42C1FB1DE7EE}"/>
              </a:ext>
            </a:extLst>
          </p:cNvPr>
          <p:cNvSpPr/>
          <p:nvPr/>
        </p:nvSpPr>
        <p:spPr>
          <a:xfrm>
            <a:off x="7481450" y="5620847"/>
            <a:ext cx="1524000" cy="11222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736D1827-6136-1D74-EFD9-7C69909FABB2}"/>
              </a:ext>
            </a:extLst>
          </p:cNvPr>
          <p:cNvSpPr txBox="1"/>
          <p:nvPr/>
        </p:nvSpPr>
        <p:spPr>
          <a:xfrm>
            <a:off x="1697177" y="3275761"/>
            <a:ext cx="1524000" cy="369332"/>
          </a:xfrm>
          <a:prstGeom prst="rect">
            <a:avLst/>
          </a:prstGeom>
          <a:noFill/>
        </p:spPr>
        <p:txBody>
          <a:bodyPr wrap="square" rtlCol="0">
            <a:spAutoFit/>
          </a:bodyPr>
          <a:lstStyle/>
          <a:p>
            <a:r>
              <a:rPr lang="en-US" b="1" dirty="0"/>
              <a:t>Component A</a:t>
            </a:r>
            <a:endParaRPr lang="en-IN" b="1" dirty="0"/>
          </a:p>
        </p:txBody>
      </p:sp>
      <p:sp>
        <p:nvSpPr>
          <p:cNvPr id="46" name="TextBox 45">
            <a:extLst>
              <a:ext uri="{FF2B5EF4-FFF2-40B4-BE49-F238E27FC236}">
                <a16:creationId xmlns:a16="http://schemas.microsoft.com/office/drawing/2014/main" id="{667E59EE-0C3F-C377-607B-248D36290799}"/>
              </a:ext>
            </a:extLst>
          </p:cNvPr>
          <p:cNvSpPr txBox="1"/>
          <p:nvPr/>
        </p:nvSpPr>
        <p:spPr>
          <a:xfrm>
            <a:off x="639033" y="4390215"/>
            <a:ext cx="1305793" cy="923330"/>
          </a:xfrm>
          <a:prstGeom prst="rect">
            <a:avLst/>
          </a:prstGeom>
          <a:noFill/>
        </p:spPr>
        <p:txBody>
          <a:bodyPr wrap="square" rtlCol="0">
            <a:spAutoFit/>
          </a:bodyPr>
          <a:lstStyle/>
          <a:p>
            <a:r>
              <a:rPr lang="en-US" b="1" dirty="0"/>
              <a:t>Child-Component of A</a:t>
            </a:r>
            <a:endParaRPr lang="en-IN" b="1" dirty="0"/>
          </a:p>
        </p:txBody>
      </p:sp>
      <p:sp>
        <p:nvSpPr>
          <p:cNvPr id="47" name="TextBox 46">
            <a:extLst>
              <a:ext uri="{FF2B5EF4-FFF2-40B4-BE49-F238E27FC236}">
                <a16:creationId xmlns:a16="http://schemas.microsoft.com/office/drawing/2014/main" id="{1AF321D0-139D-C6CE-6A4E-6F0F70E0EFD5}"/>
              </a:ext>
            </a:extLst>
          </p:cNvPr>
          <p:cNvSpPr txBox="1"/>
          <p:nvPr/>
        </p:nvSpPr>
        <p:spPr>
          <a:xfrm>
            <a:off x="9989123" y="3289240"/>
            <a:ext cx="1524000" cy="369332"/>
          </a:xfrm>
          <a:prstGeom prst="rect">
            <a:avLst/>
          </a:prstGeom>
          <a:noFill/>
        </p:spPr>
        <p:txBody>
          <a:bodyPr wrap="square" rtlCol="0">
            <a:spAutoFit/>
          </a:bodyPr>
          <a:lstStyle/>
          <a:p>
            <a:r>
              <a:rPr lang="en-US" b="1" dirty="0">
                <a:solidFill>
                  <a:schemeClr val="bg1"/>
                </a:solidFill>
              </a:rPr>
              <a:t>Component C</a:t>
            </a:r>
            <a:endParaRPr lang="en-IN" b="1" dirty="0">
              <a:solidFill>
                <a:schemeClr val="bg1"/>
              </a:solidFill>
            </a:endParaRPr>
          </a:p>
        </p:txBody>
      </p:sp>
      <p:sp>
        <p:nvSpPr>
          <p:cNvPr id="48" name="TextBox 47">
            <a:extLst>
              <a:ext uri="{FF2B5EF4-FFF2-40B4-BE49-F238E27FC236}">
                <a16:creationId xmlns:a16="http://schemas.microsoft.com/office/drawing/2014/main" id="{D080DA23-0DEF-298F-8D67-B5F45FB4F6BC}"/>
              </a:ext>
            </a:extLst>
          </p:cNvPr>
          <p:cNvSpPr txBox="1"/>
          <p:nvPr/>
        </p:nvSpPr>
        <p:spPr>
          <a:xfrm>
            <a:off x="6068283" y="3289240"/>
            <a:ext cx="1524000" cy="369332"/>
          </a:xfrm>
          <a:prstGeom prst="rect">
            <a:avLst/>
          </a:prstGeom>
          <a:noFill/>
        </p:spPr>
        <p:txBody>
          <a:bodyPr wrap="square" rtlCol="0">
            <a:spAutoFit/>
          </a:bodyPr>
          <a:lstStyle/>
          <a:p>
            <a:r>
              <a:rPr lang="en-US" b="1" dirty="0">
                <a:solidFill>
                  <a:srgbClr val="FF0000"/>
                </a:solidFill>
              </a:rPr>
              <a:t>Component B</a:t>
            </a:r>
            <a:endParaRPr lang="en-IN" b="1" dirty="0">
              <a:solidFill>
                <a:srgbClr val="FF0000"/>
              </a:solidFill>
            </a:endParaRPr>
          </a:p>
        </p:txBody>
      </p:sp>
      <p:sp>
        <p:nvSpPr>
          <p:cNvPr id="49" name="TextBox 48">
            <a:extLst>
              <a:ext uri="{FF2B5EF4-FFF2-40B4-BE49-F238E27FC236}">
                <a16:creationId xmlns:a16="http://schemas.microsoft.com/office/drawing/2014/main" id="{5E5875ED-AFAC-7E09-A65B-DD891993BEF9}"/>
              </a:ext>
            </a:extLst>
          </p:cNvPr>
          <p:cNvSpPr txBox="1"/>
          <p:nvPr/>
        </p:nvSpPr>
        <p:spPr>
          <a:xfrm>
            <a:off x="3600445" y="4390215"/>
            <a:ext cx="1305793" cy="923330"/>
          </a:xfrm>
          <a:prstGeom prst="rect">
            <a:avLst/>
          </a:prstGeom>
          <a:noFill/>
        </p:spPr>
        <p:txBody>
          <a:bodyPr wrap="square" rtlCol="0">
            <a:spAutoFit/>
          </a:bodyPr>
          <a:lstStyle/>
          <a:p>
            <a:r>
              <a:rPr lang="en-US" b="1" dirty="0"/>
              <a:t>Child-Component of A</a:t>
            </a:r>
            <a:endParaRPr lang="en-IN" b="1" dirty="0"/>
          </a:p>
        </p:txBody>
      </p:sp>
      <p:sp>
        <p:nvSpPr>
          <p:cNvPr id="50" name="TextBox 49">
            <a:extLst>
              <a:ext uri="{FF2B5EF4-FFF2-40B4-BE49-F238E27FC236}">
                <a16:creationId xmlns:a16="http://schemas.microsoft.com/office/drawing/2014/main" id="{DD5B4D00-DE07-4F0B-E1FD-C4625D161CB2}"/>
              </a:ext>
            </a:extLst>
          </p:cNvPr>
          <p:cNvSpPr txBox="1"/>
          <p:nvPr/>
        </p:nvSpPr>
        <p:spPr>
          <a:xfrm>
            <a:off x="1824032" y="5800725"/>
            <a:ext cx="1305793" cy="830997"/>
          </a:xfrm>
          <a:prstGeom prst="rect">
            <a:avLst/>
          </a:prstGeom>
          <a:noFill/>
        </p:spPr>
        <p:txBody>
          <a:bodyPr wrap="square" rtlCol="0">
            <a:spAutoFit/>
          </a:bodyPr>
          <a:lstStyle/>
          <a:p>
            <a:r>
              <a:rPr lang="en-US" sz="1600" b="1" dirty="0"/>
              <a:t>Grand Child-Component of A</a:t>
            </a:r>
            <a:endParaRPr lang="en-IN" sz="1600" b="1" dirty="0"/>
          </a:p>
        </p:txBody>
      </p:sp>
      <p:sp>
        <p:nvSpPr>
          <p:cNvPr id="51" name="TextBox 50">
            <a:extLst>
              <a:ext uri="{FF2B5EF4-FFF2-40B4-BE49-F238E27FC236}">
                <a16:creationId xmlns:a16="http://schemas.microsoft.com/office/drawing/2014/main" id="{45945C76-1275-F4AE-EA40-22DBFA487227}"/>
              </a:ext>
            </a:extLst>
          </p:cNvPr>
          <p:cNvSpPr txBox="1"/>
          <p:nvPr/>
        </p:nvSpPr>
        <p:spPr>
          <a:xfrm>
            <a:off x="4906238" y="5754559"/>
            <a:ext cx="1305793" cy="830997"/>
          </a:xfrm>
          <a:prstGeom prst="rect">
            <a:avLst/>
          </a:prstGeom>
          <a:noFill/>
        </p:spPr>
        <p:txBody>
          <a:bodyPr wrap="square" rtlCol="0">
            <a:spAutoFit/>
          </a:bodyPr>
          <a:lstStyle/>
          <a:p>
            <a:r>
              <a:rPr lang="en-US" sz="1600" b="1" dirty="0"/>
              <a:t>Child-Component of A</a:t>
            </a:r>
            <a:endParaRPr lang="en-IN" sz="1600" b="1" dirty="0"/>
          </a:p>
        </p:txBody>
      </p:sp>
      <p:sp>
        <p:nvSpPr>
          <p:cNvPr id="52" name="TextBox 51">
            <a:extLst>
              <a:ext uri="{FF2B5EF4-FFF2-40B4-BE49-F238E27FC236}">
                <a16:creationId xmlns:a16="http://schemas.microsoft.com/office/drawing/2014/main" id="{147B4D07-8E15-C07C-FD1B-A51F46DA5249}"/>
              </a:ext>
            </a:extLst>
          </p:cNvPr>
          <p:cNvSpPr txBox="1"/>
          <p:nvPr/>
        </p:nvSpPr>
        <p:spPr>
          <a:xfrm>
            <a:off x="7477985" y="4433122"/>
            <a:ext cx="1305793" cy="923330"/>
          </a:xfrm>
          <a:prstGeom prst="rect">
            <a:avLst/>
          </a:prstGeom>
          <a:noFill/>
        </p:spPr>
        <p:txBody>
          <a:bodyPr wrap="square" rtlCol="0">
            <a:spAutoFit/>
          </a:bodyPr>
          <a:lstStyle/>
          <a:p>
            <a:r>
              <a:rPr lang="en-US" b="1" dirty="0">
                <a:solidFill>
                  <a:schemeClr val="bg2"/>
                </a:solidFill>
              </a:rPr>
              <a:t>Child-Component of C</a:t>
            </a:r>
            <a:endParaRPr lang="en-IN" b="1" dirty="0">
              <a:solidFill>
                <a:schemeClr val="bg2"/>
              </a:solidFill>
            </a:endParaRPr>
          </a:p>
        </p:txBody>
      </p:sp>
      <p:sp>
        <p:nvSpPr>
          <p:cNvPr id="53" name="TextBox 52">
            <a:extLst>
              <a:ext uri="{FF2B5EF4-FFF2-40B4-BE49-F238E27FC236}">
                <a16:creationId xmlns:a16="http://schemas.microsoft.com/office/drawing/2014/main" id="{356E5E75-97EB-D3F1-BC53-510854907E00}"/>
              </a:ext>
            </a:extLst>
          </p:cNvPr>
          <p:cNvSpPr txBox="1"/>
          <p:nvPr/>
        </p:nvSpPr>
        <p:spPr>
          <a:xfrm>
            <a:off x="10261018" y="4352787"/>
            <a:ext cx="1305793" cy="923330"/>
          </a:xfrm>
          <a:prstGeom prst="rect">
            <a:avLst/>
          </a:prstGeom>
          <a:noFill/>
        </p:spPr>
        <p:txBody>
          <a:bodyPr wrap="square" rtlCol="0">
            <a:spAutoFit/>
          </a:bodyPr>
          <a:lstStyle/>
          <a:p>
            <a:r>
              <a:rPr lang="en-US" b="1" dirty="0">
                <a:solidFill>
                  <a:schemeClr val="bg2"/>
                </a:solidFill>
              </a:rPr>
              <a:t>Child-Component of C</a:t>
            </a:r>
            <a:endParaRPr lang="en-IN" b="1" dirty="0">
              <a:solidFill>
                <a:schemeClr val="bg2"/>
              </a:solidFill>
            </a:endParaRPr>
          </a:p>
        </p:txBody>
      </p:sp>
      <p:sp>
        <p:nvSpPr>
          <p:cNvPr id="54" name="TextBox 53">
            <a:extLst>
              <a:ext uri="{FF2B5EF4-FFF2-40B4-BE49-F238E27FC236}">
                <a16:creationId xmlns:a16="http://schemas.microsoft.com/office/drawing/2014/main" id="{6D233C80-917C-BBB4-6C13-F27EC7712A03}"/>
              </a:ext>
            </a:extLst>
          </p:cNvPr>
          <p:cNvSpPr txBox="1"/>
          <p:nvPr/>
        </p:nvSpPr>
        <p:spPr>
          <a:xfrm>
            <a:off x="7665017" y="5768414"/>
            <a:ext cx="1305793" cy="830997"/>
          </a:xfrm>
          <a:prstGeom prst="rect">
            <a:avLst/>
          </a:prstGeom>
          <a:noFill/>
        </p:spPr>
        <p:txBody>
          <a:bodyPr wrap="square" rtlCol="0">
            <a:spAutoFit/>
          </a:bodyPr>
          <a:lstStyle/>
          <a:p>
            <a:r>
              <a:rPr lang="en-US" sz="1600" b="1" dirty="0">
                <a:solidFill>
                  <a:schemeClr val="bg2"/>
                </a:solidFill>
              </a:rPr>
              <a:t>Grand Child-Component of C</a:t>
            </a:r>
            <a:endParaRPr lang="en-IN" sz="1600" b="1" dirty="0">
              <a:solidFill>
                <a:schemeClr val="bg2"/>
              </a:solidFill>
            </a:endParaRPr>
          </a:p>
        </p:txBody>
      </p:sp>
      <p:cxnSp>
        <p:nvCxnSpPr>
          <p:cNvPr id="55" name="Straight Connector 54">
            <a:extLst>
              <a:ext uri="{FF2B5EF4-FFF2-40B4-BE49-F238E27FC236}">
                <a16:creationId xmlns:a16="http://schemas.microsoft.com/office/drawing/2014/main" id="{59C425D8-1761-3653-3423-FEB0D0207299}"/>
              </a:ext>
            </a:extLst>
          </p:cNvPr>
          <p:cNvCxnSpPr>
            <a:stCxn id="35" idx="4"/>
            <a:endCxn id="39" idx="1"/>
          </p:cNvCxnSpPr>
          <p:nvPr/>
        </p:nvCxnSpPr>
        <p:spPr>
          <a:xfrm>
            <a:off x="2459177" y="4072403"/>
            <a:ext cx="1102949" cy="345285"/>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CCABC0F2-ACF3-04F8-2C34-97987443DCE9}"/>
              </a:ext>
            </a:extLst>
          </p:cNvPr>
          <p:cNvCxnSpPr>
            <a:cxnSpLocks/>
            <a:stCxn id="35" idx="4"/>
            <a:endCxn id="38" idx="0"/>
          </p:cNvCxnSpPr>
          <p:nvPr/>
        </p:nvCxnSpPr>
        <p:spPr>
          <a:xfrm flipH="1">
            <a:off x="1094505" y="4072403"/>
            <a:ext cx="1364672" cy="18094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3D9156A8-8430-61EE-5305-A724515A8881}"/>
              </a:ext>
            </a:extLst>
          </p:cNvPr>
          <p:cNvCxnSpPr>
            <a:cxnSpLocks/>
            <a:stCxn id="39" idx="3"/>
          </p:cNvCxnSpPr>
          <p:nvPr/>
        </p:nvCxnSpPr>
        <p:spPr>
          <a:xfrm flipH="1">
            <a:off x="2656605" y="5211216"/>
            <a:ext cx="905521" cy="439682"/>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E7FFA57-AD8A-6BDB-49AD-3932A7AB0E24}"/>
              </a:ext>
            </a:extLst>
          </p:cNvPr>
          <p:cNvCxnSpPr>
            <a:cxnSpLocks/>
          </p:cNvCxnSpPr>
          <p:nvPr/>
        </p:nvCxnSpPr>
        <p:spPr>
          <a:xfrm flipH="1" flipV="1">
            <a:off x="4108733" y="5375561"/>
            <a:ext cx="787115" cy="453584"/>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790316B7-5CFB-D22A-2479-7FE732F78788}"/>
              </a:ext>
            </a:extLst>
          </p:cNvPr>
          <p:cNvCxnSpPr>
            <a:cxnSpLocks/>
            <a:endCxn id="47" idx="1"/>
          </p:cNvCxnSpPr>
          <p:nvPr/>
        </p:nvCxnSpPr>
        <p:spPr>
          <a:xfrm flipH="1" flipV="1">
            <a:off x="9989123" y="3473906"/>
            <a:ext cx="588178" cy="825839"/>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815EB7D-28E9-7638-1274-716F0444588B}"/>
              </a:ext>
            </a:extLst>
          </p:cNvPr>
          <p:cNvCxnSpPr>
            <a:cxnSpLocks/>
            <a:stCxn id="47" idx="1"/>
          </p:cNvCxnSpPr>
          <p:nvPr/>
        </p:nvCxnSpPr>
        <p:spPr>
          <a:xfrm flipH="1">
            <a:off x="8550853" y="3473906"/>
            <a:ext cx="1438270" cy="94787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975ABB9-21F8-CF1B-B2C8-AB0BB13BEC06}"/>
              </a:ext>
            </a:extLst>
          </p:cNvPr>
          <p:cNvCxnSpPr>
            <a:cxnSpLocks/>
            <a:stCxn id="43" idx="3"/>
          </p:cNvCxnSpPr>
          <p:nvPr/>
        </p:nvCxnSpPr>
        <p:spPr>
          <a:xfrm flipH="1">
            <a:off x="8896346" y="5211216"/>
            <a:ext cx="1357528" cy="679979"/>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5074B4BF-A0BF-A0E5-360D-5D5076039788}"/>
              </a:ext>
            </a:extLst>
          </p:cNvPr>
          <p:cNvCxnSpPr>
            <a:cxnSpLocks/>
            <a:stCxn id="33" idx="4"/>
          </p:cNvCxnSpPr>
          <p:nvPr/>
        </p:nvCxnSpPr>
        <p:spPr>
          <a:xfrm flipH="1">
            <a:off x="2597722" y="2722554"/>
            <a:ext cx="2452252" cy="256085"/>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1313F02-D15D-5164-4493-6291252F37CF}"/>
              </a:ext>
            </a:extLst>
          </p:cNvPr>
          <p:cNvCxnSpPr>
            <a:cxnSpLocks/>
            <a:endCxn id="33" idx="4"/>
          </p:cNvCxnSpPr>
          <p:nvPr/>
        </p:nvCxnSpPr>
        <p:spPr>
          <a:xfrm flipH="1" flipV="1">
            <a:off x="5049974" y="2722554"/>
            <a:ext cx="1250379" cy="42359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D971AB65-9B35-9777-A3AE-E6AB27CDE56C}"/>
              </a:ext>
            </a:extLst>
          </p:cNvPr>
          <p:cNvCxnSpPr>
            <a:cxnSpLocks/>
            <a:endCxn id="33" idx="4"/>
          </p:cNvCxnSpPr>
          <p:nvPr/>
        </p:nvCxnSpPr>
        <p:spPr>
          <a:xfrm flipH="1" flipV="1">
            <a:off x="5049974" y="2722554"/>
            <a:ext cx="5384218" cy="227631"/>
          </a:xfrm>
          <a:prstGeom prst="line">
            <a:avLst/>
          </a:prstGeom>
        </p:spPr>
        <p:style>
          <a:lnRef idx="1">
            <a:schemeClr val="dk1"/>
          </a:lnRef>
          <a:fillRef idx="0">
            <a:schemeClr val="dk1"/>
          </a:fillRef>
          <a:effectRef idx="0">
            <a:schemeClr val="dk1"/>
          </a:effectRef>
          <a:fontRef idx="minor">
            <a:schemeClr val="tx1"/>
          </a:fontRef>
        </p:style>
      </p:cxnSp>
      <p:sp>
        <p:nvSpPr>
          <p:cNvPr id="71" name="Cylinder 70">
            <a:extLst>
              <a:ext uri="{FF2B5EF4-FFF2-40B4-BE49-F238E27FC236}">
                <a16:creationId xmlns:a16="http://schemas.microsoft.com/office/drawing/2014/main" id="{8BD5D3BE-1934-FDB7-49CF-A4C2120172FB}"/>
              </a:ext>
            </a:extLst>
          </p:cNvPr>
          <p:cNvSpPr/>
          <p:nvPr/>
        </p:nvSpPr>
        <p:spPr>
          <a:xfrm>
            <a:off x="7897091" y="43363"/>
            <a:ext cx="3311235" cy="2298938"/>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TextBox 71">
            <a:extLst>
              <a:ext uri="{FF2B5EF4-FFF2-40B4-BE49-F238E27FC236}">
                <a16:creationId xmlns:a16="http://schemas.microsoft.com/office/drawing/2014/main" id="{1283FD22-93C6-2FED-1EA5-D517CFA2775D}"/>
              </a:ext>
            </a:extLst>
          </p:cNvPr>
          <p:cNvSpPr txBox="1"/>
          <p:nvPr/>
        </p:nvSpPr>
        <p:spPr>
          <a:xfrm>
            <a:off x="8117026" y="822404"/>
            <a:ext cx="3086758" cy="1131079"/>
          </a:xfrm>
          <a:prstGeom prst="rect">
            <a:avLst/>
          </a:prstGeom>
          <a:noFill/>
        </p:spPr>
        <p:txBody>
          <a:bodyPr wrap="square" rtlCol="0">
            <a:spAutoFit/>
          </a:bodyPr>
          <a:lstStyle/>
          <a:p>
            <a:r>
              <a:rPr lang="en-US" sz="1350" b="1" dirty="0">
                <a:solidFill>
                  <a:schemeClr val="accent2">
                    <a:lumMod val="50000"/>
                  </a:schemeClr>
                </a:solidFill>
                <a:latin typeface="Fira Code" panose="020B0809050000020004" pitchFamily="49" charset="0"/>
                <a:ea typeface="Fira Code" panose="020B0809050000020004" pitchFamily="49" charset="0"/>
                <a:cs typeface="Fira Code" panose="020B0809050000020004" pitchFamily="49" charset="0"/>
              </a:rPr>
              <a:t>I will contain the state globally, whichever Component needs the data they can directly take from me</a:t>
            </a:r>
            <a:endParaRPr lang="en-IN" sz="1350" b="1" dirty="0">
              <a:solidFill>
                <a:schemeClr val="accent2">
                  <a:lumMod val="50000"/>
                </a:schemeClr>
              </a:solidFill>
              <a:latin typeface="Fira Code" panose="020B0809050000020004" pitchFamily="49" charset="0"/>
              <a:ea typeface="Fira Code" panose="020B0809050000020004" pitchFamily="49" charset="0"/>
              <a:cs typeface="Fira Code" panose="020B0809050000020004" pitchFamily="49" charset="0"/>
            </a:endParaRPr>
          </a:p>
        </p:txBody>
      </p:sp>
      <p:sp>
        <p:nvSpPr>
          <p:cNvPr id="74" name="TextBox 73">
            <a:extLst>
              <a:ext uri="{FF2B5EF4-FFF2-40B4-BE49-F238E27FC236}">
                <a16:creationId xmlns:a16="http://schemas.microsoft.com/office/drawing/2014/main" id="{860C8761-4B9F-8D92-420C-CB9E330D757F}"/>
              </a:ext>
            </a:extLst>
          </p:cNvPr>
          <p:cNvSpPr txBox="1"/>
          <p:nvPr/>
        </p:nvSpPr>
        <p:spPr>
          <a:xfrm>
            <a:off x="8317913" y="15653"/>
            <a:ext cx="2638648" cy="646331"/>
          </a:xfrm>
          <a:prstGeom prst="rect">
            <a:avLst/>
          </a:prstGeom>
          <a:noFill/>
        </p:spPr>
        <p:txBody>
          <a:bodyPr wrap="square" rtlCol="0">
            <a:spAutoFit/>
          </a:bodyPr>
          <a:lstStyle/>
          <a:p>
            <a:pPr algn="ctr"/>
            <a:r>
              <a:rPr lang="en-US" sz="3600" b="1" dirty="0">
                <a:solidFill>
                  <a:schemeClr val="accent2">
                    <a:lumMod val="50000"/>
                  </a:schemeClr>
                </a:solidFill>
              </a:rPr>
              <a:t>Redux Store</a:t>
            </a:r>
            <a:endParaRPr lang="en-IN" sz="3600" b="1" dirty="0">
              <a:solidFill>
                <a:schemeClr val="accent2">
                  <a:lumMod val="50000"/>
                </a:schemeClr>
              </a:solidFill>
            </a:endParaRPr>
          </a:p>
        </p:txBody>
      </p:sp>
    </p:spTree>
    <p:extLst>
      <p:ext uri="{BB962C8B-B14F-4D97-AF65-F5344CB8AC3E}">
        <p14:creationId xmlns:p14="http://schemas.microsoft.com/office/powerpoint/2010/main" val="47301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52DD3F-8F83-45B1-88C1-33A0C8CFF7A6}"/>
              </a:ext>
            </a:extLst>
          </p:cNvPr>
          <p:cNvSpPr txBox="1"/>
          <p:nvPr/>
        </p:nvSpPr>
        <p:spPr>
          <a:xfrm>
            <a:off x="249381" y="138545"/>
            <a:ext cx="11693237" cy="369332"/>
          </a:xfrm>
          <a:prstGeom prst="rect">
            <a:avLst/>
          </a:prstGeom>
          <a:noFill/>
        </p:spPr>
        <p:txBody>
          <a:bodyPr wrap="square" rtlCol="0">
            <a:spAutoFit/>
          </a:bodyPr>
          <a:lstStyle/>
          <a:p>
            <a:pPr algn="ctr"/>
            <a:r>
              <a:rPr lang="en-US" dirty="0">
                <a:solidFill>
                  <a:srgbClr val="FF0000"/>
                </a:solidFill>
                <a:highlight>
                  <a:srgbClr val="FFFF00"/>
                </a:highlight>
                <a:latin typeface="Fira Code" panose="020B0809050000020004" pitchFamily="49" charset="0"/>
                <a:ea typeface="Fira Code" panose="020B0809050000020004" pitchFamily="49" charset="0"/>
                <a:cs typeface="Fira Code" panose="020B0809050000020004" pitchFamily="49" charset="0"/>
              </a:rPr>
              <a:t>Let’s now explore the steps of using Redux with React to manage the state Globally.</a:t>
            </a:r>
            <a:endParaRPr lang="en-IN" dirty="0">
              <a:solidFill>
                <a:srgbClr val="FF0000"/>
              </a:solidFill>
              <a:highlight>
                <a:srgbClr val="FFFF00"/>
              </a:highlight>
              <a:latin typeface="Fira Code" panose="020B0809050000020004" pitchFamily="49" charset="0"/>
              <a:ea typeface="Fira Code" panose="020B0809050000020004" pitchFamily="49" charset="0"/>
              <a:cs typeface="Fira Code" panose="020B0809050000020004" pitchFamily="49" charset="0"/>
            </a:endParaRPr>
          </a:p>
        </p:txBody>
      </p:sp>
      <p:sp>
        <p:nvSpPr>
          <p:cNvPr id="5" name="TextBox 4">
            <a:extLst>
              <a:ext uri="{FF2B5EF4-FFF2-40B4-BE49-F238E27FC236}">
                <a16:creationId xmlns:a16="http://schemas.microsoft.com/office/drawing/2014/main" id="{64A8C702-C229-889B-3441-560E07E28BC3}"/>
              </a:ext>
            </a:extLst>
          </p:cNvPr>
          <p:cNvSpPr txBox="1"/>
          <p:nvPr/>
        </p:nvSpPr>
        <p:spPr>
          <a:xfrm>
            <a:off x="1371600" y="679747"/>
            <a:ext cx="8506691" cy="523220"/>
          </a:xfrm>
          <a:prstGeom prst="rect">
            <a:avLst/>
          </a:prstGeom>
          <a:noFill/>
        </p:spPr>
        <p:txBody>
          <a:bodyPr wrap="square" rtlCol="0">
            <a:spAutoFit/>
          </a:bodyPr>
          <a:lstStyle/>
          <a:p>
            <a:pPr algn="ctr"/>
            <a:r>
              <a:rPr lang="en-US" sz="2800" dirty="0">
                <a:solidFill>
                  <a:srgbClr val="FF0000"/>
                </a:solidFill>
                <a:highlight>
                  <a:srgbClr val="FFFF00"/>
                </a:highlight>
              </a:rPr>
              <a:t>First Step: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 </a:t>
            </a:r>
            <a:endParaRPr lang="en-IN" sz="2800" dirty="0">
              <a:solidFill>
                <a:srgbClr val="FF0000"/>
              </a:solidFill>
              <a:highlight>
                <a:srgbClr val="FFFF00"/>
              </a:highlight>
            </a:endParaRPr>
          </a:p>
        </p:txBody>
      </p:sp>
      <p:sp>
        <p:nvSpPr>
          <p:cNvPr id="6" name="TextBox 5">
            <a:extLst>
              <a:ext uri="{FF2B5EF4-FFF2-40B4-BE49-F238E27FC236}">
                <a16:creationId xmlns:a16="http://schemas.microsoft.com/office/drawing/2014/main" id="{489CC7DE-4A5F-1FD8-AA5F-875E0AE4DF55}"/>
              </a:ext>
            </a:extLst>
          </p:cNvPr>
          <p:cNvSpPr txBox="1"/>
          <p:nvPr/>
        </p:nvSpPr>
        <p:spPr>
          <a:xfrm>
            <a:off x="374072" y="1374837"/>
            <a:ext cx="11568546" cy="2862322"/>
          </a:xfrm>
          <a:prstGeom prst="rect">
            <a:avLst/>
          </a:prstGeom>
          <a:solidFill>
            <a:srgbClr val="00B050"/>
          </a:solidFill>
        </p:spPr>
        <p:txBody>
          <a:bodyPr wrap="square" rtlCol="0">
            <a:spAutoFit/>
          </a:bodyPr>
          <a:lstStyle/>
          <a:p>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Creating the Store: </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To create the Store Redux is providing us a function called </a:t>
            </a: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a:t>
            </a:r>
            <a:r>
              <a:rPr lang="en-US" b="1" i="1" u="sng" dirty="0">
                <a:solidFill>
                  <a:schemeClr val="bg1"/>
                </a:solidFill>
                <a:latin typeface="Fira Code" panose="020B0809050000020004" pitchFamily="49" charset="0"/>
                <a:ea typeface="Fira Code" panose="020B0809050000020004" pitchFamily="49" charset="0"/>
                <a:cs typeface="Fira Code" panose="020B0809050000020004" pitchFamily="49" charset="0"/>
              </a:rPr>
              <a:t>createStore</a:t>
            </a: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 which we need to import first from </a:t>
            </a:r>
            <a:r>
              <a:rPr lang="en-US" i="1" dirty="0">
                <a:solidFill>
                  <a:schemeClr val="bg1"/>
                </a:solidFill>
                <a:latin typeface="Fira Code" panose="020B0809050000020004" pitchFamily="49" charset="0"/>
                <a:ea typeface="Fira Code" panose="020B0809050000020004" pitchFamily="49" charset="0"/>
                <a:cs typeface="Fira Code" panose="020B0809050000020004" pitchFamily="49" charset="0"/>
              </a:rPr>
              <a:t>redux library </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and then using this function we can create a store which will manage the store globally and we can provide that store using the </a:t>
            </a:r>
            <a:r>
              <a:rPr lang="en-US" b="1" i="1" u="sng" dirty="0">
                <a:solidFill>
                  <a:schemeClr val="bg1"/>
                </a:solidFill>
                <a:latin typeface="Fira Code" panose="020B0809050000020004" pitchFamily="49" charset="0"/>
                <a:ea typeface="Fira Code" panose="020B0809050000020004" pitchFamily="49" charset="0"/>
                <a:cs typeface="Fira Code" panose="020B0809050000020004" pitchFamily="49" charset="0"/>
              </a:rPr>
              <a:t>Provider(</a:t>
            </a:r>
            <a:r>
              <a:rPr lang="en-US" u="sng" dirty="0">
                <a:solidFill>
                  <a:schemeClr val="bg1"/>
                </a:solidFill>
                <a:latin typeface="Fira Code" panose="020B0809050000020004" pitchFamily="49" charset="0"/>
                <a:ea typeface="Fira Code" panose="020B0809050000020004" pitchFamily="49" charset="0"/>
                <a:cs typeface="Fira Code" panose="020B0809050000020004" pitchFamily="49" charset="0"/>
              </a:rPr>
              <a:t>which we again need to import from react-redux library</a:t>
            </a:r>
            <a:r>
              <a:rPr lang="en-US" b="1" i="1" u="sng" dirty="0">
                <a:solidFill>
                  <a:schemeClr val="bg1"/>
                </a:solidFill>
                <a:latin typeface="Fira Code" panose="020B0809050000020004" pitchFamily="49" charset="0"/>
                <a:ea typeface="Fira Code" panose="020B0809050000020004" pitchFamily="49" charset="0"/>
                <a:cs typeface="Fira Code" panose="020B0809050000020004" pitchFamily="49" charset="0"/>
              </a:rPr>
              <a:t>)</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 to the ancestor component which is App in Index.js file, So that all the child component will have the access to the store so that whenever needed,  any of the child component can access the data and can change the state if needed.</a:t>
            </a:r>
          </a:p>
          <a:p>
            <a:endPar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ct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Every Redux store has a single root reducer function, which will hold all the reducers(if we do have more than one reducers).</a:t>
            </a:r>
            <a:endParaRPr lang="en-IN"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7" name="TextBox 6">
            <a:extLst>
              <a:ext uri="{FF2B5EF4-FFF2-40B4-BE49-F238E27FC236}">
                <a16:creationId xmlns:a16="http://schemas.microsoft.com/office/drawing/2014/main" id="{99CD7454-7798-9330-6B30-749FC5C6A965}"/>
              </a:ext>
            </a:extLst>
          </p:cNvPr>
          <p:cNvSpPr txBox="1"/>
          <p:nvPr/>
        </p:nvSpPr>
        <p:spPr>
          <a:xfrm>
            <a:off x="374072" y="4827120"/>
            <a:ext cx="11180618" cy="954107"/>
          </a:xfrm>
          <a:prstGeom prst="rect">
            <a:avLst/>
          </a:prstGeom>
          <a:solidFill>
            <a:srgbClr val="92D050"/>
          </a:solidFill>
        </p:spPr>
        <p:txBody>
          <a:bodyPr wrap="square" rtlCol="0">
            <a:spAutoFit/>
          </a:bodyPr>
          <a:lstStyle/>
          <a:p>
            <a:r>
              <a:rPr lang="en-US" sz="2800" b="1" dirty="0">
                <a:latin typeface="Fira Code" panose="020B0809050000020004" pitchFamily="49" charset="0"/>
                <a:ea typeface="Fira Code" panose="020B0809050000020004" pitchFamily="49" charset="0"/>
                <a:cs typeface="Fira Code" panose="020B0809050000020004" pitchFamily="49" charset="0"/>
              </a:rPr>
              <a:t>Import { createStore } from”reudx”;</a:t>
            </a:r>
          </a:p>
          <a:p>
            <a:r>
              <a:rPr lang="en-US" sz="2800" b="1" dirty="0">
                <a:latin typeface="Fira Code" panose="020B0809050000020004" pitchFamily="49" charset="0"/>
                <a:ea typeface="Fira Code" panose="020B0809050000020004" pitchFamily="49" charset="0"/>
                <a:cs typeface="Fira Code" panose="020B0809050000020004" pitchFamily="49" charset="0"/>
              </a:rPr>
              <a:t>Const store = createStore ( rootReducers )</a:t>
            </a:r>
            <a:endParaRPr lang="en-IN" sz="28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70629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DA130E-69AE-E37F-02F9-508CC2550E32}"/>
              </a:ext>
            </a:extLst>
          </p:cNvPr>
          <p:cNvSpPr txBox="1"/>
          <p:nvPr/>
        </p:nvSpPr>
        <p:spPr>
          <a:xfrm>
            <a:off x="249381" y="138545"/>
            <a:ext cx="11693237" cy="369332"/>
          </a:xfrm>
          <a:prstGeom prst="rect">
            <a:avLst/>
          </a:prstGeom>
          <a:noFill/>
        </p:spPr>
        <p:txBody>
          <a:bodyPr wrap="square" rtlCol="0">
            <a:spAutoFit/>
          </a:bodyPr>
          <a:lstStyle/>
          <a:p>
            <a:pPr algn="ctr"/>
            <a:r>
              <a:rPr lang="en-US" dirty="0">
                <a:solidFill>
                  <a:srgbClr val="FF0000"/>
                </a:solidFill>
                <a:highlight>
                  <a:srgbClr val="FFFF00"/>
                </a:highlight>
                <a:latin typeface="Fira Code" panose="020B0809050000020004" pitchFamily="49" charset="0"/>
                <a:ea typeface="Fira Code" panose="020B0809050000020004" pitchFamily="49" charset="0"/>
                <a:cs typeface="Fira Code" panose="020B0809050000020004" pitchFamily="49" charset="0"/>
              </a:rPr>
              <a:t>Let’s now explore the steps of using Redux with React to manage the state Globally.</a:t>
            </a:r>
            <a:endParaRPr lang="en-IN" dirty="0">
              <a:solidFill>
                <a:srgbClr val="FF0000"/>
              </a:solidFill>
              <a:highlight>
                <a:srgbClr val="FFFF00"/>
              </a:highlight>
              <a:latin typeface="Fira Code" panose="020B0809050000020004" pitchFamily="49" charset="0"/>
              <a:ea typeface="Fira Code" panose="020B0809050000020004" pitchFamily="49" charset="0"/>
              <a:cs typeface="Fira Code" panose="020B0809050000020004" pitchFamily="49" charset="0"/>
            </a:endParaRPr>
          </a:p>
        </p:txBody>
      </p:sp>
      <p:sp>
        <p:nvSpPr>
          <p:cNvPr id="5" name="TextBox 4">
            <a:extLst>
              <a:ext uri="{FF2B5EF4-FFF2-40B4-BE49-F238E27FC236}">
                <a16:creationId xmlns:a16="http://schemas.microsoft.com/office/drawing/2014/main" id="{956FA74A-B67F-7214-3E2C-71A263607B0D}"/>
              </a:ext>
            </a:extLst>
          </p:cNvPr>
          <p:cNvSpPr txBox="1"/>
          <p:nvPr/>
        </p:nvSpPr>
        <p:spPr>
          <a:xfrm>
            <a:off x="1371600" y="679747"/>
            <a:ext cx="8506691" cy="523220"/>
          </a:xfrm>
          <a:prstGeom prst="rect">
            <a:avLst/>
          </a:prstGeom>
          <a:noFill/>
        </p:spPr>
        <p:txBody>
          <a:bodyPr wrap="square" rtlCol="0">
            <a:spAutoFit/>
          </a:bodyPr>
          <a:lstStyle/>
          <a:p>
            <a:pPr algn="ctr"/>
            <a:r>
              <a:rPr lang="en-US" sz="2800" dirty="0">
                <a:solidFill>
                  <a:srgbClr val="FF0000"/>
                </a:solidFill>
                <a:highlight>
                  <a:srgbClr val="FFFF00"/>
                </a:highlight>
              </a:rPr>
              <a:t>Second Step: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 </a:t>
            </a:r>
            <a:endParaRPr lang="en-IN" sz="2800" dirty="0">
              <a:solidFill>
                <a:srgbClr val="FF0000"/>
              </a:solidFill>
              <a:highlight>
                <a:srgbClr val="FFFF00"/>
              </a:highlight>
            </a:endParaRPr>
          </a:p>
        </p:txBody>
      </p:sp>
      <p:sp>
        <p:nvSpPr>
          <p:cNvPr id="6" name="TextBox 5">
            <a:extLst>
              <a:ext uri="{FF2B5EF4-FFF2-40B4-BE49-F238E27FC236}">
                <a16:creationId xmlns:a16="http://schemas.microsoft.com/office/drawing/2014/main" id="{03266006-A4B0-790E-3CF5-9312EAFF0A33}"/>
              </a:ext>
            </a:extLst>
          </p:cNvPr>
          <p:cNvSpPr txBox="1"/>
          <p:nvPr/>
        </p:nvSpPr>
        <p:spPr>
          <a:xfrm>
            <a:off x="374072" y="1374837"/>
            <a:ext cx="11568546" cy="1200329"/>
          </a:xfrm>
          <a:prstGeom prst="rect">
            <a:avLst/>
          </a:prstGeom>
          <a:solidFill>
            <a:srgbClr val="00B050"/>
          </a:solidFill>
        </p:spPr>
        <p:txBody>
          <a:bodyPr wrap="square" rtlCol="0">
            <a:spAutoFit/>
          </a:bodyPr>
          <a:lstStyle/>
          <a:p>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Creating the Action with the Action Creator: </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Actions are plain JavaScript objects which have two properties </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 </a:t>
            </a:r>
            <a:r>
              <a:rPr lang="en-US" b="1" i="1" u="sng"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type and payload</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 (</a:t>
            </a:r>
            <a:r>
              <a:rPr lang="en-US" b="1" u="sng"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type is like unique action type and payload is the data that if we want to pass to the store then we can put it inside the payload</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 Actions only can tell what to do but not how to do it.</a:t>
            </a:r>
            <a:endParaRPr lang="en-IN"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7" name="TextBox 6">
            <a:extLst>
              <a:ext uri="{FF2B5EF4-FFF2-40B4-BE49-F238E27FC236}">
                <a16:creationId xmlns:a16="http://schemas.microsoft.com/office/drawing/2014/main" id="{9EFA455A-2091-13A4-7B75-2F31D4389006}"/>
              </a:ext>
            </a:extLst>
          </p:cNvPr>
          <p:cNvSpPr txBox="1"/>
          <p:nvPr/>
        </p:nvSpPr>
        <p:spPr>
          <a:xfrm>
            <a:off x="374072" y="2841961"/>
            <a:ext cx="11568546" cy="1200329"/>
          </a:xfrm>
          <a:prstGeom prst="rect">
            <a:avLst/>
          </a:prstGeom>
          <a:solidFill>
            <a:srgbClr val="0070C0"/>
          </a:solidFill>
        </p:spPr>
        <p:txBody>
          <a:bodyPr wrap="square" rtlCol="0">
            <a:spAutoFit/>
          </a:bodyPr>
          <a:lstStyle/>
          <a:p>
            <a:pPr algn="ct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return {</a:t>
            </a:r>
          </a:p>
          <a:p>
            <a:pPr algn="ct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		     type: “Increment”,</a:t>
            </a:r>
          </a:p>
          <a:p>
            <a:pPr algn="ct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		payload: num</a:t>
            </a:r>
          </a:p>
          <a:p>
            <a:pPr algn="ct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a:t>
            </a:r>
            <a:endParaRPr lang="en-IN"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8" name="TextBox 7">
            <a:extLst>
              <a:ext uri="{FF2B5EF4-FFF2-40B4-BE49-F238E27FC236}">
                <a16:creationId xmlns:a16="http://schemas.microsoft.com/office/drawing/2014/main" id="{1D352639-F721-C469-7888-E5078D8B149E}"/>
              </a:ext>
            </a:extLst>
          </p:cNvPr>
          <p:cNvSpPr txBox="1"/>
          <p:nvPr/>
        </p:nvSpPr>
        <p:spPr>
          <a:xfrm>
            <a:off x="706582" y="3297384"/>
            <a:ext cx="3117273" cy="369332"/>
          </a:xfrm>
          <a:prstGeom prst="rect">
            <a:avLst/>
          </a:prstGeom>
          <a:noFill/>
        </p:spPr>
        <p:txBody>
          <a:bodyPr wrap="square" rtlCol="0">
            <a:spAutoFit/>
          </a:bodyPr>
          <a:lstStyle/>
          <a:p>
            <a:pPr algn="ct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This is Action </a:t>
            </a: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a:t>
            </a:r>
            <a:endParaRPr lang="en-IN"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0" name="TextBox 9">
            <a:extLst>
              <a:ext uri="{FF2B5EF4-FFF2-40B4-BE49-F238E27FC236}">
                <a16:creationId xmlns:a16="http://schemas.microsoft.com/office/drawing/2014/main" id="{CA7B242E-6D17-1A68-2F3B-2E24E0A19A60}"/>
              </a:ext>
            </a:extLst>
          </p:cNvPr>
          <p:cNvSpPr txBox="1"/>
          <p:nvPr/>
        </p:nvSpPr>
        <p:spPr>
          <a:xfrm>
            <a:off x="394854" y="4740217"/>
            <a:ext cx="4107873" cy="369332"/>
          </a:xfrm>
          <a:prstGeom prst="rect">
            <a:avLst/>
          </a:prstGeom>
          <a:noFill/>
        </p:spPr>
        <p:txBody>
          <a:bodyPr wrap="square" rtlCol="0">
            <a:spAutoFit/>
          </a:bodyPr>
          <a:lstStyle/>
          <a:p>
            <a:pPr algn="ct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This is Action Creator </a:t>
            </a: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a:t>
            </a:r>
            <a:endParaRPr lang="en-IN"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1" name="TextBox 10">
            <a:extLst>
              <a:ext uri="{FF2B5EF4-FFF2-40B4-BE49-F238E27FC236}">
                <a16:creationId xmlns:a16="http://schemas.microsoft.com/office/drawing/2014/main" id="{256A95A3-159D-4A3E-499C-15BA7DE385F4}"/>
              </a:ext>
            </a:extLst>
          </p:cNvPr>
          <p:cNvSpPr txBox="1"/>
          <p:nvPr/>
        </p:nvSpPr>
        <p:spPr>
          <a:xfrm>
            <a:off x="706582" y="4613564"/>
            <a:ext cx="11236036" cy="1754326"/>
          </a:xfrm>
          <a:prstGeom prst="rect">
            <a:avLst/>
          </a:prstGeom>
          <a:solidFill>
            <a:srgbClr val="92D050"/>
          </a:solidFill>
        </p:spPr>
        <p:txBody>
          <a:bodyPr wrap="square" rtlCol="0">
            <a:spAutoFit/>
          </a:bodyPr>
          <a:lstStyle/>
          <a:p>
            <a:pPr algn="ctr"/>
            <a:r>
              <a:rPr lang="en-US" b="1" dirty="0">
                <a:latin typeface="Fira Code" panose="020B0809050000020004" pitchFamily="49" charset="0"/>
                <a:ea typeface="Fira Code" panose="020B0809050000020004" pitchFamily="49" charset="0"/>
                <a:cs typeface="Fira Code" panose="020B0809050000020004" pitchFamily="49" charset="0"/>
              </a:rPr>
              <a:t>export const incNumberBy = (num) =&gt;{</a:t>
            </a:r>
          </a:p>
          <a:p>
            <a:pPr algn="ctr"/>
            <a:r>
              <a:rPr lang="en-US" b="1" dirty="0">
                <a:latin typeface="Fira Code" panose="020B0809050000020004" pitchFamily="49" charset="0"/>
                <a:ea typeface="Fira Code" panose="020B0809050000020004" pitchFamily="49" charset="0"/>
                <a:cs typeface="Fira Code" panose="020B0809050000020004" pitchFamily="49" charset="0"/>
              </a:rPr>
              <a:t>	return {</a:t>
            </a:r>
          </a:p>
          <a:p>
            <a:pPr algn="ctr"/>
            <a:r>
              <a:rPr lang="en-US" b="1" dirty="0">
                <a:latin typeface="Fira Code" panose="020B0809050000020004" pitchFamily="49" charset="0"/>
                <a:ea typeface="Fira Code" panose="020B0809050000020004" pitchFamily="49" charset="0"/>
                <a:cs typeface="Fira Code" panose="020B0809050000020004" pitchFamily="49" charset="0"/>
              </a:rPr>
              <a:t>	     type: “INCREMENT”,</a:t>
            </a:r>
          </a:p>
          <a:p>
            <a:pPr algn="ctr"/>
            <a:r>
              <a:rPr lang="en-US" b="1" dirty="0">
                <a:latin typeface="Fira Code" panose="020B0809050000020004" pitchFamily="49" charset="0"/>
                <a:ea typeface="Fira Code" panose="020B0809050000020004" pitchFamily="49" charset="0"/>
                <a:cs typeface="Fira Code" panose="020B0809050000020004" pitchFamily="49" charset="0"/>
              </a:rPr>
              <a:t>	      payload: num</a:t>
            </a:r>
          </a:p>
          <a:p>
            <a:pPr algn="ctr"/>
            <a:r>
              <a:rPr lang="en-US" b="1" dirty="0">
                <a:latin typeface="Fira Code" panose="020B0809050000020004" pitchFamily="49" charset="0"/>
                <a:ea typeface="Fira Code" panose="020B0809050000020004" pitchFamily="49" charset="0"/>
                <a:cs typeface="Fira Code" panose="020B0809050000020004" pitchFamily="49" charset="0"/>
              </a:rPr>
              <a:t>	}</a:t>
            </a:r>
          </a:p>
          <a:p>
            <a:pPr algn="ctr"/>
            <a:r>
              <a:rPr lang="en-US" b="1" dirty="0">
                <a:latin typeface="Fira Code" panose="020B0809050000020004" pitchFamily="49" charset="0"/>
                <a:ea typeface="Fira Code" panose="020B0809050000020004" pitchFamily="49" charset="0"/>
                <a:cs typeface="Fira Code" panose="020B0809050000020004" pitchFamily="49" charset="0"/>
              </a:rPr>
              <a:t>}</a:t>
            </a:r>
            <a:endParaRPr lang="en-IN" b="1" dirty="0">
              <a:latin typeface="Fira Code" panose="020B0809050000020004" pitchFamily="49" charset="0"/>
              <a:ea typeface="Fira Code" panose="020B0809050000020004" pitchFamily="49" charset="0"/>
              <a:cs typeface="Fira Code" panose="020B0809050000020004" pitchFamily="49" charset="0"/>
            </a:endParaRPr>
          </a:p>
        </p:txBody>
      </p:sp>
      <p:sp>
        <p:nvSpPr>
          <p:cNvPr id="12" name="TextBox 11">
            <a:extLst>
              <a:ext uri="{FF2B5EF4-FFF2-40B4-BE49-F238E27FC236}">
                <a16:creationId xmlns:a16="http://schemas.microsoft.com/office/drawing/2014/main" id="{EB01F33A-575A-D8E1-8827-9FD56C9A44A7}"/>
              </a:ext>
            </a:extLst>
          </p:cNvPr>
          <p:cNvSpPr txBox="1"/>
          <p:nvPr/>
        </p:nvSpPr>
        <p:spPr>
          <a:xfrm>
            <a:off x="689264" y="4696689"/>
            <a:ext cx="3300845" cy="1600438"/>
          </a:xfrm>
          <a:prstGeom prst="rect">
            <a:avLst/>
          </a:prstGeom>
          <a:noFill/>
        </p:spPr>
        <p:txBody>
          <a:bodyPr wrap="square" rtlCol="0">
            <a:spAutoFit/>
          </a:bodyPr>
          <a:lstStyle/>
          <a:p>
            <a:pPr algn="ctr"/>
            <a:r>
              <a:rPr lang="en-US" sz="1400" b="1" dirty="0">
                <a:solidFill>
                  <a:schemeClr val="bg1"/>
                </a:solidFill>
                <a:latin typeface="Fira Code" panose="020B0809050000020004" pitchFamily="49" charset="0"/>
                <a:ea typeface="Fira Code" panose="020B0809050000020004" pitchFamily="49" charset="0"/>
                <a:cs typeface="Fira Code" panose="020B0809050000020004" pitchFamily="49" charset="0"/>
              </a:rPr>
              <a:t>This is Action Creator </a:t>
            </a:r>
            <a:r>
              <a:rPr lang="en-US" sz="1400" b="1"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a:t>
            </a:r>
          </a:p>
          <a:p>
            <a:pPr algn="ctr"/>
            <a:r>
              <a:rPr lang="en-US" sz="1400" b="1"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This is a pure functions which creates an action and then returns that and it doesn’t have any side effect means it will not affect the code, outside of it’s scope</a:t>
            </a:r>
            <a:endParaRPr lang="en-IN" sz="14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14471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CD65F1-864C-6DAA-DE89-28DE3A12A07C}"/>
              </a:ext>
            </a:extLst>
          </p:cNvPr>
          <p:cNvSpPr txBox="1"/>
          <p:nvPr/>
        </p:nvSpPr>
        <p:spPr>
          <a:xfrm>
            <a:off x="249381" y="138545"/>
            <a:ext cx="11693237" cy="369332"/>
          </a:xfrm>
          <a:prstGeom prst="rect">
            <a:avLst/>
          </a:prstGeom>
          <a:noFill/>
        </p:spPr>
        <p:txBody>
          <a:bodyPr wrap="square" rtlCol="0">
            <a:spAutoFit/>
          </a:bodyPr>
          <a:lstStyle/>
          <a:p>
            <a:pPr algn="ctr"/>
            <a:r>
              <a:rPr lang="en-US" dirty="0">
                <a:solidFill>
                  <a:srgbClr val="FF0000"/>
                </a:solidFill>
                <a:highlight>
                  <a:srgbClr val="FFFF00"/>
                </a:highlight>
                <a:latin typeface="Fira Code" panose="020B0809050000020004" pitchFamily="49" charset="0"/>
                <a:ea typeface="Fira Code" panose="020B0809050000020004" pitchFamily="49" charset="0"/>
                <a:cs typeface="Fira Code" panose="020B0809050000020004" pitchFamily="49" charset="0"/>
              </a:rPr>
              <a:t>Let’s now explore the steps of using Redux with React to manage the state Globally.</a:t>
            </a:r>
            <a:endParaRPr lang="en-IN" dirty="0">
              <a:solidFill>
                <a:srgbClr val="FF0000"/>
              </a:solidFill>
              <a:highlight>
                <a:srgbClr val="FFFF00"/>
              </a:highlight>
              <a:latin typeface="Fira Code" panose="020B0809050000020004" pitchFamily="49" charset="0"/>
              <a:ea typeface="Fira Code" panose="020B0809050000020004" pitchFamily="49" charset="0"/>
              <a:cs typeface="Fira Code" panose="020B0809050000020004" pitchFamily="49" charset="0"/>
            </a:endParaRPr>
          </a:p>
        </p:txBody>
      </p:sp>
      <p:sp>
        <p:nvSpPr>
          <p:cNvPr id="5" name="TextBox 4">
            <a:extLst>
              <a:ext uri="{FF2B5EF4-FFF2-40B4-BE49-F238E27FC236}">
                <a16:creationId xmlns:a16="http://schemas.microsoft.com/office/drawing/2014/main" id="{51F1D5CB-D6F5-A25C-1E2E-8EF9011443B5}"/>
              </a:ext>
            </a:extLst>
          </p:cNvPr>
          <p:cNvSpPr txBox="1"/>
          <p:nvPr/>
        </p:nvSpPr>
        <p:spPr>
          <a:xfrm>
            <a:off x="1371600" y="538163"/>
            <a:ext cx="8506691" cy="523220"/>
          </a:xfrm>
          <a:prstGeom prst="rect">
            <a:avLst/>
          </a:prstGeom>
          <a:noFill/>
        </p:spPr>
        <p:txBody>
          <a:bodyPr wrap="square" rtlCol="0">
            <a:spAutoFit/>
          </a:bodyPr>
          <a:lstStyle/>
          <a:p>
            <a:pPr algn="ctr"/>
            <a:r>
              <a:rPr lang="en-US" sz="2800" dirty="0">
                <a:solidFill>
                  <a:srgbClr val="FF0000"/>
                </a:solidFill>
                <a:highlight>
                  <a:srgbClr val="FFFF00"/>
                </a:highlight>
              </a:rPr>
              <a:t>Third Step: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 </a:t>
            </a:r>
            <a:endParaRPr lang="en-IN" sz="2800" dirty="0">
              <a:solidFill>
                <a:srgbClr val="FF0000"/>
              </a:solidFill>
              <a:highlight>
                <a:srgbClr val="FFFF00"/>
              </a:highlight>
            </a:endParaRPr>
          </a:p>
        </p:txBody>
      </p:sp>
      <p:sp>
        <p:nvSpPr>
          <p:cNvPr id="6" name="TextBox 5">
            <a:extLst>
              <a:ext uri="{FF2B5EF4-FFF2-40B4-BE49-F238E27FC236}">
                <a16:creationId xmlns:a16="http://schemas.microsoft.com/office/drawing/2014/main" id="{94CF6B2D-1361-7E34-5E09-A268EE937C9D}"/>
              </a:ext>
            </a:extLst>
          </p:cNvPr>
          <p:cNvSpPr txBox="1"/>
          <p:nvPr/>
        </p:nvSpPr>
        <p:spPr>
          <a:xfrm>
            <a:off x="374072" y="1096592"/>
            <a:ext cx="11568546" cy="646331"/>
          </a:xfrm>
          <a:prstGeom prst="rect">
            <a:avLst/>
          </a:prstGeom>
          <a:solidFill>
            <a:srgbClr val="00B050"/>
          </a:solidFill>
        </p:spPr>
        <p:txBody>
          <a:bodyPr wrap="square" rtlCol="0">
            <a:spAutoFit/>
          </a:bodyPr>
          <a:lstStyle/>
          <a:p>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Creating the Reducer: </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Reducers are the functions that take the current state and an action as arguments, and return new state as result</a:t>
            </a:r>
            <a:endParaRPr lang="en-IN"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7" name="TextBox 6">
            <a:extLst>
              <a:ext uri="{FF2B5EF4-FFF2-40B4-BE49-F238E27FC236}">
                <a16:creationId xmlns:a16="http://schemas.microsoft.com/office/drawing/2014/main" id="{7836D786-09E5-5038-201D-735A1A6071B1}"/>
              </a:ext>
            </a:extLst>
          </p:cNvPr>
          <p:cNvSpPr txBox="1"/>
          <p:nvPr/>
        </p:nvSpPr>
        <p:spPr>
          <a:xfrm>
            <a:off x="606136" y="1970061"/>
            <a:ext cx="11083636" cy="2554545"/>
          </a:xfrm>
          <a:prstGeom prst="rect">
            <a:avLst/>
          </a:prstGeom>
          <a:solidFill>
            <a:srgbClr val="92D050"/>
          </a:solidFill>
        </p:spPr>
        <p:txBody>
          <a:bodyPr wrap="square" rtlCol="0">
            <a:spAutoFit/>
          </a:bodyPr>
          <a:lstStyle/>
          <a:p>
            <a:r>
              <a:rPr lang="en-US" sz="2000" b="1" dirty="0">
                <a:latin typeface="Fira Code" panose="020B0809050000020004" pitchFamily="49" charset="0"/>
                <a:ea typeface="Fira Code" panose="020B0809050000020004" pitchFamily="49" charset="0"/>
                <a:cs typeface="Fira Code" panose="020B0809050000020004" pitchFamily="49" charset="0"/>
              </a:rPr>
              <a:t>const inititalState = 0</a:t>
            </a:r>
          </a:p>
          <a:p>
            <a:r>
              <a:rPr lang="en-US" sz="2000" b="1" dirty="0">
                <a:latin typeface="Fira Code" panose="020B0809050000020004" pitchFamily="49" charset="0"/>
                <a:ea typeface="Fira Code" panose="020B0809050000020004" pitchFamily="49" charset="0"/>
                <a:cs typeface="Fira Code" panose="020B0809050000020004" pitchFamily="49" charset="0"/>
              </a:rPr>
              <a:t>const changeTheNumber = (state = initialState, action) =&gt; {</a:t>
            </a:r>
          </a:p>
          <a:p>
            <a:r>
              <a:rPr lang="en-US" sz="2000" b="1" dirty="0">
                <a:latin typeface="Fira Code" panose="020B0809050000020004" pitchFamily="49" charset="0"/>
                <a:ea typeface="Fira Code" panose="020B0809050000020004" pitchFamily="49" charset="0"/>
                <a:cs typeface="Fira Code" panose="020B0809050000020004" pitchFamily="49" charset="0"/>
              </a:rPr>
              <a:t>	switch (action.type) {</a:t>
            </a:r>
          </a:p>
          <a:p>
            <a:r>
              <a:rPr lang="en-US" sz="2000" b="1" dirty="0">
                <a:latin typeface="Fira Code" panose="020B0809050000020004" pitchFamily="49" charset="0"/>
                <a:ea typeface="Fira Code" panose="020B0809050000020004" pitchFamily="49" charset="0"/>
                <a:cs typeface="Fira Code" panose="020B0809050000020004" pitchFamily="49" charset="0"/>
              </a:rPr>
              <a:t>	    case “INCREMENT”: return state + action.payload;</a:t>
            </a:r>
          </a:p>
          <a:p>
            <a:r>
              <a:rPr lang="en-US" sz="2000" b="1" dirty="0">
                <a:latin typeface="Fira Code" panose="020B0809050000020004" pitchFamily="49" charset="0"/>
                <a:ea typeface="Fira Code" panose="020B0809050000020004" pitchFamily="49" charset="0"/>
                <a:cs typeface="Fira Code" panose="020B0809050000020004" pitchFamily="49" charset="0"/>
              </a:rPr>
              <a:t>	    case “DECREMENT”: return state – 1;</a:t>
            </a:r>
          </a:p>
          <a:p>
            <a:r>
              <a:rPr lang="en-US" sz="2000" b="1" dirty="0">
                <a:latin typeface="Fira Code" panose="020B0809050000020004" pitchFamily="49" charset="0"/>
                <a:ea typeface="Fira Code" panose="020B0809050000020004" pitchFamily="49" charset="0"/>
                <a:cs typeface="Fira Code" panose="020B0809050000020004" pitchFamily="49" charset="0"/>
              </a:rPr>
              <a:t>	    default: return state;</a:t>
            </a:r>
          </a:p>
          <a:p>
            <a:r>
              <a:rPr lang="en-US" sz="2000" b="1" dirty="0">
                <a:latin typeface="Fira Code" panose="020B0809050000020004" pitchFamily="49" charset="0"/>
                <a:ea typeface="Fira Code" panose="020B0809050000020004" pitchFamily="49" charset="0"/>
                <a:cs typeface="Fira Code" panose="020B0809050000020004" pitchFamily="49" charset="0"/>
              </a:rPr>
              <a:t>    }</a:t>
            </a:r>
          </a:p>
          <a:p>
            <a:r>
              <a:rPr lang="en-US" sz="2000" b="1" dirty="0">
                <a:latin typeface="Fira Code" panose="020B0809050000020004" pitchFamily="49" charset="0"/>
                <a:ea typeface="Fira Code" panose="020B0809050000020004" pitchFamily="49" charset="0"/>
                <a:cs typeface="Fira Code" panose="020B0809050000020004" pitchFamily="49" charset="0"/>
              </a:rPr>
              <a:t>} </a:t>
            </a:r>
            <a:endParaRPr lang="en-IN" sz="20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8" name="TextBox 7">
            <a:extLst>
              <a:ext uri="{FF2B5EF4-FFF2-40B4-BE49-F238E27FC236}">
                <a16:creationId xmlns:a16="http://schemas.microsoft.com/office/drawing/2014/main" id="{21507469-CD4F-AA25-A718-FA025B1BFD7B}"/>
              </a:ext>
            </a:extLst>
          </p:cNvPr>
          <p:cNvSpPr txBox="1"/>
          <p:nvPr/>
        </p:nvSpPr>
        <p:spPr>
          <a:xfrm>
            <a:off x="606136" y="4637145"/>
            <a:ext cx="11083636" cy="646331"/>
          </a:xfrm>
          <a:prstGeom prst="rect">
            <a:avLst/>
          </a:prstGeom>
          <a:solidFill>
            <a:schemeClr val="tx1"/>
          </a:solidFill>
        </p:spPr>
        <p:txBody>
          <a:bodyPr wrap="square" rtlCol="0">
            <a:spAutoFit/>
          </a:bodyPr>
          <a:lstStyle/>
          <a:p>
            <a:r>
              <a:rPr lang="en-US" dirty="0">
                <a:solidFill>
                  <a:schemeClr val="bg1"/>
                </a:solidFill>
              </a:rPr>
              <a:t>If we have more than one reducer then we can combine all the reducers to the rootReducer. For this we need a function combineReducers (which we have to import from “redux library”). Now let’s have a look on how to do it </a:t>
            </a:r>
            <a:r>
              <a:rPr lang="en-US" dirty="0">
                <a:solidFill>
                  <a:schemeClr val="bg1"/>
                </a:solidFill>
                <a:sym typeface="Wingdings" panose="05000000000000000000" pitchFamily="2" charset="2"/>
              </a:rPr>
              <a:t></a:t>
            </a:r>
            <a:endParaRPr lang="en-IN" dirty="0">
              <a:solidFill>
                <a:schemeClr val="bg1"/>
              </a:solidFill>
            </a:endParaRPr>
          </a:p>
        </p:txBody>
      </p:sp>
      <p:sp>
        <p:nvSpPr>
          <p:cNvPr id="2" name="TextBox 1">
            <a:extLst>
              <a:ext uri="{FF2B5EF4-FFF2-40B4-BE49-F238E27FC236}">
                <a16:creationId xmlns:a16="http://schemas.microsoft.com/office/drawing/2014/main" id="{C98CA44B-45F2-D780-48A8-C06D71D13918}"/>
              </a:ext>
            </a:extLst>
          </p:cNvPr>
          <p:cNvSpPr txBox="1"/>
          <p:nvPr/>
        </p:nvSpPr>
        <p:spPr>
          <a:xfrm>
            <a:off x="564572" y="5396016"/>
            <a:ext cx="11187546" cy="1323439"/>
          </a:xfrm>
          <a:prstGeom prst="rect">
            <a:avLst/>
          </a:prstGeom>
          <a:solidFill>
            <a:srgbClr val="92D050"/>
          </a:solidFill>
        </p:spPr>
        <p:txBody>
          <a:bodyPr wrap="square" rtlCol="0">
            <a:spAutoFit/>
          </a:bodyPr>
          <a:lstStyle/>
          <a:p>
            <a:r>
              <a:rPr lang="en-US" sz="2000" b="1" dirty="0">
                <a:latin typeface="Fira Code" panose="020B0809050000020004" pitchFamily="49" charset="0"/>
                <a:ea typeface="Fira Code" panose="020B0809050000020004" pitchFamily="49" charset="0"/>
                <a:cs typeface="Fira Code" panose="020B0809050000020004" pitchFamily="49" charset="0"/>
              </a:rPr>
              <a:t> import { combineReducers } form “redux”;</a:t>
            </a:r>
          </a:p>
          <a:p>
            <a:r>
              <a:rPr lang="en-US" sz="2000" b="1" dirty="0">
                <a:latin typeface="Fira Code" panose="020B0809050000020004" pitchFamily="49" charset="0"/>
                <a:ea typeface="Fira Code" panose="020B0809050000020004" pitchFamily="49" charset="0"/>
                <a:cs typeface="Fira Code" panose="020B0809050000020004" pitchFamily="49" charset="0"/>
              </a:rPr>
              <a:t> export const rootReducer = combineReducers({</a:t>
            </a:r>
          </a:p>
          <a:p>
            <a:r>
              <a:rPr lang="en-US" sz="2000" b="1" dirty="0">
                <a:latin typeface="Fira Code" panose="020B0809050000020004" pitchFamily="49" charset="0"/>
                <a:ea typeface="Fira Code" panose="020B0809050000020004" pitchFamily="49" charset="0"/>
                <a:cs typeface="Fira Code" panose="020B0809050000020004" pitchFamily="49" charset="0"/>
              </a:rPr>
              <a:t> changeTheNumber, second reducer if we have any and so on</a:t>
            </a:r>
          </a:p>
          <a:p>
            <a:r>
              <a:rPr lang="en-US" sz="2000" b="1" dirty="0">
                <a:latin typeface="Fira Code" panose="020B0809050000020004" pitchFamily="49" charset="0"/>
                <a:ea typeface="Fira Code" panose="020B0809050000020004" pitchFamily="49" charset="0"/>
                <a:cs typeface="Fira Code" panose="020B0809050000020004" pitchFamily="49" charset="0"/>
              </a:rPr>
              <a:t>})</a:t>
            </a:r>
            <a:endParaRPr lang="en-IN" sz="20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815354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8BCC31-FC29-6CC1-D49F-BBA1821E7F5D}"/>
              </a:ext>
            </a:extLst>
          </p:cNvPr>
          <p:cNvSpPr txBox="1"/>
          <p:nvPr/>
        </p:nvSpPr>
        <p:spPr>
          <a:xfrm>
            <a:off x="249381" y="138545"/>
            <a:ext cx="11693237" cy="369332"/>
          </a:xfrm>
          <a:prstGeom prst="rect">
            <a:avLst/>
          </a:prstGeom>
          <a:noFill/>
        </p:spPr>
        <p:txBody>
          <a:bodyPr wrap="square" rtlCol="0">
            <a:spAutoFit/>
          </a:bodyPr>
          <a:lstStyle/>
          <a:p>
            <a:pPr algn="ctr"/>
            <a:r>
              <a:rPr lang="en-US" dirty="0">
                <a:solidFill>
                  <a:srgbClr val="FF0000"/>
                </a:solidFill>
                <a:highlight>
                  <a:srgbClr val="FFFF00"/>
                </a:highlight>
                <a:latin typeface="Fira Code" panose="020B0809050000020004" pitchFamily="49" charset="0"/>
                <a:ea typeface="Fira Code" panose="020B0809050000020004" pitchFamily="49" charset="0"/>
                <a:cs typeface="Fira Code" panose="020B0809050000020004" pitchFamily="49" charset="0"/>
              </a:rPr>
              <a:t>Let’s now explore the steps of using Redux with React to manage the state Globally.</a:t>
            </a:r>
            <a:endParaRPr lang="en-IN" dirty="0">
              <a:solidFill>
                <a:srgbClr val="FF0000"/>
              </a:solidFill>
              <a:highlight>
                <a:srgbClr val="FFFF00"/>
              </a:highlight>
              <a:latin typeface="Fira Code" panose="020B0809050000020004" pitchFamily="49" charset="0"/>
              <a:ea typeface="Fira Code" panose="020B0809050000020004" pitchFamily="49" charset="0"/>
              <a:cs typeface="Fira Code" panose="020B0809050000020004" pitchFamily="49" charset="0"/>
            </a:endParaRPr>
          </a:p>
        </p:txBody>
      </p:sp>
      <p:sp>
        <p:nvSpPr>
          <p:cNvPr id="3" name="TextBox 2">
            <a:extLst>
              <a:ext uri="{FF2B5EF4-FFF2-40B4-BE49-F238E27FC236}">
                <a16:creationId xmlns:a16="http://schemas.microsoft.com/office/drawing/2014/main" id="{1F8F28B6-1C66-C1C4-4441-0C343C38D5C6}"/>
              </a:ext>
            </a:extLst>
          </p:cNvPr>
          <p:cNvSpPr txBox="1"/>
          <p:nvPr/>
        </p:nvSpPr>
        <p:spPr>
          <a:xfrm>
            <a:off x="1371600" y="679747"/>
            <a:ext cx="8506691" cy="523220"/>
          </a:xfrm>
          <a:prstGeom prst="rect">
            <a:avLst/>
          </a:prstGeom>
          <a:noFill/>
        </p:spPr>
        <p:txBody>
          <a:bodyPr wrap="square" rtlCol="0">
            <a:spAutoFit/>
          </a:bodyPr>
          <a:lstStyle/>
          <a:p>
            <a:pPr algn="ctr"/>
            <a:r>
              <a:rPr lang="en-US" sz="2800" dirty="0">
                <a:solidFill>
                  <a:srgbClr val="FF0000"/>
                </a:solidFill>
                <a:highlight>
                  <a:srgbClr val="FFFF00"/>
                </a:highlight>
              </a:rPr>
              <a:t>Fourth Step: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 </a:t>
            </a:r>
            <a:endParaRPr lang="en-IN" sz="2800" dirty="0">
              <a:solidFill>
                <a:srgbClr val="FF0000"/>
              </a:solidFill>
              <a:highlight>
                <a:srgbClr val="FFFF00"/>
              </a:highlight>
            </a:endParaRPr>
          </a:p>
        </p:txBody>
      </p:sp>
      <p:sp>
        <p:nvSpPr>
          <p:cNvPr id="4" name="TextBox 3">
            <a:extLst>
              <a:ext uri="{FF2B5EF4-FFF2-40B4-BE49-F238E27FC236}">
                <a16:creationId xmlns:a16="http://schemas.microsoft.com/office/drawing/2014/main" id="{C2ED5EC5-190C-4E20-BFA6-4B7C75370A0C}"/>
              </a:ext>
            </a:extLst>
          </p:cNvPr>
          <p:cNvSpPr txBox="1"/>
          <p:nvPr/>
        </p:nvSpPr>
        <p:spPr>
          <a:xfrm>
            <a:off x="374072" y="1374837"/>
            <a:ext cx="11568546" cy="369332"/>
          </a:xfrm>
          <a:prstGeom prst="rect">
            <a:avLst/>
          </a:prstGeom>
          <a:solidFill>
            <a:srgbClr val="00B050"/>
          </a:solidFill>
        </p:spPr>
        <p:txBody>
          <a:bodyPr wrap="square" rtlCol="0">
            <a:spAutoFit/>
          </a:bodyPr>
          <a:lstStyle/>
          <a:p>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Providing the store to the ancestor component </a:t>
            </a: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   </a:t>
            </a:r>
            <a:endParaRPr lang="en-IN"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5" name="TextBox 4">
            <a:extLst>
              <a:ext uri="{FF2B5EF4-FFF2-40B4-BE49-F238E27FC236}">
                <a16:creationId xmlns:a16="http://schemas.microsoft.com/office/drawing/2014/main" id="{6E76E0B2-330B-398F-C995-137DB7510EE7}"/>
              </a:ext>
            </a:extLst>
          </p:cNvPr>
          <p:cNvSpPr txBox="1"/>
          <p:nvPr/>
        </p:nvSpPr>
        <p:spPr>
          <a:xfrm>
            <a:off x="568036" y="2382982"/>
            <a:ext cx="11139055" cy="4154984"/>
          </a:xfrm>
          <a:prstGeom prst="rect">
            <a:avLst/>
          </a:prstGeom>
          <a:solidFill>
            <a:srgbClr val="92D050"/>
          </a:solidFill>
        </p:spPr>
        <p:txBody>
          <a:bodyPr wrap="square" rtlCol="0">
            <a:spAutoFit/>
          </a:bodyPr>
          <a:lstStyle/>
          <a:p>
            <a:r>
              <a:rPr lang="en-IN" sz="2400" b="1" dirty="0">
                <a:latin typeface="Fira Code" panose="020B0809050000020004" pitchFamily="49" charset="0"/>
                <a:ea typeface="Fira Code" panose="020B0809050000020004" pitchFamily="49" charset="0"/>
                <a:cs typeface="Fira Code" panose="020B0809050000020004" pitchFamily="49" charset="0"/>
              </a:rPr>
              <a:t>import store from ‘path of the store.js file’;</a:t>
            </a:r>
          </a:p>
          <a:p>
            <a:r>
              <a:rPr lang="en-IN" sz="2400" b="1" dirty="0">
                <a:latin typeface="Fira Code" panose="020B0809050000020004" pitchFamily="49" charset="0"/>
                <a:ea typeface="Fira Code" panose="020B0809050000020004" pitchFamily="49" charset="0"/>
                <a:cs typeface="Fira Code" panose="020B0809050000020004" pitchFamily="49" charset="0"/>
              </a:rPr>
              <a:t>import { Provider } from 'react-redux’;</a:t>
            </a:r>
          </a:p>
          <a:p>
            <a:endParaRPr lang="en-IN" sz="2400" b="1" dirty="0">
              <a:latin typeface="Fira Code" panose="020B0809050000020004" pitchFamily="49" charset="0"/>
              <a:ea typeface="Fira Code" panose="020B0809050000020004" pitchFamily="49" charset="0"/>
              <a:cs typeface="Fira Code" panose="020B0809050000020004" pitchFamily="49" charset="0"/>
            </a:endParaRPr>
          </a:p>
          <a:p>
            <a:r>
              <a:rPr lang="en-IN" sz="2400" b="1" dirty="0">
                <a:latin typeface="Fira Code" panose="020B0809050000020004" pitchFamily="49" charset="0"/>
                <a:ea typeface="Fira Code" panose="020B0809050000020004" pitchFamily="49" charset="0"/>
                <a:cs typeface="Fira Code" panose="020B0809050000020004" pitchFamily="49" charset="0"/>
              </a:rPr>
              <a:t>const root = ReactDOM.createRoot(document.getElementById('root'))</a:t>
            </a:r>
          </a:p>
          <a:p>
            <a:endParaRPr lang="en-IN" sz="2400" b="1" dirty="0">
              <a:latin typeface="Fira Code" panose="020B0809050000020004" pitchFamily="49" charset="0"/>
              <a:ea typeface="Fira Code" panose="020B0809050000020004" pitchFamily="49" charset="0"/>
              <a:cs typeface="Fira Code" panose="020B0809050000020004" pitchFamily="49" charset="0"/>
            </a:endParaRPr>
          </a:p>
          <a:p>
            <a:r>
              <a:rPr lang="en-IN" sz="2400" b="1" dirty="0">
                <a:latin typeface="Fira Code" panose="020B0809050000020004" pitchFamily="49" charset="0"/>
                <a:ea typeface="Fira Code" panose="020B0809050000020004" pitchFamily="49" charset="0"/>
                <a:cs typeface="Fira Code" panose="020B0809050000020004" pitchFamily="49" charset="0"/>
              </a:rPr>
              <a:t>root.render(</a:t>
            </a:r>
          </a:p>
          <a:p>
            <a:r>
              <a:rPr lang="en-IN" sz="2400" b="1" dirty="0">
                <a:latin typeface="Fira Code" panose="020B0809050000020004" pitchFamily="49" charset="0"/>
                <a:ea typeface="Fira Code" panose="020B0809050000020004" pitchFamily="49" charset="0"/>
                <a:cs typeface="Fira Code" panose="020B0809050000020004" pitchFamily="49" charset="0"/>
              </a:rPr>
              <a:t>  &lt;Provider store={store}&gt;</a:t>
            </a:r>
          </a:p>
          <a:p>
            <a:r>
              <a:rPr lang="en-IN" sz="2400" b="1" dirty="0">
                <a:latin typeface="Fira Code" panose="020B0809050000020004" pitchFamily="49" charset="0"/>
                <a:ea typeface="Fira Code" panose="020B0809050000020004" pitchFamily="49" charset="0"/>
                <a:cs typeface="Fira Code" panose="020B0809050000020004" pitchFamily="49" charset="0"/>
              </a:rPr>
              <a:t>    &lt;App /&gt;</a:t>
            </a:r>
          </a:p>
          <a:p>
            <a:r>
              <a:rPr lang="en-IN" sz="2400" b="1" dirty="0">
                <a:latin typeface="Fira Code" panose="020B0809050000020004" pitchFamily="49" charset="0"/>
                <a:ea typeface="Fira Code" panose="020B0809050000020004" pitchFamily="49" charset="0"/>
                <a:cs typeface="Fira Code" panose="020B0809050000020004" pitchFamily="49" charset="0"/>
              </a:rPr>
              <a:t>  &lt;/Provider&gt;</a:t>
            </a:r>
          </a:p>
          <a:p>
            <a:r>
              <a:rPr lang="en-IN" sz="2400" b="1" dirty="0">
                <a:latin typeface="Fira Code" panose="020B0809050000020004" pitchFamily="49" charset="0"/>
                <a:ea typeface="Fira Code" panose="020B0809050000020004" pitchFamily="49" charset="0"/>
                <a:cs typeface="Fira Code" panose="020B0809050000020004" pitchFamily="49" charset="0"/>
              </a:rPr>
              <a:t>)</a:t>
            </a:r>
          </a:p>
        </p:txBody>
      </p:sp>
    </p:spTree>
    <p:extLst>
      <p:ext uri="{BB962C8B-B14F-4D97-AF65-F5344CB8AC3E}">
        <p14:creationId xmlns:p14="http://schemas.microsoft.com/office/powerpoint/2010/main" val="419728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F9EC10-9FA7-7BAD-03A6-E2D13035CCBC}"/>
              </a:ext>
            </a:extLst>
          </p:cNvPr>
          <p:cNvSpPr txBox="1"/>
          <p:nvPr/>
        </p:nvSpPr>
        <p:spPr>
          <a:xfrm>
            <a:off x="249381" y="138545"/>
            <a:ext cx="11693237" cy="369332"/>
          </a:xfrm>
          <a:prstGeom prst="rect">
            <a:avLst/>
          </a:prstGeom>
          <a:noFill/>
        </p:spPr>
        <p:txBody>
          <a:bodyPr wrap="square" rtlCol="0">
            <a:spAutoFit/>
          </a:bodyPr>
          <a:lstStyle/>
          <a:p>
            <a:pPr algn="ctr"/>
            <a:r>
              <a:rPr lang="en-US" dirty="0">
                <a:solidFill>
                  <a:srgbClr val="FF0000"/>
                </a:solidFill>
                <a:highlight>
                  <a:srgbClr val="FFFF00"/>
                </a:highlight>
                <a:latin typeface="Fira Code" panose="020B0809050000020004" pitchFamily="49" charset="0"/>
                <a:ea typeface="Fira Code" panose="020B0809050000020004" pitchFamily="49" charset="0"/>
                <a:cs typeface="Fira Code" panose="020B0809050000020004" pitchFamily="49" charset="0"/>
              </a:rPr>
              <a:t>Let’s now explore the steps of using Redux with React to manage the state Globally.</a:t>
            </a:r>
            <a:endParaRPr lang="en-IN" dirty="0">
              <a:solidFill>
                <a:srgbClr val="FF0000"/>
              </a:solidFill>
              <a:highlight>
                <a:srgbClr val="FFFF00"/>
              </a:highlight>
              <a:latin typeface="Fira Code" panose="020B0809050000020004" pitchFamily="49" charset="0"/>
              <a:ea typeface="Fira Code" panose="020B0809050000020004" pitchFamily="49" charset="0"/>
              <a:cs typeface="Fira Code" panose="020B0809050000020004" pitchFamily="49" charset="0"/>
            </a:endParaRPr>
          </a:p>
        </p:txBody>
      </p:sp>
      <p:sp>
        <p:nvSpPr>
          <p:cNvPr id="5" name="TextBox 4">
            <a:extLst>
              <a:ext uri="{FF2B5EF4-FFF2-40B4-BE49-F238E27FC236}">
                <a16:creationId xmlns:a16="http://schemas.microsoft.com/office/drawing/2014/main" id="{36185A12-0722-FDA1-088A-D216F4E7D45C}"/>
              </a:ext>
            </a:extLst>
          </p:cNvPr>
          <p:cNvSpPr txBox="1"/>
          <p:nvPr/>
        </p:nvSpPr>
        <p:spPr>
          <a:xfrm>
            <a:off x="1371600" y="679747"/>
            <a:ext cx="8506691" cy="523220"/>
          </a:xfrm>
          <a:prstGeom prst="rect">
            <a:avLst/>
          </a:prstGeom>
          <a:noFill/>
        </p:spPr>
        <p:txBody>
          <a:bodyPr wrap="square" rtlCol="0">
            <a:spAutoFit/>
          </a:bodyPr>
          <a:lstStyle/>
          <a:p>
            <a:pPr algn="ctr"/>
            <a:r>
              <a:rPr lang="en-US" sz="2800" dirty="0">
                <a:solidFill>
                  <a:srgbClr val="FF0000"/>
                </a:solidFill>
                <a:highlight>
                  <a:srgbClr val="FFFF00"/>
                </a:highlight>
              </a:rPr>
              <a:t>Fifth Step: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 </a:t>
            </a:r>
            <a:endParaRPr lang="en-IN" sz="2800" dirty="0">
              <a:solidFill>
                <a:srgbClr val="FF0000"/>
              </a:solidFill>
              <a:highlight>
                <a:srgbClr val="FFFF00"/>
              </a:highlight>
            </a:endParaRPr>
          </a:p>
        </p:txBody>
      </p:sp>
      <p:sp>
        <p:nvSpPr>
          <p:cNvPr id="6" name="TextBox 5">
            <a:extLst>
              <a:ext uri="{FF2B5EF4-FFF2-40B4-BE49-F238E27FC236}">
                <a16:creationId xmlns:a16="http://schemas.microsoft.com/office/drawing/2014/main" id="{997DD09D-F8F7-8B40-6A46-D1007240C2C0}"/>
              </a:ext>
            </a:extLst>
          </p:cNvPr>
          <p:cNvSpPr txBox="1"/>
          <p:nvPr/>
        </p:nvSpPr>
        <p:spPr>
          <a:xfrm>
            <a:off x="374072" y="1374837"/>
            <a:ext cx="11568546" cy="1754326"/>
          </a:xfrm>
          <a:prstGeom prst="rect">
            <a:avLst/>
          </a:prstGeom>
          <a:solidFill>
            <a:srgbClr val="00B050"/>
          </a:solidFill>
        </p:spPr>
        <p:txBody>
          <a:bodyPr wrap="square" rtlCol="0">
            <a:spAutoFit/>
          </a:bodyPr>
          <a:lstStyle/>
          <a:p>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Importing useSelector and useDispatch hook : useSelector hook is used to access the data from redux store and useDispatch hook is used to dispatch the action which will change the state. (whenever a action is dispatched by the useDispatch hook, reducer receives the type of that action and then depending upon the type of the action it changes the state based on our given condition and updates the latest state inside the store)</a:t>
            </a:r>
            <a:endParaRPr lang="en-IN"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7" name="TextBox 6">
            <a:extLst>
              <a:ext uri="{FF2B5EF4-FFF2-40B4-BE49-F238E27FC236}">
                <a16:creationId xmlns:a16="http://schemas.microsoft.com/office/drawing/2014/main" id="{4A5EBA0F-B248-3DD1-F909-AAF5D7404ADC}"/>
              </a:ext>
            </a:extLst>
          </p:cNvPr>
          <p:cNvSpPr txBox="1"/>
          <p:nvPr/>
        </p:nvSpPr>
        <p:spPr>
          <a:xfrm>
            <a:off x="76199" y="3435927"/>
            <a:ext cx="12039600" cy="3046988"/>
          </a:xfrm>
          <a:prstGeom prst="rect">
            <a:avLst/>
          </a:prstGeom>
          <a:solidFill>
            <a:srgbClr val="92D050"/>
          </a:solidFill>
        </p:spPr>
        <p:txBody>
          <a:bodyPr wrap="square" rtlCol="0">
            <a:spAutoFit/>
          </a:bodyPr>
          <a:lstStyle/>
          <a:p>
            <a:r>
              <a:rPr lang="en-US" sz="2400" b="1" dirty="0">
                <a:latin typeface="Fira Code" panose="020B0809050000020004" pitchFamily="49" charset="0"/>
                <a:ea typeface="Fira Code" panose="020B0809050000020004" pitchFamily="49" charset="0"/>
                <a:cs typeface="Fira Code" panose="020B0809050000020004" pitchFamily="49" charset="0"/>
              </a:rPr>
              <a:t>Import { useSelector, useDispatch } from “react-redux”;</a:t>
            </a:r>
          </a:p>
          <a:p>
            <a:r>
              <a:rPr lang="en-US" sz="2400" b="1" dirty="0">
                <a:latin typeface="Fira Code" panose="020B0809050000020004" pitchFamily="49" charset="0"/>
                <a:ea typeface="Fira Code" panose="020B0809050000020004" pitchFamily="49" charset="0"/>
                <a:cs typeface="Fira Code" panose="020B0809050000020004" pitchFamily="49" charset="0"/>
              </a:rPr>
              <a:t>Import {incNumberBy} from “</a:t>
            </a:r>
            <a:r>
              <a:rPr lang="en-IN" sz="2400" b="1" dirty="0">
                <a:latin typeface="Fira Code" panose="020B0809050000020004" pitchFamily="49" charset="0"/>
                <a:ea typeface="Fira Code" panose="020B0809050000020004" pitchFamily="49" charset="0"/>
                <a:cs typeface="Fira Code" panose="020B0809050000020004" pitchFamily="49" charset="0"/>
              </a:rPr>
              <a:t>path of the action.js file</a:t>
            </a:r>
            <a:r>
              <a:rPr lang="en-US" sz="2400" b="1" dirty="0">
                <a:latin typeface="Fira Code" panose="020B0809050000020004" pitchFamily="49" charset="0"/>
                <a:ea typeface="Fira Code" panose="020B0809050000020004" pitchFamily="49" charset="0"/>
                <a:cs typeface="Fira Code" panose="020B0809050000020004" pitchFamily="49" charset="0"/>
              </a:rPr>
              <a:t>”</a:t>
            </a:r>
          </a:p>
          <a:p>
            <a:endParaRPr lang="en-IN" sz="2400" b="1" dirty="0">
              <a:latin typeface="Fira Code" panose="020B0809050000020004" pitchFamily="49" charset="0"/>
              <a:ea typeface="Fira Code" panose="020B0809050000020004" pitchFamily="49" charset="0"/>
              <a:cs typeface="Fira Code" panose="020B0809050000020004" pitchFamily="49" charset="0"/>
            </a:endParaRPr>
          </a:p>
          <a:p>
            <a:r>
              <a:rPr lang="en-US" sz="2400" b="1" dirty="0">
                <a:latin typeface="Fira Code" panose="020B0809050000020004" pitchFamily="49" charset="0"/>
                <a:ea typeface="Fira Code" panose="020B0809050000020004" pitchFamily="49" charset="0"/>
                <a:cs typeface="Fira Code" panose="020B0809050000020004" pitchFamily="49" charset="0"/>
              </a:rPr>
              <a:t>const count = useSelector((state) =&gt; state.changeTheNumber)</a:t>
            </a:r>
          </a:p>
          <a:p>
            <a:r>
              <a:rPr lang="en-US" sz="2400" b="1" dirty="0">
                <a:latin typeface="Fira Code" panose="020B0809050000020004" pitchFamily="49" charset="0"/>
                <a:ea typeface="Fira Code" panose="020B0809050000020004" pitchFamily="49" charset="0"/>
                <a:cs typeface="Fira Code" panose="020B0809050000020004" pitchFamily="49" charset="0"/>
              </a:rPr>
              <a:t>  const dispatch = useDispatch()</a:t>
            </a:r>
          </a:p>
          <a:p>
            <a:endParaRPr lang="en-US" sz="2400" b="1" dirty="0">
              <a:latin typeface="Fira Code" panose="020B0809050000020004" pitchFamily="49" charset="0"/>
              <a:ea typeface="Fira Code" panose="020B0809050000020004" pitchFamily="49" charset="0"/>
              <a:cs typeface="Fira Code" panose="020B0809050000020004" pitchFamily="49" charset="0"/>
            </a:endParaRPr>
          </a:p>
          <a:p>
            <a:r>
              <a:rPr lang="en-US" sz="2400" b="1" dirty="0">
                <a:latin typeface="Fira Code" panose="020B0809050000020004" pitchFamily="49" charset="0"/>
                <a:ea typeface="Fira Code" panose="020B0809050000020004" pitchFamily="49" charset="0"/>
                <a:cs typeface="Fira Code" panose="020B0809050000020004" pitchFamily="49" charset="0"/>
              </a:rPr>
              <a:t>&lt;button onClick={() =&gt; dispatch(incNumberBy(5))}&gt; Increment &lt;/button&gt;</a:t>
            </a:r>
          </a:p>
        </p:txBody>
      </p:sp>
    </p:spTree>
    <p:extLst>
      <p:ext uri="{BB962C8B-B14F-4D97-AF65-F5344CB8AC3E}">
        <p14:creationId xmlns:p14="http://schemas.microsoft.com/office/powerpoint/2010/main" val="389521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909</Words>
  <Application>Microsoft Office PowerPoint</Application>
  <PresentationFormat>Widescreen</PresentationFormat>
  <Paragraphs>89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Fira Code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Arindam Chattopadhyay</dc:creator>
  <cp:lastModifiedBy>Arindam Chattopadhyay</cp:lastModifiedBy>
  <cp:revision>2</cp:revision>
  <dcterms:created xsi:type="dcterms:W3CDTF">2022-12-27T16:37:53Z</dcterms:created>
  <dcterms:modified xsi:type="dcterms:W3CDTF">2022-12-27T19:28:09Z</dcterms:modified>
</cp:coreProperties>
</file>