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0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88C2-2EA9-4087-A4D1-A825592E6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Environmental Sound Classification Using a Residual Network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D98F-8176-4A4C-B1D9-E4ADE89DA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erriweather"/>
              </a:rPr>
              <a:t>Arindam Dey</a:t>
            </a:r>
          </a:p>
          <a:p>
            <a:r>
              <a:rPr lang="en-US" dirty="0">
                <a:solidFill>
                  <a:srgbClr val="333333"/>
                </a:solidFill>
                <a:latin typeface="Merriweather"/>
              </a:rPr>
              <a:t>Master’s program in Data Science - 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Liverpool John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/>
              </a:rPr>
              <a:t>Moores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 University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/>
              </a:rPr>
              <a:t>upGrad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</a:t>
            </a:r>
            <a:endParaRPr lang="en-IN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6498D96-727B-45BD-B365-4A09AF611C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6"/>
    </mc:Choice>
    <mc:Fallback xmlns="">
      <p:transition spd="slow" advTm="6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CNN for AUDIO CLASSIFICATION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8239E-1FDB-4F5A-8960-51E89F653465}"/>
              </a:ext>
            </a:extLst>
          </p:cNvPr>
          <p:cNvSpPr txBox="1"/>
          <p:nvPr/>
        </p:nvSpPr>
        <p:spPr>
          <a:xfrm>
            <a:off x="171916" y="1175359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Prior to 2009, Deep Learning hadn’t been used for Auditory problems as reported by </a:t>
            </a:r>
            <a:r>
              <a:rPr lang="en-US" dirty="0" err="1"/>
              <a:t>Honglak</a:t>
            </a:r>
            <a:r>
              <a:rPr lang="en-US" dirty="0"/>
              <a:t> et al.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27FCC-50DA-43D7-952A-027894DF7355}"/>
              </a:ext>
            </a:extLst>
          </p:cNvPr>
          <p:cNvSpPr txBox="1"/>
          <p:nvPr/>
        </p:nvSpPr>
        <p:spPr>
          <a:xfrm>
            <a:off x="171916" y="1694875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They built a CDBN architecture for Speaker , Gender or Phone Classification , but still this wasn’t based on ESC dataset.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411732-F984-48B9-9697-1605E05D2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6209"/>
              </p:ext>
            </p:extLst>
          </p:nvPr>
        </p:nvGraphicFramePr>
        <p:xfrm>
          <a:off x="492327" y="4028860"/>
          <a:ext cx="6037782" cy="2268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038">
                  <a:extLst>
                    <a:ext uri="{9D8B030D-6E8A-4147-A177-3AD203B41FA5}">
                      <a16:colId xmlns:a16="http://schemas.microsoft.com/office/drawing/2014/main" val="2994486277"/>
                    </a:ext>
                  </a:extLst>
                </a:gridCol>
                <a:gridCol w="1181701">
                  <a:extLst>
                    <a:ext uri="{9D8B030D-6E8A-4147-A177-3AD203B41FA5}">
                      <a16:colId xmlns:a16="http://schemas.microsoft.com/office/drawing/2014/main" val="2687897559"/>
                    </a:ext>
                  </a:extLst>
                </a:gridCol>
                <a:gridCol w="1124600">
                  <a:extLst>
                    <a:ext uri="{9D8B030D-6E8A-4147-A177-3AD203B41FA5}">
                      <a16:colId xmlns:a16="http://schemas.microsoft.com/office/drawing/2014/main" val="346381779"/>
                    </a:ext>
                  </a:extLst>
                </a:gridCol>
                <a:gridCol w="1011188">
                  <a:extLst>
                    <a:ext uri="{9D8B030D-6E8A-4147-A177-3AD203B41FA5}">
                      <a16:colId xmlns:a16="http://schemas.microsoft.com/office/drawing/2014/main" val="3586083040"/>
                    </a:ext>
                  </a:extLst>
                </a:gridCol>
                <a:gridCol w="1095255">
                  <a:extLst>
                    <a:ext uri="{9D8B030D-6E8A-4147-A177-3AD203B41FA5}">
                      <a16:colId xmlns:a16="http://schemas.microsoft.com/office/drawing/2014/main" val="2153668456"/>
                    </a:ext>
                  </a:extLst>
                </a:gridCol>
              </a:tblGrid>
              <a:tr h="677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ESC-10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ESC-50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Urban 8K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Custom Dataset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4328829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Piczak , 2015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85%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77%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65%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40053301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Tokuzume, 2017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74.10%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9302218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Kaustumbh, 2018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85%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3153251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Sang, 2018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79%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0868598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Khamparia, 2019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77%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49%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0535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8E92DC-41F6-48E1-AD70-62F9463049CD}"/>
              </a:ext>
            </a:extLst>
          </p:cNvPr>
          <p:cNvSpPr txBox="1"/>
          <p:nvPr/>
        </p:nvSpPr>
        <p:spPr>
          <a:xfrm>
            <a:off x="171916" y="2860936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will use the following as our references and explore the performance of our models with residual connections compared to them.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20897-63DF-4E7B-A7E2-FF678FB19DA9}"/>
              </a:ext>
            </a:extLst>
          </p:cNvPr>
          <p:cNvSpPr txBox="1"/>
          <p:nvPr/>
        </p:nvSpPr>
        <p:spPr>
          <a:xfrm>
            <a:off x="171916" y="2217565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notice CNN architectures applied to ESC datasets from 2015 by Piczak, </a:t>
            </a:r>
            <a:r>
              <a:rPr lang="en-US" dirty="0" err="1"/>
              <a:t>Tokuzume</a:t>
            </a:r>
            <a:r>
              <a:rPr lang="en-US" dirty="0"/>
              <a:t> and </a:t>
            </a:r>
            <a:r>
              <a:rPr lang="en-US" dirty="0" err="1"/>
              <a:t>Khamaparia</a:t>
            </a:r>
            <a:r>
              <a:rPr lang="en-US" dirty="0"/>
              <a:t> in successive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5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1D6C-2DF3-4084-843C-4308EFB4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7FCA-3393-45EB-8A7F-1972EEC9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1"/>
            <a:ext cx="4815840" cy="2624329"/>
          </a:xfrm>
        </p:spPr>
        <p:txBody>
          <a:bodyPr>
            <a:normAutofit/>
          </a:bodyPr>
          <a:lstStyle/>
          <a:p>
            <a:r>
              <a:rPr lang="en-US" dirty="0"/>
              <a:t>Pre-processing and Visualization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Feature Extraction 1 &amp; 2</a:t>
            </a:r>
          </a:p>
          <a:p>
            <a:r>
              <a:rPr lang="en-US" dirty="0"/>
              <a:t>Dataset for Modelling</a:t>
            </a:r>
          </a:p>
        </p:txBody>
      </p:sp>
    </p:spTree>
    <p:extLst>
      <p:ext uri="{BB962C8B-B14F-4D97-AF65-F5344CB8AC3E}">
        <p14:creationId xmlns:p14="http://schemas.microsoft.com/office/powerpoint/2010/main" val="82275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 and visualization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3C5BD-7678-4F7F-987F-7B4D6224EB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7" y="1054851"/>
            <a:ext cx="7729728" cy="3055331"/>
          </a:xfrm>
          <a:prstGeom prst="rect">
            <a:avLst/>
          </a:prstGeom>
          <a:ln w="952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E0BE9B-8317-42A8-8626-288B077DC988}"/>
              </a:ext>
            </a:extLst>
          </p:cNvPr>
          <p:cNvSpPr txBox="1"/>
          <p:nvPr/>
        </p:nvSpPr>
        <p:spPr>
          <a:xfrm>
            <a:off x="181154" y="4370706"/>
            <a:ext cx="846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ESC-10 Dataset has 400 files with 10 classes. We show here one sample from each class sampled at 44100samples/second.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8FF15-E984-481B-95F8-CA306EC32616}"/>
              </a:ext>
            </a:extLst>
          </p:cNvPr>
          <p:cNvSpPr txBox="1"/>
          <p:nvPr/>
        </p:nvSpPr>
        <p:spPr>
          <a:xfrm>
            <a:off x="181154" y="5831145"/>
            <a:ext cx="846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Some samples are dominated by silent periods.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CFB63-B9DC-408B-BBFF-F839157CBC8B}"/>
              </a:ext>
            </a:extLst>
          </p:cNvPr>
          <p:cNvSpPr txBox="1"/>
          <p:nvPr/>
        </p:nvSpPr>
        <p:spPr>
          <a:xfrm>
            <a:off x="181154" y="6281357"/>
            <a:ext cx="846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clean the silent periods from each file and re-write them onto the disk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BDC70-0D68-46D5-B524-EC46CD7159CF}"/>
              </a:ext>
            </a:extLst>
          </p:cNvPr>
          <p:cNvSpPr txBox="1"/>
          <p:nvPr/>
        </p:nvSpPr>
        <p:spPr>
          <a:xfrm>
            <a:off x="181154" y="5103934"/>
            <a:ext cx="846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divide the 400 files into 320 and 80 for respectively our training and validation 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7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0BE9B-8317-42A8-8626-288B077DC988}"/>
              </a:ext>
            </a:extLst>
          </p:cNvPr>
          <p:cNvSpPr txBox="1"/>
          <p:nvPr/>
        </p:nvSpPr>
        <p:spPr>
          <a:xfrm>
            <a:off x="218099" y="4659252"/>
            <a:ext cx="846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eliminate the silent portions of an audio file by taking a rolling average over 100ms.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8FF15-E984-481B-95F8-CA306EC32616}"/>
              </a:ext>
            </a:extLst>
          </p:cNvPr>
          <p:cNvSpPr txBox="1"/>
          <p:nvPr/>
        </p:nvSpPr>
        <p:spPr>
          <a:xfrm>
            <a:off x="218099" y="5113573"/>
            <a:ext cx="846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eliminate the portions , wherever the average is less than 0.003 for training and 0.03 for validation set.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CFB63-B9DC-408B-BBFF-F839157CBC8B}"/>
              </a:ext>
            </a:extLst>
          </p:cNvPr>
          <p:cNvSpPr txBox="1"/>
          <p:nvPr/>
        </p:nvSpPr>
        <p:spPr>
          <a:xfrm>
            <a:off x="218099" y="5759904"/>
            <a:ext cx="846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cleaned files are re-written onto the disk at a rate of 16000 samples/second.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F1E99-689C-40D8-BF62-EDEAEE7BE4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1" y="1096744"/>
            <a:ext cx="7729728" cy="3356394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DE02-764D-4EEF-914C-6B70B6A4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02" y="1096744"/>
            <a:ext cx="2401598" cy="1595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72ED-7CC5-426C-BFD6-9EC2B1192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03" y="2857832"/>
            <a:ext cx="2422722" cy="1595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D0B7F-DBF9-4BC5-954F-650C71A91C51}"/>
              </a:ext>
            </a:extLst>
          </p:cNvPr>
          <p:cNvSpPr txBox="1"/>
          <p:nvPr/>
        </p:nvSpPr>
        <p:spPr>
          <a:xfrm>
            <a:off x="218099" y="6211669"/>
            <a:ext cx="846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Note, how we are left with very limited duration of audio for few classes ( clock and sneeze ) in the validation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 1/2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B953-441A-4A70-B587-A52C308C81D1}"/>
              </a:ext>
            </a:extLst>
          </p:cNvPr>
          <p:cNvSpPr txBox="1"/>
          <p:nvPr/>
        </p:nvSpPr>
        <p:spPr>
          <a:xfrm>
            <a:off x="349309" y="1373513"/>
            <a:ext cx="533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For building the training set, we extract 100ms clips (1600 samples ) at random from anywhere within the audio file. We call this random extraction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134C3-FDAC-4509-B3E5-0165A86B7702}"/>
              </a:ext>
            </a:extLst>
          </p:cNvPr>
          <p:cNvSpPr txBox="1"/>
          <p:nvPr/>
        </p:nvSpPr>
        <p:spPr>
          <a:xfrm>
            <a:off x="349308" y="2442835"/>
            <a:ext cx="533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For sweeping extraction , we use a gradually moving window with hop length 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2C8E-0CC1-4FFE-98E9-729C55BD9E78}"/>
              </a:ext>
            </a:extLst>
          </p:cNvPr>
          <p:cNvSpPr txBox="1"/>
          <p:nvPr/>
        </p:nvSpPr>
        <p:spPr>
          <a:xfrm>
            <a:off x="349308" y="3273785"/>
            <a:ext cx="533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For validation set however, we always extract the first 100ms as a clip.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6203D-AC4C-424A-9142-268A12CB9011}"/>
              </a:ext>
            </a:extLst>
          </p:cNvPr>
          <p:cNvSpPr txBox="1"/>
          <p:nvPr/>
        </p:nvSpPr>
        <p:spPr>
          <a:xfrm>
            <a:off x="349308" y="4250729"/>
            <a:ext cx="533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This process leaves us with a large number of 100ms clips, that we’ll use to build our training data.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F8D61-238C-4B00-8EF6-33FF2C11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45" y="1327860"/>
            <a:ext cx="5567273" cy="1061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10245-4A7E-4E3F-A014-87D9DE46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45" y="2500655"/>
            <a:ext cx="5567273" cy="9645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228E76-620E-4576-B70B-68ED47C1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45" y="3854418"/>
            <a:ext cx="5567273" cy="10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 2/2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19878-B09F-493E-9C96-48AE4966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8" y="1010372"/>
            <a:ext cx="4350007" cy="1751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4612A-398F-42B8-9FB8-E836A5E1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01" y="991116"/>
            <a:ext cx="1227924" cy="1751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C35ECF-1317-49D8-A495-C23F8547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237" y="1066223"/>
            <a:ext cx="676275" cy="1695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EB1025-9A58-4BDD-88AB-B16C0245B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924" y="991116"/>
            <a:ext cx="1409677" cy="17320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09E918-A61D-49CC-87EC-E790A5C09D86}"/>
              </a:ext>
            </a:extLst>
          </p:cNvPr>
          <p:cNvSpPr txBox="1"/>
          <p:nvPr/>
        </p:nvSpPr>
        <p:spPr>
          <a:xfrm>
            <a:off x="231486" y="3291754"/>
            <a:ext cx="114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Make overlapping segments of 25ms (M = 400samples), using a moving window of step size 10ms (L=160Samples).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34401-38F4-4FE4-9332-918D9379C4AA}"/>
              </a:ext>
            </a:extLst>
          </p:cNvPr>
          <p:cNvSpPr txBox="1"/>
          <p:nvPr/>
        </p:nvSpPr>
        <p:spPr>
          <a:xfrm>
            <a:off x="231485" y="4022544"/>
            <a:ext cx="11073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produces 9 segments of 25ms (400 samples) each, which we zero-pad to make the length 512 to calculate FFT.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30DBA0-2BCA-4DB0-B22F-F5B1FEE02BEC}"/>
              </a:ext>
            </a:extLst>
          </p:cNvPr>
          <p:cNvSpPr txBox="1"/>
          <p:nvPr/>
        </p:nvSpPr>
        <p:spPr>
          <a:xfrm>
            <a:off x="255459" y="4870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corresponding power spectra is given as |Xi (k)|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EF62A5-29AC-427D-94AF-4DD8866B0A12}"/>
              </a:ext>
            </a:extLst>
          </p:cNvPr>
          <p:cNvSpPr txBox="1"/>
          <p:nvPr/>
        </p:nvSpPr>
        <p:spPr>
          <a:xfrm>
            <a:off x="255458" y="5521311"/>
            <a:ext cx="8934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9 power spectra is filtered through a </a:t>
            </a:r>
            <a:r>
              <a:rPr lang="en-US" dirty="0" err="1"/>
              <a:t>mel</a:t>
            </a:r>
            <a:r>
              <a:rPr lang="en-US" dirty="0"/>
              <a:t>-filter bank followed by a discreet cosine transform to generate the MFCC and Delta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1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for modelling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1E2E4-A5B1-4644-8EEB-EB4B29DBC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26514"/>
              </p:ext>
            </p:extLst>
          </p:nvPr>
        </p:nvGraphicFramePr>
        <p:xfrm>
          <a:off x="2163896" y="1169431"/>
          <a:ext cx="7864208" cy="2007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2561">
                  <a:extLst>
                    <a:ext uri="{9D8B030D-6E8A-4147-A177-3AD203B41FA5}">
                      <a16:colId xmlns:a16="http://schemas.microsoft.com/office/drawing/2014/main" val="1412958184"/>
                    </a:ext>
                  </a:extLst>
                </a:gridCol>
                <a:gridCol w="1602018">
                  <a:extLst>
                    <a:ext uri="{9D8B030D-6E8A-4147-A177-3AD203B41FA5}">
                      <a16:colId xmlns:a16="http://schemas.microsoft.com/office/drawing/2014/main" val="2626823066"/>
                    </a:ext>
                  </a:extLst>
                </a:gridCol>
                <a:gridCol w="1879629">
                  <a:extLst>
                    <a:ext uri="{9D8B030D-6E8A-4147-A177-3AD203B41FA5}">
                      <a16:colId xmlns:a16="http://schemas.microsoft.com/office/drawing/2014/main" val="3369296725"/>
                    </a:ext>
                  </a:extLst>
                </a:gridCol>
              </a:tblGrid>
              <a:tr h="334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Training Set Size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Validation Set Size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087410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ESC_10 One Channel Input Random Extraction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24200 x 13 x 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71 x 13 x 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1750721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ESC_10 Two Channel Input Random Extraction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24200 x 13 x 9 x 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71 x 13 x 9 x 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12565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ESC_10 One Channel Input Sweeping Extraction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92274 x 13 x 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71 x 13 x 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759376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Usound_1000 Sweeping Extraction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263633 x 13 x 9 x 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554 x 13 x 9 x 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7835667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Usound_800 Sweeping Extraction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327185 x 13 x 9 x 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554 x 13 x 9 x 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6192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8ABB9-A888-433C-BB10-8DD0EA958D61}"/>
              </a:ext>
            </a:extLst>
          </p:cNvPr>
          <p:cNvSpPr txBox="1"/>
          <p:nvPr/>
        </p:nvSpPr>
        <p:spPr>
          <a:xfrm>
            <a:off x="222249" y="3552409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feature extraction highlighted earlier gives us these datasets that were used to train models.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EFACA-9571-4D35-867B-16DB8ADA8554}"/>
              </a:ext>
            </a:extLst>
          </p:cNvPr>
          <p:cNvSpPr txBox="1"/>
          <p:nvPr/>
        </p:nvSpPr>
        <p:spPr>
          <a:xfrm>
            <a:off x="222249" y="4379063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For the Urbansound8K dataset, we used the sweeping extraction method exclusively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29A5E-253C-4CDB-A0C0-185CB3F23AF0}"/>
              </a:ext>
            </a:extLst>
          </p:cNvPr>
          <p:cNvSpPr txBox="1"/>
          <p:nvPr/>
        </p:nvSpPr>
        <p:spPr>
          <a:xfrm>
            <a:off x="222248" y="5288845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During training, we built a generator function to extract random batches from these arrays.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7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1D6C-2DF3-4084-843C-4308EFB4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7FCA-3393-45EB-8A7F-1972EEC9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1"/>
            <a:ext cx="4815840" cy="2624329"/>
          </a:xfrm>
        </p:spPr>
        <p:txBody>
          <a:bodyPr>
            <a:normAutofit/>
          </a:bodyPr>
          <a:lstStyle/>
          <a:p>
            <a:r>
              <a:rPr lang="en-US" dirty="0"/>
              <a:t>Baseline Models</a:t>
            </a:r>
          </a:p>
          <a:p>
            <a:r>
              <a:rPr lang="en-US" dirty="0"/>
              <a:t>Deeper Models</a:t>
            </a:r>
          </a:p>
          <a:p>
            <a:r>
              <a:rPr lang="en-US" dirty="0"/>
              <a:t>Introducing Skip Connections</a:t>
            </a:r>
          </a:p>
          <a:p>
            <a:r>
              <a:rPr lang="en-US" dirty="0"/>
              <a:t>Implementing ResNet50</a:t>
            </a:r>
          </a:p>
        </p:txBody>
      </p:sp>
    </p:spTree>
    <p:extLst>
      <p:ext uri="{BB962C8B-B14F-4D97-AF65-F5344CB8AC3E}">
        <p14:creationId xmlns:p14="http://schemas.microsoft.com/office/powerpoint/2010/main" val="238083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MODELs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0B790-AC5E-49E2-ACB1-0B806121828E}"/>
              </a:ext>
            </a:extLst>
          </p:cNvPr>
          <p:cNvSpPr txBox="1"/>
          <p:nvPr/>
        </p:nvSpPr>
        <p:spPr>
          <a:xfrm>
            <a:off x="249958" y="4162009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built a shallow model with 11 stages and it could reach a maximum validation accuracy of 63%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6DF82-B0FA-4BF3-9B9C-9A2465F1E48B}"/>
              </a:ext>
            </a:extLst>
          </p:cNvPr>
          <p:cNvSpPr txBox="1"/>
          <p:nvPr/>
        </p:nvSpPr>
        <p:spPr>
          <a:xfrm>
            <a:off x="249957" y="5023392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When we introduce two additional layers , we reach a validation accuracy of 71.8%.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F1B90-1430-4819-B2EC-13EDBAD657F4}"/>
              </a:ext>
            </a:extLst>
          </p:cNvPr>
          <p:cNvSpPr txBox="1"/>
          <p:nvPr/>
        </p:nvSpPr>
        <p:spPr>
          <a:xfrm>
            <a:off x="249957" y="5884775"/>
            <a:ext cx="7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Does this mean, adding more layers can generate better accuracies ?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834C53-EA93-4043-BCF2-FB9A4501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030079"/>
            <a:ext cx="7734300" cy="1457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819468-A011-44E9-967D-ADB43D2E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584882"/>
            <a:ext cx="7705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MODELS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0B790-AC5E-49E2-ACB1-0B806121828E}"/>
              </a:ext>
            </a:extLst>
          </p:cNvPr>
          <p:cNvSpPr txBox="1"/>
          <p:nvPr/>
        </p:nvSpPr>
        <p:spPr>
          <a:xfrm>
            <a:off x="416212" y="4540700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As we increase the depth of the models, we notice that the </a:t>
            </a:r>
            <a:r>
              <a:rPr lang="en-US" i="1" dirty="0"/>
              <a:t>Deep </a:t>
            </a:r>
            <a:r>
              <a:rPr lang="en-US" dirty="0"/>
              <a:t>and </a:t>
            </a:r>
            <a:r>
              <a:rPr lang="en-US" i="1" dirty="0"/>
              <a:t>Deepest </a:t>
            </a:r>
            <a:r>
              <a:rPr lang="en-US" dirty="0"/>
              <a:t>models struggle to keep up with our baseline performance.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6DF82-B0FA-4BF3-9B9C-9A2465F1E48B}"/>
              </a:ext>
            </a:extLst>
          </p:cNvPr>
          <p:cNvSpPr txBox="1"/>
          <p:nvPr/>
        </p:nvSpPr>
        <p:spPr>
          <a:xfrm>
            <a:off x="416211" y="5402083"/>
            <a:ext cx="76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At this point, if we introduce skip connection in the </a:t>
            </a:r>
            <a:r>
              <a:rPr lang="en-US" i="1" dirty="0"/>
              <a:t>Deep </a:t>
            </a:r>
            <a:r>
              <a:rPr lang="en-US" dirty="0"/>
              <a:t>and </a:t>
            </a:r>
            <a:r>
              <a:rPr lang="en-US" i="1" dirty="0"/>
              <a:t>Deepest </a:t>
            </a:r>
            <a:r>
              <a:rPr lang="en-US" dirty="0"/>
              <a:t>models, can we recover the lost accuracy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CB619-8C7B-4AFA-BBA0-FD3FF87A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944354"/>
            <a:ext cx="11106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1D6C-2DF3-4084-843C-4308EFB4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7FCA-3393-45EB-8A7F-1972EEC9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2354164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335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skip connections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150F4-1A67-4111-8D3C-CD4BA031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9" y="1012484"/>
            <a:ext cx="8510299" cy="5536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F75A5-6D29-4688-B58B-395032EAD495}"/>
              </a:ext>
            </a:extLst>
          </p:cNvPr>
          <p:cNvSpPr txBox="1"/>
          <p:nvPr/>
        </p:nvSpPr>
        <p:spPr>
          <a:xfrm>
            <a:off x="8765886" y="1012484"/>
            <a:ext cx="312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choice of the position of the residual connection is very important.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77AD-F547-4BB9-ACAA-CDE756143C38}"/>
              </a:ext>
            </a:extLst>
          </p:cNvPr>
          <p:cNvSpPr txBox="1"/>
          <p:nvPr/>
        </p:nvSpPr>
        <p:spPr>
          <a:xfrm>
            <a:off x="8765886" y="2264011"/>
            <a:ext cx="312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These configurations lead to accuracies that are close to or better than the baseline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3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727BB-D9F3-4502-83FD-0C508B0A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56" y="951938"/>
            <a:ext cx="6876906" cy="3338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414BF3-ED51-41DF-883C-BDCA0C24674B}"/>
              </a:ext>
            </a:extLst>
          </p:cNvPr>
          <p:cNvSpPr txBox="1"/>
          <p:nvPr/>
        </p:nvSpPr>
        <p:spPr>
          <a:xfrm>
            <a:off x="191438" y="991693"/>
            <a:ext cx="4814671" cy="65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used a section of the ResNet50 architecture to see how they perform.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8F0DD-528D-4E8B-B9B7-2194744D2697}"/>
              </a:ext>
            </a:extLst>
          </p:cNvPr>
          <p:cNvSpPr txBox="1"/>
          <p:nvPr/>
        </p:nvSpPr>
        <p:spPr>
          <a:xfrm>
            <a:off x="191438" y="1751971"/>
            <a:ext cx="46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only use the first 62 layers of the ResNet50 model and follow it with custom flattening layers.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72CD4-5DBA-41F9-A354-976CC994C436}"/>
              </a:ext>
            </a:extLst>
          </p:cNvPr>
          <p:cNvSpPr txBox="1"/>
          <p:nvPr/>
        </p:nvSpPr>
        <p:spPr>
          <a:xfrm>
            <a:off x="191438" y="2777555"/>
            <a:ext cx="464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dual channel input causes performance to degrade.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0872B-5A54-498D-95B3-6B5024AECC69}"/>
              </a:ext>
            </a:extLst>
          </p:cNvPr>
          <p:cNvSpPr txBox="1"/>
          <p:nvPr/>
        </p:nvSpPr>
        <p:spPr>
          <a:xfrm>
            <a:off x="191438" y="3526140"/>
            <a:ext cx="46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single channel input performance are very close to or better than the baseline model.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44F82-C111-47B7-9A4E-88004625D906}"/>
              </a:ext>
            </a:extLst>
          </p:cNvPr>
          <p:cNvSpPr txBox="1"/>
          <p:nvPr/>
        </p:nvSpPr>
        <p:spPr>
          <a:xfrm>
            <a:off x="191437" y="4551724"/>
            <a:ext cx="464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Finally , when we try the V1 variant with sweeping extraction input, we are able to exceed 76% (our problem statement)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1D6C-2DF3-4084-843C-4308EFB4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7FCA-3393-45EB-8A7F-1972EEC9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1"/>
            <a:ext cx="4815840" cy="2624329"/>
          </a:xfrm>
        </p:spPr>
        <p:txBody>
          <a:bodyPr>
            <a:normAutofit/>
          </a:bodyPr>
          <a:lstStyle/>
          <a:p>
            <a:r>
              <a:rPr lang="en-US" dirty="0"/>
              <a:t>Final Results</a:t>
            </a:r>
          </a:p>
          <a:p>
            <a:r>
              <a:rPr lang="en-US" dirty="0"/>
              <a:t>Further Studies</a:t>
            </a:r>
          </a:p>
        </p:txBody>
      </p:sp>
    </p:spTree>
    <p:extLst>
      <p:ext uri="{BB962C8B-B14F-4D97-AF65-F5344CB8AC3E}">
        <p14:creationId xmlns:p14="http://schemas.microsoft.com/office/powerpoint/2010/main" val="22060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results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D64E00-55E2-4562-9DAE-9912DC3E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72374"/>
              </p:ext>
            </p:extLst>
          </p:nvPr>
        </p:nvGraphicFramePr>
        <p:xfrm>
          <a:off x="1251527" y="1071889"/>
          <a:ext cx="9688945" cy="4413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1">
                  <a:extLst>
                    <a:ext uri="{9D8B030D-6E8A-4147-A177-3AD203B41FA5}">
                      <a16:colId xmlns:a16="http://schemas.microsoft.com/office/drawing/2014/main" val="3768965799"/>
                    </a:ext>
                  </a:extLst>
                </a:gridCol>
                <a:gridCol w="2074484">
                  <a:extLst>
                    <a:ext uri="{9D8B030D-6E8A-4147-A177-3AD203B41FA5}">
                      <a16:colId xmlns:a16="http://schemas.microsoft.com/office/drawing/2014/main" val="3961354733"/>
                    </a:ext>
                  </a:extLst>
                </a:gridCol>
                <a:gridCol w="1319334">
                  <a:extLst>
                    <a:ext uri="{9D8B030D-6E8A-4147-A177-3AD203B41FA5}">
                      <a16:colId xmlns:a16="http://schemas.microsoft.com/office/drawing/2014/main" val="776773462"/>
                    </a:ext>
                  </a:extLst>
                </a:gridCol>
                <a:gridCol w="1211119">
                  <a:extLst>
                    <a:ext uri="{9D8B030D-6E8A-4147-A177-3AD203B41FA5}">
                      <a16:colId xmlns:a16="http://schemas.microsoft.com/office/drawing/2014/main" val="2453249309"/>
                    </a:ext>
                  </a:extLst>
                </a:gridCol>
                <a:gridCol w="1091975">
                  <a:extLst>
                    <a:ext uri="{9D8B030D-6E8A-4147-A177-3AD203B41FA5}">
                      <a16:colId xmlns:a16="http://schemas.microsoft.com/office/drawing/2014/main" val="3549953047"/>
                    </a:ext>
                  </a:extLst>
                </a:gridCol>
                <a:gridCol w="2264832">
                  <a:extLst>
                    <a:ext uri="{9D8B030D-6E8A-4147-A177-3AD203B41FA5}">
                      <a16:colId xmlns:a16="http://schemas.microsoft.com/office/drawing/2014/main" val="2350975047"/>
                    </a:ext>
                  </a:extLst>
                </a:gridCol>
              </a:tblGrid>
              <a:tr h="6188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 -10 Dataset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(Single/Dual Channel Input)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Validation Accuracy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 at Max Val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Stages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71021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Shallow Model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Single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63.0%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Piczak - 85%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Tokuzume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-74.10%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Khamparia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- 77%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51547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Baseline Single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35274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Baseline Multi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Dual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66.2%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38327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Single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61.9%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00822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w Skip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69.0%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3975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Deeper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77.7%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8514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Deepest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57.7%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73.9%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76623"/>
                  </a:ext>
                </a:extLst>
              </a:tr>
              <a:tr h="1573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Deepest w Skip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09509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V1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Single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14856"/>
                  </a:ext>
                </a:extLst>
              </a:tr>
              <a:tr h="3319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V1 Sweep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Sweep Single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7762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V2 Multi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Dual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34.3%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68140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V3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Single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0622"/>
                  </a:ext>
                </a:extLst>
              </a:tr>
              <a:tr h="335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V4 Multi</a:t>
                      </a:r>
                      <a:endParaRPr lang="en-IN" sz="12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Dual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27" marR="3702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5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E69-F48A-4F6E-B4FB-00FBBEAB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studies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6A646-4D56-4CD5-A845-49F7B3368D3B}"/>
              </a:ext>
            </a:extLst>
          </p:cNvPr>
          <p:cNvSpPr txBox="1"/>
          <p:nvPr/>
        </p:nvSpPr>
        <p:spPr>
          <a:xfrm>
            <a:off x="248119" y="1084999"/>
            <a:ext cx="116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impact of residual connection on classification provides motivation for training the variants of Resnet architecture proposed by He et al.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AE512-B151-4F75-886F-7EE06BA41058}"/>
              </a:ext>
            </a:extLst>
          </p:cNvPr>
          <p:cNvSpPr txBox="1"/>
          <p:nvPr/>
        </p:nvSpPr>
        <p:spPr>
          <a:xfrm>
            <a:off x="248119" y="1871880"/>
            <a:ext cx="116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were able to reach 78.8% validation accuracy based on the MFCC features alone. Adding a second or third channel with feature selection techniques can provide potentially better results.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AE53-D01F-41F1-89C6-B70FE9927305}"/>
              </a:ext>
            </a:extLst>
          </p:cNvPr>
          <p:cNvSpPr txBox="1"/>
          <p:nvPr/>
        </p:nvSpPr>
        <p:spPr>
          <a:xfrm>
            <a:off x="248119" y="2658761"/>
            <a:ext cx="116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performance of some of the classes like </a:t>
            </a:r>
            <a:r>
              <a:rPr lang="en-US" i="1" dirty="0"/>
              <a:t>Clock</a:t>
            </a:r>
            <a:r>
              <a:rPr lang="en-US" dirty="0"/>
              <a:t> and </a:t>
            </a:r>
            <a:r>
              <a:rPr lang="en-US" i="1" dirty="0"/>
              <a:t>Sneeze, </a:t>
            </a:r>
            <a:r>
              <a:rPr lang="en-US" dirty="0"/>
              <a:t>warrant more samples from </a:t>
            </a:r>
            <a:r>
              <a:rPr lang="en-US" dirty="0" err="1"/>
              <a:t>Freesound</a:t>
            </a:r>
            <a:r>
              <a:rPr lang="en-US" dirty="0"/>
              <a:t> to get better results. </a:t>
            </a:r>
            <a:endParaRPr lang="en-IN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6C849-0579-43FE-8A9D-EC9804F0A00E}"/>
              </a:ext>
            </a:extLst>
          </p:cNvPr>
          <p:cNvSpPr txBox="1"/>
          <p:nvPr/>
        </p:nvSpPr>
        <p:spPr>
          <a:xfrm>
            <a:off x="248119" y="3445642"/>
            <a:ext cx="116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performance of a reduced version of the Resnet50 also paves the way of other alternatives like </a:t>
            </a:r>
            <a:r>
              <a:rPr lang="en-US" dirty="0" err="1"/>
              <a:t>ResNext</a:t>
            </a:r>
            <a:r>
              <a:rPr lang="en-US" dirty="0"/>
              <a:t> or Inception.</a:t>
            </a:r>
            <a:endParaRPr lang="en-I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E082-5DD4-4AEB-BDE9-686E850EE7DE}"/>
              </a:ext>
            </a:extLst>
          </p:cNvPr>
          <p:cNvSpPr txBox="1"/>
          <p:nvPr/>
        </p:nvSpPr>
        <p:spPr>
          <a:xfrm>
            <a:off x="248119" y="4363152"/>
            <a:ext cx="116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We did not use any data augmentation techniques in particular. This can be explored with the full </a:t>
            </a:r>
            <a:r>
              <a:rPr lang="en-US" dirty="0" err="1"/>
              <a:t>ResNet</a:t>
            </a:r>
            <a:r>
              <a:rPr lang="en-US" dirty="0"/>
              <a:t> or Inception architectures to get even better results.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127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588C-55EA-4F4D-8964-815000D20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6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50FD8-C9F6-4460-A8B9-041A21899DFD}"/>
              </a:ext>
            </a:extLst>
          </p:cNvPr>
          <p:cNvSpPr txBox="1"/>
          <p:nvPr/>
        </p:nvSpPr>
        <p:spPr>
          <a:xfrm>
            <a:off x="284837" y="1347494"/>
            <a:ext cx="893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late nineties,  audio data was mainly characterized by name, file-format, sampling rate etc.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6B26-BA5A-4980-A7B0-D977715E50C7}"/>
              </a:ext>
            </a:extLst>
          </p:cNvPr>
          <p:cNvSpPr txBox="1"/>
          <p:nvPr/>
        </p:nvSpPr>
        <p:spPr>
          <a:xfrm>
            <a:off x="284837" y="1897058"/>
            <a:ext cx="110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application were primarily limited to archiving, storing and separation of audio sources based on very basic characteristics.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D88F3-4B44-41F6-BD65-6FBFE9C75995}"/>
              </a:ext>
            </a:extLst>
          </p:cNvPr>
          <p:cNvSpPr txBox="1"/>
          <p:nvPr/>
        </p:nvSpPr>
        <p:spPr>
          <a:xfrm>
            <a:off x="284836" y="2543389"/>
            <a:ext cx="110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many parallel technologies evolved, newer use cases of environmental awareness started emerging.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F5C04-DA07-4021-B400-4E61E99ADFFF}"/>
              </a:ext>
            </a:extLst>
          </p:cNvPr>
          <p:cNvSpPr txBox="1"/>
          <p:nvPr/>
        </p:nvSpPr>
        <p:spPr>
          <a:xfrm>
            <a:off x="284833" y="3119965"/>
            <a:ext cx="110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them , there were use cases that required mimicking human perception based on sight and sound involving object-detection and source classification.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5B9CE-5920-4A61-B453-5ED6530DC309}"/>
              </a:ext>
            </a:extLst>
          </p:cNvPr>
          <p:cNvSpPr txBox="1"/>
          <p:nvPr/>
        </p:nvSpPr>
        <p:spPr>
          <a:xfrm>
            <a:off x="284833" y="3909204"/>
            <a:ext cx="110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techniques applied to audio sound classification ( ASC ) were limited to KNN, SVM, GMM.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9B8E3-8BD4-4070-AE33-3F49EDDD11D2}"/>
              </a:ext>
            </a:extLst>
          </p:cNvPr>
          <p:cNvSpPr txBox="1"/>
          <p:nvPr/>
        </p:nvSpPr>
        <p:spPr>
          <a:xfrm>
            <a:off x="284833" y="4523104"/>
            <a:ext cx="110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Instances of deep learning techniques started appearing in 2009 with limited datasets. Only from 2014, labelled datasets like ESC-10 and ESC-50 were available for benchmarking different models.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A7D4-96E3-4560-BD8F-6D3F00C38BA8}"/>
              </a:ext>
            </a:extLst>
          </p:cNvPr>
          <p:cNvSpPr txBox="1"/>
          <p:nvPr/>
        </p:nvSpPr>
        <p:spPr>
          <a:xfrm>
            <a:off x="284832" y="5414003"/>
            <a:ext cx="110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Deep Learning Models based on ESC dataset started appearing in 2015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8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50FD8-C9F6-4460-A8B9-041A21899DFD}"/>
              </a:ext>
            </a:extLst>
          </p:cNvPr>
          <p:cNvSpPr txBox="1"/>
          <p:nvPr/>
        </p:nvSpPr>
        <p:spPr>
          <a:xfrm>
            <a:off x="294671" y="1640454"/>
            <a:ext cx="1175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Since 2015 most of the research on Deep Learning based ASC Task were on centered around Sequential CNN Architectures.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D88F3-4B44-41F6-BD65-6FBFE9C75995}"/>
              </a:ext>
            </a:extLst>
          </p:cNvPr>
          <p:cNvSpPr txBox="1"/>
          <p:nvPr/>
        </p:nvSpPr>
        <p:spPr>
          <a:xfrm>
            <a:off x="294671" y="3095336"/>
            <a:ext cx="110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suffers from the problem of vanishing gradients , as the depth of the model increases.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78924-1579-4CF2-BA58-FF9150B90876}"/>
              </a:ext>
            </a:extLst>
          </p:cNvPr>
          <p:cNvSpPr txBox="1"/>
          <p:nvPr/>
        </p:nvSpPr>
        <p:spPr>
          <a:xfrm>
            <a:off x="294671" y="2420626"/>
            <a:ext cx="1175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use backpropagation algorithm , that incrementally update the model weights so that the model can ‘learn’.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F5C04-DA07-4021-B400-4E61E99ADFFF}"/>
              </a:ext>
            </a:extLst>
          </p:cNvPr>
          <p:cNvSpPr txBox="1"/>
          <p:nvPr/>
        </p:nvSpPr>
        <p:spPr>
          <a:xfrm>
            <a:off x="294670" y="3750792"/>
            <a:ext cx="1158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because , as the updates are propagated back to the beginning of a model, they become smaller and smaller with the depth.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5B9CE-5920-4A61-B453-5ED6530DC309}"/>
              </a:ext>
            </a:extLst>
          </p:cNvPr>
          <p:cNvSpPr txBox="1"/>
          <p:nvPr/>
        </p:nvSpPr>
        <p:spPr>
          <a:xfrm>
            <a:off x="294670" y="4683247"/>
            <a:ext cx="1158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Can building incrementally deeper CNN Architectures and combating Vanishing Gradients by using skip/residual connections lead to better accuracies for audio classification problems ? This leads us to a </a:t>
            </a:r>
            <a:r>
              <a:rPr lang="en-US" dirty="0" err="1"/>
              <a:t>ResNet</a:t>
            </a:r>
            <a:r>
              <a:rPr lang="en-US" dirty="0"/>
              <a:t> Architecture.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195CE-061F-4EE0-B832-B18600378120}"/>
              </a:ext>
            </a:extLst>
          </p:cNvPr>
          <p:cNvSpPr txBox="1"/>
          <p:nvPr/>
        </p:nvSpPr>
        <p:spPr>
          <a:xfrm>
            <a:off x="294671" y="5491798"/>
            <a:ext cx="110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Whether MFCC features alone can lead us to &gt;76% accuracies on the ESC-10 Dataset?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9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1D6C-2DF3-4084-843C-4308EFB4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7FCA-3393-45EB-8A7F-1972EEC9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1"/>
            <a:ext cx="4815840" cy="2624329"/>
          </a:xfrm>
        </p:spPr>
        <p:txBody>
          <a:bodyPr>
            <a:normAutofit/>
          </a:bodyPr>
          <a:lstStyle/>
          <a:p>
            <a:r>
              <a:rPr lang="en-US" dirty="0"/>
              <a:t>Early Work on ASC</a:t>
            </a:r>
          </a:p>
          <a:p>
            <a:r>
              <a:rPr lang="en-US" dirty="0"/>
              <a:t>Evolution of CNN Architectures</a:t>
            </a:r>
          </a:p>
          <a:p>
            <a:r>
              <a:rPr lang="en-US" dirty="0"/>
              <a:t>Residual Connections</a:t>
            </a:r>
          </a:p>
          <a:p>
            <a:r>
              <a:rPr lang="en-US" dirty="0"/>
              <a:t>Audio Datasets ESC and Urbansound8K</a:t>
            </a:r>
          </a:p>
          <a:p>
            <a:r>
              <a:rPr lang="en-US" dirty="0"/>
              <a:t>CNN for Audio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4664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work on ASC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50FD8-C9F6-4460-A8B9-041A21899DFD}"/>
              </a:ext>
            </a:extLst>
          </p:cNvPr>
          <p:cNvSpPr txBox="1"/>
          <p:nvPr/>
        </p:nvSpPr>
        <p:spPr>
          <a:xfrm>
            <a:off x="294671" y="1237331"/>
            <a:ext cx="1175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Before the ESC task , most audio classification was related to Speech/Non-Speech, Music/Movie Genre Classification or musical instrument classification.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D88F3-4B44-41F6-BD65-6FBFE9C75995}"/>
              </a:ext>
            </a:extLst>
          </p:cNvPr>
          <p:cNvSpPr txBox="1"/>
          <p:nvPr/>
        </p:nvSpPr>
        <p:spPr>
          <a:xfrm>
            <a:off x="294671" y="2835275"/>
            <a:ext cx="1158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Saunders (1996) reported Zero Crossing Rate (ZCR)Based Speech/Music discrimination as both have distinctly different ZCR characteristics.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78924-1579-4CF2-BA58-FF9150B90876}"/>
              </a:ext>
            </a:extLst>
          </p:cNvPr>
          <p:cNvSpPr txBox="1"/>
          <p:nvPr/>
        </p:nvSpPr>
        <p:spPr>
          <a:xfrm>
            <a:off x="294671" y="2017503"/>
            <a:ext cx="1175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Wold</a:t>
            </a:r>
            <a:r>
              <a:rPr lang="en-US" dirty="0"/>
              <a:t> et al (1996) , built a Euclidean Distance Based Classifier based on loudness, pitch, brightness and bandwidth. It’s purpose was to fetch audio from a database based on acoustical and perceptual features.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F5C04-DA07-4021-B400-4E61E99ADFFF}"/>
              </a:ext>
            </a:extLst>
          </p:cNvPr>
          <p:cNvSpPr txBox="1"/>
          <p:nvPr/>
        </p:nvSpPr>
        <p:spPr>
          <a:xfrm>
            <a:off x="294669" y="3625678"/>
            <a:ext cx="1158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complex discriminator was built by </a:t>
            </a:r>
            <a:r>
              <a:rPr lang="en-US" dirty="0" err="1"/>
              <a:t>Scheirer</a:t>
            </a:r>
            <a:r>
              <a:rPr lang="en-US" dirty="0"/>
              <a:t> (1997) based on a 13 feature representation and using them on GMM, k-NN and k-d classifiers. They found music was harder to classify than speech.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5B9CE-5920-4A61-B453-5ED6530DC309}"/>
              </a:ext>
            </a:extLst>
          </p:cNvPr>
          <p:cNvSpPr txBox="1"/>
          <p:nvPr/>
        </p:nvSpPr>
        <p:spPr>
          <a:xfrm>
            <a:off x="294668" y="4481590"/>
            <a:ext cx="1158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 err="1"/>
              <a:t>Pierangelo</a:t>
            </a:r>
            <a:r>
              <a:rPr lang="en-US" dirty="0"/>
              <a:t> (2002) used the findings of Saunders to build a ZB (ZCR Bayesian Classifier) based Speech/Music discriminator.  When they compared it with a Neural Network, it outperformed the former by 11% in terms of Total Error Rate.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195CE-061F-4EE0-B832-B18600378120}"/>
              </a:ext>
            </a:extLst>
          </p:cNvPr>
          <p:cNvSpPr txBox="1"/>
          <p:nvPr/>
        </p:nvSpPr>
        <p:spPr>
          <a:xfrm>
            <a:off x="294668" y="5614501"/>
            <a:ext cx="110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There were multiple such efforts based on different datasets , making it difficult to benchmark them against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9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 of </a:t>
            </a:r>
            <a:r>
              <a:rPr lang="en-US" dirty="0" err="1"/>
              <a:t>cnn</a:t>
            </a:r>
            <a:r>
              <a:rPr lang="en-US" dirty="0"/>
              <a:t> architectures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50FD8-C9F6-4460-A8B9-041A21899DFD}"/>
              </a:ext>
            </a:extLst>
          </p:cNvPr>
          <p:cNvSpPr txBox="1"/>
          <p:nvPr/>
        </p:nvSpPr>
        <p:spPr>
          <a:xfrm>
            <a:off x="284838" y="1070183"/>
            <a:ext cx="592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Unlike auditory problems, deep learning architectures had access to a large repository of labelled imagery datasets.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CD563-D2FC-4198-8FC3-3756C11DEC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1101089"/>
            <a:ext cx="5830529" cy="4709775"/>
          </a:xfrm>
          <a:prstGeom prst="rect">
            <a:avLst/>
          </a:prstGeom>
          <a:ln w="9525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DFB5FA-0D1D-49D2-9537-0CBF537DD0B4}"/>
              </a:ext>
            </a:extLst>
          </p:cNvPr>
          <p:cNvSpPr txBox="1"/>
          <p:nvPr/>
        </p:nvSpPr>
        <p:spPr>
          <a:xfrm>
            <a:off x="284833" y="1807704"/>
            <a:ext cx="592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As CNN architectures grew deeper and complex , they could be compared against each other , because they were all benchmarked in ILSVRC Challenge.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25B24-8745-434E-BCBA-88EDB48EA508}"/>
              </a:ext>
            </a:extLst>
          </p:cNvPr>
          <p:cNvSpPr txBox="1"/>
          <p:nvPr/>
        </p:nvSpPr>
        <p:spPr>
          <a:xfrm>
            <a:off x="284832" y="2828626"/>
            <a:ext cx="592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Earlier models were based on convolutional layers stacked one after another.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6690-B96C-446B-AE54-9170938686AC}"/>
              </a:ext>
            </a:extLst>
          </p:cNvPr>
          <p:cNvSpPr txBox="1"/>
          <p:nvPr/>
        </p:nvSpPr>
        <p:spPr>
          <a:xfrm>
            <a:off x="284832" y="3599509"/>
            <a:ext cx="592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 err="1"/>
              <a:t>Szedgedy</a:t>
            </a:r>
            <a:r>
              <a:rPr lang="en-US" dirty="0"/>
              <a:t> (2015) made the first departure from a linear architecture by introducing </a:t>
            </a:r>
            <a:r>
              <a:rPr lang="en-US" i="1" dirty="0"/>
              <a:t>inception blocks </a:t>
            </a:r>
            <a:r>
              <a:rPr lang="en-US" dirty="0"/>
              <a:t>in </a:t>
            </a:r>
            <a:r>
              <a:rPr lang="en-US" i="1" dirty="0" err="1"/>
              <a:t>GoogLeNet</a:t>
            </a:r>
            <a:r>
              <a:rPr lang="en-US" i="1" dirty="0"/>
              <a:t>.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F4907-7C1A-42A2-A3B8-567FC3A5525D}"/>
              </a:ext>
            </a:extLst>
          </p:cNvPr>
          <p:cNvSpPr txBox="1"/>
          <p:nvPr/>
        </p:nvSpPr>
        <p:spPr>
          <a:xfrm>
            <a:off x="284831" y="4370392"/>
            <a:ext cx="592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He et al (2016) introduced the concept of </a:t>
            </a:r>
            <a:r>
              <a:rPr lang="en-US" i="1" dirty="0"/>
              <a:t>residual connection</a:t>
            </a:r>
            <a:r>
              <a:rPr lang="en-US" dirty="0"/>
              <a:t> in their architecture called </a:t>
            </a:r>
            <a:r>
              <a:rPr lang="en-US" dirty="0" err="1"/>
              <a:t>ResNet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D1166-E37F-466F-ABBD-0F446F48DFC9}"/>
              </a:ext>
            </a:extLst>
          </p:cNvPr>
          <p:cNvSpPr txBox="1"/>
          <p:nvPr/>
        </p:nvSpPr>
        <p:spPr>
          <a:xfrm>
            <a:off x="284830" y="5238867"/>
            <a:ext cx="592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Then on, most of the deep learning architectures departed from the linear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connections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6939A-2F2B-44EB-9BFB-215AC94AA6D1}"/>
              </a:ext>
            </a:extLst>
          </p:cNvPr>
          <p:cNvSpPr txBox="1"/>
          <p:nvPr/>
        </p:nvSpPr>
        <p:spPr>
          <a:xfrm>
            <a:off x="166851" y="1129177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Though the winner of the ILSVRC in 2014 was the VGGNET architecture, the deep learning community realized that deeper models do not necessarily mean better performance.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99D35-906E-447C-9647-454D8DF49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425" y="4241540"/>
            <a:ext cx="5731510" cy="2171065"/>
          </a:xfrm>
          <a:prstGeom prst="rect">
            <a:avLst/>
          </a:prstGeom>
          <a:ln w="952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2C85F-CE11-4FBE-8AAE-B64619115D43}"/>
              </a:ext>
            </a:extLst>
          </p:cNvPr>
          <p:cNvSpPr txBox="1"/>
          <p:nvPr/>
        </p:nvSpPr>
        <p:spPr>
          <a:xfrm>
            <a:off x="166851" y="1906068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This happens because of the vanishing-gradient problem , making it harder for weights in the earlier stages of a model to update themselves.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CA2F0-61DB-4BD3-A5BB-CC071750BC47}"/>
              </a:ext>
            </a:extLst>
          </p:cNvPr>
          <p:cNvSpPr txBox="1"/>
          <p:nvPr/>
        </p:nvSpPr>
        <p:spPr>
          <a:xfrm>
            <a:off x="166851" y="2701376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As He et al pointed out in their seminal paper 2016, the following illustration (left) shows how a 56 layers struggles to achieve the same error rate as a 20-layer model.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A0AD2-EF7E-4D45-A1FC-B97C81099A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6624" y="4241540"/>
            <a:ext cx="3444240" cy="2065020"/>
          </a:xfrm>
          <a:prstGeom prst="rect">
            <a:avLst/>
          </a:prstGeom>
          <a:ln w="952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68D7E-29E2-48B1-8617-0F831CF7448C}"/>
              </a:ext>
            </a:extLst>
          </p:cNvPr>
          <p:cNvSpPr txBox="1"/>
          <p:nvPr/>
        </p:nvSpPr>
        <p:spPr>
          <a:xfrm>
            <a:off x="166851" y="3446410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They introduced Residual Blocks (right) , which could combat vanishing gradient, thereby allowing much deeper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B91-6017-41EC-953E-E0E8AC8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1"/>
            <a:ext cx="7729728" cy="587016"/>
          </a:xfrm>
        </p:spPr>
        <p:txBody>
          <a:bodyPr>
            <a:normAutofit fontScale="90000"/>
          </a:bodyPr>
          <a:lstStyle/>
          <a:p>
            <a:r>
              <a:rPr lang="en-US" dirty="0"/>
              <a:t>AUDIO DATASETS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1AC9-DC27-4E34-8BD6-887FC2DD5AEC}"/>
              </a:ext>
            </a:extLst>
          </p:cNvPr>
          <p:cNvSpPr txBox="1"/>
          <p:nvPr/>
        </p:nvSpPr>
        <p:spPr>
          <a:xfrm>
            <a:off x="166851" y="1129177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Piczak et al (2015) noticed that , research on environmental sound classification has been limited due to absence of labelled dataset. This is unlike research on Computer Vision, where there multiple datasets like MNIST, CIFAR and </a:t>
            </a:r>
            <a:r>
              <a:rPr lang="en-US" dirty="0" err="1"/>
              <a:t>Imagenet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2E9C8-4990-4D65-B711-F8D3C790FFCE}"/>
              </a:ext>
            </a:extLst>
          </p:cNvPr>
          <p:cNvSpPr txBox="1"/>
          <p:nvPr/>
        </p:nvSpPr>
        <p:spPr>
          <a:xfrm>
            <a:off x="166851" y="2002013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use of the </a:t>
            </a:r>
            <a:r>
              <a:rPr lang="en-US" dirty="0" err="1"/>
              <a:t>Freesound</a:t>
            </a:r>
            <a:r>
              <a:rPr lang="en-US" dirty="0"/>
              <a:t> Project was demonstrated as potential research resource by Font et al in 2013.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44EC1-EF18-491C-B164-4749BB94BD51}"/>
              </a:ext>
            </a:extLst>
          </p:cNvPr>
          <p:cNvSpPr txBox="1"/>
          <p:nvPr/>
        </p:nvSpPr>
        <p:spPr>
          <a:xfrm>
            <a:off x="166851" y="2597850"/>
            <a:ext cx="118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The </a:t>
            </a:r>
            <a:r>
              <a:rPr lang="en-US" dirty="0" err="1"/>
              <a:t>Freesound</a:t>
            </a:r>
            <a:r>
              <a:rPr lang="en-US" dirty="0"/>
              <a:t> Project has a large repository of user uploaded audio samples since 2005.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69C12-D591-48B1-B14A-68F3F4812F8E}"/>
              </a:ext>
            </a:extLst>
          </p:cNvPr>
          <p:cNvSpPr txBox="1"/>
          <p:nvPr/>
        </p:nvSpPr>
        <p:spPr>
          <a:xfrm>
            <a:off x="166851" y="3193687"/>
            <a:ext cx="118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Piczak used the </a:t>
            </a:r>
            <a:r>
              <a:rPr lang="en-US" dirty="0" err="1"/>
              <a:t>Freesound</a:t>
            </a:r>
            <a:r>
              <a:rPr lang="en-US" dirty="0"/>
              <a:t> API to build the ESC-10 and ESC-50 Datasets. </a:t>
            </a:r>
            <a:r>
              <a:rPr lang="en-US" dirty="0" err="1"/>
              <a:t>Salamon</a:t>
            </a:r>
            <a:r>
              <a:rPr lang="en-US" dirty="0"/>
              <a:t> presented an even bigger dataset called Urbansound8K in 2018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2E57C-D73F-45FD-8DE0-8F9191467B6D}"/>
              </a:ext>
            </a:extLst>
          </p:cNvPr>
          <p:cNvSpPr/>
          <p:nvPr/>
        </p:nvSpPr>
        <p:spPr>
          <a:xfrm>
            <a:off x="231503" y="4239490"/>
            <a:ext cx="3722254" cy="1856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ESC-10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400 Samples of 10 Classes divided into 5 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Class had 40 audio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Fold having 8 audio samples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C346C-A24B-44FE-89F7-D2D09388066C}"/>
              </a:ext>
            </a:extLst>
          </p:cNvPr>
          <p:cNvSpPr/>
          <p:nvPr/>
        </p:nvSpPr>
        <p:spPr>
          <a:xfrm>
            <a:off x="4234721" y="4239467"/>
            <a:ext cx="3722254" cy="1856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ESC-50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2000 Samples of 50 Classes divided into 5 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Class had 40 audio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Fold having 8 audio samples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4D21EF-E775-4609-9FF6-692E27FBC59B}"/>
              </a:ext>
            </a:extLst>
          </p:cNvPr>
          <p:cNvSpPr/>
          <p:nvPr/>
        </p:nvSpPr>
        <p:spPr>
          <a:xfrm>
            <a:off x="8237940" y="4221006"/>
            <a:ext cx="3722254" cy="1856509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Urbasound8K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400 Samples of 10 Classes divided into 5 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Class had 40 audio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Fold having 8 audio samples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920</TotalTime>
  <Words>2035</Words>
  <Application>Microsoft Office PowerPoint</Application>
  <PresentationFormat>Widescreen</PresentationFormat>
  <Paragraphs>246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Merriweather</vt:lpstr>
      <vt:lpstr>Times New Roman</vt:lpstr>
      <vt:lpstr>Parcel</vt:lpstr>
      <vt:lpstr>Environmental Sound Classification Using a Residual Network Architecture</vt:lpstr>
      <vt:lpstr>Introduction</vt:lpstr>
      <vt:lpstr>Background</vt:lpstr>
      <vt:lpstr>Problem statement</vt:lpstr>
      <vt:lpstr>Literature review</vt:lpstr>
      <vt:lpstr>Early work on ASC</vt:lpstr>
      <vt:lpstr>EVOLUTION of cnn architectures</vt:lpstr>
      <vt:lpstr>Residual connections</vt:lpstr>
      <vt:lpstr>AUDIO DATASETS</vt:lpstr>
      <vt:lpstr>CNN for AUDIO CLASSIFICATION</vt:lpstr>
      <vt:lpstr>Research methodology</vt:lpstr>
      <vt:lpstr>Pre-processing and visualization</vt:lpstr>
      <vt:lpstr>cleaning</vt:lpstr>
      <vt:lpstr>Feature extraction 1/2</vt:lpstr>
      <vt:lpstr>Feature extraction 2/2</vt:lpstr>
      <vt:lpstr>Dataset for modelling</vt:lpstr>
      <vt:lpstr>modelling</vt:lpstr>
      <vt:lpstr>BASELINE MODELs</vt:lpstr>
      <vt:lpstr>DEEPER MODELS</vt:lpstr>
      <vt:lpstr>Introducing skip connections</vt:lpstr>
      <vt:lpstr>Implementing resnet architecture</vt:lpstr>
      <vt:lpstr>results</vt:lpstr>
      <vt:lpstr>Final results</vt:lpstr>
      <vt:lpstr>Further studies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 Using a Residual Network Architecture</dc:title>
  <dc:creator>Arindam</dc:creator>
  <cp:lastModifiedBy>Arindam</cp:lastModifiedBy>
  <cp:revision>52</cp:revision>
  <dcterms:created xsi:type="dcterms:W3CDTF">2020-11-21T06:59:30Z</dcterms:created>
  <dcterms:modified xsi:type="dcterms:W3CDTF">2020-11-22T10:57:33Z</dcterms:modified>
</cp:coreProperties>
</file>