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72390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188185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8626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3772207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2373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2941728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1678622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339320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3994419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5BC07C-2FE4-4FFE-B9E4-C5FBEC7C4667}"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2109097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5BC07C-2FE4-4FFE-B9E4-C5FBEC7C4667}"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306947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5BC07C-2FE4-4FFE-B9E4-C5FBEC7C4667}" type="datetimeFigureOut">
              <a:rPr lang="en-IN" smtClean="0"/>
              <a:t>11-05-2025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20587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5BC07C-2FE4-4FFE-B9E4-C5FBEC7C4667}" type="datetimeFigureOut">
              <a:rPr lang="en-IN" smtClean="0"/>
              <a:t>11-05-2025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2009021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5BC07C-2FE4-4FFE-B9E4-C5FBEC7C4667}" type="datetimeFigureOut">
              <a:rPr lang="en-IN" smtClean="0"/>
              <a:t>11-05-2025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3766596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5BC07C-2FE4-4FFE-B9E4-C5FBEC7C4667}"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3961419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A5BC07C-2FE4-4FFE-B9E4-C5FBEC7C4667}"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EE9B7-EC30-45D7-ABA9-4E8D4D91F96F}" type="slidenum">
              <a:rPr lang="en-IN" smtClean="0"/>
              <a:t>‹#›</a:t>
            </a:fld>
            <a:endParaRPr lang="en-IN"/>
          </a:p>
        </p:txBody>
      </p:sp>
    </p:spTree>
    <p:extLst>
      <p:ext uri="{BB962C8B-B14F-4D97-AF65-F5344CB8AC3E}">
        <p14:creationId xmlns:p14="http://schemas.microsoft.com/office/powerpoint/2010/main" val="832693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A5BC07C-2FE4-4FFE-B9E4-C5FBEC7C4667}" type="datetimeFigureOut">
              <a:rPr lang="en-IN" smtClean="0"/>
              <a:t>11-05-2025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DEE9B7-EC30-45D7-ABA9-4E8D4D91F96F}" type="slidenum">
              <a:rPr lang="en-IN" smtClean="0"/>
              <a:t>‹#›</a:t>
            </a:fld>
            <a:endParaRPr lang="en-IN"/>
          </a:p>
        </p:txBody>
      </p:sp>
    </p:spTree>
    <p:extLst>
      <p:ext uri="{BB962C8B-B14F-4D97-AF65-F5344CB8AC3E}">
        <p14:creationId xmlns:p14="http://schemas.microsoft.com/office/powerpoint/2010/main" val="410587569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29C8-8674-46E7-9E47-563B1F68C482}"/>
              </a:ext>
            </a:extLst>
          </p:cNvPr>
          <p:cNvSpPr>
            <a:spLocks noGrp="1"/>
          </p:cNvSpPr>
          <p:nvPr>
            <p:ph type="ctrTitle"/>
          </p:nvPr>
        </p:nvSpPr>
        <p:spPr>
          <a:xfrm>
            <a:off x="1507067" y="1640542"/>
            <a:ext cx="7766936" cy="2410292"/>
          </a:xfrm>
        </p:spPr>
        <p:txBody>
          <a:bodyPr/>
          <a:lstStyle/>
          <a:p>
            <a:r>
              <a:rPr lang="en-IN" sz="9600" b="1" u="sng" dirty="0">
                <a:solidFill>
                  <a:srgbClr val="00B050"/>
                </a:solidFill>
                <a:latin typeface="Arial Black" panose="020B0A04020102020204" pitchFamily="34" charset="0"/>
              </a:rPr>
              <a:t>Quick </a:t>
            </a:r>
            <a:r>
              <a:rPr lang="en-IN" sz="9600" b="1" u="sng" dirty="0">
                <a:solidFill>
                  <a:schemeClr val="tx1"/>
                </a:solidFill>
                <a:latin typeface="Arial Black" panose="020B0A04020102020204" pitchFamily="34" charset="0"/>
              </a:rPr>
              <a:t>Mart</a:t>
            </a:r>
            <a:br>
              <a:rPr lang="en-IN" dirty="0"/>
            </a:br>
            <a:endParaRPr lang="en-IN" dirty="0"/>
          </a:p>
        </p:txBody>
      </p:sp>
      <p:sp>
        <p:nvSpPr>
          <p:cNvPr id="3" name="Subtitle 2">
            <a:extLst>
              <a:ext uri="{FF2B5EF4-FFF2-40B4-BE49-F238E27FC236}">
                <a16:creationId xmlns:a16="http://schemas.microsoft.com/office/drawing/2014/main" id="{DDE0746F-E735-4F0F-B89D-B0C74FF8DBF7}"/>
              </a:ext>
            </a:extLst>
          </p:cNvPr>
          <p:cNvSpPr>
            <a:spLocks noGrp="1"/>
          </p:cNvSpPr>
          <p:nvPr>
            <p:ph type="subTitle" idx="1"/>
          </p:nvPr>
        </p:nvSpPr>
        <p:spPr/>
        <p:txBody>
          <a:bodyPr>
            <a:normAutofit fontScale="92500"/>
          </a:bodyPr>
          <a:lstStyle/>
          <a:p>
            <a:r>
              <a:rPr lang="en-IN" sz="4800" b="1" dirty="0">
                <a:latin typeface="Arial Black" panose="020B0A04020102020204" pitchFamily="34" charset="0"/>
              </a:rPr>
              <a:t>India’s Last Minute app </a:t>
            </a:r>
            <a:endParaRPr lang="en-IN" sz="4800" dirty="0">
              <a:latin typeface="Arial Black" panose="020B0A04020102020204" pitchFamily="34"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62617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39FE07-1474-40E8-A3E1-116085E63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283" y="376518"/>
            <a:ext cx="9502588" cy="6355976"/>
          </a:xfrm>
          <a:prstGeom prst="rect">
            <a:avLst/>
          </a:prstGeom>
        </p:spPr>
      </p:pic>
    </p:spTree>
    <p:extLst>
      <p:ext uri="{BB962C8B-B14F-4D97-AF65-F5344CB8AC3E}">
        <p14:creationId xmlns:p14="http://schemas.microsoft.com/office/powerpoint/2010/main" val="2502012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44A8C8-EB22-4D4E-B93C-902D4AF73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6447" y="215153"/>
            <a:ext cx="9798424" cy="6454588"/>
          </a:xfrm>
          <a:prstGeom prst="rect">
            <a:avLst/>
          </a:prstGeom>
        </p:spPr>
      </p:pic>
    </p:spTree>
    <p:extLst>
      <p:ext uri="{BB962C8B-B14F-4D97-AF65-F5344CB8AC3E}">
        <p14:creationId xmlns:p14="http://schemas.microsoft.com/office/powerpoint/2010/main" val="51586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51F90-0326-4FB5-B4D6-47E6C0D0C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41" y="407670"/>
            <a:ext cx="10605247" cy="6042660"/>
          </a:xfrm>
          <a:prstGeom prst="rect">
            <a:avLst/>
          </a:prstGeom>
        </p:spPr>
      </p:pic>
    </p:spTree>
    <p:extLst>
      <p:ext uri="{BB962C8B-B14F-4D97-AF65-F5344CB8AC3E}">
        <p14:creationId xmlns:p14="http://schemas.microsoft.com/office/powerpoint/2010/main" val="2848517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7071AE-C51A-41A4-8D68-50B75E373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741" y="704850"/>
            <a:ext cx="11080377" cy="5448300"/>
          </a:xfrm>
          <a:prstGeom prst="rect">
            <a:avLst/>
          </a:prstGeom>
        </p:spPr>
      </p:pic>
    </p:spTree>
    <p:extLst>
      <p:ext uri="{BB962C8B-B14F-4D97-AF65-F5344CB8AC3E}">
        <p14:creationId xmlns:p14="http://schemas.microsoft.com/office/powerpoint/2010/main" val="164087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900F04-39A4-4068-AA4D-CDC7B7449AD5}"/>
              </a:ext>
            </a:extLst>
          </p:cNvPr>
          <p:cNvSpPr/>
          <p:nvPr/>
        </p:nvSpPr>
        <p:spPr>
          <a:xfrm>
            <a:off x="412376" y="797859"/>
            <a:ext cx="9090212" cy="5613460"/>
          </a:xfrm>
          <a:prstGeom prst="rect">
            <a:avLst/>
          </a:prstGeom>
        </p:spPr>
        <p:txBody>
          <a:bodyPr wrap="square">
            <a:spAutoFit/>
          </a:bodyPr>
          <a:lstStyle/>
          <a:p>
            <a:pPr indent="-6350">
              <a:lnSpc>
                <a:spcPct val="125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Project Overview:</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nSpc>
                <a:spcPct val="125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Objective:</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R="45085" indent="-6350">
              <a:lnSpc>
                <a:spcPct val="104000"/>
              </a:lnSpc>
              <a:spcAft>
                <a:spcPts val="0"/>
              </a:spcAft>
            </a:pPr>
            <a:r>
              <a:rPr lang="en-IN" sz="2400" dirty="0">
                <a:latin typeface="Trebuchet MS" panose="020B0603020202020204" pitchFamily="34" charset="0"/>
                <a:ea typeface="Trebuchet MS" panose="020B0603020202020204" pitchFamily="34" charset="0"/>
                <a:cs typeface="Trebuchet MS" panose="020B0603020202020204" pitchFamily="34" charset="0"/>
              </a:rPr>
              <a:t>To analyse Quick Mart item sales performance across different outlet types, sizes, and geographic tiers in order to uncover insights that can help optimize product placement, outlet operations, and customer targeting strategies.</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R="45085" indent="-6350">
              <a:lnSpc>
                <a:spcPct val="104000"/>
              </a:lnSpc>
              <a:spcAft>
                <a:spcPts val="0"/>
              </a:spcAft>
            </a:pPr>
            <a:r>
              <a:rPr lang="en-IN" sz="2400" dirty="0">
                <a:latin typeface="Trebuchet MS" panose="020B0603020202020204" pitchFamily="34" charset="0"/>
                <a:ea typeface="Trebuchet MS" panose="020B0603020202020204" pitchFamily="34" charset="0"/>
                <a:cs typeface="Trebuchet MS" panose="020B0603020202020204" pitchFamily="34" charset="0"/>
              </a:rPr>
              <a:t> </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nSpc>
                <a:spcPct val="125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Business Context:</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R="326390" algn="just">
              <a:lnSpc>
                <a:spcPct val="101000"/>
              </a:lnSpc>
              <a:spcAft>
                <a:spcPts val="0"/>
              </a:spcAft>
            </a:pPr>
            <a:r>
              <a:rPr lang="en-IN" sz="2400" dirty="0">
                <a:latin typeface="Trebuchet MS" panose="020B0603020202020204" pitchFamily="34" charset="0"/>
                <a:ea typeface="Trebuchet MS" panose="020B0603020202020204" pitchFamily="34" charset="0"/>
                <a:cs typeface="Trebuchet MS" panose="020B0603020202020204" pitchFamily="34" charset="0"/>
              </a:rPr>
              <a:t>Quick Mart is a quick commerce platform serving diverse customer segments across India. With rapid expansion into Tier 2 and Tier 3 cities, understanding sales trends at a granular level is critical for supply chain, merchandising, and marketing decisions.</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R="326390" algn="just">
              <a:lnSpc>
                <a:spcPct val="101000"/>
              </a:lnSpc>
              <a:spcAft>
                <a:spcPts val="0"/>
              </a:spcAft>
            </a:pPr>
            <a:r>
              <a:rPr lang="en-IN" sz="2400" dirty="0">
                <a:latin typeface="Trebuchet MS" panose="020B0603020202020204" pitchFamily="34" charset="0"/>
                <a:ea typeface="Times New Roman" panose="02020603050405020304" pitchFamily="18" charset="0"/>
                <a:cs typeface="Times New Roman" panose="02020603050405020304" pitchFamily="18" charset="0"/>
              </a:rPr>
              <a:t> </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3250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30D1D9-73B5-496B-BC2E-D186F56C8A5C}"/>
              </a:ext>
            </a:extLst>
          </p:cNvPr>
          <p:cNvSpPr/>
          <p:nvPr/>
        </p:nvSpPr>
        <p:spPr>
          <a:xfrm>
            <a:off x="537882" y="833717"/>
            <a:ext cx="9036424" cy="5090561"/>
          </a:xfrm>
          <a:prstGeom prst="rect">
            <a:avLst/>
          </a:prstGeom>
        </p:spPr>
        <p:txBody>
          <a:bodyPr wrap="square">
            <a:spAutoFit/>
          </a:bodyPr>
          <a:lstStyle/>
          <a:p>
            <a:pPr indent="-6350">
              <a:lnSpc>
                <a:spcPct val="107000"/>
              </a:lnSpc>
              <a:spcAft>
                <a:spcPts val="0"/>
              </a:spcAft>
            </a:pPr>
            <a:r>
              <a:rPr lang="en-IN" sz="2400" b="1"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Key Goals:</a:t>
            </a:r>
            <a:endParaRPr lang="en-IN" sz="2400" dirty="0">
              <a:solidFill>
                <a:srgbClr val="000000"/>
              </a:solidFill>
              <a:effectLst/>
              <a:latin typeface="Calibri" panose="020F0502020204030204" pitchFamily="34" charset="0"/>
              <a:ea typeface="Calibri" panose="020F0502020204030204" pitchFamily="34" charset="0"/>
            </a:endParaRPr>
          </a:p>
          <a:p>
            <a:pPr marR="45085" indent="-6350">
              <a:lnSpc>
                <a:spcPct val="104000"/>
              </a:lnSpc>
              <a:spcAft>
                <a:spcPts val="0"/>
              </a:spcAft>
            </a:pPr>
            <a:r>
              <a:rPr lang="en-IN" sz="2400" dirty="0">
                <a:solidFill>
                  <a:srgbClr val="000000"/>
                </a:solidFill>
                <a:latin typeface="Arial" panose="020B0604020202020204" pitchFamily="34" charset="0"/>
                <a:ea typeface="Arial" panose="020B0604020202020204" pitchFamily="34" charset="0"/>
              </a:rPr>
              <a:t>•</a:t>
            </a:r>
            <a:r>
              <a:rPr lang="en-IN" sz="2400"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Evaluate sales trends by item type, fat content, and outlet characteristics.</a:t>
            </a:r>
            <a:endParaRPr lang="en-IN" sz="2400" dirty="0">
              <a:solidFill>
                <a:srgbClr val="000000"/>
              </a:solidFill>
              <a:effectLst/>
              <a:latin typeface="Calibri" panose="020F0502020204030204" pitchFamily="34" charset="0"/>
              <a:ea typeface="Calibri" panose="020F0502020204030204" pitchFamily="34" charset="0"/>
            </a:endParaRPr>
          </a:p>
          <a:p>
            <a:pPr marR="45085" indent="-6350">
              <a:lnSpc>
                <a:spcPct val="104000"/>
              </a:lnSpc>
              <a:spcAft>
                <a:spcPts val="0"/>
              </a:spcAft>
            </a:pPr>
            <a:r>
              <a:rPr lang="en-IN" sz="2400" dirty="0">
                <a:solidFill>
                  <a:srgbClr val="000000"/>
                </a:solidFill>
                <a:latin typeface="Arial" panose="020B0604020202020204" pitchFamily="34" charset="0"/>
                <a:ea typeface="Arial" panose="020B0604020202020204" pitchFamily="34" charset="0"/>
              </a:rPr>
              <a:t>•</a:t>
            </a:r>
            <a:r>
              <a:rPr lang="en-IN" sz="2400"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Identify high-performing outlet types, sizes, and locations.</a:t>
            </a:r>
            <a:endParaRPr lang="en-IN" sz="2400" dirty="0">
              <a:solidFill>
                <a:srgbClr val="000000"/>
              </a:solidFill>
              <a:effectLst/>
              <a:latin typeface="Calibri" panose="020F0502020204030204" pitchFamily="34" charset="0"/>
              <a:ea typeface="Calibri" panose="020F0502020204030204" pitchFamily="34" charset="0"/>
            </a:endParaRPr>
          </a:p>
          <a:p>
            <a:pPr marR="45085" indent="-6350">
              <a:lnSpc>
                <a:spcPct val="104000"/>
              </a:lnSpc>
              <a:spcAft>
                <a:spcPts val="0"/>
              </a:spcAft>
            </a:pPr>
            <a:r>
              <a:rPr lang="en-IN" sz="2400" dirty="0">
                <a:solidFill>
                  <a:srgbClr val="000000"/>
                </a:solidFill>
                <a:latin typeface="Arial" panose="020B0604020202020204" pitchFamily="34" charset="0"/>
                <a:ea typeface="Arial" panose="020B0604020202020204" pitchFamily="34" charset="0"/>
              </a:rPr>
              <a:t>•</a:t>
            </a:r>
            <a:r>
              <a:rPr lang="en-IN" sz="2400"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Understand how visibility, item count, and ratings affect performance.</a:t>
            </a:r>
            <a:endParaRPr lang="en-IN" sz="2400" dirty="0">
              <a:solidFill>
                <a:srgbClr val="000000"/>
              </a:solidFill>
              <a:effectLst/>
              <a:latin typeface="Calibri" panose="020F0502020204030204" pitchFamily="34" charset="0"/>
              <a:ea typeface="Calibri" panose="020F0502020204030204" pitchFamily="34" charset="0"/>
            </a:endParaRPr>
          </a:p>
          <a:p>
            <a:pPr marR="45085" indent="-6350">
              <a:lnSpc>
                <a:spcPct val="104000"/>
              </a:lnSpc>
              <a:spcAft>
                <a:spcPts val="0"/>
              </a:spcAft>
            </a:pPr>
            <a:r>
              <a:rPr lang="en-IN" sz="2400" dirty="0">
                <a:solidFill>
                  <a:srgbClr val="000000"/>
                </a:solidFill>
                <a:latin typeface="Arial" panose="020B0604020202020204" pitchFamily="34" charset="0"/>
                <a:ea typeface="Arial" panose="020B0604020202020204" pitchFamily="34" charset="0"/>
              </a:rPr>
              <a:t>•</a:t>
            </a:r>
            <a:r>
              <a:rPr lang="en-IN" sz="2400"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Leverage BI tools and programming to automate reporting and enhance data storytelling.</a:t>
            </a:r>
          </a:p>
          <a:p>
            <a:pPr marR="45085" indent="-6350">
              <a:lnSpc>
                <a:spcPct val="104000"/>
              </a:lnSpc>
              <a:spcAft>
                <a:spcPts val="0"/>
              </a:spcAft>
            </a:pPr>
            <a:endParaRPr lang="en-IN" sz="2400" dirty="0">
              <a:solidFill>
                <a:srgbClr val="000000"/>
              </a:solidFill>
              <a:effectLst/>
              <a:latin typeface="Calibri" panose="020F0502020204030204" pitchFamily="34" charset="0"/>
              <a:ea typeface="Calibri" panose="020F0502020204030204" pitchFamily="34" charset="0"/>
            </a:endParaRPr>
          </a:p>
          <a:p>
            <a:pPr indent="-6350">
              <a:lnSpc>
                <a:spcPct val="107000"/>
              </a:lnSpc>
              <a:spcAft>
                <a:spcPts val="0"/>
              </a:spcAft>
            </a:pPr>
            <a:r>
              <a:rPr lang="en-IN" sz="2400" b="1"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Outcome:</a:t>
            </a:r>
            <a:endParaRPr lang="en-IN" sz="2400" dirty="0">
              <a:solidFill>
                <a:srgbClr val="000000"/>
              </a:solidFill>
              <a:effectLst/>
              <a:latin typeface="Calibri" panose="020F0502020204030204" pitchFamily="34" charset="0"/>
              <a:ea typeface="Calibri" panose="020F0502020204030204" pitchFamily="34" charset="0"/>
            </a:endParaRPr>
          </a:p>
          <a:p>
            <a:pPr marR="45085" indent="-6350">
              <a:lnSpc>
                <a:spcPct val="104000"/>
              </a:lnSpc>
              <a:spcAft>
                <a:spcPts val="0"/>
              </a:spcAft>
            </a:pPr>
            <a:r>
              <a:rPr lang="en-IN" sz="2400" dirty="0">
                <a:solidFill>
                  <a:srgbClr val="000000"/>
                </a:solidFill>
                <a:latin typeface="Trebuchet MS" panose="020B0603020202020204" pitchFamily="34" charset="0"/>
                <a:ea typeface="Trebuchet MS" panose="020B0603020202020204" pitchFamily="34" charset="0"/>
                <a:cs typeface="Trebuchet MS" panose="020B0603020202020204" pitchFamily="34" charset="0"/>
              </a:rPr>
              <a:t>A dynamic dashboard (built using Power BI) with filterable views and performance KPIs, supported by Python, SQL, Excel, and Tableau for data prep, analysis, and visualization.</a:t>
            </a:r>
            <a:endParaRPr lang="en-IN" sz="24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4653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C6C0F3B-E5BA-4FE9-82BE-3345072D7A25}"/>
              </a:ext>
            </a:extLst>
          </p:cNvPr>
          <p:cNvSpPr/>
          <p:nvPr/>
        </p:nvSpPr>
        <p:spPr>
          <a:xfrm>
            <a:off x="358589" y="896472"/>
            <a:ext cx="8991599" cy="5434052"/>
          </a:xfrm>
          <a:prstGeom prst="rect">
            <a:avLst/>
          </a:prstGeom>
        </p:spPr>
        <p:txBody>
          <a:bodyPr wrap="square">
            <a:spAutoFit/>
          </a:bodyPr>
          <a:lstStyle/>
          <a:p>
            <a:pPr marR="45085">
              <a:lnSpc>
                <a:spcPct val="104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Tools &amp; Technologies Used:</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nSpc>
                <a:spcPct val="125000"/>
              </a:lnSpc>
              <a:spcAft>
                <a:spcPts val="0"/>
              </a:spcAft>
              <a:buFont typeface="Wingdings" panose="05000000000000000000" pitchFamily="2" charset="2"/>
              <a:buChar char="q"/>
            </a:pPr>
            <a:r>
              <a:rPr lang="en-IN" sz="2400" dirty="0">
                <a:latin typeface="Trebuchet MS" panose="020B0603020202020204" pitchFamily="34" charset="0"/>
                <a:ea typeface="Trebuchet MS" panose="020B0603020202020204" pitchFamily="34" charset="0"/>
                <a:cs typeface="Trebuchet MS" panose="020B0603020202020204" pitchFamily="34" charset="0"/>
              </a:rPr>
              <a:t>Excel: Initial data cleaning, pivot tables for quick summaries.</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lvl="0" indent="-342900">
              <a:lnSpc>
                <a:spcPct val="125000"/>
              </a:lnSpc>
              <a:spcAft>
                <a:spcPts val="0"/>
              </a:spcAft>
              <a:buFont typeface="Wingdings" panose="05000000000000000000" pitchFamily="2" charset="2"/>
              <a:buChar char="q"/>
            </a:pPr>
            <a:r>
              <a:rPr lang="en-IN" sz="2400" dirty="0">
                <a:latin typeface="Trebuchet MS" panose="020B0603020202020204" pitchFamily="34" charset="0"/>
                <a:ea typeface="Trebuchet MS" panose="020B0603020202020204" pitchFamily="34" charset="0"/>
                <a:cs typeface="Trebuchet MS" panose="020B0603020202020204" pitchFamily="34" charset="0"/>
              </a:rPr>
              <a:t>Power BI: Interactive dashboard with filters, charts, and KPIs. Report automation and PDF generation, data manipulation.</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rebuchet MS" panose="020B0603020202020204" pitchFamily="34" charset="0"/>
                <a:ea typeface="Trebuchet MS" panose="020B0603020202020204" pitchFamily="34" charset="0"/>
                <a:cs typeface="Trebuchet MS" panose="020B0603020202020204" pitchFamily="34" charset="0"/>
              </a:rPr>
              <a:t>     SQL: Data extraction, transformation, filtering outlet/item information.</a:t>
            </a:r>
            <a:r>
              <a:rPr lang="en-IN" sz="2400" b="1" dirty="0">
                <a:latin typeface="Trebuchet MS" panose="020B0603020202020204" pitchFamily="34" charset="0"/>
              </a:rPr>
              <a:t> </a:t>
            </a:r>
          </a:p>
          <a:p>
            <a:endParaRPr lang="en-IN" sz="2400" b="1" dirty="0">
              <a:latin typeface="Trebuchet MS" panose="020B0603020202020204" pitchFamily="34" charset="0"/>
            </a:endParaRPr>
          </a:p>
          <a:p>
            <a:r>
              <a:rPr lang="en-IN" sz="2400" b="1" dirty="0">
                <a:latin typeface="Trebuchet MS" panose="020B0603020202020204" pitchFamily="34" charset="0"/>
              </a:rPr>
              <a:t>Insights &amp; Visualizations:</a:t>
            </a:r>
            <a:endParaRPr lang="en-IN" sz="2400" dirty="0">
              <a:latin typeface="Trebuchet MS" panose="020B0603020202020204" pitchFamily="34" charset="0"/>
            </a:endParaRPr>
          </a:p>
          <a:p>
            <a:r>
              <a:rPr lang="en-IN" sz="2400" dirty="0">
                <a:latin typeface="Trebuchet MS" panose="020B0603020202020204" pitchFamily="34" charset="0"/>
              </a:rPr>
              <a:t>This section summarizes key findings derived from the Power BI dashboard, supported by data exploration in Excel and SQL. The dashboard allowed dynamic filtering by outlet type, size, location tier, and item characteristics</a:t>
            </a:r>
            <a:r>
              <a:rPr lang="en-IN" dirty="0"/>
              <a:t>.</a:t>
            </a:r>
          </a:p>
          <a:p>
            <a:pPr marL="342900" lvl="0" indent="-342900">
              <a:lnSpc>
                <a:spcPct val="125000"/>
              </a:lnSpc>
              <a:spcAft>
                <a:spcPts val="0"/>
              </a:spcAft>
              <a:buFont typeface="Wingdings" panose="05000000000000000000" pitchFamily="2" charset="2"/>
              <a:buChar char=""/>
            </a:pPr>
            <a:endParaRPr lang="en-IN" sz="9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187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121F75-4911-4E3B-8568-D0C1D4AF2CE4}"/>
              </a:ext>
            </a:extLst>
          </p:cNvPr>
          <p:cNvSpPr/>
          <p:nvPr/>
        </p:nvSpPr>
        <p:spPr>
          <a:xfrm>
            <a:off x="475129" y="788894"/>
            <a:ext cx="8839200" cy="4727128"/>
          </a:xfrm>
          <a:prstGeom prst="rect">
            <a:avLst/>
          </a:prstGeom>
        </p:spPr>
        <p:txBody>
          <a:bodyPr wrap="square">
            <a:spAutoFit/>
          </a:bodyPr>
          <a:lstStyle/>
          <a:p>
            <a:pPr>
              <a:lnSpc>
                <a:spcPct val="125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Key Insights:</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gn="just">
              <a:lnSpc>
                <a:spcPct val="103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1.Tier 3 outlets generate the highest sales</a:t>
            </a:r>
            <a:r>
              <a:rPr lang="en-IN" sz="2400" dirty="0">
                <a:latin typeface="Trebuchet MS" panose="020B0603020202020204" pitchFamily="34" charset="0"/>
                <a:ea typeface="Trebuchet MS" panose="020B0603020202020204" pitchFamily="34" charset="0"/>
                <a:cs typeface="Trebuchet MS" panose="020B0603020202020204" pitchFamily="34" charset="0"/>
              </a:rPr>
              <a:t> ($4300K), showing strong demand in semi-urban and rural areas.</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R="216535" indent="-6350" algn="just">
              <a:lnSpc>
                <a:spcPct val="103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2.Starchy Foods and Household</a:t>
            </a:r>
            <a:r>
              <a:rPr lang="en-IN" sz="2400" dirty="0">
                <a:latin typeface="Trebuchet MS" panose="020B0603020202020204" pitchFamily="34" charset="0"/>
                <a:ea typeface="Trebuchet MS" panose="020B0603020202020204" pitchFamily="34" charset="0"/>
                <a:cs typeface="Trebuchet MS" panose="020B0603020202020204" pitchFamily="34" charset="0"/>
              </a:rPr>
              <a:t> are the top-performing item type, each contributing close to $389K in revenue. </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marR="216535" indent="-6350" algn="just">
              <a:lnSpc>
                <a:spcPct val="103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3.Small-sized outlets account for 34.24% of total sales</a:t>
            </a:r>
            <a:r>
              <a:rPr lang="en-IN" sz="2400" dirty="0">
                <a:latin typeface="Trebuchet MS" panose="020B0603020202020204" pitchFamily="34" charset="0"/>
                <a:ea typeface="Trebuchet MS" panose="020B0603020202020204" pitchFamily="34" charset="0"/>
                <a:cs typeface="Trebuchet MS" panose="020B0603020202020204" pitchFamily="34" charset="0"/>
              </a:rPr>
              <a:t>, suggesting that smaller formats attract more customers and have more inventory.</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gn="just">
              <a:lnSpc>
                <a:spcPct val="103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4.Low fat items lead with 52.39% of total item sales</a:t>
            </a:r>
            <a:r>
              <a:rPr lang="en-IN" sz="2400" dirty="0">
                <a:latin typeface="Trebuchet MS" panose="020B0603020202020204" pitchFamily="34" charset="0"/>
                <a:ea typeface="Trebuchet MS" panose="020B0603020202020204" pitchFamily="34" charset="0"/>
                <a:cs typeface="Trebuchet MS" panose="020B0603020202020204" pitchFamily="34" charset="0"/>
              </a:rPr>
              <a:t>, while high-fat items represent a smaller but notable share.</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nSpc>
                <a:spcPct val="105000"/>
              </a:lnSpc>
              <a:spcAft>
                <a:spcPts val="2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5.Supermarket Type 2 and Grocery Stores outperform others</a:t>
            </a:r>
            <a:r>
              <a:rPr lang="en-IN" sz="2400" dirty="0">
                <a:latin typeface="Trebuchet MS" panose="020B0603020202020204" pitchFamily="34" charset="0"/>
                <a:ea typeface="Trebuchet MS" panose="020B0603020202020204" pitchFamily="34" charset="0"/>
                <a:cs typeface="Trebuchet MS" panose="020B0603020202020204" pitchFamily="34" charset="0"/>
              </a:rPr>
              <a:t>, despite differences in item count and visibility</a:t>
            </a:r>
            <a:r>
              <a:rPr lang="en-IN" dirty="0">
                <a:latin typeface="Trebuchet MS" panose="020B0603020202020204" pitchFamily="34" charset="0"/>
                <a:ea typeface="Trebuchet MS" panose="020B0603020202020204" pitchFamily="34" charset="0"/>
                <a:cs typeface="Trebuchet MS" panose="020B0603020202020204" pitchFamily="34" charset="0"/>
              </a:rPr>
              <a:t>.</a:t>
            </a:r>
            <a:endParaRPr lang="en-IN" sz="105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785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560959-6DAD-4121-998D-431093C33ED5}"/>
              </a:ext>
            </a:extLst>
          </p:cNvPr>
          <p:cNvSpPr/>
          <p:nvPr/>
        </p:nvSpPr>
        <p:spPr>
          <a:xfrm>
            <a:off x="457200" y="1290918"/>
            <a:ext cx="8892988" cy="3886898"/>
          </a:xfrm>
          <a:prstGeom prst="rect">
            <a:avLst/>
          </a:prstGeom>
        </p:spPr>
        <p:txBody>
          <a:bodyPr wrap="square">
            <a:spAutoFit/>
          </a:bodyPr>
          <a:lstStyle/>
          <a:p>
            <a:pPr indent="-6350" algn="just">
              <a:lnSpc>
                <a:spcPct val="103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6.Sales in Tier 2 cities are the lowest</a:t>
            </a:r>
            <a:r>
              <a:rPr lang="en-IN" sz="2400" dirty="0">
                <a:latin typeface="Trebuchet MS" panose="020B0603020202020204" pitchFamily="34" charset="0"/>
                <a:ea typeface="Trebuchet MS" panose="020B0603020202020204" pitchFamily="34" charset="0"/>
                <a:cs typeface="Trebuchet MS" panose="020B0603020202020204" pitchFamily="34" charset="0"/>
              </a:rPr>
              <a:t> ($4300K), indicating possible market saturation or competition.</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nSpc>
                <a:spcPct val="105000"/>
              </a:lnSpc>
              <a:spcAft>
                <a:spcPts val="2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7.Outlet visibility has a direct impact on Grocery Stores item sales</a:t>
            </a:r>
            <a:r>
              <a:rPr lang="en-IN" sz="2400" dirty="0">
                <a:latin typeface="Trebuchet MS" panose="020B0603020202020204" pitchFamily="34" charset="0"/>
                <a:ea typeface="Trebuchet MS" panose="020B0603020202020204" pitchFamily="34" charset="0"/>
                <a:cs typeface="Trebuchet MS" panose="020B0603020202020204" pitchFamily="34" charset="0"/>
              </a:rPr>
              <a:t>, especially in outlets.</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gn="just">
              <a:lnSpc>
                <a:spcPct val="103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8.Outlet establishment dipped in 2011</a:t>
            </a:r>
            <a:r>
              <a:rPr lang="en-IN" sz="2400" dirty="0">
                <a:latin typeface="Trebuchet MS" panose="020B0603020202020204" pitchFamily="34" charset="0"/>
                <a:ea typeface="Trebuchet MS" panose="020B0603020202020204" pitchFamily="34" charset="0"/>
                <a:cs typeface="Trebuchet MS" panose="020B0603020202020204" pitchFamily="34" charset="0"/>
              </a:rPr>
              <a:t>, but has remained consistent post-2015, showing stable growth.</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gn="just">
              <a:lnSpc>
                <a:spcPct val="103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9.Item Type like Seafood and Hard Drinks have lower sales</a:t>
            </a:r>
            <a:r>
              <a:rPr lang="en-IN" sz="2400" dirty="0">
                <a:latin typeface="Trebuchet MS" panose="020B0603020202020204" pitchFamily="34" charset="0"/>
                <a:ea typeface="Trebuchet MS" panose="020B0603020202020204" pitchFamily="34" charset="0"/>
                <a:cs typeface="Trebuchet MS" panose="020B0603020202020204" pitchFamily="34" charset="0"/>
              </a:rPr>
              <a:t>, highlighting potential areas for marketing or inventory review.</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a:p>
            <a:pPr indent="-6350" algn="just">
              <a:lnSpc>
                <a:spcPct val="103000"/>
              </a:lnSpc>
              <a:spcAft>
                <a:spcPts val="0"/>
              </a:spcAft>
            </a:pPr>
            <a:r>
              <a:rPr lang="en-IN" sz="2400" b="1" dirty="0">
                <a:latin typeface="Trebuchet MS" panose="020B0603020202020204" pitchFamily="34" charset="0"/>
                <a:ea typeface="Trebuchet MS" panose="020B0603020202020204" pitchFamily="34" charset="0"/>
                <a:cs typeface="Trebuchet MS" panose="020B0603020202020204" pitchFamily="34" charset="0"/>
              </a:rPr>
              <a:t>10.Item sales follow the 80/20 rule</a:t>
            </a:r>
            <a:r>
              <a:rPr lang="en-IN" sz="2400" dirty="0">
                <a:latin typeface="Trebuchet MS" panose="020B0603020202020204" pitchFamily="34" charset="0"/>
                <a:ea typeface="Trebuchet MS" panose="020B0603020202020204" pitchFamily="34" charset="0"/>
                <a:cs typeface="Trebuchet MS" panose="020B0603020202020204" pitchFamily="34" charset="0"/>
              </a:rPr>
              <a:t>, where a few categories drive most of the revenue.</a:t>
            </a:r>
            <a:endParaRPr lang="en-IN" sz="2400" dirty="0">
              <a:effectLst/>
              <a:latin typeface="Trebuchet MS" panose="020B0603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95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E0E140-707B-4A21-A5D8-332581A6B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6" y="1255060"/>
            <a:ext cx="12066494" cy="5237814"/>
          </a:xfrm>
          <a:prstGeom prst="rect">
            <a:avLst/>
          </a:prstGeom>
        </p:spPr>
      </p:pic>
      <p:sp>
        <p:nvSpPr>
          <p:cNvPr id="6" name="Title 5">
            <a:extLst>
              <a:ext uri="{FF2B5EF4-FFF2-40B4-BE49-F238E27FC236}">
                <a16:creationId xmlns:a16="http://schemas.microsoft.com/office/drawing/2014/main" id="{93A9B82C-E166-4D54-90FD-690232B2EAA5}"/>
              </a:ext>
            </a:extLst>
          </p:cNvPr>
          <p:cNvSpPr>
            <a:spLocks noGrp="1"/>
          </p:cNvSpPr>
          <p:nvPr>
            <p:ph type="title"/>
          </p:nvPr>
        </p:nvSpPr>
        <p:spPr>
          <a:xfrm>
            <a:off x="838200" y="365126"/>
            <a:ext cx="10515600" cy="889934"/>
          </a:xfrm>
        </p:spPr>
        <p:txBody>
          <a:bodyPr>
            <a:normAutofit/>
          </a:bodyPr>
          <a:lstStyle/>
          <a:p>
            <a:r>
              <a:rPr lang="en-IN" sz="3200" b="1" dirty="0">
                <a:latin typeface="Trebuchet MS" panose="020B0603020202020204" pitchFamily="34" charset="0"/>
              </a:rPr>
              <a:t>Excel Dashboard</a:t>
            </a:r>
          </a:p>
        </p:txBody>
      </p:sp>
    </p:spTree>
    <p:extLst>
      <p:ext uri="{BB962C8B-B14F-4D97-AF65-F5344CB8AC3E}">
        <p14:creationId xmlns:p14="http://schemas.microsoft.com/office/powerpoint/2010/main" val="403372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7469-88DF-4981-9D13-FF10C80FF262}"/>
              </a:ext>
            </a:extLst>
          </p:cNvPr>
          <p:cNvSpPr>
            <a:spLocks noGrp="1"/>
          </p:cNvSpPr>
          <p:nvPr>
            <p:ph type="title"/>
          </p:nvPr>
        </p:nvSpPr>
        <p:spPr>
          <a:xfrm>
            <a:off x="838200" y="365125"/>
            <a:ext cx="10515600" cy="880969"/>
          </a:xfrm>
        </p:spPr>
        <p:txBody>
          <a:bodyPr>
            <a:normAutofit/>
          </a:bodyPr>
          <a:lstStyle/>
          <a:p>
            <a:r>
              <a:rPr lang="en-IN" sz="3200" b="1" dirty="0">
                <a:latin typeface="Trebuchet MS" panose="020B0603020202020204" pitchFamily="34" charset="0"/>
              </a:rPr>
              <a:t>Power Bi Dashboard</a:t>
            </a:r>
          </a:p>
        </p:txBody>
      </p:sp>
      <p:pic>
        <p:nvPicPr>
          <p:cNvPr id="4" name="Picture 3">
            <a:extLst>
              <a:ext uri="{FF2B5EF4-FFF2-40B4-BE49-F238E27FC236}">
                <a16:creationId xmlns:a16="http://schemas.microsoft.com/office/drawing/2014/main" id="{B8134F80-59DD-40FA-9481-80D32CB6F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0" y="1326776"/>
            <a:ext cx="11896165" cy="5396753"/>
          </a:xfrm>
          <a:prstGeom prst="rect">
            <a:avLst/>
          </a:prstGeom>
        </p:spPr>
      </p:pic>
    </p:spTree>
    <p:extLst>
      <p:ext uri="{BB962C8B-B14F-4D97-AF65-F5344CB8AC3E}">
        <p14:creationId xmlns:p14="http://schemas.microsoft.com/office/powerpoint/2010/main" val="49261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EC674-85B1-44EB-990E-166F4DC840B6}"/>
              </a:ext>
            </a:extLst>
          </p:cNvPr>
          <p:cNvSpPr>
            <a:spLocks noGrp="1"/>
          </p:cNvSpPr>
          <p:nvPr>
            <p:ph type="title"/>
          </p:nvPr>
        </p:nvSpPr>
        <p:spPr>
          <a:xfrm>
            <a:off x="838200" y="365126"/>
            <a:ext cx="10515600" cy="719604"/>
          </a:xfrm>
        </p:spPr>
        <p:txBody>
          <a:bodyPr>
            <a:normAutofit/>
          </a:bodyPr>
          <a:lstStyle/>
          <a:p>
            <a:r>
              <a:rPr lang="en-IN" sz="3200" b="1" dirty="0">
                <a:latin typeface="Trebuchet MS" panose="020B0603020202020204" pitchFamily="34" charset="0"/>
              </a:rPr>
              <a:t>SQL Queries</a:t>
            </a:r>
          </a:p>
        </p:txBody>
      </p:sp>
      <p:pic>
        <p:nvPicPr>
          <p:cNvPr id="4" name="Picture 3">
            <a:extLst>
              <a:ext uri="{FF2B5EF4-FFF2-40B4-BE49-F238E27FC236}">
                <a16:creationId xmlns:a16="http://schemas.microsoft.com/office/drawing/2014/main" id="{FD03495E-4FD1-4DA7-9ADE-5DF6F5B00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 y="1084730"/>
            <a:ext cx="11894820" cy="5408144"/>
          </a:xfrm>
          <a:prstGeom prst="rect">
            <a:avLst/>
          </a:prstGeom>
        </p:spPr>
      </p:pic>
    </p:spTree>
    <p:extLst>
      <p:ext uri="{BB962C8B-B14F-4D97-AF65-F5344CB8AC3E}">
        <p14:creationId xmlns:p14="http://schemas.microsoft.com/office/powerpoint/2010/main" val="280561742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503</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Black</vt:lpstr>
      <vt:lpstr>Calibri</vt:lpstr>
      <vt:lpstr>Times New Roman</vt:lpstr>
      <vt:lpstr>Trebuchet MS</vt:lpstr>
      <vt:lpstr>Wingdings</vt:lpstr>
      <vt:lpstr>Wingdings 3</vt:lpstr>
      <vt:lpstr>Facet</vt:lpstr>
      <vt:lpstr>Quick Mart </vt:lpstr>
      <vt:lpstr>PowerPoint Presentation</vt:lpstr>
      <vt:lpstr>PowerPoint Presentation</vt:lpstr>
      <vt:lpstr>PowerPoint Presentation</vt:lpstr>
      <vt:lpstr>PowerPoint Presentation</vt:lpstr>
      <vt:lpstr>PowerPoint Presentation</vt:lpstr>
      <vt:lpstr>Excel Dashboard</vt:lpstr>
      <vt:lpstr>Power Bi Dashboard</vt:lpstr>
      <vt:lpstr>SQL Queries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Mart</dc:title>
  <dc:creator>ABC VOL</dc:creator>
  <cp:lastModifiedBy>ABC VOL</cp:lastModifiedBy>
  <cp:revision>6</cp:revision>
  <dcterms:created xsi:type="dcterms:W3CDTF">2025-05-11T05:16:38Z</dcterms:created>
  <dcterms:modified xsi:type="dcterms:W3CDTF">2025-05-11T06:33:43Z</dcterms:modified>
</cp:coreProperties>
</file>