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64" r:id="rId1"/>
  </p:sldMasterIdLst>
  <p:notesMasterIdLst>
    <p:notesMasterId r:id="rId79"/>
  </p:notesMasterIdLst>
  <p:sldIdLst>
    <p:sldId id="256" r:id="rId2"/>
    <p:sldId id="257" r:id="rId3"/>
    <p:sldId id="352" r:id="rId4"/>
    <p:sldId id="431" r:id="rId5"/>
    <p:sldId id="427" r:id="rId6"/>
    <p:sldId id="366" r:id="rId7"/>
    <p:sldId id="368" r:id="rId8"/>
    <p:sldId id="367" r:id="rId9"/>
    <p:sldId id="394" r:id="rId10"/>
    <p:sldId id="372" r:id="rId11"/>
    <p:sldId id="374" r:id="rId12"/>
    <p:sldId id="375" r:id="rId13"/>
    <p:sldId id="376" r:id="rId14"/>
    <p:sldId id="377" r:id="rId15"/>
    <p:sldId id="378" r:id="rId16"/>
    <p:sldId id="379" r:id="rId17"/>
    <p:sldId id="380" r:id="rId18"/>
    <p:sldId id="381" r:id="rId19"/>
    <p:sldId id="382" r:id="rId20"/>
    <p:sldId id="383" r:id="rId21"/>
    <p:sldId id="384" r:id="rId22"/>
    <p:sldId id="385" r:id="rId23"/>
    <p:sldId id="386" r:id="rId24"/>
    <p:sldId id="429" r:id="rId25"/>
    <p:sldId id="391" r:id="rId26"/>
    <p:sldId id="392" r:id="rId27"/>
    <p:sldId id="390" r:id="rId28"/>
    <p:sldId id="389" r:id="rId29"/>
    <p:sldId id="393" r:id="rId30"/>
    <p:sldId id="353" r:id="rId31"/>
    <p:sldId id="358" r:id="rId32"/>
    <p:sldId id="357" r:id="rId33"/>
    <p:sldId id="359" r:id="rId34"/>
    <p:sldId id="360" r:id="rId35"/>
    <p:sldId id="361" r:id="rId36"/>
    <p:sldId id="362" r:id="rId37"/>
    <p:sldId id="363" r:id="rId38"/>
    <p:sldId id="365" r:id="rId39"/>
    <p:sldId id="364" r:id="rId40"/>
    <p:sldId id="428" r:id="rId41"/>
    <p:sldId id="430" r:id="rId42"/>
    <p:sldId id="369" r:id="rId43"/>
    <p:sldId id="370" r:id="rId44"/>
    <p:sldId id="371" r:id="rId45"/>
    <p:sldId id="354" r:id="rId46"/>
    <p:sldId id="398" r:id="rId47"/>
    <p:sldId id="395" r:id="rId48"/>
    <p:sldId id="396" r:id="rId49"/>
    <p:sldId id="397" r:id="rId50"/>
    <p:sldId id="399" r:id="rId51"/>
    <p:sldId id="400" r:id="rId52"/>
    <p:sldId id="401" r:id="rId53"/>
    <p:sldId id="402" r:id="rId54"/>
    <p:sldId id="355" r:id="rId55"/>
    <p:sldId id="403" r:id="rId56"/>
    <p:sldId id="404" r:id="rId57"/>
    <p:sldId id="405" r:id="rId58"/>
    <p:sldId id="406" r:id="rId59"/>
    <p:sldId id="407" r:id="rId60"/>
    <p:sldId id="408" r:id="rId61"/>
    <p:sldId id="409" r:id="rId62"/>
    <p:sldId id="411" r:id="rId63"/>
    <p:sldId id="410" r:id="rId64"/>
    <p:sldId id="412" r:id="rId65"/>
    <p:sldId id="413" r:id="rId66"/>
    <p:sldId id="414" r:id="rId67"/>
    <p:sldId id="415" r:id="rId68"/>
    <p:sldId id="416" r:id="rId69"/>
    <p:sldId id="420" r:id="rId70"/>
    <p:sldId id="418" r:id="rId71"/>
    <p:sldId id="419" r:id="rId72"/>
    <p:sldId id="421" r:id="rId73"/>
    <p:sldId id="422" r:id="rId74"/>
    <p:sldId id="423" r:id="rId75"/>
    <p:sldId id="424" r:id="rId76"/>
    <p:sldId id="425" r:id="rId77"/>
    <p:sldId id="320" r:id="rId78"/>
  </p:sldIdLst>
  <p:sldSz cx="9906000" cy="6858000" type="A4"/>
  <p:notesSz cx="6858000" cy="9144000"/>
  <p:embeddedFontLst>
    <p:embeddedFont>
      <p:font typeface="Calibri" panose="020F0502020204030204" pitchFamily="34" charset="0"/>
      <p:regular r:id="rId80"/>
      <p:bold r:id="rId81"/>
      <p:italic r:id="rId82"/>
      <p:boldItalic r:id="rId83"/>
    </p:embeddedFont>
    <p:embeddedFont>
      <p:font typeface="Code New Roman" panose="020B0604020202020204" charset="0"/>
      <p:regular r:id="rId84"/>
    </p:embeddedFont>
    <p:embeddedFont>
      <p:font typeface="Gotham Book" panose="02000603040000020004" pitchFamily="2" charset="0"/>
      <p:regular r:id="rId85"/>
      <p:italic r:id="rId86"/>
    </p:embeddedFont>
    <p:embeddedFont>
      <p:font typeface="Gotham Medium" panose="02000603030000020004" pitchFamily="2" charset="0"/>
      <p:regular r:id="rId87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433"/>
    <a:srgbClr val="00ABA9"/>
    <a:srgbClr val="008582"/>
    <a:srgbClr val="3C659D"/>
    <a:srgbClr val="A20025"/>
    <a:srgbClr val="668100"/>
    <a:srgbClr val="FFFFFF"/>
    <a:srgbClr val="647687"/>
    <a:srgbClr val="87794E"/>
    <a:srgbClr val="7660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2" autoAdjust="0"/>
    <p:restoredTop sz="94660"/>
  </p:normalViewPr>
  <p:slideViewPr>
    <p:cSldViewPr>
      <p:cViewPr varScale="1">
        <p:scale>
          <a:sx n="111" d="100"/>
          <a:sy n="111" d="100"/>
        </p:scale>
        <p:origin x="1266" y="10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06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font" Target="fonts/font5.fntdata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87" Type="http://schemas.openxmlformats.org/officeDocument/2006/relationships/font" Target="fonts/font8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font" Target="fonts/font3.fntdata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1.fntdata"/><Relationship Id="rId85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4.fntdata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font" Target="fonts/font2.fntdata"/><Relationship Id="rId86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9DA7A-FF37-4E06-83B5-C92103564C50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DAD3E-99F3-4FC4-8505-5984D56852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B78EC8-96CF-4C98-A08F-EEE74FF7ADC2}" type="slidenum">
              <a:rPr lang="en-US"/>
              <a:pPr/>
              <a:t>11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71E4C0-56D9-4A6C-BF7A-A14B7D8A062B}" type="slidenum">
              <a:rPr lang="en-US"/>
              <a:pPr/>
              <a:t>12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5D9E4E-DCDD-494B-9B20-6C6FA64E0D27}" type="slidenum">
              <a:rPr lang="en-US"/>
              <a:pPr/>
              <a:t>13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90F0E0-1EFA-49E1-BE90-B5A96EA38F5F}" type="slidenum">
              <a:rPr lang="en-US"/>
              <a:pPr/>
              <a:t>14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066D1C-4CB8-4406-B49F-E228D77BCDA2}" type="slidenum">
              <a:rPr lang="en-US"/>
              <a:pPr/>
              <a:t>15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7397B6-CBA0-4EE2-BEE3-A6D0C8D95625}" type="slidenum">
              <a:rPr lang="en-US"/>
              <a:pPr/>
              <a:t>16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09D49E-53A2-43F8-871E-1F4450F1B3A3}" type="slidenum">
              <a:rPr lang="en-US"/>
              <a:pPr/>
              <a:t>17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F2C515-B1B9-46FB-9A15-32B976D25A3F}" type="slidenum">
              <a:rPr lang="en-US"/>
              <a:pPr/>
              <a:t>18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7C6533-ADD2-418F-8069-8C9097F48256}" type="slidenum">
              <a:rPr lang="en-US"/>
              <a:pPr/>
              <a:t>19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AD5554-3B32-459A-8E0F-ABF17982255A}" type="slidenum">
              <a:rPr lang="en-US"/>
              <a:pPr/>
              <a:t>20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A8272A-4E0A-4753-9426-0C4ACB662679}" type="slidenum">
              <a:rPr lang="en-US"/>
              <a:pPr/>
              <a:t>21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8A308A-E22B-48DC-BBE2-C1F8E1B4F456}" type="slidenum">
              <a:rPr lang="en-US"/>
              <a:pPr/>
              <a:t>22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489DCB-8F58-4154-8013-7A1D3ECE83D2}" type="slidenum">
              <a:rPr lang="en-US"/>
              <a:pPr/>
              <a:t>23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D42917-EE9D-4C2B-A9C9-A312F273E969}" type="slidenum">
              <a:rPr lang="en-US"/>
              <a:pPr/>
              <a:t>24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92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325246-20B0-4787-9DD4-9CBC3102B0E2}" type="slidenum">
              <a:rPr lang="en-US"/>
              <a:pPr/>
              <a:t>27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11E028-9CF7-4EBC-BA41-DC38289EF619}" type="slidenum">
              <a:rPr lang="en-US"/>
              <a:pPr/>
              <a:t>28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27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7197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6">
            <a:extLst>
              <a:ext uri="{FF2B5EF4-FFF2-40B4-BE49-F238E27FC236}">
                <a16:creationId xmlns:a16="http://schemas.microsoft.com/office/drawing/2014/main" id="{157EFC73-737A-4BD1-AE24-821D999C514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srgbClr val="FFFF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0500"/>
                    </a14:imgEffect>
                    <a14:imgEffect>
                      <a14:brightnessContrast bright="51000" contrast="5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37067" y="5137204"/>
            <a:ext cx="1568933" cy="17140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1592796"/>
            <a:ext cx="9906000" cy="3672408"/>
          </a:xfrm>
          <a:prstGeom prst="rect">
            <a:avLst/>
          </a:prstGeom>
          <a:solidFill>
            <a:srgbClr val="0068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Rectangle 10"/>
          <p:cNvSpPr/>
          <p:nvPr/>
        </p:nvSpPr>
        <p:spPr>
          <a:xfrm>
            <a:off x="0" y="3429000"/>
            <a:ext cx="9906000" cy="1844824"/>
          </a:xfrm>
          <a:prstGeom prst="rect">
            <a:avLst/>
          </a:prstGeom>
          <a:solidFill>
            <a:srgbClr val="1B9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958985"/>
            <a:ext cx="8420100" cy="1470025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Gotham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fr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429000"/>
            <a:ext cx="6934200" cy="141500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2C51-7655-4BA5-9454-2FA93699DA4A}" type="datetime1">
              <a:rPr lang="fr-BE" smtClean="0"/>
              <a:pPr/>
              <a:t>17-10-22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14338" name="AutoShape 2" descr="https://events-cms.s3.amazonaws.com/uploads/events/53909b2a298edf9b120001cc/event_files/document/53a1c5b2298edf89d7000224-n_essecbusinessschool_hd-png/N_EssecBusinessSchool_HD.png"/>
          <p:cNvSpPr>
            <a:spLocks noChangeAspect="1" noChangeArrowheads="1"/>
          </p:cNvSpPr>
          <p:nvPr/>
        </p:nvSpPr>
        <p:spPr bwMode="auto">
          <a:xfrm>
            <a:off x="155580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60915" y="260648"/>
            <a:ext cx="1035182" cy="968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Straight Connector 11"/>
          <p:cNvCxnSpPr>
            <a:stCxn id="7" idx="1"/>
            <a:endCxn id="7" idx="3"/>
          </p:cNvCxnSpPr>
          <p:nvPr/>
        </p:nvCxnSpPr>
        <p:spPr>
          <a:xfrm>
            <a:off x="0" y="3429000"/>
            <a:ext cx="9906000" cy="0"/>
          </a:xfrm>
          <a:prstGeom prst="line">
            <a:avLst/>
          </a:prstGeom>
          <a:ln w="6350">
            <a:solidFill>
              <a:srgbClr val="FFFFFF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66633" y="6597352"/>
            <a:ext cx="56925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Gotham Book" pitchFamily="2" charset="0"/>
              </a:rPr>
              <a:t>Copyright © Arnaud De Bruyn   |   ESSEC Business School   |   debruyn@essec.edu</a:t>
            </a:r>
          </a:p>
        </p:txBody>
      </p:sp>
      <p:sp>
        <p:nvSpPr>
          <p:cNvPr id="18" name="AutoShape 2" descr="https://events-cms.s3.amazonaws.com/uploads/events/53909b2a298edf9b120001cc/event_files/document/53a1c5b2298edf89d7000224-n_essecbusinessschool_hd-png/N_EssecBusinessSchool_HD.png">
            <a:extLst>
              <a:ext uri="{FF2B5EF4-FFF2-40B4-BE49-F238E27FC236}">
                <a16:creationId xmlns:a16="http://schemas.microsoft.com/office/drawing/2014/main" id="{CEAD2A52-997F-410F-B9F7-EB1D490F84B1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155580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7548FD42-B0EB-41DE-BECB-59548D35F3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60915" y="260648"/>
            <a:ext cx="1035182" cy="968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357B3DB-C4A2-4D58-8065-D5178646EF99}"/>
              </a:ext>
            </a:extLst>
          </p:cNvPr>
          <p:cNvCxnSpPr>
            <a:stCxn id="7" idx="1"/>
            <a:endCxn id="7" idx="3"/>
          </p:cNvCxnSpPr>
          <p:nvPr userDrawn="1"/>
        </p:nvCxnSpPr>
        <p:spPr>
          <a:xfrm>
            <a:off x="0" y="3429000"/>
            <a:ext cx="9906000" cy="0"/>
          </a:xfrm>
          <a:prstGeom prst="line">
            <a:avLst/>
          </a:prstGeom>
          <a:ln w="6350">
            <a:solidFill>
              <a:srgbClr val="FFFFFF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2B45C01-737C-4F9D-A77A-897939158630}"/>
              </a:ext>
            </a:extLst>
          </p:cNvPr>
          <p:cNvSpPr txBox="1"/>
          <p:nvPr userDrawn="1"/>
        </p:nvSpPr>
        <p:spPr>
          <a:xfrm>
            <a:off x="2066633" y="6597352"/>
            <a:ext cx="56925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Gotham Book" pitchFamily="2" charset="0"/>
              </a:rPr>
              <a:t>Copyright © Arnaud De Bruyn   |   ESSEC Business School   |   debruyn@essec.edu</a:t>
            </a:r>
          </a:p>
        </p:txBody>
      </p:sp>
    </p:spTree>
    <p:extLst>
      <p:ext uri="{BB962C8B-B14F-4D97-AF65-F5344CB8AC3E}">
        <p14:creationId xmlns:p14="http://schemas.microsoft.com/office/powerpoint/2010/main" val="4073806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5" y="1600206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600206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D7295-120D-4E6D-82EB-3B469155AC22}" type="datetime1">
              <a:rPr lang="fr-BE" smtClean="0"/>
              <a:pPr/>
              <a:t>17-10-22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97719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7FD9-E13A-44DB-8188-5870EB1BB577}" type="datetime1">
              <a:rPr lang="fr-BE" smtClean="0"/>
              <a:pPr/>
              <a:t>17-10-22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10906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E22BE-7CE8-4C35-9735-5F4DA694229A}" type="datetime1">
              <a:rPr lang="fr-BE" smtClean="0"/>
              <a:pPr/>
              <a:t>17-10-22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04108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3E22-B693-416B-AB86-9C3DB0AD2F21}" type="datetime1">
              <a:rPr lang="fr-BE" smtClean="0"/>
              <a:pPr/>
              <a:t>17-10-22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70995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6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4475-AF8E-4D13-85D5-38C590638CA8}" type="datetime1">
              <a:rPr lang="fr-BE" smtClean="0"/>
              <a:pPr/>
              <a:t>17-10-22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03047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52A5E-B904-4660-B546-393C85236AE5}" type="datetime1">
              <a:rPr lang="fr-BE" smtClean="0"/>
              <a:pPr/>
              <a:t>17-10-22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0394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7610-DBBC-49CD-8499-BCCBC1D4B3B3}" type="datetime1">
              <a:rPr lang="fr-BE" smtClean="0"/>
              <a:pPr/>
              <a:t>17-10-22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995952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80337" y="274649"/>
            <a:ext cx="2414588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578" y="274649"/>
            <a:ext cx="707866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D1BD-122E-4A73-B949-AE1BD8FBE9E3}" type="datetime1">
              <a:rPr lang="fr-BE" smtClean="0"/>
              <a:pPr/>
              <a:t>17-10-22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82557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0068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11"/>
            <a:ext cx="8420100" cy="1362075"/>
          </a:xfrm>
          <a:effectLst/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ln>
            <a:noFill/>
          </a:ln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CA543-82E5-4C7C-91E7-049B0168D1EF}" type="datetime1">
              <a:rPr lang="fr-BE" smtClean="0"/>
              <a:pPr/>
              <a:t>17-10-22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906000" cy="3429000"/>
          </a:xfrm>
          <a:prstGeom prst="rect">
            <a:avLst/>
          </a:prstGeom>
          <a:solidFill>
            <a:srgbClr val="1B9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3429000"/>
            <a:ext cx="9906000" cy="0"/>
          </a:xfrm>
          <a:prstGeom prst="line">
            <a:avLst/>
          </a:prstGeom>
          <a:ln w="6350">
            <a:solidFill>
              <a:srgbClr val="FFFFFF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essec logo">
            <a:extLst>
              <a:ext uri="{FF2B5EF4-FFF2-40B4-BE49-F238E27FC236}">
                <a16:creationId xmlns:a16="http://schemas.microsoft.com/office/drawing/2014/main" id="{4C16A28B-B1C6-42B7-AD72-C3175BC1F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207" y="269206"/>
            <a:ext cx="1287586" cy="128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42FD32-9B7F-40A8-A492-530DAA6E5625}"/>
              </a:ext>
            </a:extLst>
          </p:cNvPr>
          <p:cNvCxnSpPr/>
          <p:nvPr userDrawn="1"/>
        </p:nvCxnSpPr>
        <p:spPr>
          <a:xfrm>
            <a:off x="0" y="3429000"/>
            <a:ext cx="9906000" cy="0"/>
          </a:xfrm>
          <a:prstGeom prst="line">
            <a:avLst/>
          </a:prstGeom>
          <a:ln w="6350">
            <a:solidFill>
              <a:srgbClr val="FFFFFF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008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0FFB643-9EB5-499D-8E88-67DB0FD29BC1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0068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53589A-B3DB-467E-AB43-1708379828EC}"/>
              </a:ext>
            </a:extLst>
          </p:cNvPr>
          <p:cNvSpPr/>
          <p:nvPr/>
        </p:nvSpPr>
        <p:spPr>
          <a:xfrm rot="21216921">
            <a:off x="776536" y="1448780"/>
            <a:ext cx="8352928" cy="39604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21216921">
            <a:off x="1826325" y="1511189"/>
            <a:ext cx="7159123" cy="3744417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5B4036E-7BBF-4B63-A49A-ED1375F69460}"/>
              </a:ext>
            </a:extLst>
          </p:cNvPr>
          <p:cNvGrpSpPr/>
          <p:nvPr/>
        </p:nvGrpSpPr>
        <p:grpSpPr>
          <a:xfrm rot="21216921">
            <a:off x="605081" y="1545474"/>
            <a:ext cx="1193805" cy="2400657"/>
            <a:chOff x="518835" y="4797152"/>
            <a:chExt cx="1193805" cy="240065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0E1B698-1032-4D94-8C2A-F7E3E9910637}"/>
                </a:ext>
              </a:extLst>
            </p:cNvPr>
            <p:cNvSpPr txBox="1"/>
            <p:nvPr userDrawn="1"/>
          </p:nvSpPr>
          <p:spPr>
            <a:xfrm>
              <a:off x="518835" y="4797152"/>
              <a:ext cx="825867" cy="240065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FR" sz="15000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ʽ</a:t>
              </a:r>
              <a:endParaRPr lang="fr-FR" sz="15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637837A-790F-4CA0-A62A-9321B6695EC0}"/>
                </a:ext>
              </a:extLst>
            </p:cNvPr>
            <p:cNvSpPr txBox="1"/>
            <p:nvPr userDrawn="1"/>
          </p:nvSpPr>
          <p:spPr>
            <a:xfrm>
              <a:off x="886773" y="4797152"/>
              <a:ext cx="825867" cy="240065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FR" sz="15000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ʽ</a:t>
              </a:r>
              <a:endParaRPr lang="fr-FR" sz="15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16" name="Title 15">
            <a:extLst>
              <a:ext uri="{FF2B5EF4-FFF2-40B4-BE49-F238E27FC236}">
                <a16:creationId xmlns:a16="http://schemas.microsoft.com/office/drawing/2014/main" id="{A7799C70-DAF1-413A-90E1-B5718EAF8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67552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solidFill>
            <a:srgbClr val="0068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4550" y="980729"/>
            <a:ext cx="6026150" cy="5145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CD96-2A10-4D56-94FD-8E14761B525E}" type="datetime1">
              <a:rPr lang="fr-BE" smtClean="0"/>
              <a:pPr/>
              <a:t>17-10-22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0157741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solidFill>
            <a:srgbClr val="0068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C78D-0D56-4A02-94CE-7D36646887F4}" type="datetime1">
              <a:rPr lang="fr-BE" smtClean="0"/>
              <a:pPr/>
              <a:t>17-10-22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5351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0552" y="980735"/>
            <a:ext cx="8490148" cy="5184575"/>
          </a:xfrm>
        </p:spPr>
        <p:txBody>
          <a:bodyPr>
            <a:normAutofit/>
          </a:bodyPr>
          <a:lstStyle>
            <a:lvl1pPr>
              <a:buNone/>
              <a:defRPr sz="2000" b="1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 b="0">
                <a:latin typeface="Code New Roman" pitchFamily="49" charset="0"/>
                <a:cs typeface="Code New Roman" pitchFamily="49" charset="0"/>
              </a:defRPr>
            </a:lvl2pPr>
            <a:lvl3pPr>
              <a:buNone/>
              <a:defRPr b="0">
                <a:latin typeface="Code New Roman" pitchFamily="49" charset="0"/>
                <a:cs typeface="Code New Roman" pitchFamily="49" charset="0"/>
              </a:defRPr>
            </a:lvl3pPr>
            <a:lvl4pPr>
              <a:buNone/>
              <a:defRPr b="0">
                <a:latin typeface="Code New Roman" pitchFamily="49" charset="0"/>
                <a:cs typeface="Code New Roman" pitchFamily="49" charset="0"/>
              </a:defRPr>
            </a:lvl4pPr>
            <a:lvl5pPr>
              <a:buNone/>
              <a:defRPr b="0">
                <a:latin typeface="Code New Roman" pitchFamily="49" charset="0"/>
                <a:cs typeface="Code New Roman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solidFill>
            <a:srgbClr val="668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7FEA-2A95-4E00-8503-E0DDA63A48B3}" type="datetime1">
              <a:rPr lang="fr-BE" smtClean="0"/>
              <a:pPr/>
              <a:t>17-10-22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‹#›</a:t>
            </a:fld>
            <a:endParaRPr lang="fr-BE"/>
          </a:p>
        </p:txBody>
      </p:sp>
      <p:pic>
        <p:nvPicPr>
          <p:cNvPr id="16386" name="Picture 2" descr="http://developer.r-project.org/Logo/Rlogo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01474" y="908720"/>
            <a:ext cx="648072" cy="491642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488504" y="980728"/>
            <a:ext cx="288032" cy="51845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1" name="Picture 2" descr="http://developer.r-project.org/Logo/Rlogo-2.png">
            <a:extLst>
              <a:ext uri="{FF2B5EF4-FFF2-40B4-BE49-F238E27FC236}">
                <a16:creationId xmlns:a16="http://schemas.microsoft.com/office/drawing/2014/main" id="{6AA3C7D9-2DCD-4752-8245-9BE7797104B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01474" y="908720"/>
            <a:ext cx="648072" cy="491642"/>
          </a:xfrm>
          <a:prstGeom prst="rect">
            <a:avLst/>
          </a:prstGeom>
          <a:noFill/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CE19651-5FCA-4FAA-A9DB-FFBF8A7B2041}"/>
              </a:ext>
            </a:extLst>
          </p:cNvPr>
          <p:cNvSpPr/>
          <p:nvPr userDrawn="1"/>
        </p:nvSpPr>
        <p:spPr>
          <a:xfrm>
            <a:off x="488504" y="980728"/>
            <a:ext cx="288032" cy="51845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0880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solidFill>
            <a:srgbClr val="CC3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0552" y="980735"/>
            <a:ext cx="8490148" cy="5184575"/>
          </a:xfrm>
        </p:spPr>
        <p:txBody>
          <a:bodyPr>
            <a:normAutofit/>
          </a:bodyPr>
          <a:lstStyle>
            <a:lvl1pPr>
              <a:buNone/>
              <a:defRPr sz="2000" b="1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 b="0">
                <a:latin typeface="Code New Roman" pitchFamily="49" charset="0"/>
                <a:cs typeface="Code New Roman" pitchFamily="49" charset="0"/>
              </a:defRPr>
            </a:lvl2pPr>
            <a:lvl3pPr>
              <a:buNone/>
              <a:defRPr b="0">
                <a:latin typeface="Code New Roman" pitchFamily="49" charset="0"/>
                <a:cs typeface="Code New Roman" pitchFamily="49" charset="0"/>
              </a:defRPr>
            </a:lvl3pPr>
            <a:lvl4pPr>
              <a:buNone/>
              <a:defRPr b="0">
                <a:latin typeface="Code New Roman" pitchFamily="49" charset="0"/>
                <a:cs typeface="Code New Roman" pitchFamily="49" charset="0"/>
              </a:defRPr>
            </a:lvl4pPr>
            <a:lvl5pPr>
              <a:buNone/>
              <a:defRPr b="0">
                <a:latin typeface="Code New Roman" pitchFamily="49" charset="0"/>
                <a:cs typeface="Code New Roman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4C47-E547-4D5D-853D-E4701C76F855}" type="datetime1">
              <a:rPr lang="fr-BE" smtClean="0"/>
              <a:pPr/>
              <a:t>17-10-22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488504" y="980728"/>
            <a:ext cx="288032" cy="51845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26" name="Picture 2" descr="http://www.mysql.com/common/logos/logo-mysql-170x11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04423" y="908720"/>
            <a:ext cx="745126" cy="504056"/>
          </a:xfrm>
          <a:prstGeom prst="rect">
            <a:avLst/>
          </a:prstGeom>
          <a:noFill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5BAF599-0989-4AAF-8786-B77EC0881CCB}"/>
              </a:ext>
            </a:extLst>
          </p:cNvPr>
          <p:cNvSpPr/>
          <p:nvPr userDrawn="1"/>
        </p:nvSpPr>
        <p:spPr>
          <a:xfrm>
            <a:off x="488504" y="980728"/>
            <a:ext cx="288032" cy="51845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2" name="Picture 2" descr="http://www.mysql.com/common/logos/logo-mysql-170x115.png">
            <a:extLst>
              <a:ext uri="{FF2B5EF4-FFF2-40B4-BE49-F238E27FC236}">
                <a16:creationId xmlns:a16="http://schemas.microsoft.com/office/drawing/2014/main" id="{28925BDF-AD25-4D2D-92F2-160433E3B0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04423" y="908720"/>
            <a:ext cx="745126" cy="5040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23171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668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11"/>
            <a:ext cx="8420100" cy="1362075"/>
          </a:xfrm>
          <a:effectLst/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ln>
            <a:noFill/>
          </a:ln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6769-AB32-4643-AC7B-45F44BB7F3C7}" type="datetime1">
              <a:rPr lang="fr-BE" smtClean="0"/>
              <a:pPr/>
              <a:t>17-10-22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906000" cy="3429000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3429000"/>
            <a:ext cx="9906000" cy="0"/>
          </a:xfrm>
          <a:prstGeom prst="line">
            <a:avLst/>
          </a:prstGeom>
          <a:ln w="6350">
            <a:solidFill>
              <a:srgbClr val="FFFFFF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F9BC89-F47A-484C-A48B-2D92CE14BB04}"/>
              </a:ext>
            </a:extLst>
          </p:cNvPr>
          <p:cNvCxnSpPr/>
          <p:nvPr userDrawn="1"/>
        </p:nvCxnSpPr>
        <p:spPr>
          <a:xfrm>
            <a:off x="0" y="3429000"/>
            <a:ext cx="9906000" cy="0"/>
          </a:xfrm>
          <a:prstGeom prst="line">
            <a:avLst/>
          </a:prstGeom>
          <a:ln w="6350">
            <a:solidFill>
              <a:srgbClr val="FFFFFF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5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CC3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11"/>
            <a:ext cx="8420100" cy="1362075"/>
          </a:xfrm>
          <a:effectLst/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ln>
            <a:noFill/>
          </a:ln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CB82-14F3-4407-B44A-450773340EA5}" type="datetime1">
              <a:rPr lang="fr-BE" smtClean="0"/>
              <a:pPr/>
              <a:t>17-10-22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906000" cy="3429000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3429000"/>
            <a:ext cx="9906000" cy="0"/>
          </a:xfrm>
          <a:prstGeom prst="line">
            <a:avLst/>
          </a:prstGeom>
          <a:ln w="6350">
            <a:solidFill>
              <a:srgbClr val="FFFFFF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57B054-8915-4CB9-8B95-5DE4CC5E9573}"/>
              </a:ext>
            </a:extLst>
          </p:cNvPr>
          <p:cNvCxnSpPr/>
          <p:nvPr userDrawn="1"/>
        </p:nvCxnSpPr>
        <p:spPr>
          <a:xfrm>
            <a:off x="0" y="3429000"/>
            <a:ext cx="9906000" cy="0"/>
          </a:xfrm>
          <a:prstGeom prst="line">
            <a:avLst/>
          </a:prstGeom>
          <a:ln w="6350">
            <a:solidFill>
              <a:srgbClr val="FFFFFF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44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504" y="0"/>
            <a:ext cx="8915400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980729"/>
            <a:ext cx="8915400" cy="51454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6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3CD96-2A10-4D56-94FD-8E14761B525E}" type="datetime1">
              <a:rPr lang="fr-BE" smtClean="0"/>
              <a:pPr/>
              <a:t>17-10-22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6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6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B5687-1239-4E04-8306-49ECDD3E83CE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3781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Gotham Book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Gotham Book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Gotham Book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Gotham Book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Gotham Book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Gotham Book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/>
              <a:t>Marketing </a:t>
            </a:r>
            <a:r>
              <a:rPr lang="fr-BE" dirty="0" err="1"/>
              <a:t>Analytics</a:t>
            </a:r>
            <a:endParaRPr lang="fr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sz="1800" dirty="0"/>
              <a:t>Session 3</a:t>
            </a:r>
          </a:p>
          <a:p>
            <a:r>
              <a:rPr lang="fr-BE"/>
              <a:t>Segmentation</a:t>
            </a:r>
            <a:endParaRPr lang="fr-B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Descriptive segmentation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10</a:t>
            </a:fld>
            <a:endParaRPr lang="fr-B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 anchor="t" anchorCtr="0"/>
          <a:lstStyle/>
          <a:p>
            <a:pPr eaLnBrk="1" hangingPunct="1">
              <a:buFontTx/>
              <a:buNone/>
            </a:pPr>
            <a:r>
              <a:rPr lang="en-US" b="1" dirty="0"/>
              <a:t>Segment respondents based on 2 segmentation variables</a:t>
            </a:r>
            <a:endParaRPr lang="en-US" dirty="0"/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E98622-F3FA-44BF-9F1A-9F9120031006}" type="slidenum">
              <a:rPr lang="en-US"/>
              <a:pPr/>
              <a:t>11</a:t>
            </a:fld>
            <a:endParaRPr lang="en-US"/>
          </a:p>
        </p:txBody>
      </p:sp>
      <p:pic>
        <p:nvPicPr>
          <p:cNvPr id="2263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1421" y="3352800"/>
            <a:ext cx="3716469" cy="2255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pic>
        <p:nvPicPr>
          <p:cNvPr id="22630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2746" y="2409834"/>
            <a:ext cx="4591844" cy="4143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226310" name="AutoShape 6"/>
          <p:cNvSpPr>
            <a:spLocks noChangeArrowheads="1"/>
          </p:cNvSpPr>
          <p:nvPr/>
        </p:nvSpPr>
        <p:spPr bwMode="auto">
          <a:xfrm rot="-2408604">
            <a:off x="5943600" y="2562234"/>
            <a:ext cx="742950" cy="341313"/>
          </a:xfrm>
          <a:prstGeom prst="leftArrow">
            <a:avLst>
              <a:gd name="adj1" fmla="val 50000"/>
              <a:gd name="adj2" fmla="val 50232"/>
            </a:avLst>
          </a:prstGeom>
          <a:solidFill>
            <a:srgbClr val="009900"/>
          </a:soli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26311" name="AutoShape 7"/>
          <p:cNvSpPr>
            <a:spLocks noChangeArrowheads="1"/>
          </p:cNvSpPr>
          <p:nvPr/>
        </p:nvSpPr>
        <p:spPr bwMode="auto">
          <a:xfrm>
            <a:off x="3962400" y="3552831"/>
            <a:ext cx="742950" cy="341313"/>
          </a:xfrm>
          <a:prstGeom prst="leftArrow">
            <a:avLst>
              <a:gd name="adj1" fmla="val 50000"/>
              <a:gd name="adj2" fmla="val 50232"/>
            </a:avLst>
          </a:prstGeom>
          <a:solidFill>
            <a:srgbClr val="009900"/>
          </a:soli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/>
        <p:txBody>
          <a:bodyPr anchor="t" anchorCtr="0"/>
          <a:lstStyle/>
          <a:p>
            <a:pPr eaLnBrk="1" hangingPunct="1">
              <a:buFontTx/>
              <a:buNone/>
            </a:pPr>
            <a:r>
              <a:rPr lang="en-US" b="1" dirty="0"/>
              <a:t>How many segments of customers do you see?</a:t>
            </a:r>
            <a:endParaRPr lang="en-US" dirty="0"/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D85476-8E68-4048-81C5-4A5D502B262F}" type="slidenum">
              <a:rPr lang="en-US"/>
              <a:pPr/>
              <a:t>12</a:t>
            </a:fld>
            <a:endParaRPr lang="en-US"/>
          </a:p>
        </p:txBody>
      </p:sp>
      <p:pic>
        <p:nvPicPr>
          <p:cNvPr id="22733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57079" y="2409834"/>
            <a:ext cx="4591844" cy="4143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 anchor="t" anchorCtr="0"/>
          <a:lstStyle/>
          <a:p>
            <a:pPr marL="6350" indent="7938" eaLnBrk="1" hangingPunct="1">
              <a:buFontTx/>
              <a:buNone/>
            </a:pPr>
            <a:r>
              <a:rPr lang="en-US" b="1" dirty="0"/>
              <a:t>Intuitively, customers can be segmented into three segments with homogeneous needs</a:t>
            </a:r>
            <a:endParaRPr lang="en-US" dirty="0"/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297EE1-2386-4FCA-AC74-C457BCBE8AAE}" type="slidenum">
              <a:rPr lang="en-US"/>
              <a:pPr/>
              <a:t>13</a:t>
            </a:fld>
            <a:endParaRPr lang="en-US"/>
          </a:p>
        </p:txBody>
      </p:sp>
      <p:pic>
        <p:nvPicPr>
          <p:cNvPr id="2283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57079" y="2409834"/>
            <a:ext cx="4591844" cy="4143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228357" name="Oval 5"/>
          <p:cNvSpPr>
            <a:spLocks noChangeArrowheads="1"/>
          </p:cNvSpPr>
          <p:nvPr/>
        </p:nvSpPr>
        <p:spPr bwMode="auto">
          <a:xfrm>
            <a:off x="3384550" y="2714625"/>
            <a:ext cx="1320800" cy="1219200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28358" name="Oval 6"/>
          <p:cNvSpPr>
            <a:spLocks noChangeArrowheads="1"/>
          </p:cNvSpPr>
          <p:nvPr/>
        </p:nvSpPr>
        <p:spPr bwMode="auto">
          <a:xfrm>
            <a:off x="5613400" y="2714625"/>
            <a:ext cx="1320800" cy="1219200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28359" name="Oval 7"/>
          <p:cNvSpPr>
            <a:spLocks noChangeArrowheads="1"/>
          </p:cNvSpPr>
          <p:nvPr/>
        </p:nvSpPr>
        <p:spPr bwMode="auto">
          <a:xfrm>
            <a:off x="5200650" y="4467225"/>
            <a:ext cx="1733550" cy="1219200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466" name="Text Box 8"/>
          <p:cNvSpPr txBox="1">
            <a:spLocks noChangeArrowheads="1"/>
          </p:cNvSpPr>
          <p:nvPr/>
        </p:nvSpPr>
        <p:spPr bwMode="auto">
          <a:xfrm>
            <a:off x="247650" y="2867025"/>
            <a:ext cx="1967442" cy="915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 dirty="0"/>
              <a:t>Segment 1</a:t>
            </a:r>
            <a:endParaRPr lang="en-US" sz="1400" dirty="0"/>
          </a:p>
        </p:txBody>
      </p:sp>
      <p:cxnSp>
        <p:nvCxnSpPr>
          <p:cNvPr id="19467" name="AutoShape 10"/>
          <p:cNvCxnSpPr>
            <a:cxnSpLocks noChangeShapeType="1"/>
            <a:stCxn id="228357" idx="2"/>
            <a:endCxn id="19466" idx="3"/>
          </p:cNvCxnSpPr>
          <p:nvPr/>
        </p:nvCxnSpPr>
        <p:spPr bwMode="auto">
          <a:xfrm flipH="1">
            <a:off x="2215092" y="3324225"/>
            <a:ext cx="1138502" cy="158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19468" name="Text Box 11"/>
          <p:cNvSpPr txBox="1">
            <a:spLocks noChangeArrowheads="1"/>
          </p:cNvSpPr>
          <p:nvPr/>
        </p:nvSpPr>
        <p:spPr bwMode="auto">
          <a:xfrm>
            <a:off x="7759700" y="2867025"/>
            <a:ext cx="1967442" cy="915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 dirty="0"/>
              <a:t>Segment 2</a:t>
            </a:r>
            <a:endParaRPr lang="en-US" sz="1400" dirty="0"/>
          </a:p>
        </p:txBody>
      </p:sp>
      <p:cxnSp>
        <p:nvCxnSpPr>
          <p:cNvPr id="19469" name="AutoShape 12"/>
          <p:cNvCxnSpPr>
            <a:cxnSpLocks noChangeShapeType="1"/>
            <a:stCxn id="228358" idx="6"/>
            <a:endCxn id="19468" idx="1"/>
          </p:cNvCxnSpPr>
          <p:nvPr/>
        </p:nvCxnSpPr>
        <p:spPr bwMode="auto">
          <a:xfrm>
            <a:off x="6965161" y="3324225"/>
            <a:ext cx="794544" cy="158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19470" name="Text Box 13"/>
          <p:cNvSpPr txBox="1">
            <a:spLocks noChangeArrowheads="1"/>
          </p:cNvSpPr>
          <p:nvPr/>
        </p:nvSpPr>
        <p:spPr bwMode="auto">
          <a:xfrm>
            <a:off x="7773458" y="4619625"/>
            <a:ext cx="1967442" cy="915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 dirty="0"/>
              <a:t>Segment 3</a:t>
            </a:r>
            <a:endParaRPr lang="en-US" sz="1400" dirty="0"/>
          </a:p>
        </p:txBody>
      </p:sp>
      <p:cxnSp>
        <p:nvCxnSpPr>
          <p:cNvPr id="19471" name="AutoShape 14"/>
          <p:cNvCxnSpPr>
            <a:cxnSpLocks noChangeShapeType="1"/>
            <a:stCxn id="228359" idx="6"/>
            <a:endCxn id="19470" idx="1"/>
          </p:cNvCxnSpPr>
          <p:nvPr/>
        </p:nvCxnSpPr>
        <p:spPr bwMode="auto">
          <a:xfrm>
            <a:off x="6965160" y="5076825"/>
            <a:ext cx="808302" cy="158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Hierarchical clustering step by step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b="1"/>
              <a:t>How to reach that result more formally?</a:t>
            </a:r>
          </a:p>
          <a:p>
            <a:pPr eaLnBrk="1" hangingPunct="1">
              <a:buFontTx/>
              <a:buNone/>
            </a:pPr>
            <a:endParaRPr lang="en-US"/>
          </a:p>
          <a:p>
            <a:pPr eaLnBrk="1" hangingPunct="1">
              <a:buFontTx/>
              <a:buAutoNum type="arabicPeriod"/>
            </a:pPr>
            <a:r>
              <a:rPr lang="en-US"/>
              <a:t>At first, consider each customer as a </a:t>
            </a:r>
            <a:r>
              <a:rPr lang="en-US" b="1"/>
              <a:t>separate segment</a:t>
            </a:r>
          </a:p>
          <a:p>
            <a:pPr eaLnBrk="1" hangingPunct="1">
              <a:buFontTx/>
              <a:buAutoNum type="arabicPeriod"/>
            </a:pPr>
            <a:endParaRPr lang="en-US"/>
          </a:p>
          <a:p>
            <a:pPr eaLnBrk="1" hangingPunct="1">
              <a:buFontTx/>
              <a:buAutoNum type="arabicPeriod"/>
            </a:pPr>
            <a:r>
              <a:rPr lang="en-US"/>
              <a:t>Find the two segments/customers that, if grouped together, would lead to the lowest </a:t>
            </a:r>
            <a:r>
              <a:rPr lang="en-US" b="1"/>
              <a:t>loss of information</a:t>
            </a:r>
          </a:p>
          <a:p>
            <a:pPr eaLnBrk="1" hangingPunct="1">
              <a:buFontTx/>
              <a:buAutoNum type="arabicPeriod"/>
            </a:pPr>
            <a:endParaRPr lang="en-US" b="1"/>
          </a:p>
          <a:p>
            <a:pPr eaLnBrk="1" hangingPunct="1">
              <a:buFontTx/>
              <a:buAutoNum type="arabicPeriod"/>
            </a:pPr>
            <a:r>
              <a:rPr lang="en-US"/>
              <a:t>Continue </a:t>
            </a:r>
            <a:r>
              <a:rPr lang="en-US" b="1"/>
              <a:t>merging</a:t>
            </a:r>
            <a:r>
              <a:rPr lang="en-US"/>
              <a:t> segments/customers until such merging would lead to an unacceptable loss of information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5E088B-A393-45D5-8E1C-9FA1EE6BC2D9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Hierarchical clustering step by step</a:t>
            </a:r>
            <a:endParaRPr lang="en-US" sz="1800" dirty="0"/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/>
        <p:txBody>
          <a:bodyPr anchor="t" anchorCtr="0"/>
          <a:lstStyle/>
          <a:p>
            <a:pPr marL="6350" indent="7938" eaLnBrk="1" hangingPunct="1">
              <a:buFontTx/>
              <a:buNone/>
            </a:pPr>
            <a:r>
              <a:rPr lang="en-US" b="1" dirty="0"/>
              <a:t>We start with 8 segments. Which should be grouped first?</a:t>
            </a:r>
            <a:endParaRPr lang="en-US" dirty="0"/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9195A8-18A2-4FB2-AA2A-37A06DB33B58}" type="slidenum">
              <a:rPr lang="en-US"/>
              <a:pPr/>
              <a:t>15</a:t>
            </a:fld>
            <a:endParaRPr lang="en-US"/>
          </a:p>
        </p:txBody>
      </p:sp>
      <p:pic>
        <p:nvPicPr>
          <p:cNvPr id="2304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57079" y="2133609"/>
            <a:ext cx="4591844" cy="4143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230405" name="Oval 5"/>
          <p:cNvSpPr>
            <a:spLocks noChangeArrowheads="1"/>
          </p:cNvSpPr>
          <p:nvPr/>
        </p:nvSpPr>
        <p:spPr bwMode="auto">
          <a:xfrm>
            <a:off x="3549650" y="2590800"/>
            <a:ext cx="495300" cy="457200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0414" name="Oval 14"/>
          <p:cNvSpPr>
            <a:spLocks noChangeArrowheads="1"/>
          </p:cNvSpPr>
          <p:nvPr/>
        </p:nvSpPr>
        <p:spPr bwMode="auto">
          <a:xfrm>
            <a:off x="3962400" y="2590800"/>
            <a:ext cx="495300" cy="457200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0415" name="Oval 15"/>
          <p:cNvSpPr>
            <a:spLocks noChangeArrowheads="1"/>
          </p:cNvSpPr>
          <p:nvPr/>
        </p:nvSpPr>
        <p:spPr bwMode="auto">
          <a:xfrm>
            <a:off x="3962400" y="2971800"/>
            <a:ext cx="495300" cy="457200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0416" name="Oval 16"/>
          <p:cNvSpPr>
            <a:spLocks noChangeArrowheads="1"/>
          </p:cNvSpPr>
          <p:nvPr/>
        </p:nvSpPr>
        <p:spPr bwMode="auto">
          <a:xfrm>
            <a:off x="5778500" y="2971800"/>
            <a:ext cx="495300" cy="457200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0417" name="Oval 17"/>
          <p:cNvSpPr>
            <a:spLocks noChangeArrowheads="1"/>
          </p:cNvSpPr>
          <p:nvPr/>
        </p:nvSpPr>
        <p:spPr bwMode="auto">
          <a:xfrm>
            <a:off x="6273800" y="2590800"/>
            <a:ext cx="495300" cy="457200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0418" name="Oval 18"/>
          <p:cNvSpPr>
            <a:spLocks noChangeArrowheads="1"/>
          </p:cNvSpPr>
          <p:nvPr/>
        </p:nvSpPr>
        <p:spPr bwMode="auto">
          <a:xfrm>
            <a:off x="6273800" y="4495800"/>
            <a:ext cx="495300" cy="457200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0419" name="Oval 19"/>
          <p:cNvSpPr>
            <a:spLocks noChangeArrowheads="1"/>
          </p:cNvSpPr>
          <p:nvPr/>
        </p:nvSpPr>
        <p:spPr bwMode="auto">
          <a:xfrm>
            <a:off x="5778500" y="4876800"/>
            <a:ext cx="495300" cy="457200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0420" name="Oval 20"/>
          <p:cNvSpPr>
            <a:spLocks noChangeArrowheads="1"/>
          </p:cNvSpPr>
          <p:nvPr/>
        </p:nvSpPr>
        <p:spPr bwMode="auto">
          <a:xfrm>
            <a:off x="5365750" y="4495800"/>
            <a:ext cx="495300" cy="457200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Hierarchical clustering step by step</a:t>
            </a:r>
            <a:endParaRPr lang="en-US" sz="1800" dirty="0"/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 anchor="t" anchorCtr="0"/>
          <a:lstStyle/>
          <a:p>
            <a:pPr marL="6350" indent="7938" eaLnBrk="1" hangingPunct="1">
              <a:buFontTx/>
              <a:buNone/>
            </a:pPr>
            <a:r>
              <a:rPr lang="en-US" b="1" dirty="0"/>
              <a:t>Which should be grouped next?</a:t>
            </a:r>
            <a:endParaRPr lang="en-US" dirty="0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FF1E23-EB81-416F-9CB2-A66440521677}" type="slidenum">
              <a:rPr lang="en-US"/>
              <a:pPr/>
              <a:t>16</a:t>
            </a:fld>
            <a:endParaRPr lang="en-US"/>
          </a:p>
        </p:txBody>
      </p:sp>
      <p:pic>
        <p:nvPicPr>
          <p:cNvPr id="2314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57079" y="2133609"/>
            <a:ext cx="4591844" cy="4143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231429" name="Oval 5"/>
          <p:cNvSpPr>
            <a:spLocks noChangeArrowheads="1"/>
          </p:cNvSpPr>
          <p:nvPr/>
        </p:nvSpPr>
        <p:spPr bwMode="auto">
          <a:xfrm>
            <a:off x="3549650" y="2590800"/>
            <a:ext cx="990600" cy="457200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1431" name="Oval 7"/>
          <p:cNvSpPr>
            <a:spLocks noChangeArrowheads="1"/>
          </p:cNvSpPr>
          <p:nvPr/>
        </p:nvSpPr>
        <p:spPr bwMode="auto">
          <a:xfrm>
            <a:off x="3962400" y="2971800"/>
            <a:ext cx="495300" cy="457200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1432" name="Oval 8"/>
          <p:cNvSpPr>
            <a:spLocks noChangeArrowheads="1"/>
          </p:cNvSpPr>
          <p:nvPr/>
        </p:nvSpPr>
        <p:spPr bwMode="auto">
          <a:xfrm>
            <a:off x="5778500" y="2971800"/>
            <a:ext cx="495300" cy="457200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1433" name="Oval 9"/>
          <p:cNvSpPr>
            <a:spLocks noChangeArrowheads="1"/>
          </p:cNvSpPr>
          <p:nvPr/>
        </p:nvSpPr>
        <p:spPr bwMode="auto">
          <a:xfrm>
            <a:off x="6273800" y="2590800"/>
            <a:ext cx="495300" cy="457200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1434" name="Oval 10"/>
          <p:cNvSpPr>
            <a:spLocks noChangeArrowheads="1"/>
          </p:cNvSpPr>
          <p:nvPr/>
        </p:nvSpPr>
        <p:spPr bwMode="auto">
          <a:xfrm>
            <a:off x="6273800" y="4495800"/>
            <a:ext cx="495300" cy="457200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1435" name="Oval 11"/>
          <p:cNvSpPr>
            <a:spLocks noChangeArrowheads="1"/>
          </p:cNvSpPr>
          <p:nvPr/>
        </p:nvSpPr>
        <p:spPr bwMode="auto">
          <a:xfrm>
            <a:off x="5778500" y="4876800"/>
            <a:ext cx="495300" cy="457200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1436" name="Oval 12"/>
          <p:cNvSpPr>
            <a:spLocks noChangeArrowheads="1"/>
          </p:cNvSpPr>
          <p:nvPr/>
        </p:nvSpPr>
        <p:spPr bwMode="auto">
          <a:xfrm>
            <a:off x="5365750" y="4495800"/>
            <a:ext cx="495300" cy="457200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Hierarchical clustering step by step</a:t>
            </a:r>
            <a:endParaRPr lang="en-US" sz="1800" dirty="0"/>
          </a:p>
        </p:txBody>
      </p:sp>
      <p:sp>
        <p:nvSpPr>
          <p:cNvPr id="23557" name="Rectangle 3"/>
          <p:cNvSpPr>
            <a:spLocks noGrp="1" noChangeArrowheads="1"/>
          </p:cNvSpPr>
          <p:nvPr>
            <p:ph idx="1"/>
          </p:nvPr>
        </p:nvSpPr>
        <p:spPr/>
        <p:txBody>
          <a:bodyPr anchor="t" anchorCtr="0"/>
          <a:lstStyle/>
          <a:p>
            <a:pPr marL="6350" indent="7938" eaLnBrk="1" hangingPunct="1">
              <a:buFontTx/>
              <a:buNone/>
            </a:pPr>
            <a:r>
              <a:rPr lang="en-US" b="1" dirty="0"/>
              <a:t>Which should be grouped next?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99DA16-86C5-4E95-AB0A-E56E83890067}" type="slidenum">
              <a:rPr lang="en-US"/>
              <a:pPr/>
              <a:t>17</a:t>
            </a:fld>
            <a:endParaRPr lang="en-US"/>
          </a:p>
        </p:txBody>
      </p:sp>
      <p:pic>
        <p:nvPicPr>
          <p:cNvPr id="2324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57079" y="2133609"/>
            <a:ext cx="4591844" cy="4143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232453" name="Oval 5"/>
          <p:cNvSpPr>
            <a:spLocks noChangeArrowheads="1"/>
          </p:cNvSpPr>
          <p:nvPr/>
        </p:nvSpPr>
        <p:spPr bwMode="auto">
          <a:xfrm>
            <a:off x="3549650" y="2514600"/>
            <a:ext cx="990600" cy="914400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2455" name="Oval 7"/>
          <p:cNvSpPr>
            <a:spLocks noChangeArrowheads="1"/>
          </p:cNvSpPr>
          <p:nvPr/>
        </p:nvSpPr>
        <p:spPr bwMode="auto">
          <a:xfrm>
            <a:off x="5778500" y="2971800"/>
            <a:ext cx="495300" cy="457200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2456" name="Oval 8"/>
          <p:cNvSpPr>
            <a:spLocks noChangeArrowheads="1"/>
          </p:cNvSpPr>
          <p:nvPr/>
        </p:nvSpPr>
        <p:spPr bwMode="auto">
          <a:xfrm>
            <a:off x="6273800" y="2590800"/>
            <a:ext cx="495300" cy="457200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2457" name="Oval 9"/>
          <p:cNvSpPr>
            <a:spLocks noChangeArrowheads="1"/>
          </p:cNvSpPr>
          <p:nvPr/>
        </p:nvSpPr>
        <p:spPr bwMode="auto">
          <a:xfrm>
            <a:off x="6273800" y="4495800"/>
            <a:ext cx="495300" cy="457200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2458" name="Oval 10"/>
          <p:cNvSpPr>
            <a:spLocks noChangeArrowheads="1"/>
          </p:cNvSpPr>
          <p:nvPr/>
        </p:nvSpPr>
        <p:spPr bwMode="auto">
          <a:xfrm>
            <a:off x="5778500" y="4876800"/>
            <a:ext cx="495300" cy="457200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2459" name="Oval 11"/>
          <p:cNvSpPr>
            <a:spLocks noChangeArrowheads="1"/>
          </p:cNvSpPr>
          <p:nvPr/>
        </p:nvSpPr>
        <p:spPr bwMode="auto">
          <a:xfrm>
            <a:off x="5365750" y="4495800"/>
            <a:ext cx="495300" cy="457200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Hierarchical clustering step by step</a:t>
            </a:r>
            <a:endParaRPr lang="en-US" sz="1800" dirty="0"/>
          </a:p>
        </p:txBody>
      </p:sp>
      <p:sp>
        <p:nvSpPr>
          <p:cNvPr id="24581" name="Rectangle 3"/>
          <p:cNvSpPr>
            <a:spLocks noGrp="1" noChangeArrowheads="1"/>
          </p:cNvSpPr>
          <p:nvPr>
            <p:ph idx="1"/>
          </p:nvPr>
        </p:nvSpPr>
        <p:spPr/>
        <p:txBody>
          <a:bodyPr anchor="t" anchorCtr="0"/>
          <a:lstStyle/>
          <a:p>
            <a:pPr marL="6350" indent="7938" eaLnBrk="1" hangingPunct="1">
              <a:buFontTx/>
              <a:buNone/>
            </a:pPr>
            <a:r>
              <a:rPr lang="en-US" b="1" dirty="0"/>
              <a:t>Which should be grouped next?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C08D9D-B651-4F87-8538-697F9B0DF251}" type="slidenum">
              <a:rPr lang="en-US"/>
              <a:pPr/>
              <a:t>18</a:t>
            </a:fld>
            <a:endParaRPr lang="en-US"/>
          </a:p>
        </p:txBody>
      </p:sp>
      <p:pic>
        <p:nvPicPr>
          <p:cNvPr id="2334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57079" y="2133609"/>
            <a:ext cx="4591844" cy="4143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233477" name="Oval 5"/>
          <p:cNvSpPr>
            <a:spLocks noChangeArrowheads="1"/>
          </p:cNvSpPr>
          <p:nvPr/>
        </p:nvSpPr>
        <p:spPr bwMode="auto">
          <a:xfrm>
            <a:off x="3549650" y="2514600"/>
            <a:ext cx="990600" cy="914400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3478" name="Oval 6"/>
          <p:cNvSpPr>
            <a:spLocks noChangeArrowheads="1"/>
          </p:cNvSpPr>
          <p:nvPr/>
        </p:nvSpPr>
        <p:spPr bwMode="auto">
          <a:xfrm>
            <a:off x="5778500" y="2971800"/>
            <a:ext cx="495300" cy="457200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3479" name="Oval 7"/>
          <p:cNvSpPr>
            <a:spLocks noChangeArrowheads="1"/>
          </p:cNvSpPr>
          <p:nvPr/>
        </p:nvSpPr>
        <p:spPr bwMode="auto">
          <a:xfrm>
            <a:off x="6273800" y="2590800"/>
            <a:ext cx="495300" cy="457200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3480" name="Oval 8"/>
          <p:cNvSpPr>
            <a:spLocks noChangeArrowheads="1"/>
          </p:cNvSpPr>
          <p:nvPr/>
        </p:nvSpPr>
        <p:spPr bwMode="auto">
          <a:xfrm>
            <a:off x="6273800" y="4495800"/>
            <a:ext cx="495300" cy="457200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3482" name="Oval 10"/>
          <p:cNvSpPr>
            <a:spLocks noChangeArrowheads="1"/>
          </p:cNvSpPr>
          <p:nvPr/>
        </p:nvSpPr>
        <p:spPr bwMode="auto">
          <a:xfrm>
            <a:off x="5365750" y="4495800"/>
            <a:ext cx="990600" cy="914400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Hierarchical clustering step by step</a:t>
            </a:r>
            <a:endParaRPr lang="en-US" sz="1800" dirty="0"/>
          </a:p>
        </p:txBody>
      </p:sp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/>
        <p:txBody>
          <a:bodyPr anchor="t" anchorCtr="0"/>
          <a:lstStyle/>
          <a:p>
            <a:pPr marL="6350" indent="7938" eaLnBrk="1" hangingPunct="1">
              <a:buFontTx/>
              <a:buNone/>
            </a:pPr>
            <a:r>
              <a:rPr lang="en-US" b="1" dirty="0"/>
              <a:t>Which should be grouped next?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68BD25-185A-4C4C-9B8D-8623C4AF4077}" type="slidenum">
              <a:rPr lang="en-US"/>
              <a:pPr/>
              <a:t>19</a:t>
            </a:fld>
            <a:endParaRPr lang="en-US"/>
          </a:p>
        </p:txBody>
      </p:sp>
      <p:pic>
        <p:nvPicPr>
          <p:cNvPr id="2345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57079" y="2133609"/>
            <a:ext cx="4591844" cy="4143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234501" name="Oval 5"/>
          <p:cNvSpPr>
            <a:spLocks noChangeArrowheads="1"/>
          </p:cNvSpPr>
          <p:nvPr/>
        </p:nvSpPr>
        <p:spPr bwMode="auto">
          <a:xfrm>
            <a:off x="3549650" y="2514600"/>
            <a:ext cx="990600" cy="914400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4502" name="Oval 6"/>
          <p:cNvSpPr>
            <a:spLocks noChangeArrowheads="1"/>
          </p:cNvSpPr>
          <p:nvPr/>
        </p:nvSpPr>
        <p:spPr bwMode="auto">
          <a:xfrm>
            <a:off x="5778500" y="2514600"/>
            <a:ext cx="990600" cy="914400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4504" name="Oval 8"/>
          <p:cNvSpPr>
            <a:spLocks noChangeArrowheads="1"/>
          </p:cNvSpPr>
          <p:nvPr/>
        </p:nvSpPr>
        <p:spPr bwMode="auto">
          <a:xfrm>
            <a:off x="6273800" y="4495800"/>
            <a:ext cx="495300" cy="457200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4505" name="Oval 9"/>
          <p:cNvSpPr>
            <a:spLocks noChangeArrowheads="1"/>
          </p:cNvSpPr>
          <p:nvPr/>
        </p:nvSpPr>
        <p:spPr bwMode="auto">
          <a:xfrm>
            <a:off x="5365750" y="4495800"/>
            <a:ext cx="990600" cy="914400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Segmentation</a:t>
            </a:r>
          </a:p>
          <a:p>
            <a:pPr lvl="1"/>
            <a:r>
              <a:rPr lang="en-US" dirty="0"/>
              <a:t>An overview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Descriptive segmentation</a:t>
            </a:r>
          </a:p>
          <a:p>
            <a:pPr lvl="1"/>
            <a:r>
              <a:rPr lang="en-US" dirty="0"/>
              <a:t>Hierarchical (cluster)</a:t>
            </a:r>
          </a:p>
          <a:p>
            <a:pPr lvl="1"/>
            <a:r>
              <a:rPr lang="en-US" dirty="0"/>
              <a:t>Non-hierarchical (k-means)</a:t>
            </a:r>
          </a:p>
          <a:p>
            <a:endParaRPr lang="en-US" dirty="0"/>
          </a:p>
          <a:p>
            <a:r>
              <a:rPr lang="en-US" dirty="0"/>
              <a:t>Predictive segmentation</a:t>
            </a:r>
          </a:p>
          <a:p>
            <a:pPr lvl="1"/>
            <a:r>
              <a:rPr lang="en-US" dirty="0"/>
              <a:t>CART</a:t>
            </a:r>
          </a:p>
          <a:p>
            <a:endParaRPr lang="en-US" dirty="0"/>
          </a:p>
          <a:p>
            <a:r>
              <a:rPr lang="en-US" dirty="0"/>
              <a:t>Ad hoc segmentation</a:t>
            </a:r>
          </a:p>
          <a:p>
            <a:pPr lvl="1"/>
            <a:r>
              <a:rPr lang="en-US" dirty="0"/>
              <a:t>Segmentation in practice</a:t>
            </a:r>
          </a:p>
          <a:p>
            <a:pPr lvl="1"/>
            <a:r>
              <a:rPr lang="en-US" dirty="0"/>
              <a:t>A complete 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2</a:t>
            </a:fld>
            <a:endParaRPr lang="fr-BE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Hierarchical clustering step by step</a:t>
            </a:r>
            <a:endParaRPr lang="en-US" sz="1800" dirty="0"/>
          </a:p>
        </p:txBody>
      </p:sp>
      <p:sp>
        <p:nvSpPr>
          <p:cNvPr id="26629" name="Rectangle 3"/>
          <p:cNvSpPr>
            <a:spLocks noGrp="1" noChangeArrowheads="1"/>
          </p:cNvSpPr>
          <p:nvPr>
            <p:ph idx="1"/>
          </p:nvPr>
        </p:nvSpPr>
        <p:spPr/>
        <p:txBody>
          <a:bodyPr anchor="t" anchorCtr="0"/>
          <a:lstStyle/>
          <a:p>
            <a:pPr marL="6350" indent="7938" eaLnBrk="1" hangingPunct="1">
              <a:buFontTx/>
              <a:buNone/>
            </a:pPr>
            <a:r>
              <a:rPr lang="en-US" b="1" dirty="0"/>
              <a:t>Which should be grouped next?</a:t>
            </a: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FCF897-5017-4E9B-859C-A5DF55D4E2AD}" type="slidenum">
              <a:rPr lang="en-US"/>
              <a:pPr/>
              <a:t>20</a:t>
            </a:fld>
            <a:endParaRPr lang="en-US"/>
          </a:p>
        </p:txBody>
      </p:sp>
      <p:pic>
        <p:nvPicPr>
          <p:cNvPr id="2355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57079" y="2133609"/>
            <a:ext cx="4591844" cy="4143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235525" name="Oval 5"/>
          <p:cNvSpPr>
            <a:spLocks noChangeArrowheads="1"/>
          </p:cNvSpPr>
          <p:nvPr/>
        </p:nvSpPr>
        <p:spPr bwMode="auto">
          <a:xfrm>
            <a:off x="3549650" y="2514600"/>
            <a:ext cx="990600" cy="914400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5526" name="Oval 6"/>
          <p:cNvSpPr>
            <a:spLocks noChangeArrowheads="1"/>
          </p:cNvSpPr>
          <p:nvPr/>
        </p:nvSpPr>
        <p:spPr bwMode="auto">
          <a:xfrm>
            <a:off x="5778500" y="2514600"/>
            <a:ext cx="990600" cy="914400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5528" name="Oval 8"/>
          <p:cNvSpPr>
            <a:spLocks noChangeArrowheads="1"/>
          </p:cNvSpPr>
          <p:nvPr/>
        </p:nvSpPr>
        <p:spPr bwMode="auto">
          <a:xfrm>
            <a:off x="5283200" y="4343400"/>
            <a:ext cx="1568450" cy="1066800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Hierarchical clustering step by step</a:t>
            </a:r>
            <a:endParaRPr lang="en-US" sz="1800" dirty="0"/>
          </a:p>
        </p:txBody>
      </p:sp>
      <p:sp>
        <p:nvSpPr>
          <p:cNvPr id="27653" name="Rectangle 3"/>
          <p:cNvSpPr>
            <a:spLocks noGrp="1" noChangeArrowheads="1"/>
          </p:cNvSpPr>
          <p:nvPr>
            <p:ph idx="1"/>
          </p:nvPr>
        </p:nvSpPr>
        <p:spPr/>
        <p:txBody>
          <a:bodyPr anchor="t" anchorCtr="0"/>
          <a:lstStyle/>
          <a:p>
            <a:pPr marL="6350" indent="7938" eaLnBrk="1" hangingPunct="1">
              <a:buFontTx/>
              <a:buNone/>
            </a:pPr>
            <a:r>
              <a:rPr lang="en-US" b="1" dirty="0"/>
              <a:t>Which should be grouped next?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69AA74-25F6-475A-ADB2-404CE9FB2FB7}" type="slidenum">
              <a:rPr lang="en-US"/>
              <a:pPr/>
              <a:t>21</a:t>
            </a:fld>
            <a:endParaRPr lang="en-US"/>
          </a:p>
        </p:txBody>
      </p:sp>
      <p:pic>
        <p:nvPicPr>
          <p:cNvPr id="2365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57079" y="2133609"/>
            <a:ext cx="4591844" cy="4143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236549" name="Oval 5"/>
          <p:cNvSpPr>
            <a:spLocks noChangeArrowheads="1"/>
          </p:cNvSpPr>
          <p:nvPr/>
        </p:nvSpPr>
        <p:spPr bwMode="auto">
          <a:xfrm>
            <a:off x="3549650" y="2362200"/>
            <a:ext cx="3219450" cy="1219200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6551" name="Oval 7"/>
          <p:cNvSpPr>
            <a:spLocks noChangeArrowheads="1"/>
          </p:cNvSpPr>
          <p:nvPr/>
        </p:nvSpPr>
        <p:spPr bwMode="auto">
          <a:xfrm>
            <a:off x="5283200" y="4343400"/>
            <a:ext cx="1568450" cy="1066800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Hierarchical clustering step by step</a:t>
            </a:r>
            <a:endParaRPr lang="en-US" sz="1800" dirty="0"/>
          </a:p>
        </p:txBody>
      </p:sp>
      <p:sp>
        <p:nvSpPr>
          <p:cNvPr id="28677" name="Rectangle 3"/>
          <p:cNvSpPr>
            <a:spLocks noGrp="1" noChangeArrowheads="1"/>
          </p:cNvSpPr>
          <p:nvPr>
            <p:ph idx="1"/>
          </p:nvPr>
        </p:nvSpPr>
        <p:spPr/>
        <p:txBody>
          <a:bodyPr anchor="t" anchorCtr="0"/>
          <a:lstStyle/>
          <a:p>
            <a:pPr marL="6350" indent="7938" eaLnBrk="1" hangingPunct="1">
              <a:buFontTx/>
              <a:buNone/>
            </a:pPr>
            <a:r>
              <a:rPr lang="en-US" b="1" dirty="0"/>
              <a:t>You can segment your customers into… One segment</a:t>
            </a:r>
            <a:br>
              <a:rPr lang="en-US" b="1" dirty="0"/>
            </a:br>
            <a:r>
              <a:rPr lang="en-US" sz="1400" i="1" dirty="0"/>
              <a:t>(not very useful, though)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2F6912-D7FC-457A-A754-8B81D0B239A4}" type="slidenum">
              <a:rPr lang="en-US"/>
              <a:pPr/>
              <a:t>22</a:t>
            </a:fld>
            <a:endParaRPr lang="en-US"/>
          </a:p>
        </p:txBody>
      </p:sp>
      <p:pic>
        <p:nvPicPr>
          <p:cNvPr id="2375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57079" y="2133609"/>
            <a:ext cx="4591844" cy="4143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237579" name="AutoShape 11"/>
          <p:cNvSpPr>
            <a:spLocks noChangeArrowheads="1"/>
          </p:cNvSpPr>
          <p:nvPr/>
        </p:nvSpPr>
        <p:spPr bwMode="auto">
          <a:xfrm>
            <a:off x="3384550" y="2438400"/>
            <a:ext cx="3549650" cy="3048000"/>
          </a:xfrm>
          <a:prstGeom prst="roundRect">
            <a:avLst>
              <a:gd name="adj" fmla="val 25676"/>
            </a:avLst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 more systematic approach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701675" y="1295400"/>
            <a:ext cx="8502650" cy="534828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en-US" b="1" dirty="0"/>
              <a:t>Real-life applications will be much more complex:</a:t>
            </a:r>
          </a:p>
          <a:p>
            <a:pPr eaLnBrk="1" hangingPunct="1"/>
            <a:r>
              <a:rPr lang="en-US" dirty="0"/>
              <a:t>Many more dimensions</a:t>
            </a:r>
          </a:p>
          <a:p>
            <a:pPr eaLnBrk="1" hangingPunct="1"/>
            <a:r>
              <a:rPr lang="en-US" dirty="0"/>
              <a:t>Many more individuals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How to treat larger datasets?</a:t>
            </a:r>
          </a:p>
          <a:p>
            <a:pPr lvl="1" eaLnBrk="1" hangingPunct="1"/>
            <a:r>
              <a:rPr lang="en-US" dirty="0"/>
              <a:t>A more formal definition of “similarity”? </a:t>
            </a:r>
            <a:r>
              <a:rPr lang="en-US" b="1" dirty="0"/>
              <a:t>Euclidean distance</a:t>
            </a:r>
          </a:p>
          <a:p>
            <a:pPr lvl="1" eaLnBrk="1" hangingPunct="1"/>
            <a:r>
              <a:rPr lang="en-US" dirty="0"/>
              <a:t>A more formal definition of “loss of information”? </a:t>
            </a:r>
            <a:r>
              <a:rPr lang="en-US" b="1" dirty="0"/>
              <a:t>Dendrogram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8D171AA-D88C-474B-8186-97A7CACABCA6}" type="slidenum">
              <a:rPr lang="en-US"/>
              <a:pPr/>
              <a:t>23</a:t>
            </a:fld>
            <a:endParaRPr lang="en-US"/>
          </a:p>
        </p:txBody>
      </p:sp>
      <p:grpSp>
        <p:nvGrpSpPr>
          <p:cNvPr id="2" name="Group 92"/>
          <p:cNvGrpSpPr>
            <a:grpSpLocks/>
          </p:cNvGrpSpPr>
          <p:nvPr/>
        </p:nvGrpSpPr>
        <p:grpSpPr bwMode="auto">
          <a:xfrm>
            <a:off x="2091267" y="3282950"/>
            <a:ext cx="1403350" cy="1371600"/>
            <a:chOff x="1008" y="2592"/>
            <a:chExt cx="816" cy="864"/>
          </a:xfrm>
        </p:grpSpPr>
        <p:sp>
          <p:nvSpPr>
            <p:cNvPr id="29776" name="Line 4"/>
            <p:cNvSpPr>
              <a:spLocks noChangeShapeType="1"/>
            </p:cNvSpPr>
            <p:nvPr/>
          </p:nvSpPr>
          <p:spPr bwMode="auto">
            <a:xfrm flipV="1">
              <a:off x="1008" y="2592"/>
              <a:ext cx="0" cy="864"/>
            </a:xfrm>
            <a:prstGeom prst="line">
              <a:avLst/>
            </a:prstGeom>
            <a:noFill/>
            <a:ln w="9525">
              <a:solidFill>
                <a:srgbClr val="5F5F5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77" name="Line 5"/>
            <p:cNvSpPr>
              <a:spLocks noChangeShapeType="1"/>
            </p:cNvSpPr>
            <p:nvPr/>
          </p:nvSpPr>
          <p:spPr bwMode="auto">
            <a:xfrm flipV="1">
              <a:off x="1008" y="3456"/>
              <a:ext cx="816" cy="0"/>
            </a:xfrm>
            <a:prstGeom prst="line">
              <a:avLst/>
            </a:prstGeom>
            <a:noFill/>
            <a:ln w="9525">
              <a:solidFill>
                <a:srgbClr val="5F5F5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78" name="Oval 6"/>
            <p:cNvSpPr>
              <a:spLocks noChangeArrowheads="1"/>
            </p:cNvSpPr>
            <p:nvPr/>
          </p:nvSpPr>
          <p:spPr bwMode="auto">
            <a:xfrm>
              <a:off x="1104" y="2736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79" name="Oval 8"/>
            <p:cNvSpPr>
              <a:spLocks noChangeArrowheads="1"/>
            </p:cNvSpPr>
            <p:nvPr/>
          </p:nvSpPr>
          <p:spPr bwMode="auto">
            <a:xfrm>
              <a:off x="1200" y="2736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80" name="Oval 9"/>
            <p:cNvSpPr>
              <a:spLocks noChangeArrowheads="1"/>
            </p:cNvSpPr>
            <p:nvPr/>
          </p:nvSpPr>
          <p:spPr bwMode="auto">
            <a:xfrm>
              <a:off x="1200" y="2832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81" name="Oval 10"/>
            <p:cNvSpPr>
              <a:spLocks noChangeArrowheads="1"/>
            </p:cNvSpPr>
            <p:nvPr/>
          </p:nvSpPr>
          <p:spPr bwMode="auto">
            <a:xfrm>
              <a:off x="1680" y="2736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82" name="Oval 11"/>
            <p:cNvSpPr>
              <a:spLocks noChangeArrowheads="1"/>
            </p:cNvSpPr>
            <p:nvPr/>
          </p:nvSpPr>
          <p:spPr bwMode="auto">
            <a:xfrm>
              <a:off x="1584" y="2832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83" name="Oval 12"/>
            <p:cNvSpPr>
              <a:spLocks noChangeArrowheads="1"/>
            </p:cNvSpPr>
            <p:nvPr/>
          </p:nvSpPr>
          <p:spPr bwMode="auto">
            <a:xfrm>
              <a:off x="1584" y="3312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84" name="Oval 13"/>
            <p:cNvSpPr>
              <a:spLocks noChangeArrowheads="1"/>
            </p:cNvSpPr>
            <p:nvPr/>
          </p:nvSpPr>
          <p:spPr bwMode="auto">
            <a:xfrm>
              <a:off x="1680" y="3216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85" name="Oval 14"/>
            <p:cNvSpPr>
              <a:spLocks noChangeArrowheads="1"/>
            </p:cNvSpPr>
            <p:nvPr/>
          </p:nvSpPr>
          <p:spPr bwMode="auto">
            <a:xfrm>
              <a:off x="1488" y="3216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3" name="Group 93"/>
          <p:cNvGrpSpPr>
            <a:grpSpLocks/>
          </p:cNvGrpSpPr>
          <p:nvPr/>
        </p:nvGrpSpPr>
        <p:grpSpPr bwMode="auto">
          <a:xfrm>
            <a:off x="5585883" y="2863850"/>
            <a:ext cx="2228850" cy="2209800"/>
            <a:chOff x="2928" y="2592"/>
            <a:chExt cx="1296" cy="1392"/>
          </a:xfrm>
        </p:grpSpPr>
        <p:sp>
          <p:nvSpPr>
            <p:cNvPr id="29705" name="Line 15"/>
            <p:cNvSpPr>
              <a:spLocks noChangeShapeType="1"/>
            </p:cNvSpPr>
            <p:nvPr/>
          </p:nvSpPr>
          <p:spPr bwMode="auto">
            <a:xfrm flipV="1">
              <a:off x="3408" y="2592"/>
              <a:ext cx="0" cy="864"/>
            </a:xfrm>
            <a:prstGeom prst="line">
              <a:avLst/>
            </a:prstGeom>
            <a:noFill/>
            <a:ln w="9525">
              <a:solidFill>
                <a:srgbClr val="5F5F5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06" name="Line 16"/>
            <p:cNvSpPr>
              <a:spLocks noChangeShapeType="1"/>
            </p:cNvSpPr>
            <p:nvPr/>
          </p:nvSpPr>
          <p:spPr bwMode="auto">
            <a:xfrm flipV="1">
              <a:off x="3408" y="3456"/>
              <a:ext cx="816" cy="0"/>
            </a:xfrm>
            <a:prstGeom prst="line">
              <a:avLst/>
            </a:prstGeom>
            <a:noFill/>
            <a:ln w="9525">
              <a:solidFill>
                <a:srgbClr val="5F5F5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07" name="Oval 17"/>
            <p:cNvSpPr>
              <a:spLocks noChangeArrowheads="1"/>
            </p:cNvSpPr>
            <p:nvPr/>
          </p:nvSpPr>
          <p:spPr bwMode="auto">
            <a:xfrm>
              <a:off x="3504" y="2736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08" name="Oval 18"/>
            <p:cNvSpPr>
              <a:spLocks noChangeArrowheads="1"/>
            </p:cNvSpPr>
            <p:nvPr/>
          </p:nvSpPr>
          <p:spPr bwMode="auto">
            <a:xfrm>
              <a:off x="3600" y="2736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09" name="Oval 19"/>
            <p:cNvSpPr>
              <a:spLocks noChangeArrowheads="1"/>
            </p:cNvSpPr>
            <p:nvPr/>
          </p:nvSpPr>
          <p:spPr bwMode="auto">
            <a:xfrm>
              <a:off x="3600" y="2832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10" name="Oval 20"/>
            <p:cNvSpPr>
              <a:spLocks noChangeArrowheads="1"/>
            </p:cNvSpPr>
            <p:nvPr/>
          </p:nvSpPr>
          <p:spPr bwMode="auto">
            <a:xfrm>
              <a:off x="3408" y="2880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11" name="Oval 21"/>
            <p:cNvSpPr>
              <a:spLocks noChangeArrowheads="1"/>
            </p:cNvSpPr>
            <p:nvPr/>
          </p:nvSpPr>
          <p:spPr bwMode="auto">
            <a:xfrm>
              <a:off x="3312" y="2976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12" name="Oval 22"/>
            <p:cNvSpPr>
              <a:spLocks noChangeArrowheads="1"/>
            </p:cNvSpPr>
            <p:nvPr/>
          </p:nvSpPr>
          <p:spPr bwMode="auto">
            <a:xfrm>
              <a:off x="3984" y="3312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13" name="Oval 23"/>
            <p:cNvSpPr>
              <a:spLocks noChangeArrowheads="1"/>
            </p:cNvSpPr>
            <p:nvPr/>
          </p:nvSpPr>
          <p:spPr bwMode="auto">
            <a:xfrm>
              <a:off x="4080" y="3216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14" name="Oval 24"/>
            <p:cNvSpPr>
              <a:spLocks noChangeArrowheads="1"/>
            </p:cNvSpPr>
            <p:nvPr/>
          </p:nvSpPr>
          <p:spPr bwMode="auto">
            <a:xfrm>
              <a:off x="3888" y="3216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15" name="Line 26"/>
            <p:cNvSpPr>
              <a:spLocks noChangeShapeType="1"/>
            </p:cNvSpPr>
            <p:nvPr/>
          </p:nvSpPr>
          <p:spPr bwMode="auto">
            <a:xfrm>
              <a:off x="3408" y="3456"/>
              <a:ext cx="624" cy="240"/>
            </a:xfrm>
            <a:prstGeom prst="line">
              <a:avLst/>
            </a:prstGeom>
            <a:noFill/>
            <a:ln w="9525">
              <a:solidFill>
                <a:srgbClr val="5F5F5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16" name="Line 27"/>
            <p:cNvSpPr>
              <a:spLocks noChangeShapeType="1"/>
            </p:cNvSpPr>
            <p:nvPr/>
          </p:nvSpPr>
          <p:spPr bwMode="auto">
            <a:xfrm>
              <a:off x="3408" y="3456"/>
              <a:ext cx="288" cy="480"/>
            </a:xfrm>
            <a:prstGeom prst="line">
              <a:avLst/>
            </a:prstGeom>
            <a:noFill/>
            <a:ln w="9525">
              <a:solidFill>
                <a:srgbClr val="5F5F5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17" name="Line 28"/>
            <p:cNvSpPr>
              <a:spLocks noChangeShapeType="1"/>
            </p:cNvSpPr>
            <p:nvPr/>
          </p:nvSpPr>
          <p:spPr bwMode="auto">
            <a:xfrm flipH="1">
              <a:off x="3264" y="3456"/>
              <a:ext cx="144" cy="528"/>
            </a:xfrm>
            <a:prstGeom prst="line">
              <a:avLst/>
            </a:prstGeom>
            <a:noFill/>
            <a:ln w="9525">
              <a:solidFill>
                <a:srgbClr val="5F5F5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18" name="Line 29"/>
            <p:cNvSpPr>
              <a:spLocks noChangeShapeType="1"/>
            </p:cNvSpPr>
            <p:nvPr/>
          </p:nvSpPr>
          <p:spPr bwMode="auto">
            <a:xfrm flipH="1">
              <a:off x="2928" y="3456"/>
              <a:ext cx="480" cy="288"/>
            </a:xfrm>
            <a:prstGeom prst="line">
              <a:avLst/>
            </a:prstGeom>
            <a:noFill/>
            <a:ln w="9525">
              <a:solidFill>
                <a:srgbClr val="5F5F5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19" name="Line 30"/>
            <p:cNvSpPr>
              <a:spLocks noChangeShapeType="1"/>
            </p:cNvSpPr>
            <p:nvPr/>
          </p:nvSpPr>
          <p:spPr bwMode="auto">
            <a:xfrm flipV="1">
              <a:off x="3408" y="2784"/>
              <a:ext cx="336" cy="672"/>
            </a:xfrm>
            <a:prstGeom prst="line">
              <a:avLst/>
            </a:prstGeom>
            <a:noFill/>
            <a:ln w="9525">
              <a:solidFill>
                <a:srgbClr val="5F5F5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20" name="Line 31"/>
            <p:cNvSpPr>
              <a:spLocks noChangeShapeType="1"/>
            </p:cNvSpPr>
            <p:nvPr/>
          </p:nvSpPr>
          <p:spPr bwMode="auto">
            <a:xfrm flipV="1">
              <a:off x="3408" y="3024"/>
              <a:ext cx="672" cy="432"/>
            </a:xfrm>
            <a:prstGeom prst="line">
              <a:avLst/>
            </a:prstGeom>
            <a:noFill/>
            <a:ln w="9525">
              <a:solidFill>
                <a:srgbClr val="5F5F5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21" name="Oval 32"/>
            <p:cNvSpPr>
              <a:spLocks noChangeArrowheads="1"/>
            </p:cNvSpPr>
            <p:nvPr/>
          </p:nvSpPr>
          <p:spPr bwMode="auto">
            <a:xfrm>
              <a:off x="3504" y="2976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22" name="Oval 33"/>
            <p:cNvSpPr>
              <a:spLocks noChangeArrowheads="1"/>
            </p:cNvSpPr>
            <p:nvPr/>
          </p:nvSpPr>
          <p:spPr bwMode="auto">
            <a:xfrm>
              <a:off x="3600" y="3072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23" name="Oval 34"/>
            <p:cNvSpPr>
              <a:spLocks noChangeArrowheads="1"/>
            </p:cNvSpPr>
            <p:nvPr/>
          </p:nvSpPr>
          <p:spPr bwMode="auto">
            <a:xfrm>
              <a:off x="3696" y="3168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24" name="Oval 40"/>
            <p:cNvSpPr>
              <a:spLocks noChangeArrowheads="1"/>
            </p:cNvSpPr>
            <p:nvPr/>
          </p:nvSpPr>
          <p:spPr bwMode="auto">
            <a:xfrm>
              <a:off x="3084" y="2856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25" name="Oval 41"/>
            <p:cNvSpPr>
              <a:spLocks noChangeArrowheads="1"/>
            </p:cNvSpPr>
            <p:nvPr/>
          </p:nvSpPr>
          <p:spPr bwMode="auto">
            <a:xfrm>
              <a:off x="3209" y="2981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26" name="Oval 42"/>
            <p:cNvSpPr>
              <a:spLocks noChangeArrowheads="1"/>
            </p:cNvSpPr>
            <p:nvPr/>
          </p:nvSpPr>
          <p:spPr bwMode="auto">
            <a:xfrm>
              <a:off x="3370" y="3106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27" name="Oval 43"/>
            <p:cNvSpPr>
              <a:spLocks noChangeArrowheads="1"/>
            </p:cNvSpPr>
            <p:nvPr/>
          </p:nvSpPr>
          <p:spPr bwMode="auto">
            <a:xfrm>
              <a:off x="3531" y="3214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28" name="Oval 44"/>
            <p:cNvSpPr>
              <a:spLocks noChangeArrowheads="1"/>
            </p:cNvSpPr>
            <p:nvPr/>
          </p:nvSpPr>
          <p:spPr bwMode="auto">
            <a:xfrm>
              <a:off x="3656" y="3357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29" name="Oval 45"/>
            <p:cNvSpPr>
              <a:spLocks noChangeArrowheads="1"/>
            </p:cNvSpPr>
            <p:nvPr/>
          </p:nvSpPr>
          <p:spPr bwMode="auto">
            <a:xfrm>
              <a:off x="3227" y="2999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30" name="Oval 46"/>
            <p:cNvSpPr>
              <a:spLocks noChangeArrowheads="1"/>
            </p:cNvSpPr>
            <p:nvPr/>
          </p:nvSpPr>
          <p:spPr bwMode="auto">
            <a:xfrm>
              <a:off x="3388" y="3124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31" name="Oval 47"/>
            <p:cNvSpPr>
              <a:spLocks noChangeArrowheads="1"/>
            </p:cNvSpPr>
            <p:nvPr/>
          </p:nvSpPr>
          <p:spPr bwMode="auto">
            <a:xfrm>
              <a:off x="3549" y="3232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32" name="Oval 48"/>
            <p:cNvSpPr>
              <a:spLocks noChangeArrowheads="1"/>
            </p:cNvSpPr>
            <p:nvPr/>
          </p:nvSpPr>
          <p:spPr bwMode="auto">
            <a:xfrm>
              <a:off x="3674" y="3375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33" name="Oval 49"/>
            <p:cNvSpPr>
              <a:spLocks noChangeArrowheads="1"/>
            </p:cNvSpPr>
            <p:nvPr/>
          </p:nvSpPr>
          <p:spPr bwMode="auto">
            <a:xfrm>
              <a:off x="3781" y="3500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34" name="Oval 50"/>
            <p:cNvSpPr>
              <a:spLocks noChangeArrowheads="1"/>
            </p:cNvSpPr>
            <p:nvPr/>
          </p:nvSpPr>
          <p:spPr bwMode="auto">
            <a:xfrm>
              <a:off x="3102" y="3249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35" name="Oval 51"/>
            <p:cNvSpPr>
              <a:spLocks noChangeArrowheads="1"/>
            </p:cNvSpPr>
            <p:nvPr/>
          </p:nvSpPr>
          <p:spPr bwMode="auto">
            <a:xfrm>
              <a:off x="3245" y="3392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36" name="Oval 52"/>
            <p:cNvSpPr>
              <a:spLocks noChangeArrowheads="1"/>
            </p:cNvSpPr>
            <p:nvPr/>
          </p:nvSpPr>
          <p:spPr bwMode="auto">
            <a:xfrm>
              <a:off x="3406" y="3518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37" name="Oval 53"/>
            <p:cNvSpPr>
              <a:spLocks noChangeArrowheads="1"/>
            </p:cNvSpPr>
            <p:nvPr/>
          </p:nvSpPr>
          <p:spPr bwMode="auto">
            <a:xfrm>
              <a:off x="3120" y="3267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38" name="Oval 54"/>
            <p:cNvSpPr>
              <a:spLocks noChangeArrowheads="1"/>
            </p:cNvSpPr>
            <p:nvPr/>
          </p:nvSpPr>
          <p:spPr bwMode="auto">
            <a:xfrm>
              <a:off x="3263" y="3410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39" name="Oval 55"/>
            <p:cNvSpPr>
              <a:spLocks noChangeArrowheads="1"/>
            </p:cNvSpPr>
            <p:nvPr/>
          </p:nvSpPr>
          <p:spPr bwMode="auto">
            <a:xfrm>
              <a:off x="3424" y="3536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40" name="Oval 56"/>
            <p:cNvSpPr>
              <a:spLocks noChangeArrowheads="1"/>
            </p:cNvSpPr>
            <p:nvPr/>
          </p:nvSpPr>
          <p:spPr bwMode="auto">
            <a:xfrm>
              <a:off x="3567" y="3625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41" name="Oval 57"/>
            <p:cNvSpPr>
              <a:spLocks noChangeArrowheads="1"/>
            </p:cNvSpPr>
            <p:nvPr/>
          </p:nvSpPr>
          <p:spPr bwMode="auto">
            <a:xfrm>
              <a:off x="3280" y="2784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42" name="Oval 58"/>
            <p:cNvSpPr>
              <a:spLocks noChangeArrowheads="1"/>
            </p:cNvSpPr>
            <p:nvPr/>
          </p:nvSpPr>
          <p:spPr bwMode="auto">
            <a:xfrm>
              <a:off x="3441" y="2820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43" name="Oval 59"/>
            <p:cNvSpPr>
              <a:spLocks noChangeArrowheads="1"/>
            </p:cNvSpPr>
            <p:nvPr/>
          </p:nvSpPr>
          <p:spPr bwMode="auto">
            <a:xfrm>
              <a:off x="3584" y="2874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44" name="Oval 60"/>
            <p:cNvSpPr>
              <a:spLocks noChangeArrowheads="1"/>
            </p:cNvSpPr>
            <p:nvPr/>
          </p:nvSpPr>
          <p:spPr bwMode="auto">
            <a:xfrm>
              <a:off x="3298" y="2802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45" name="Oval 61"/>
            <p:cNvSpPr>
              <a:spLocks noChangeArrowheads="1"/>
            </p:cNvSpPr>
            <p:nvPr/>
          </p:nvSpPr>
          <p:spPr bwMode="auto">
            <a:xfrm>
              <a:off x="3459" y="2838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46" name="Oval 62"/>
            <p:cNvSpPr>
              <a:spLocks noChangeArrowheads="1"/>
            </p:cNvSpPr>
            <p:nvPr/>
          </p:nvSpPr>
          <p:spPr bwMode="auto">
            <a:xfrm>
              <a:off x="3602" y="2892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47" name="Oval 63"/>
            <p:cNvSpPr>
              <a:spLocks noChangeArrowheads="1"/>
            </p:cNvSpPr>
            <p:nvPr/>
          </p:nvSpPr>
          <p:spPr bwMode="auto">
            <a:xfrm>
              <a:off x="3692" y="3017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48" name="Oval 64"/>
            <p:cNvSpPr>
              <a:spLocks noChangeArrowheads="1"/>
            </p:cNvSpPr>
            <p:nvPr/>
          </p:nvSpPr>
          <p:spPr bwMode="auto">
            <a:xfrm>
              <a:off x="3745" y="2910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49" name="Oval 65"/>
            <p:cNvSpPr>
              <a:spLocks noChangeArrowheads="1"/>
            </p:cNvSpPr>
            <p:nvPr/>
          </p:nvSpPr>
          <p:spPr bwMode="auto">
            <a:xfrm>
              <a:off x="3817" y="3035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50" name="Oval 66"/>
            <p:cNvSpPr>
              <a:spLocks noChangeArrowheads="1"/>
            </p:cNvSpPr>
            <p:nvPr/>
          </p:nvSpPr>
          <p:spPr bwMode="auto">
            <a:xfrm>
              <a:off x="3853" y="3142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51" name="Oval 67"/>
            <p:cNvSpPr>
              <a:spLocks noChangeArrowheads="1"/>
            </p:cNvSpPr>
            <p:nvPr/>
          </p:nvSpPr>
          <p:spPr bwMode="auto">
            <a:xfrm>
              <a:off x="3763" y="2928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52" name="Oval 68"/>
            <p:cNvSpPr>
              <a:spLocks noChangeArrowheads="1"/>
            </p:cNvSpPr>
            <p:nvPr/>
          </p:nvSpPr>
          <p:spPr bwMode="auto">
            <a:xfrm>
              <a:off x="3835" y="3053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53" name="Oval 69"/>
            <p:cNvSpPr>
              <a:spLocks noChangeArrowheads="1"/>
            </p:cNvSpPr>
            <p:nvPr/>
          </p:nvSpPr>
          <p:spPr bwMode="auto">
            <a:xfrm>
              <a:off x="3871" y="3160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54" name="Oval 70"/>
            <p:cNvSpPr>
              <a:spLocks noChangeArrowheads="1"/>
            </p:cNvSpPr>
            <p:nvPr/>
          </p:nvSpPr>
          <p:spPr bwMode="auto">
            <a:xfrm>
              <a:off x="3888" y="3285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55" name="Oval 71"/>
            <p:cNvSpPr>
              <a:spLocks noChangeArrowheads="1"/>
            </p:cNvSpPr>
            <p:nvPr/>
          </p:nvSpPr>
          <p:spPr bwMode="auto">
            <a:xfrm>
              <a:off x="2976" y="2945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56" name="Oval 72"/>
            <p:cNvSpPr>
              <a:spLocks noChangeArrowheads="1"/>
            </p:cNvSpPr>
            <p:nvPr/>
          </p:nvSpPr>
          <p:spPr bwMode="auto">
            <a:xfrm>
              <a:off x="3012" y="3071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57" name="Oval 73"/>
            <p:cNvSpPr>
              <a:spLocks noChangeArrowheads="1"/>
            </p:cNvSpPr>
            <p:nvPr/>
          </p:nvSpPr>
          <p:spPr bwMode="auto">
            <a:xfrm>
              <a:off x="3137" y="3178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58" name="Oval 74"/>
            <p:cNvSpPr>
              <a:spLocks noChangeArrowheads="1"/>
            </p:cNvSpPr>
            <p:nvPr/>
          </p:nvSpPr>
          <p:spPr bwMode="auto">
            <a:xfrm>
              <a:off x="2994" y="2963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59" name="Oval 75"/>
            <p:cNvSpPr>
              <a:spLocks noChangeArrowheads="1"/>
            </p:cNvSpPr>
            <p:nvPr/>
          </p:nvSpPr>
          <p:spPr bwMode="auto">
            <a:xfrm>
              <a:off x="3030" y="3088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60" name="Oval 76"/>
            <p:cNvSpPr>
              <a:spLocks noChangeArrowheads="1"/>
            </p:cNvSpPr>
            <p:nvPr/>
          </p:nvSpPr>
          <p:spPr bwMode="auto">
            <a:xfrm>
              <a:off x="3155" y="3196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61" name="Oval 77"/>
            <p:cNvSpPr>
              <a:spLocks noChangeArrowheads="1"/>
            </p:cNvSpPr>
            <p:nvPr/>
          </p:nvSpPr>
          <p:spPr bwMode="auto">
            <a:xfrm>
              <a:off x="3316" y="3303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62" name="Oval 78"/>
            <p:cNvSpPr>
              <a:spLocks noChangeArrowheads="1"/>
            </p:cNvSpPr>
            <p:nvPr/>
          </p:nvSpPr>
          <p:spPr bwMode="auto">
            <a:xfrm>
              <a:off x="3048" y="3428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63" name="Oval 79"/>
            <p:cNvSpPr>
              <a:spLocks noChangeArrowheads="1"/>
            </p:cNvSpPr>
            <p:nvPr/>
          </p:nvSpPr>
          <p:spPr bwMode="auto">
            <a:xfrm>
              <a:off x="3173" y="3553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64" name="Oval 80"/>
            <p:cNvSpPr>
              <a:spLocks noChangeArrowheads="1"/>
            </p:cNvSpPr>
            <p:nvPr/>
          </p:nvSpPr>
          <p:spPr bwMode="auto">
            <a:xfrm>
              <a:off x="3334" y="3643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65" name="Oval 81"/>
            <p:cNvSpPr>
              <a:spLocks noChangeArrowheads="1"/>
            </p:cNvSpPr>
            <p:nvPr/>
          </p:nvSpPr>
          <p:spPr bwMode="auto">
            <a:xfrm>
              <a:off x="3066" y="3446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66" name="Oval 82"/>
            <p:cNvSpPr>
              <a:spLocks noChangeArrowheads="1"/>
            </p:cNvSpPr>
            <p:nvPr/>
          </p:nvSpPr>
          <p:spPr bwMode="auto">
            <a:xfrm>
              <a:off x="3191" y="3571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67" name="Oval 83"/>
            <p:cNvSpPr>
              <a:spLocks noChangeArrowheads="1"/>
            </p:cNvSpPr>
            <p:nvPr/>
          </p:nvSpPr>
          <p:spPr bwMode="auto">
            <a:xfrm>
              <a:off x="3352" y="3661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68" name="Oval 84"/>
            <p:cNvSpPr>
              <a:spLocks noChangeArrowheads="1"/>
            </p:cNvSpPr>
            <p:nvPr/>
          </p:nvSpPr>
          <p:spPr bwMode="auto">
            <a:xfrm>
              <a:off x="3477" y="3696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69" name="Oval 85"/>
            <p:cNvSpPr>
              <a:spLocks noChangeArrowheads="1"/>
            </p:cNvSpPr>
            <p:nvPr/>
          </p:nvSpPr>
          <p:spPr bwMode="auto">
            <a:xfrm>
              <a:off x="3495" y="3321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70" name="Oval 86"/>
            <p:cNvSpPr>
              <a:spLocks noChangeArrowheads="1"/>
            </p:cNvSpPr>
            <p:nvPr/>
          </p:nvSpPr>
          <p:spPr bwMode="auto">
            <a:xfrm>
              <a:off x="3620" y="3464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71" name="Oval 87"/>
            <p:cNvSpPr>
              <a:spLocks noChangeArrowheads="1"/>
            </p:cNvSpPr>
            <p:nvPr/>
          </p:nvSpPr>
          <p:spPr bwMode="auto">
            <a:xfrm>
              <a:off x="3710" y="3589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72" name="Oval 88"/>
            <p:cNvSpPr>
              <a:spLocks noChangeArrowheads="1"/>
            </p:cNvSpPr>
            <p:nvPr/>
          </p:nvSpPr>
          <p:spPr bwMode="auto">
            <a:xfrm>
              <a:off x="3513" y="3339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73" name="Oval 89"/>
            <p:cNvSpPr>
              <a:spLocks noChangeArrowheads="1"/>
            </p:cNvSpPr>
            <p:nvPr/>
          </p:nvSpPr>
          <p:spPr bwMode="auto">
            <a:xfrm>
              <a:off x="3638" y="3482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74" name="Oval 90"/>
            <p:cNvSpPr>
              <a:spLocks noChangeArrowheads="1"/>
            </p:cNvSpPr>
            <p:nvPr/>
          </p:nvSpPr>
          <p:spPr bwMode="auto">
            <a:xfrm>
              <a:off x="3728" y="3607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75" name="Oval 91"/>
            <p:cNvSpPr>
              <a:spLocks noChangeArrowheads="1"/>
            </p:cNvSpPr>
            <p:nvPr/>
          </p:nvSpPr>
          <p:spPr bwMode="auto">
            <a:xfrm>
              <a:off x="3799" y="3679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238686" name="AutoShape 94"/>
          <p:cNvSpPr>
            <a:spLocks noChangeArrowheads="1"/>
          </p:cNvSpPr>
          <p:nvPr/>
        </p:nvSpPr>
        <p:spPr bwMode="auto">
          <a:xfrm>
            <a:off x="4060431" y="3725867"/>
            <a:ext cx="1057671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FFFFCC"/>
          </a:soli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Formal definition for “similarity”</a:t>
            </a:r>
          </a:p>
        </p:txBody>
      </p:sp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8272D1-C012-42CD-AD7F-7F4F450B980B}" type="slidenum">
              <a:rPr lang="en-US"/>
              <a:pPr/>
              <a:t>24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92467-241E-471A-BA17-A50FED84A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b="1" dirty="0"/>
              <a:t>We define “similarity” as the Euclidean distance between</a:t>
            </a:r>
          </a:p>
          <a:p>
            <a:pPr>
              <a:lnSpc>
                <a:spcPct val="90000"/>
              </a:lnSpc>
              <a:buNone/>
            </a:pPr>
            <a:r>
              <a:rPr lang="en-US" b="1" dirty="0"/>
              <a:t>the variables of two individuals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d</a:t>
            </a:r>
            <a:r>
              <a:rPr lang="en-US" baseline="-25000" dirty="0"/>
              <a:t>ab</a:t>
            </a:r>
            <a:r>
              <a:rPr lang="en-US" dirty="0"/>
              <a:t> is the dissimilarity between respondents a and b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greater the distance, the smaller the similarity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/>
              <a:t>x</a:t>
            </a:r>
            <a:r>
              <a:rPr lang="en-US" baseline="-25000" dirty="0" err="1"/>
              <a:t>a</a:t>
            </a:r>
            <a:r>
              <a:rPr lang="en-US" dirty="0"/>
              <a:t> and </a:t>
            </a:r>
            <a:r>
              <a:rPr lang="en-US" dirty="0" err="1"/>
              <a:t>x</a:t>
            </a:r>
            <a:r>
              <a:rPr lang="en-US" baseline="-25000" dirty="0" err="1"/>
              <a:t>b</a:t>
            </a:r>
            <a:r>
              <a:rPr lang="en-US" dirty="0"/>
              <a:t> are the value of their variables “x”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formula can deal with as many dimensions as needed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Dimensions need to be scaled (standardized)</a:t>
            </a: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446B1638-1633-4F28-9F38-CA18C301DC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0490701"/>
              </p:ext>
            </p:extLst>
          </p:nvPr>
        </p:nvGraphicFramePr>
        <p:xfrm>
          <a:off x="1295400" y="2204864"/>
          <a:ext cx="7313613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90560" imgH="304560" progId="Equation.3">
                  <p:embed/>
                </p:oleObj>
              </mc:Choice>
              <mc:Fallback>
                <p:oleObj name="Equation" r:id="rId3" imgW="2590560" imgH="304560" progId="Equation.3">
                  <p:embed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204864"/>
                        <a:ext cx="7313613" cy="86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2798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700" dirty="0">
                <a:solidFill>
                  <a:schemeClr val="bg1">
                    <a:lumMod val="50000"/>
                  </a:schemeClr>
                </a:solidFill>
              </a:rPr>
              <a:t># Load the package</a:t>
            </a:r>
          </a:p>
          <a:p>
            <a:r>
              <a:rPr lang="en-US" sz="1700" dirty="0"/>
              <a:t>library(RODBC)</a:t>
            </a:r>
          </a:p>
          <a:p>
            <a:endParaRPr lang="en-US" sz="17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700" dirty="0">
                <a:solidFill>
                  <a:schemeClr val="bg1">
                    <a:lumMod val="50000"/>
                  </a:schemeClr>
                </a:solidFill>
              </a:rPr>
              <a:t># Connect to MySQL (my credentials are mysql_server_64/root/-</a:t>
            </a:r>
          </a:p>
          <a:p>
            <a:r>
              <a:rPr lang="en-US" sz="1700" dirty="0" err="1"/>
              <a:t>db</a:t>
            </a:r>
            <a:r>
              <a:rPr lang="en-US" sz="1700" dirty="0"/>
              <a:t> = </a:t>
            </a:r>
            <a:r>
              <a:rPr lang="en-US" sz="1700" dirty="0" err="1"/>
              <a:t>odbcConnect</a:t>
            </a:r>
            <a:r>
              <a:rPr lang="en-US" sz="1700" dirty="0"/>
              <a:t>("mysql_server_64", </a:t>
            </a:r>
            <a:r>
              <a:rPr lang="en-US" sz="1700" dirty="0" err="1"/>
              <a:t>uid</a:t>
            </a:r>
            <a:r>
              <a:rPr lang="en-US" sz="1700" dirty="0"/>
              <a:t>="root", </a:t>
            </a:r>
            <a:r>
              <a:rPr lang="en-US" sz="1700" dirty="0" err="1"/>
              <a:t>pwd</a:t>
            </a:r>
            <a:r>
              <a:rPr lang="en-US" sz="1700" dirty="0"/>
              <a:t>="")</a:t>
            </a:r>
          </a:p>
          <a:p>
            <a:r>
              <a:rPr lang="en-US" sz="1700" dirty="0" err="1"/>
              <a:t>sqlQuery</a:t>
            </a:r>
            <a:r>
              <a:rPr lang="en-US" sz="1700" dirty="0"/>
              <a:t>(</a:t>
            </a:r>
            <a:r>
              <a:rPr lang="en-US" sz="1700" dirty="0" err="1"/>
              <a:t>db</a:t>
            </a:r>
            <a:r>
              <a:rPr lang="en-US" sz="1700" dirty="0"/>
              <a:t>, "USE </a:t>
            </a:r>
            <a:r>
              <a:rPr lang="en-US" sz="1700" dirty="0" err="1"/>
              <a:t>ma_charity</a:t>
            </a:r>
            <a:r>
              <a:rPr lang="en-US" sz="1700" dirty="0"/>
              <a:t>")</a:t>
            </a:r>
          </a:p>
          <a:p>
            <a:endParaRPr lang="en-US" sz="17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700" dirty="0">
                <a:solidFill>
                  <a:schemeClr val="bg1">
                    <a:lumMod val="50000"/>
                  </a:schemeClr>
                </a:solidFill>
              </a:rPr>
              <a:t># Get key data (for a random sample of 2,000 contacts)</a:t>
            </a:r>
          </a:p>
          <a:p>
            <a:r>
              <a:rPr lang="en-US" sz="1700" dirty="0"/>
              <a:t>query = "SELECT </a:t>
            </a:r>
            <a:r>
              <a:rPr lang="en-US" sz="1700" dirty="0" err="1"/>
              <a:t>contact_id</a:t>
            </a:r>
            <a:r>
              <a:rPr lang="en-US" sz="1700" dirty="0"/>
              <a:t>,</a:t>
            </a:r>
          </a:p>
          <a:p>
            <a:r>
              <a:rPr lang="en-US" sz="1700" dirty="0"/>
              <a:t>                DATEDIFF(20220530, MAX(</a:t>
            </a:r>
            <a:r>
              <a:rPr lang="en-US" sz="1700" dirty="0" err="1"/>
              <a:t>act_date</a:t>
            </a:r>
            <a:r>
              <a:rPr lang="en-US" sz="1700" dirty="0"/>
              <a:t>)) / 365 AS 'recency',</a:t>
            </a:r>
          </a:p>
          <a:p>
            <a:r>
              <a:rPr lang="en-US" sz="1700" dirty="0"/>
              <a:t>                COUNT(amount) AS 'frequency',</a:t>
            </a:r>
          </a:p>
          <a:p>
            <a:r>
              <a:rPr lang="en-US" sz="1700" dirty="0"/>
              <a:t>                AVG(amount) AS '</a:t>
            </a:r>
            <a:r>
              <a:rPr lang="en-US" sz="1700" dirty="0" err="1"/>
              <a:t>avgamount</a:t>
            </a:r>
            <a:r>
              <a:rPr lang="en-US" sz="1700" dirty="0"/>
              <a:t>',</a:t>
            </a:r>
          </a:p>
          <a:p>
            <a:r>
              <a:rPr lang="en-US" sz="1700" dirty="0"/>
              <a:t>                DATEDIFF(20220530, MIN(</a:t>
            </a:r>
            <a:r>
              <a:rPr lang="en-US" sz="1700" dirty="0" err="1"/>
              <a:t>act_date</a:t>
            </a:r>
            <a:r>
              <a:rPr lang="en-US" sz="1700" dirty="0"/>
              <a:t>)) / 365 AS '</a:t>
            </a:r>
            <a:r>
              <a:rPr lang="en-US" sz="1700" dirty="0" err="1"/>
              <a:t>firstdonation</a:t>
            </a:r>
            <a:r>
              <a:rPr lang="en-US" sz="1700" dirty="0"/>
              <a:t>'</a:t>
            </a:r>
          </a:p>
          <a:p>
            <a:r>
              <a:rPr lang="en-US" sz="1700" dirty="0"/>
              <a:t>         FROM acts</a:t>
            </a:r>
          </a:p>
          <a:p>
            <a:r>
              <a:rPr lang="en-US" sz="1700" dirty="0"/>
              <a:t>         WHERE </a:t>
            </a:r>
            <a:r>
              <a:rPr lang="en-US" sz="1700" dirty="0" err="1"/>
              <a:t>act_type_id</a:t>
            </a:r>
            <a:r>
              <a:rPr lang="en-US" sz="1700" dirty="0"/>
              <a:t> = 'DO'</a:t>
            </a:r>
          </a:p>
          <a:p>
            <a:r>
              <a:rPr lang="en-US" sz="1700" dirty="0"/>
              <a:t>         GROUP BY 1</a:t>
            </a:r>
          </a:p>
          <a:p>
            <a:r>
              <a:rPr lang="en-US" sz="1700" dirty="0"/>
              <a:t>         </a:t>
            </a:r>
            <a:r>
              <a:rPr lang="en-US" sz="1700" dirty="0">
                <a:solidFill>
                  <a:srgbClr val="C00000"/>
                </a:solidFill>
              </a:rPr>
              <a:t>ORDER BY RAND()</a:t>
            </a:r>
          </a:p>
          <a:p>
            <a:r>
              <a:rPr lang="en-US" sz="1700" dirty="0">
                <a:solidFill>
                  <a:srgbClr val="C00000"/>
                </a:solidFill>
              </a:rPr>
              <a:t>         LIMIT 1000</a:t>
            </a:r>
            <a:r>
              <a:rPr lang="en-US" sz="1700" dirty="0"/>
              <a:t>"</a:t>
            </a:r>
          </a:p>
          <a:p>
            <a:r>
              <a:rPr lang="en-US" sz="1700" dirty="0"/>
              <a:t>data = </a:t>
            </a:r>
            <a:r>
              <a:rPr lang="en-US" sz="1700" dirty="0" err="1"/>
              <a:t>sqlQuery</a:t>
            </a:r>
            <a:r>
              <a:rPr lang="en-US" sz="1700" dirty="0"/>
              <a:t>(</a:t>
            </a:r>
            <a:r>
              <a:rPr lang="en-US" sz="1700" dirty="0" err="1"/>
              <a:t>db</a:t>
            </a:r>
            <a:r>
              <a:rPr lang="en-US" sz="1700" dirty="0"/>
              <a:t>, query)</a:t>
            </a:r>
          </a:p>
          <a:p>
            <a:endParaRPr lang="en-US" sz="17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700" dirty="0">
                <a:solidFill>
                  <a:schemeClr val="bg1">
                    <a:lumMod val="50000"/>
                  </a:schemeClr>
                </a:solidFill>
              </a:rPr>
              <a:t># Close the connection</a:t>
            </a:r>
          </a:p>
          <a:p>
            <a:r>
              <a:rPr lang="en-US" sz="1700" dirty="0" err="1"/>
              <a:t>odbcClose</a:t>
            </a:r>
            <a:r>
              <a:rPr lang="en-US" sz="1700" dirty="0"/>
              <a:t>(</a:t>
            </a:r>
            <a:r>
              <a:rPr lang="en-US" sz="1700" dirty="0" err="1"/>
              <a:t>db</a:t>
            </a:r>
            <a:r>
              <a:rPr lang="en-US" sz="1700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 with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25</a:t>
            </a:fld>
            <a:endParaRPr lang="fr-BE"/>
          </a:p>
        </p:txBody>
      </p:sp>
      <p:sp>
        <p:nvSpPr>
          <p:cNvPr id="5" name="TextBox 4"/>
          <p:cNvSpPr txBox="1"/>
          <p:nvPr/>
        </p:nvSpPr>
        <p:spPr>
          <a:xfrm>
            <a:off x="5169026" y="4437112"/>
            <a:ext cx="443262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Hierarchical clustering involves a N² process.</a:t>
            </a:r>
            <a:br>
              <a:rPr lang="en-US" dirty="0"/>
            </a:br>
            <a:r>
              <a:rPr lang="en-US" b="1" dirty="0"/>
              <a:t>Extremely</a:t>
            </a:r>
            <a:r>
              <a:rPr lang="en-US" dirty="0"/>
              <a:t> slow on large data sets.</a:t>
            </a:r>
          </a:p>
          <a:p>
            <a:r>
              <a:rPr lang="en-US" dirty="0"/>
              <a:t>We'll apply it on 1000 random contacts only.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3152802" y="4898777"/>
            <a:ext cx="2016224" cy="4239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00" dirty="0">
                <a:solidFill>
                  <a:schemeClr val="bg1">
                    <a:lumMod val="50000"/>
                  </a:schemeClr>
                </a:solidFill>
              </a:rPr>
              <a:t># Assign contact id as row names, remove id from data</a:t>
            </a:r>
          </a:p>
          <a:p>
            <a:r>
              <a:rPr lang="en-US" sz="1700" dirty="0" err="1">
                <a:solidFill>
                  <a:srgbClr val="C00000"/>
                </a:solidFill>
              </a:rPr>
              <a:t>rownames</a:t>
            </a:r>
            <a:r>
              <a:rPr lang="en-US" sz="1700" dirty="0"/>
              <a:t>(data) = </a:t>
            </a:r>
            <a:r>
              <a:rPr lang="en-US" sz="1700" dirty="0" err="1"/>
              <a:t>data$contact_id</a:t>
            </a:r>
            <a:endParaRPr lang="en-US" sz="1700" dirty="0"/>
          </a:p>
          <a:p>
            <a:r>
              <a:rPr lang="en-US" sz="1700" dirty="0"/>
              <a:t>data = data[, -1]</a:t>
            </a:r>
          </a:p>
          <a:p>
            <a:endParaRPr lang="en-US" sz="17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700" dirty="0">
                <a:solidFill>
                  <a:schemeClr val="bg1">
                    <a:lumMod val="50000"/>
                  </a:schemeClr>
                </a:solidFill>
              </a:rPr>
              <a:t># Compute distance metrics on standardized data</a:t>
            </a:r>
          </a:p>
          <a:p>
            <a:r>
              <a:rPr lang="en-US" sz="1700" dirty="0"/>
              <a:t>d = </a:t>
            </a:r>
            <a:r>
              <a:rPr lang="en-US" sz="1700" dirty="0" err="1">
                <a:solidFill>
                  <a:srgbClr val="C00000"/>
                </a:solidFill>
              </a:rPr>
              <a:t>dist</a:t>
            </a:r>
            <a:r>
              <a:rPr lang="en-US" sz="1700" dirty="0"/>
              <a:t>(</a:t>
            </a:r>
            <a:r>
              <a:rPr lang="en-US" sz="1700" dirty="0">
                <a:solidFill>
                  <a:srgbClr val="C00000"/>
                </a:solidFill>
              </a:rPr>
              <a:t>scale</a:t>
            </a:r>
            <a:r>
              <a:rPr lang="en-US" sz="1700" dirty="0"/>
              <a:t>(data))</a:t>
            </a:r>
          </a:p>
          <a:p>
            <a:endParaRPr lang="en-US" sz="17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700" dirty="0">
                <a:solidFill>
                  <a:schemeClr val="bg1">
                    <a:lumMod val="50000"/>
                  </a:schemeClr>
                </a:solidFill>
              </a:rPr>
              <a:t># Perform hierarchical clustering on distance metrics</a:t>
            </a:r>
          </a:p>
          <a:p>
            <a:r>
              <a:rPr lang="en-US" sz="1700" dirty="0"/>
              <a:t>c = </a:t>
            </a:r>
            <a:r>
              <a:rPr lang="en-US" sz="1700" dirty="0" err="1">
                <a:solidFill>
                  <a:srgbClr val="C00000"/>
                </a:solidFill>
              </a:rPr>
              <a:t>hclust</a:t>
            </a:r>
            <a:r>
              <a:rPr lang="en-US" sz="1700" dirty="0"/>
              <a:t>(d, method="ward.D2")</a:t>
            </a:r>
          </a:p>
          <a:p>
            <a:endParaRPr lang="en-US" sz="17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700" dirty="0">
                <a:solidFill>
                  <a:schemeClr val="bg1">
                    <a:lumMod val="50000"/>
                  </a:schemeClr>
                </a:solidFill>
              </a:rPr>
              <a:t># Plot de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</a:rPr>
              <a:t>dendogram</a:t>
            </a:r>
            <a:endParaRPr lang="en-US" sz="17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700" dirty="0"/>
              <a:t>plot(c)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 with R </a:t>
            </a:r>
            <a:r>
              <a:rPr lang="en-US" sz="1800" dirty="0"/>
              <a:t>(cont'd)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26</a:t>
            </a:fld>
            <a:endParaRPr lang="fr-BE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 cstate="print"/>
          <a:srcRect r="5922"/>
          <a:stretch>
            <a:fillRect/>
          </a:stretch>
        </p:blipFill>
        <p:spPr bwMode="auto">
          <a:xfrm>
            <a:off x="3582962" y="1484784"/>
            <a:ext cx="6323038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Dendogram</a:t>
            </a:r>
            <a:endParaRPr lang="en-US" dirty="0"/>
          </a:p>
        </p:txBody>
      </p:sp>
      <p:sp>
        <p:nvSpPr>
          <p:cNvPr id="30727" name="Rectangle 3"/>
          <p:cNvSpPr>
            <a:spLocks noGrp="1" noChangeArrowheads="1"/>
          </p:cNvSpPr>
          <p:nvPr>
            <p:ph idx="1"/>
          </p:nvPr>
        </p:nvSpPr>
        <p:spPr>
          <a:xfrm>
            <a:off x="701678" y="1295400"/>
            <a:ext cx="2955181" cy="5151438"/>
          </a:xfrm>
        </p:spPr>
        <p:txBody>
          <a:bodyPr>
            <a:normAutofit fontScale="85000" lnSpcReduction="20000"/>
          </a:bodyPr>
          <a:lstStyle/>
          <a:p>
            <a:pPr marL="3175" indent="-3175" eaLnBrk="1" hangingPunct="1">
              <a:buFontTx/>
              <a:buNone/>
            </a:pPr>
            <a:r>
              <a:rPr lang="en-US" b="1" dirty="0"/>
              <a:t>The </a:t>
            </a:r>
            <a:r>
              <a:rPr lang="en-US" b="1" dirty="0" err="1"/>
              <a:t>dendogram</a:t>
            </a:r>
            <a:r>
              <a:rPr lang="en-US" b="1" dirty="0"/>
              <a:t> shows how much distance separates the next two closest segments</a:t>
            </a:r>
          </a:p>
          <a:p>
            <a:pPr eaLnBrk="1" hangingPunct="1">
              <a:buFontTx/>
              <a:buNone/>
            </a:pPr>
            <a:endParaRPr lang="en-US" b="1" dirty="0"/>
          </a:p>
          <a:p>
            <a:pPr eaLnBrk="1" hangingPunct="1"/>
            <a:r>
              <a:rPr lang="en-US" dirty="0"/>
              <a:t>The value on the y-axis indicates how much distance we need to travel to join two segments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i.e., how much information is lost</a:t>
            </a:r>
            <a:br>
              <a:rPr lang="en-US" dirty="0"/>
            </a:br>
            <a:r>
              <a:rPr lang="en-US" dirty="0"/>
              <a:t>when two segments are grouped together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BFE9A3-D66C-412D-B95A-6BBCB2653D2C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 r="5922"/>
          <a:stretch>
            <a:fillRect/>
          </a:stretch>
        </p:blipFill>
        <p:spPr bwMode="auto">
          <a:xfrm>
            <a:off x="3582962" y="1484784"/>
            <a:ext cx="6323038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Dendogram</a:t>
            </a:r>
            <a:endParaRPr lang="en-US" dirty="0"/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9F5134-E238-4AC7-AD2A-A6744AEF91CD}" type="slidenum">
              <a:rPr lang="en-US"/>
              <a:pPr/>
              <a:t>28</a:t>
            </a:fld>
            <a:endParaRPr lang="en-US"/>
          </a:p>
        </p:txBody>
      </p:sp>
      <p:sp>
        <p:nvSpPr>
          <p:cNvPr id="244742" name="Line 6"/>
          <p:cNvSpPr>
            <a:spLocks noChangeShapeType="1"/>
          </p:cNvSpPr>
          <p:nvPr/>
        </p:nvSpPr>
        <p:spPr bwMode="auto">
          <a:xfrm>
            <a:off x="4376936" y="3645024"/>
            <a:ext cx="44577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1752" name="Oval 7"/>
          <p:cNvSpPr>
            <a:spLocks noChangeArrowheads="1"/>
          </p:cNvSpPr>
          <p:nvPr/>
        </p:nvSpPr>
        <p:spPr bwMode="auto">
          <a:xfrm>
            <a:off x="4520953" y="3501008"/>
            <a:ext cx="340742" cy="308992"/>
          </a:xfrm>
          <a:prstGeom prst="ellipse">
            <a:avLst/>
          </a:prstGeom>
          <a:noFill/>
          <a:ln w="38100" algn="ctr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1753" name="Oval 8"/>
          <p:cNvSpPr>
            <a:spLocks noChangeArrowheads="1"/>
          </p:cNvSpPr>
          <p:nvPr/>
        </p:nvSpPr>
        <p:spPr bwMode="auto">
          <a:xfrm>
            <a:off x="6465168" y="3501008"/>
            <a:ext cx="340742" cy="308992"/>
          </a:xfrm>
          <a:prstGeom prst="ellipse">
            <a:avLst/>
          </a:prstGeom>
          <a:noFill/>
          <a:ln w="38100" algn="ctr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1754" name="Oval 9"/>
          <p:cNvSpPr>
            <a:spLocks noChangeArrowheads="1"/>
          </p:cNvSpPr>
          <p:nvPr/>
        </p:nvSpPr>
        <p:spPr bwMode="auto">
          <a:xfrm>
            <a:off x="8265369" y="3501008"/>
            <a:ext cx="340742" cy="308992"/>
          </a:xfrm>
          <a:prstGeom prst="ellipse">
            <a:avLst/>
          </a:prstGeom>
          <a:noFill/>
          <a:ln w="38100" algn="ctr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701678" y="1295400"/>
            <a:ext cx="2955181" cy="51514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marL="3175" marR="0" lvl="0" indent="-31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otham Book" pitchFamily="2" charset="0"/>
                <a:ea typeface="+mn-ea"/>
                <a:cs typeface="+mn-cs"/>
              </a:rPr>
              <a:t>The </a:t>
            </a: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otham Book" pitchFamily="2" charset="0"/>
                <a:ea typeface="+mn-ea"/>
                <a:cs typeface="+mn-cs"/>
              </a:rPr>
              <a:t>dendogram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otham Book" pitchFamily="2" charset="0"/>
                <a:ea typeface="+mn-ea"/>
                <a:cs typeface="+mn-cs"/>
              </a:rPr>
              <a:t> shows how much distance separates the next two closest segments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tham Book" pitchFamily="2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otham Book" pitchFamily="2" charset="0"/>
                <a:ea typeface="+mn-ea"/>
                <a:cs typeface="+mn-cs"/>
              </a:rPr>
              <a:t>If there is a "sudden jump", stop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dirty="0">
              <a:latin typeface="Gotham Book" pitchFamily="2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otham Book" pitchFamily="2" charset="0"/>
                <a:ea typeface="+mn-ea"/>
                <a:cs typeface="+mn-cs"/>
              </a:rPr>
              <a:t>Here, maybe 3 segments?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Cut at 5 segments</a:t>
            </a:r>
          </a:p>
          <a:p>
            <a:r>
              <a:rPr lang="en-US" dirty="0"/>
              <a:t>members = </a:t>
            </a:r>
            <a:r>
              <a:rPr lang="en-US" dirty="0" err="1">
                <a:solidFill>
                  <a:srgbClr val="C00000"/>
                </a:solidFill>
              </a:rPr>
              <a:t>cutree</a:t>
            </a:r>
            <a:r>
              <a:rPr lang="en-US" dirty="0"/>
              <a:t>(c, k=5)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Show 50 first donors, frequency table</a:t>
            </a:r>
          </a:p>
          <a:p>
            <a:r>
              <a:rPr lang="en-US" dirty="0"/>
              <a:t>print(members[1:50])</a:t>
            </a:r>
          </a:p>
          <a:p>
            <a:r>
              <a:rPr lang="en-US" dirty="0"/>
              <a:t>print(</a:t>
            </a:r>
            <a:r>
              <a:rPr lang="en-US" dirty="0">
                <a:solidFill>
                  <a:srgbClr val="C00000"/>
                </a:solidFill>
              </a:rPr>
              <a:t>table</a:t>
            </a:r>
            <a:r>
              <a:rPr lang="en-US" dirty="0"/>
              <a:t>(members))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Show profile of each segment</a:t>
            </a:r>
          </a:p>
          <a:p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in 1:5) {</a:t>
            </a:r>
          </a:p>
          <a:p>
            <a:r>
              <a:rPr lang="en-US" dirty="0"/>
              <a:t>   print(</a:t>
            </a:r>
            <a:r>
              <a:rPr lang="en-US" dirty="0" err="1">
                <a:solidFill>
                  <a:srgbClr val="C00000"/>
                </a:solidFill>
              </a:rPr>
              <a:t>colMeans</a:t>
            </a:r>
            <a:r>
              <a:rPr lang="en-US" dirty="0"/>
              <a:t>(data[members == </a:t>
            </a:r>
            <a:r>
              <a:rPr lang="en-US" dirty="0" err="1"/>
              <a:t>i</a:t>
            </a:r>
            <a:r>
              <a:rPr lang="en-US" dirty="0"/>
              <a:t>, ]))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 with R </a:t>
            </a:r>
            <a:r>
              <a:rPr lang="en-US" sz="1800" dirty="0"/>
              <a:t>(cont'd)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29</a:t>
            </a:fld>
            <a:endParaRPr lang="fr-B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3</a:t>
            </a:fld>
            <a:endParaRPr lang="fr-BE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Descriptive segmentation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30</a:t>
            </a:fld>
            <a:endParaRPr lang="fr-BE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Decide number of segments (N) </a:t>
            </a:r>
            <a:r>
              <a:rPr lang="en-US" i="1" dirty="0"/>
              <a:t>a priori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Pick N segment </a:t>
            </a:r>
            <a:r>
              <a:rPr lang="en-US" dirty="0" err="1"/>
              <a:t>centroids</a:t>
            </a:r>
            <a:r>
              <a:rPr lang="en-US" dirty="0"/>
              <a:t> randomly</a:t>
            </a:r>
          </a:p>
          <a:p>
            <a:pPr marL="857250" lvl="1" indent="-457200"/>
            <a:r>
              <a:rPr lang="en-US" dirty="0" err="1"/>
              <a:t>Centroid</a:t>
            </a:r>
            <a:r>
              <a:rPr lang="en-US" dirty="0"/>
              <a:t> = average of all segmentation variables</a:t>
            </a:r>
          </a:p>
          <a:p>
            <a:pPr marL="857250" lvl="1" indent="-457200"/>
            <a:r>
              <a:rPr lang="en-US" dirty="0"/>
              <a:t>Usually picked among individuals to segment, so it ensures it starts from an interior solution, and no empty segment</a:t>
            </a:r>
          </a:p>
          <a:p>
            <a:pPr marL="457200" indent="-457200"/>
            <a:endParaRPr lang="en-US" dirty="0"/>
          </a:p>
          <a:p>
            <a:pPr marL="457200" indent="-457200">
              <a:buAutoNum type="arabicPeriod" startAt="3"/>
            </a:pPr>
            <a:r>
              <a:rPr lang="en-US" dirty="0"/>
              <a:t>Assign each individual to the closest segment </a:t>
            </a:r>
            <a:r>
              <a:rPr lang="en-US" dirty="0" err="1"/>
              <a:t>centroid</a:t>
            </a:r>
            <a:endParaRPr lang="en-US" dirty="0"/>
          </a:p>
          <a:p>
            <a:pPr marL="457200" indent="-457200">
              <a:buAutoNum type="arabicPeriod" startAt="3"/>
            </a:pPr>
            <a:endParaRPr lang="en-US" dirty="0"/>
          </a:p>
          <a:p>
            <a:pPr marL="457200" indent="-457200">
              <a:buAutoNum type="arabicPeriod" startAt="3"/>
            </a:pPr>
            <a:r>
              <a:rPr lang="en-US" dirty="0"/>
              <a:t>Compute again segment </a:t>
            </a:r>
            <a:r>
              <a:rPr lang="en-US" dirty="0" err="1"/>
              <a:t>centroids</a:t>
            </a:r>
            <a:endParaRPr lang="en-US" dirty="0"/>
          </a:p>
          <a:p>
            <a:pPr marL="457200" indent="-457200">
              <a:buAutoNum type="arabicPeriod" startAt="3"/>
            </a:pPr>
            <a:endParaRPr lang="en-US" dirty="0"/>
          </a:p>
          <a:p>
            <a:pPr marL="457200" indent="-457200">
              <a:buAutoNum type="arabicPeriod" startAt="3"/>
            </a:pPr>
            <a:r>
              <a:rPr lang="en-US" dirty="0"/>
              <a:t>Repeat steps 3 and 4 till no change is observed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31</a:t>
            </a:fld>
            <a:endParaRPr lang="fr-BE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32</a:t>
            </a:fld>
            <a:endParaRPr lang="fr-BE"/>
          </a:p>
        </p:txBody>
      </p:sp>
      <p:sp>
        <p:nvSpPr>
          <p:cNvPr id="5" name="Oval 4"/>
          <p:cNvSpPr/>
          <p:nvPr/>
        </p:nvSpPr>
        <p:spPr>
          <a:xfrm>
            <a:off x="2950096" y="2276872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13992" y="2348880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62064" y="1772816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797968" y="1700808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59696" y="2886472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302024" y="2564904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446040" y="3212976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016896" y="3343672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05880" y="1916832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98168" y="2348880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06081" y="2996952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022104" y="3429000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365920" y="3140968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041232" y="2564904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681192" y="1772816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625408" y="3140968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85248" y="3212976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664968" y="6021288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473280" y="4149080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897216" y="4365104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465168" y="3861048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689304" y="3573016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241033" y="5301208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313040" y="5877272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609184" y="3501008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041232" y="3717032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481392" y="4005064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337376" y="4725144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617296" y="4797152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01072" y="5733256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808984" y="5661248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04528" y="6453336"/>
            <a:ext cx="8568952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704529" y="1196752"/>
            <a:ext cx="0" cy="525658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510577" y="6488668"/>
            <a:ext cx="95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LOYALTY</a:t>
            </a:r>
          </a:p>
        </p:txBody>
      </p:sp>
      <p:sp>
        <p:nvSpPr>
          <p:cNvPr id="42" name="TextBox 41"/>
          <p:cNvSpPr txBox="1"/>
          <p:nvPr/>
        </p:nvSpPr>
        <p:spPr>
          <a:xfrm rot="16200000">
            <a:off x="-154361" y="3640378"/>
            <a:ext cx="136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GENEROSITY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– step 1 &amp;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33</a:t>
            </a:fld>
            <a:endParaRPr lang="fr-BE"/>
          </a:p>
        </p:txBody>
      </p:sp>
      <p:sp>
        <p:nvSpPr>
          <p:cNvPr id="5" name="Oval 4"/>
          <p:cNvSpPr/>
          <p:nvPr/>
        </p:nvSpPr>
        <p:spPr>
          <a:xfrm>
            <a:off x="2950096" y="2276872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13992" y="2348880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62064" y="1772816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797968" y="1700808"/>
            <a:ext cx="288032" cy="288032"/>
          </a:xfrm>
          <a:prstGeom prst="ellipse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59696" y="2886472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302024" y="2564904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446040" y="3212976"/>
            <a:ext cx="288032" cy="288032"/>
          </a:xfrm>
          <a:prstGeom prst="ellipse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016896" y="3343672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05880" y="1916832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98168" y="2348880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06081" y="2996952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022104" y="3429000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365920" y="3140968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041232" y="2564904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681192" y="1772816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625408" y="3140968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85248" y="3212976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664968" y="6021288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473280" y="4149080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897216" y="4365104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465168" y="3861048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689304" y="3573016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241033" y="5301208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313040" y="5877272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609184" y="3501008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041232" y="3717032"/>
            <a:ext cx="288032" cy="288032"/>
          </a:xfrm>
          <a:prstGeom prst="ellipse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481392" y="4005064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337376" y="4725144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617296" y="4797152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01072" y="5733256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808984" y="5661248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04528" y="6453336"/>
            <a:ext cx="8568952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704529" y="1196752"/>
            <a:ext cx="0" cy="525658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510577" y="6488668"/>
            <a:ext cx="95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LOYALTY</a:t>
            </a:r>
          </a:p>
        </p:txBody>
      </p:sp>
      <p:sp>
        <p:nvSpPr>
          <p:cNvPr id="42" name="TextBox 41"/>
          <p:cNvSpPr txBox="1"/>
          <p:nvPr/>
        </p:nvSpPr>
        <p:spPr>
          <a:xfrm rot="16200000">
            <a:off x="-154361" y="3640378"/>
            <a:ext cx="136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GENEROSITY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– step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34</a:t>
            </a:fld>
            <a:endParaRPr lang="fr-BE"/>
          </a:p>
        </p:txBody>
      </p:sp>
      <p:sp>
        <p:nvSpPr>
          <p:cNvPr id="5" name="Oval 4"/>
          <p:cNvSpPr/>
          <p:nvPr/>
        </p:nvSpPr>
        <p:spPr>
          <a:xfrm>
            <a:off x="2950096" y="2276872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13992" y="2348880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62064" y="1772816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797968" y="1700808"/>
            <a:ext cx="288032" cy="2880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59696" y="2886472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302024" y="2564904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446040" y="3212976"/>
            <a:ext cx="288032" cy="2880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016896" y="3343672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05880" y="1916832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98168" y="2348880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06081" y="2996952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022104" y="3429000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365920" y="3140968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041232" y="2564904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681192" y="1772816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625408" y="3140968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85248" y="3212976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664968" y="6021288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473280" y="4149080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897216" y="4365104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465168" y="3861048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689304" y="3573016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241033" y="5301208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313040" y="5877272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609184" y="3501008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041232" y="3717032"/>
            <a:ext cx="288032" cy="2880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481392" y="4005064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337376" y="4725144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617296" y="4797152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01072" y="5733256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808984" y="5661248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04528" y="6453336"/>
            <a:ext cx="8568952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704529" y="1196752"/>
            <a:ext cx="0" cy="525658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510577" y="6488668"/>
            <a:ext cx="95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LOYALTY</a:t>
            </a:r>
          </a:p>
        </p:txBody>
      </p:sp>
      <p:sp>
        <p:nvSpPr>
          <p:cNvPr id="42" name="TextBox 41"/>
          <p:cNvSpPr txBox="1"/>
          <p:nvPr/>
        </p:nvSpPr>
        <p:spPr>
          <a:xfrm rot="16200000">
            <a:off x="-154361" y="3640378"/>
            <a:ext cx="136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GENEROSITY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848544" y="1556792"/>
            <a:ext cx="3816424" cy="158417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4448944" y="1196752"/>
            <a:ext cx="648072" cy="547260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/>
          <p:cNvSpPr/>
          <p:nvPr/>
        </p:nvSpPr>
        <p:spPr>
          <a:xfrm>
            <a:off x="7041232" y="3717032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432721" y="3212976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784648" y="1700808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– step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35</a:t>
            </a:fld>
            <a:endParaRPr lang="fr-BE"/>
          </a:p>
        </p:txBody>
      </p:sp>
      <p:sp>
        <p:nvSpPr>
          <p:cNvPr id="5" name="Oval 4"/>
          <p:cNvSpPr/>
          <p:nvPr/>
        </p:nvSpPr>
        <p:spPr>
          <a:xfrm>
            <a:off x="2950096" y="2276872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13992" y="2348880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62064" y="1772816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56656" y="1988840"/>
            <a:ext cx="288032" cy="2880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59696" y="2886472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302024" y="2564904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016896" y="3343672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05880" y="1916832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98168" y="2348880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06081" y="2996952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022104" y="3429000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365920" y="3140968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041232" y="2564904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681192" y="1772816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625408" y="3140968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85248" y="3212976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664968" y="6021288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473280" y="4149080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897216" y="4365104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465168" y="3861048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689304" y="3573016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241033" y="5301208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313040" y="5877272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609184" y="3501008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969224" y="3861048"/>
            <a:ext cx="288032" cy="2880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481392" y="4005064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337376" y="4725144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617296" y="4797152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01072" y="5733256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808984" y="5661248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04528" y="6453336"/>
            <a:ext cx="8568952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704529" y="1196752"/>
            <a:ext cx="0" cy="525658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510577" y="6488668"/>
            <a:ext cx="95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LOYALTY</a:t>
            </a:r>
          </a:p>
        </p:txBody>
      </p:sp>
      <p:sp>
        <p:nvSpPr>
          <p:cNvPr id="42" name="TextBox 41"/>
          <p:cNvSpPr txBox="1"/>
          <p:nvPr/>
        </p:nvSpPr>
        <p:spPr>
          <a:xfrm rot="16200000">
            <a:off x="-154361" y="3640378"/>
            <a:ext cx="136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GENEROSITY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848544" y="1556792"/>
            <a:ext cx="3816424" cy="158417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4448944" y="1196752"/>
            <a:ext cx="648072" cy="547260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936776" y="2852936"/>
            <a:ext cx="288032" cy="2880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/>
          <p:cNvSpPr/>
          <p:nvPr/>
        </p:nvSpPr>
        <p:spPr>
          <a:xfrm>
            <a:off x="7041232" y="3717032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432721" y="3212976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784648" y="1700808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– step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36</a:t>
            </a:fld>
            <a:endParaRPr lang="fr-BE"/>
          </a:p>
        </p:txBody>
      </p:sp>
      <p:sp>
        <p:nvSpPr>
          <p:cNvPr id="5" name="Oval 4"/>
          <p:cNvSpPr/>
          <p:nvPr/>
        </p:nvSpPr>
        <p:spPr>
          <a:xfrm>
            <a:off x="2950096" y="2276872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13992" y="2348880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62064" y="1772816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56656" y="1988840"/>
            <a:ext cx="288032" cy="2880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59696" y="2886472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302024" y="2564904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016896" y="3343672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05880" y="1916832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98168" y="2348880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06081" y="2996952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022104" y="3429000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365920" y="3140968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041232" y="2564904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681192" y="1772816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625408" y="3140968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85248" y="3212976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664968" y="6021288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473280" y="4149080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897216" y="4365104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465168" y="3861048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689304" y="3573016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241033" y="5301208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313040" y="5877272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609184" y="3501008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969224" y="3861048"/>
            <a:ext cx="288032" cy="2880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481392" y="4005064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337376" y="4725144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617296" y="4797152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01072" y="5733256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808984" y="5661248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04528" y="6453336"/>
            <a:ext cx="8568952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704529" y="1196752"/>
            <a:ext cx="0" cy="525658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510577" y="6488668"/>
            <a:ext cx="95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LOYALTY</a:t>
            </a:r>
          </a:p>
        </p:txBody>
      </p:sp>
      <p:sp>
        <p:nvSpPr>
          <p:cNvPr id="42" name="TextBox 41"/>
          <p:cNvSpPr txBox="1"/>
          <p:nvPr/>
        </p:nvSpPr>
        <p:spPr>
          <a:xfrm rot="16200000">
            <a:off x="-154361" y="3640378"/>
            <a:ext cx="136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GENEROSITY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1280597" y="1124744"/>
            <a:ext cx="2736304" cy="288032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4304929" y="908720"/>
            <a:ext cx="1296144" cy="554461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2936776" y="2852936"/>
            <a:ext cx="288032" cy="2880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/>
          <p:cNvSpPr/>
          <p:nvPr/>
        </p:nvSpPr>
        <p:spPr>
          <a:xfrm>
            <a:off x="7041232" y="3717032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432721" y="3212976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784648" y="1700808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– step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37</a:t>
            </a:fld>
            <a:endParaRPr lang="fr-BE"/>
          </a:p>
        </p:txBody>
      </p:sp>
      <p:sp>
        <p:nvSpPr>
          <p:cNvPr id="5" name="Oval 4"/>
          <p:cNvSpPr/>
          <p:nvPr/>
        </p:nvSpPr>
        <p:spPr>
          <a:xfrm>
            <a:off x="2950096" y="2276872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13992" y="2348880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62064" y="1772816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56656" y="2132856"/>
            <a:ext cx="288032" cy="2880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59696" y="2886472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302024" y="2564904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016896" y="3343672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05880" y="1916832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98168" y="2348880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06081" y="2996952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022104" y="3429000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365920" y="3140968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041232" y="2564904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681192" y="1772816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625408" y="3140968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85248" y="3212976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664968" y="6021288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473280" y="4149080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897216" y="4365104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465168" y="3861048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689304" y="3573016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241033" y="5301208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313040" y="5877272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609184" y="3501008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185248" y="3717032"/>
            <a:ext cx="288032" cy="2880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481392" y="4005064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337376" y="4725144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617296" y="4797152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01072" y="5733256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808984" y="5661248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04528" y="6453336"/>
            <a:ext cx="8568952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704529" y="1196752"/>
            <a:ext cx="0" cy="525658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510577" y="6488668"/>
            <a:ext cx="95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LOYALTY</a:t>
            </a:r>
          </a:p>
        </p:txBody>
      </p:sp>
      <p:sp>
        <p:nvSpPr>
          <p:cNvPr id="42" name="TextBox 41"/>
          <p:cNvSpPr txBox="1"/>
          <p:nvPr/>
        </p:nvSpPr>
        <p:spPr>
          <a:xfrm rot="16200000">
            <a:off x="-154361" y="3640378"/>
            <a:ext cx="136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GENEROSITY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1280597" y="1124744"/>
            <a:ext cx="2736304" cy="288032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4953000" y="980728"/>
            <a:ext cx="1080120" cy="54006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728864" y="3429000"/>
            <a:ext cx="288032" cy="2880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/>
          <p:cNvSpPr/>
          <p:nvPr/>
        </p:nvSpPr>
        <p:spPr>
          <a:xfrm>
            <a:off x="7041232" y="3717032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432721" y="3212976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784648" y="1700808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– step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38</a:t>
            </a:fld>
            <a:endParaRPr lang="fr-BE"/>
          </a:p>
        </p:txBody>
      </p:sp>
      <p:sp>
        <p:nvSpPr>
          <p:cNvPr id="5" name="Oval 4"/>
          <p:cNvSpPr/>
          <p:nvPr/>
        </p:nvSpPr>
        <p:spPr>
          <a:xfrm>
            <a:off x="2950096" y="2276872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13992" y="2348880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62064" y="1772816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72680" y="2276872"/>
            <a:ext cx="288032" cy="2880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59696" y="2886472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302024" y="2564904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016896" y="3343672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05880" y="1916832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98168" y="2348880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06081" y="2996952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022104" y="3429000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365920" y="3140968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041232" y="2564904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681192" y="1772816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625408" y="3140968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85248" y="3212976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664968" y="6021288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473280" y="4149080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897216" y="4365104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465168" y="3861048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689304" y="3573016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241033" y="5301208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313040" y="5877272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609184" y="3501008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329264" y="3573016"/>
            <a:ext cx="288032" cy="2880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481392" y="4005064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337376" y="4725144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617296" y="4797152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01072" y="5733256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808984" y="5661248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04528" y="6453336"/>
            <a:ext cx="8568952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704529" y="1196752"/>
            <a:ext cx="0" cy="525658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510577" y="6488668"/>
            <a:ext cx="95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LOYALTY</a:t>
            </a:r>
          </a:p>
        </p:txBody>
      </p:sp>
      <p:sp>
        <p:nvSpPr>
          <p:cNvPr id="42" name="TextBox 41"/>
          <p:cNvSpPr txBox="1"/>
          <p:nvPr/>
        </p:nvSpPr>
        <p:spPr>
          <a:xfrm rot="16200000">
            <a:off x="-154361" y="3640378"/>
            <a:ext cx="136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GENEROSITY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1424613" y="1484784"/>
            <a:ext cx="2736304" cy="288032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457056" y="1196752"/>
            <a:ext cx="648072" cy="518457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800872" y="4077072"/>
            <a:ext cx="288032" cy="2880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/>
          <p:cNvSpPr/>
          <p:nvPr/>
        </p:nvSpPr>
        <p:spPr>
          <a:xfrm>
            <a:off x="7041232" y="3717032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432721" y="3212976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784648" y="1700808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–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39</a:t>
            </a:fld>
            <a:endParaRPr lang="fr-BE"/>
          </a:p>
        </p:txBody>
      </p:sp>
      <p:sp>
        <p:nvSpPr>
          <p:cNvPr id="5" name="Oval 4"/>
          <p:cNvSpPr/>
          <p:nvPr/>
        </p:nvSpPr>
        <p:spPr>
          <a:xfrm>
            <a:off x="2950096" y="2276872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13992" y="2348880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62064" y="1772816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648744" y="2564904"/>
            <a:ext cx="288032" cy="2880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59696" y="2886472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302024" y="2564904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016896" y="3343672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05880" y="1916832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98168" y="2348880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06081" y="2996952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022104" y="3429000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365920" y="3140968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041232" y="2564904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681192" y="1772816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625408" y="3140968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85248" y="3212976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664968" y="6021288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473280" y="4149080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897216" y="4365104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465168" y="3861048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689304" y="3573016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241033" y="5301208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313040" y="5877272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609184" y="3501008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329264" y="3501008"/>
            <a:ext cx="288032" cy="2880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481392" y="4005064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337376" y="4725144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617296" y="4797152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01072" y="5733256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808984" y="5661248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04528" y="6453336"/>
            <a:ext cx="8568952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704529" y="1196752"/>
            <a:ext cx="0" cy="525658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510577" y="6488668"/>
            <a:ext cx="95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LOYALTY</a:t>
            </a:r>
          </a:p>
        </p:txBody>
      </p:sp>
      <p:sp>
        <p:nvSpPr>
          <p:cNvPr id="42" name="TextBox 41"/>
          <p:cNvSpPr txBox="1"/>
          <p:nvPr/>
        </p:nvSpPr>
        <p:spPr>
          <a:xfrm rot="16200000">
            <a:off x="-154361" y="3640378"/>
            <a:ext cx="136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GENEROSITY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5241035" y="3284984"/>
            <a:ext cx="1944216" cy="302433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169024" y="5589240"/>
            <a:ext cx="288032" cy="2880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1640632" y="3284984"/>
            <a:ext cx="3600400" cy="316835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5241032" y="1052736"/>
            <a:ext cx="504056" cy="223224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F965E4-F4F7-40C7-B4AD-FE2FC749E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588" lvl="0" indent="-1588"/>
            <a:r>
              <a:rPr lang="en-US" b="1" dirty="0">
                <a:solidFill>
                  <a:srgbClr val="CC3433"/>
                </a:solidFill>
              </a:rPr>
              <a:t>Segmentation</a:t>
            </a:r>
            <a:r>
              <a:rPr lang="en-US" dirty="0"/>
              <a:t> is the process of categorizing customers into groups </a:t>
            </a:r>
            <a:r>
              <a:rPr lang="en-US" sz="1800" dirty="0"/>
              <a:t>(a.k.a. segments, clusters)</a:t>
            </a:r>
            <a:endParaRPr lang="en-US" dirty="0"/>
          </a:p>
          <a:p>
            <a:pPr marL="1588" lvl="0" indent="-1588"/>
            <a:endParaRPr lang="en-US" dirty="0"/>
          </a:p>
          <a:p>
            <a:pPr marL="1588" lvl="0" indent="-1588"/>
            <a:r>
              <a:rPr lang="en-US" sz="2000" dirty="0"/>
              <a:t>…Such that customers within a segment are </a:t>
            </a:r>
            <a:r>
              <a:rPr lang="en-US" sz="2000" b="1" dirty="0"/>
              <a:t>similar enough </a:t>
            </a:r>
            <a:r>
              <a:rPr lang="en-US" sz="2000" dirty="0"/>
              <a:t>to be treated similarly, yet </a:t>
            </a:r>
            <a:r>
              <a:rPr lang="en-US" sz="2000" b="1" dirty="0"/>
              <a:t>different enough </a:t>
            </a:r>
            <a:r>
              <a:rPr lang="en-US" sz="2000" dirty="0"/>
              <a:t>from customers in other segments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A0B36D-670B-4FD2-A4DD-EC4BB965B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Segmentation</a:t>
            </a:r>
          </a:p>
        </p:txBody>
      </p:sp>
    </p:spTree>
    <p:extLst>
      <p:ext uri="{BB962C8B-B14F-4D97-AF65-F5344CB8AC3E}">
        <p14:creationId xmlns:p14="http://schemas.microsoft.com/office/powerpoint/2010/main" val="17921574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r>
              <a:rPr lang="en-US" dirty="0"/>
              <a:t>How many segments ? 3, 4, 5 ?</a:t>
            </a:r>
          </a:p>
          <a:p>
            <a:pPr lvl="1"/>
            <a:r>
              <a:rPr lang="en-US" dirty="0"/>
              <a:t>Try multiple solutions and see which is "best"</a:t>
            </a:r>
          </a:p>
          <a:p>
            <a:pPr lvl="1"/>
            <a:r>
              <a:rPr lang="en-US" dirty="0"/>
              <a:t>Silhouette analysis</a:t>
            </a:r>
          </a:p>
          <a:p>
            <a:endParaRPr lang="en-US" dirty="0"/>
          </a:p>
          <a:p>
            <a:r>
              <a:rPr lang="en-US" dirty="0"/>
              <a:t>Stuck in local solution?</a:t>
            </a:r>
          </a:p>
          <a:p>
            <a:pPr lvl="1"/>
            <a:r>
              <a:rPr lang="en-US" dirty="0"/>
              <a:t>Start from different</a:t>
            </a:r>
            <a:br>
              <a:rPr lang="en-US" dirty="0"/>
            </a:br>
            <a:r>
              <a:rPr lang="en-US" dirty="0"/>
              <a:t>starting solutions</a:t>
            </a:r>
          </a:p>
          <a:p>
            <a:pPr lvl="1"/>
            <a:r>
              <a:rPr lang="en-US" dirty="0"/>
              <a:t>Automatically keep</a:t>
            </a:r>
            <a:br>
              <a:rPr lang="en-US" dirty="0"/>
            </a:br>
            <a:r>
              <a:rPr lang="en-US" dirty="0"/>
              <a:t>"the best"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40</a:t>
            </a:fld>
            <a:endParaRPr lang="fr-BE"/>
          </a:p>
        </p:txBody>
      </p:sp>
      <p:sp>
        <p:nvSpPr>
          <p:cNvPr id="5" name="Oval 4"/>
          <p:cNvSpPr/>
          <p:nvPr/>
        </p:nvSpPr>
        <p:spPr>
          <a:xfrm>
            <a:off x="5745088" y="3429000"/>
            <a:ext cx="288032" cy="288032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385048" y="3789040"/>
            <a:ext cx="288032" cy="288032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385048" y="4293096"/>
            <a:ext cx="288032" cy="288032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17096" y="4581128"/>
            <a:ext cx="288032" cy="288032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257256" y="2708920"/>
            <a:ext cx="288032" cy="288032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977336" y="3356992"/>
            <a:ext cx="288032" cy="288032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562056" y="3013720"/>
            <a:ext cx="288032" cy="288032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473280" y="3429000"/>
            <a:ext cx="288032" cy="288032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977336" y="2924944"/>
            <a:ext cx="288032" cy="288032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617296" y="5589240"/>
            <a:ext cx="288032" cy="288032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833320" y="5157192"/>
            <a:ext cx="288032" cy="288032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418040" y="4813920"/>
            <a:ext cx="288032" cy="288032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29264" y="5229200"/>
            <a:ext cx="288032" cy="288032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833320" y="4725144"/>
            <a:ext cx="288032" cy="288032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814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r>
              <a:rPr lang="en-US" dirty="0"/>
              <a:t>How many segments ? 3, 4, 5 ?</a:t>
            </a:r>
          </a:p>
          <a:p>
            <a:pPr lvl="1"/>
            <a:r>
              <a:rPr lang="en-US" dirty="0"/>
              <a:t>Try multiple solutions and see which is "best"</a:t>
            </a:r>
          </a:p>
          <a:p>
            <a:pPr lvl="1"/>
            <a:r>
              <a:rPr lang="en-US" dirty="0"/>
              <a:t>Silhouette analysis</a:t>
            </a:r>
          </a:p>
          <a:p>
            <a:endParaRPr lang="en-US" dirty="0"/>
          </a:p>
          <a:p>
            <a:r>
              <a:rPr lang="en-US" dirty="0"/>
              <a:t>Stuck in local solution?</a:t>
            </a:r>
          </a:p>
          <a:p>
            <a:pPr lvl="1"/>
            <a:r>
              <a:rPr lang="en-US" dirty="0"/>
              <a:t>Start from different</a:t>
            </a:r>
            <a:br>
              <a:rPr lang="en-US" dirty="0"/>
            </a:br>
            <a:r>
              <a:rPr lang="en-US" dirty="0"/>
              <a:t>starting solutions</a:t>
            </a:r>
          </a:p>
          <a:p>
            <a:pPr lvl="1"/>
            <a:r>
              <a:rPr lang="en-US" dirty="0"/>
              <a:t>Automatically keep</a:t>
            </a:r>
            <a:br>
              <a:rPr lang="en-US" dirty="0"/>
            </a:br>
            <a:r>
              <a:rPr lang="en-US" dirty="0"/>
              <a:t>"the best"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41</a:t>
            </a:fld>
            <a:endParaRPr lang="fr-BE"/>
          </a:p>
        </p:txBody>
      </p:sp>
      <p:sp>
        <p:nvSpPr>
          <p:cNvPr id="5" name="Oval 4"/>
          <p:cNvSpPr/>
          <p:nvPr/>
        </p:nvSpPr>
        <p:spPr>
          <a:xfrm>
            <a:off x="5745088" y="3429000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385048" y="3789040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385048" y="4293096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17096" y="4581128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257256" y="2708920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977336" y="3356992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562056" y="3013720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473280" y="3429000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977336" y="2924944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617296" y="5589240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833320" y="5157192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418040" y="4813920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29264" y="5229200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833320" y="4725144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6753200" y="2492896"/>
            <a:ext cx="0" cy="36004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753200" y="4185084"/>
            <a:ext cx="165618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1891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r>
              <a:rPr lang="en-US" dirty="0"/>
              <a:t>How many segments ? 3, 4, 5 ?</a:t>
            </a:r>
          </a:p>
          <a:p>
            <a:pPr lvl="1"/>
            <a:r>
              <a:rPr lang="en-US" dirty="0"/>
              <a:t>Try multiple solutions and see which is "best"</a:t>
            </a:r>
          </a:p>
          <a:p>
            <a:pPr lvl="1"/>
            <a:r>
              <a:rPr lang="en-US" dirty="0"/>
              <a:t>Silhouette analysis</a:t>
            </a:r>
          </a:p>
          <a:p>
            <a:endParaRPr lang="en-US" dirty="0"/>
          </a:p>
          <a:p>
            <a:r>
              <a:rPr lang="en-US" dirty="0"/>
              <a:t>Stuck in local solution?</a:t>
            </a:r>
          </a:p>
          <a:p>
            <a:pPr lvl="1"/>
            <a:r>
              <a:rPr lang="en-US" dirty="0"/>
              <a:t>Start from different</a:t>
            </a:r>
            <a:br>
              <a:rPr lang="en-US" dirty="0"/>
            </a:br>
            <a:r>
              <a:rPr lang="en-US" dirty="0"/>
              <a:t>starting solutions</a:t>
            </a:r>
          </a:p>
          <a:p>
            <a:pPr lvl="1"/>
            <a:r>
              <a:rPr lang="en-US" dirty="0"/>
              <a:t>Automatically keep</a:t>
            </a:r>
            <a:br>
              <a:rPr lang="en-US" dirty="0"/>
            </a:br>
            <a:r>
              <a:rPr lang="en-US" dirty="0"/>
              <a:t>"the best"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42</a:t>
            </a:fld>
            <a:endParaRPr lang="fr-BE"/>
          </a:p>
        </p:txBody>
      </p:sp>
      <p:sp>
        <p:nvSpPr>
          <p:cNvPr id="5" name="Oval 4"/>
          <p:cNvSpPr/>
          <p:nvPr/>
        </p:nvSpPr>
        <p:spPr>
          <a:xfrm>
            <a:off x="5745088" y="3429000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385048" y="3789040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385048" y="4293096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17096" y="4581128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257256" y="2708920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977336" y="3356992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562056" y="3013720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473280" y="3429000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977336" y="2924944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617296" y="5589240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833320" y="5157192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418040" y="4813920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29264" y="5229200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833320" y="4725144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6753200" y="2492896"/>
            <a:ext cx="0" cy="36004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097021" y="4185084"/>
            <a:ext cx="165618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700" dirty="0">
                <a:solidFill>
                  <a:schemeClr val="bg1">
                    <a:lumMod val="50000"/>
                  </a:schemeClr>
                </a:solidFill>
              </a:rPr>
              <a:t># Load the package</a:t>
            </a:r>
          </a:p>
          <a:p>
            <a:r>
              <a:rPr lang="en-US" sz="1700" dirty="0"/>
              <a:t>library(RODBC)</a:t>
            </a:r>
          </a:p>
          <a:p>
            <a:endParaRPr lang="en-US" sz="17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700" dirty="0">
                <a:solidFill>
                  <a:schemeClr val="bg1">
                    <a:lumMod val="50000"/>
                  </a:schemeClr>
                </a:solidFill>
              </a:rPr>
              <a:t># Connect to MySQL (use your credentials)</a:t>
            </a:r>
          </a:p>
          <a:p>
            <a:r>
              <a:rPr lang="en-US" sz="1700" dirty="0" err="1"/>
              <a:t>db</a:t>
            </a:r>
            <a:r>
              <a:rPr lang="en-US" sz="1700" dirty="0"/>
              <a:t> = </a:t>
            </a:r>
            <a:r>
              <a:rPr lang="en-US" sz="1700" dirty="0" err="1"/>
              <a:t>odbcConnect</a:t>
            </a:r>
            <a:r>
              <a:rPr lang="en-US" sz="1700" dirty="0"/>
              <a:t>("mysql_server_64", </a:t>
            </a:r>
            <a:r>
              <a:rPr lang="en-US" sz="1700" dirty="0" err="1"/>
              <a:t>uid</a:t>
            </a:r>
            <a:r>
              <a:rPr lang="en-US" sz="1700" dirty="0"/>
              <a:t>="root", </a:t>
            </a:r>
            <a:r>
              <a:rPr lang="en-US" sz="1700" dirty="0" err="1"/>
              <a:t>pwd</a:t>
            </a:r>
            <a:r>
              <a:rPr lang="en-US" sz="1700" dirty="0"/>
              <a:t>="")</a:t>
            </a:r>
          </a:p>
          <a:p>
            <a:r>
              <a:rPr lang="en-US" sz="1700" dirty="0" err="1"/>
              <a:t>sqlQuery</a:t>
            </a:r>
            <a:r>
              <a:rPr lang="en-US" sz="1700" dirty="0"/>
              <a:t>(</a:t>
            </a:r>
            <a:r>
              <a:rPr lang="en-US" sz="1700" dirty="0" err="1"/>
              <a:t>db</a:t>
            </a:r>
            <a:r>
              <a:rPr lang="en-US" sz="1700" dirty="0"/>
              <a:t>, "USE </a:t>
            </a:r>
            <a:r>
              <a:rPr lang="en-US" sz="1700" dirty="0" err="1"/>
              <a:t>ma_charity</a:t>
            </a:r>
            <a:r>
              <a:rPr lang="en-US" sz="1700" dirty="0"/>
              <a:t>")</a:t>
            </a:r>
          </a:p>
          <a:p>
            <a:endParaRPr lang="en-US" sz="17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700" dirty="0">
                <a:solidFill>
                  <a:schemeClr val="bg1">
                    <a:lumMod val="50000"/>
                  </a:schemeClr>
                </a:solidFill>
              </a:rPr>
              <a:t># Extract data from database</a:t>
            </a:r>
          </a:p>
          <a:p>
            <a:r>
              <a:rPr lang="en-US" sz="1700" dirty="0"/>
              <a:t>query = "SELECT </a:t>
            </a:r>
            <a:r>
              <a:rPr lang="en-US" sz="1700" dirty="0" err="1"/>
              <a:t>contact_id</a:t>
            </a:r>
            <a:r>
              <a:rPr lang="en-US" sz="1700" dirty="0"/>
              <a:t>,</a:t>
            </a:r>
          </a:p>
          <a:p>
            <a:r>
              <a:rPr lang="en-US" sz="1700" dirty="0"/>
              <a:t>                DATEDIFF(20220530, MAX(</a:t>
            </a:r>
            <a:r>
              <a:rPr lang="en-US" sz="1700" dirty="0" err="1"/>
              <a:t>act_date</a:t>
            </a:r>
            <a:r>
              <a:rPr lang="en-US" sz="1700" dirty="0"/>
              <a:t>)) / 365 AS 'recency',</a:t>
            </a:r>
          </a:p>
          <a:p>
            <a:r>
              <a:rPr lang="en-US" sz="1700" dirty="0"/>
              <a:t>                COUNT(amount) AS 'frequency',</a:t>
            </a:r>
          </a:p>
          <a:p>
            <a:r>
              <a:rPr lang="en-US" sz="1700" dirty="0"/>
              <a:t>                AVG(amount) AS '</a:t>
            </a:r>
            <a:r>
              <a:rPr lang="en-US" sz="1700" dirty="0" err="1"/>
              <a:t>avgamount</a:t>
            </a:r>
            <a:r>
              <a:rPr lang="en-US" sz="1700" dirty="0"/>
              <a:t>',</a:t>
            </a:r>
          </a:p>
          <a:p>
            <a:r>
              <a:rPr lang="en-US" sz="1700" dirty="0"/>
              <a:t>                DATEDIFF(20220530, MIN(</a:t>
            </a:r>
            <a:r>
              <a:rPr lang="en-US" sz="1700" dirty="0" err="1"/>
              <a:t>act_date</a:t>
            </a:r>
            <a:r>
              <a:rPr lang="en-US" sz="1700" dirty="0"/>
              <a:t>)) / 365 AS '</a:t>
            </a:r>
            <a:r>
              <a:rPr lang="en-US" sz="1700" dirty="0" err="1"/>
              <a:t>firstdonation</a:t>
            </a:r>
            <a:r>
              <a:rPr lang="en-US" sz="1700" dirty="0"/>
              <a:t>'</a:t>
            </a:r>
          </a:p>
          <a:p>
            <a:r>
              <a:rPr lang="en-US" sz="1700" dirty="0"/>
              <a:t>         FROM acts</a:t>
            </a:r>
          </a:p>
          <a:p>
            <a:r>
              <a:rPr lang="en-US" sz="1700" dirty="0"/>
              <a:t>         WHERE </a:t>
            </a:r>
            <a:r>
              <a:rPr lang="en-US" sz="1700" dirty="0" err="1"/>
              <a:t>act_type_id</a:t>
            </a:r>
            <a:r>
              <a:rPr lang="en-US" sz="1700" dirty="0"/>
              <a:t> = 'DO'</a:t>
            </a:r>
          </a:p>
          <a:p>
            <a:r>
              <a:rPr lang="en-US" sz="1700" dirty="0"/>
              <a:t>         GROUP BY 1"</a:t>
            </a:r>
          </a:p>
          <a:p>
            <a:r>
              <a:rPr lang="en-US" sz="1700" dirty="0"/>
              <a:t>data = </a:t>
            </a:r>
            <a:r>
              <a:rPr lang="en-US" sz="1700" dirty="0" err="1"/>
              <a:t>sqlQuery</a:t>
            </a:r>
            <a:r>
              <a:rPr lang="en-US" sz="1700" dirty="0"/>
              <a:t>(</a:t>
            </a:r>
            <a:r>
              <a:rPr lang="en-US" sz="1700" dirty="0" err="1"/>
              <a:t>db</a:t>
            </a:r>
            <a:r>
              <a:rPr lang="en-US" sz="1700" dirty="0"/>
              <a:t>, query)</a:t>
            </a:r>
          </a:p>
          <a:p>
            <a:endParaRPr lang="en-US" sz="17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700" dirty="0">
                <a:solidFill>
                  <a:schemeClr val="bg1">
                    <a:lumMod val="50000"/>
                  </a:schemeClr>
                </a:solidFill>
              </a:rPr>
              <a:t># Close the connection</a:t>
            </a:r>
          </a:p>
          <a:p>
            <a:r>
              <a:rPr lang="en-US" sz="1700" dirty="0" err="1"/>
              <a:t>odbcClose</a:t>
            </a:r>
            <a:r>
              <a:rPr lang="en-US" sz="1700" dirty="0"/>
              <a:t>(</a:t>
            </a:r>
            <a:r>
              <a:rPr lang="en-US" sz="1700" dirty="0" err="1"/>
              <a:t>db</a:t>
            </a:r>
            <a:r>
              <a:rPr lang="en-US" sz="1700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k-means with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43</a:t>
            </a:fld>
            <a:endParaRPr lang="fr-BE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00" dirty="0">
                <a:solidFill>
                  <a:schemeClr val="bg1">
                    <a:lumMod val="50000"/>
                  </a:schemeClr>
                </a:solidFill>
              </a:rPr>
              <a:t># Assign contact id as row names, remove id from data</a:t>
            </a:r>
          </a:p>
          <a:p>
            <a:r>
              <a:rPr lang="en-US" sz="1700" dirty="0" err="1"/>
              <a:t>rownames</a:t>
            </a:r>
            <a:r>
              <a:rPr lang="en-US" sz="1700" dirty="0"/>
              <a:t>(data) = </a:t>
            </a:r>
            <a:r>
              <a:rPr lang="en-US" sz="1700" dirty="0" err="1"/>
              <a:t>data$contact_id</a:t>
            </a:r>
            <a:endParaRPr lang="en-US" sz="1700" dirty="0"/>
          </a:p>
          <a:p>
            <a:r>
              <a:rPr lang="en-US" sz="1700" dirty="0"/>
              <a:t>data = data[, -1]</a:t>
            </a:r>
          </a:p>
          <a:p>
            <a:endParaRPr lang="en-US" sz="17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700" dirty="0">
                <a:solidFill>
                  <a:schemeClr val="bg1">
                    <a:lumMod val="50000"/>
                  </a:schemeClr>
                </a:solidFill>
              </a:rPr>
              <a:t># Perform segmentation on standardized data</a:t>
            </a:r>
          </a:p>
          <a:p>
            <a:r>
              <a:rPr lang="en-US" sz="1700" dirty="0"/>
              <a:t>k = </a:t>
            </a:r>
            <a:r>
              <a:rPr lang="en-US" sz="1700" dirty="0" err="1">
                <a:solidFill>
                  <a:srgbClr val="CC3433"/>
                </a:solidFill>
              </a:rPr>
              <a:t>kmeans</a:t>
            </a:r>
            <a:r>
              <a:rPr lang="en-US" sz="1700" dirty="0"/>
              <a:t>(x = </a:t>
            </a:r>
            <a:r>
              <a:rPr lang="en-US" sz="1700" dirty="0">
                <a:solidFill>
                  <a:srgbClr val="CC3433"/>
                </a:solidFill>
              </a:rPr>
              <a:t>scale</a:t>
            </a:r>
            <a:r>
              <a:rPr lang="en-US" sz="1700" dirty="0"/>
              <a:t>(data), centers = 5, </a:t>
            </a:r>
            <a:r>
              <a:rPr lang="en-US" sz="1700" dirty="0" err="1"/>
              <a:t>nstart</a:t>
            </a:r>
            <a:r>
              <a:rPr lang="en-US" sz="1700" dirty="0"/>
              <a:t> = 50)</a:t>
            </a:r>
          </a:p>
          <a:p>
            <a:endParaRPr lang="en-US" sz="17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700" dirty="0">
                <a:solidFill>
                  <a:schemeClr val="bg1">
                    <a:lumMod val="50000"/>
                  </a:schemeClr>
                </a:solidFill>
              </a:rPr>
              <a:t># Print cluster size, standardized centers, and</a:t>
            </a:r>
          </a:p>
          <a:p>
            <a:r>
              <a:rPr lang="en-US" sz="1700" dirty="0">
                <a:solidFill>
                  <a:schemeClr val="bg1">
                    <a:lumMod val="50000"/>
                  </a:schemeClr>
                </a:solidFill>
              </a:rPr>
              <a:t># un-standardized centers, one segment at a time</a:t>
            </a:r>
          </a:p>
          <a:p>
            <a:r>
              <a:rPr lang="en-US" sz="1700" dirty="0"/>
              <a:t>print(</a:t>
            </a:r>
            <a:r>
              <a:rPr lang="en-US" sz="1700" dirty="0" err="1"/>
              <a:t>k$size</a:t>
            </a:r>
            <a:r>
              <a:rPr lang="en-US" sz="1700" dirty="0"/>
              <a:t>)</a:t>
            </a:r>
          </a:p>
          <a:p>
            <a:r>
              <a:rPr lang="en-US" sz="1700" dirty="0"/>
              <a:t>print(</a:t>
            </a:r>
            <a:r>
              <a:rPr lang="en-US" sz="1700" dirty="0" err="1"/>
              <a:t>k$centers</a:t>
            </a:r>
            <a:r>
              <a:rPr lang="en-US" sz="1700" dirty="0"/>
              <a:t>)</a:t>
            </a:r>
          </a:p>
          <a:p>
            <a:r>
              <a:rPr lang="en-US" sz="1700" dirty="0">
                <a:solidFill>
                  <a:srgbClr val="CC3433"/>
                </a:solidFill>
              </a:rPr>
              <a:t>for</a:t>
            </a:r>
            <a:r>
              <a:rPr lang="en-US" sz="1700" dirty="0"/>
              <a:t> (i in 1:5) {</a:t>
            </a:r>
          </a:p>
          <a:p>
            <a:r>
              <a:rPr lang="en-US" sz="1700" dirty="0"/>
              <a:t>   print(</a:t>
            </a:r>
            <a:r>
              <a:rPr lang="en-US" sz="1700" dirty="0" err="1">
                <a:solidFill>
                  <a:srgbClr val="CC3433"/>
                </a:solidFill>
              </a:rPr>
              <a:t>colMeans</a:t>
            </a:r>
            <a:r>
              <a:rPr lang="en-US" sz="1700" dirty="0"/>
              <a:t>(data[</a:t>
            </a:r>
            <a:r>
              <a:rPr lang="en-US" sz="1700" dirty="0" err="1"/>
              <a:t>k$cluster</a:t>
            </a:r>
            <a:r>
              <a:rPr lang="en-US" sz="1700" dirty="0"/>
              <a:t> </a:t>
            </a:r>
            <a:r>
              <a:rPr lang="en-US" sz="1700" dirty="0">
                <a:solidFill>
                  <a:srgbClr val="CC3433"/>
                </a:solidFill>
              </a:rPr>
              <a:t>==</a:t>
            </a:r>
            <a:r>
              <a:rPr lang="en-US" sz="1700" dirty="0"/>
              <a:t> i, ]))  </a:t>
            </a:r>
          </a:p>
          <a:p>
            <a:r>
              <a:rPr lang="en-US" sz="1700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k-means with R </a:t>
            </a:r>
            <a:r>
              <a:rPr lang="en-US" sz="1800" dirty="0"/>
              <a:t>(cont'd)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44</a:t>
            </a:fld>
            <a:endParaRPr lang="fr-BE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Predictive segmentation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45</a:t>
            </a:fld>
            <a:endParaRPr lang="fr-BE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CART = </a:t>
            </a:r>
            <a:r>
              <a:rPr lang="en-US" dirty="0">
                <a:solidFill>
                  <a:srgbClr val="CC3433"/>
                </a:solidFill>
              </a:rPr>
              <a:t>C</a:t>
            </a:r>
            <a:r>
              <a:rPr lang="en-US" dirty="0"/>
              <a:t>lassification </a:t>
            </a:r>
            <a:r>
              <a:rPr lang="en-US" dirty="0">
                <a:solidFill>
                  <a:srgbClr val="CC3433"/>
                </a:solidFill>
              </a:rPr>
              <a:t>A</a:t>
            </a:r>
            <a:r>
              <a:rPr lang="en-US" dirty="0"/>
              <a:t>nd </a:t>
            </a:r>
            <a:r>
              <a:rPr lang="en-US" dirty="0">
                <a:solidFill>
                  <a:srgbClr val="CC3433"/>
                </a:solidFill>
              </a:rPr>
              <a:t>R</a:t>
            </a:r>
            <a:r>
              <a:rPr lang="en-US" dirty="0"/>
              <a:t>egression </a:t>
            </a:r>
            <a:r>
              <a:rPr lang="en-US" dirty="0">
                <a:solidFill>
                  <a:srgbClr val="CC3433"/>
                </a:solidFill>
              </a:rPr>
              <a:t>T</a:t>
            </a:r>
            <a:r>
              <a:rPr lang="en-US" dirty="0"/>
              <a:t>ree</a:t>
            </a:r>
          </a:p>
          <a:p>
            <a:endParaRPr lang="en-US" dirty="0"/>
          </a:p>
          <a:p>
            <a:r>
              <a:rPr lang="en-US" dirty="0"/>
              <a:t>Create a model that predicts the value of a target variable</a:t>
            </a:r>
          </a:p>
          <a:p>
            <a:pPr lvl="1"/>
            <a:r>
              <a:rPr lang="en-US" dirty="0"/>
              <a:t>Purchase</a:t>
            </a:r>
          </a:p>
          <a:p>
            <a:pPr lvl="1"/>
            <a:r>
              <a:rPr lang="en-US" dirty="0"/>
              <a:t>Loyalty</a:t>
            </a:r>
          </a:p>
          <a:p>
            <a:pPr lvl="1"/>
            <a:r>
              <a:rPr lang="en-US" dirty="0"/>
              <a:t>Brand choice</a:t>
            </a:r>
          </a:p>
          <a:p>
            <a:pPr lvl="1"/>
            <a:r>
              <a:rPr lang="en-US" dirty="0"/>
              <a:t>Etc.</a:t>
            </a:r>
          </a:p>
          <a:p>
            <a:endParaRPr lang="en-US" dirty="0"/>
          </a:p>
          <a:p>
            <a:r>
              <a:rPr lang="en-US" dirty="0"/>
              <a:t>In the process of applying sequential classifications, a "tree" will grow, and individuals with similar target variable will fall into the same "leaf nodes" (segments)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46</a:t>
            </a:fld>
            <a:endParaRPr lang="fr-BE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8E017-7346-4568-9D99-88335B171950}" type="slidenum">
              <a:rPr lang="fr-FR" smtClean="0"/>
              <a:pPr/>
              <a:t>47</a:t>
            </a:fld>
            <a:endParaRPr lang="fr-FR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8704" y="980729"/>
            <a:ext cx="5328592" cy="5746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 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None/>
            </a:pPr>
            <a:r>
              <a:rPr lang="en-US" dirty="0"/>
              <a:t>1.	Select the </a:t>
            </a:r>
            <a:r>
              <a:rPr lang="en-US" b="1" dirty="0"/>
              <a:t>predictors</a:t>
            </a:r>
            <a:r>
              <a:rPr lang="en-US" dirty="0"/>
              <a:t> (segmentation variables)</a:t>
            </a:r>
          </a:p>
          <a:p>
            <a:pPr marL="857250" lvl="1" indent="-457200"/>
            <a:r>
              <a:rPr lang="en-US" dirty="0" err="1"/>
              <a:t>Recency</a:t>
            </a:r>
            <a:r>
              <a:rPr lang="en-US" dirty="0"/>
              <a:t>, Frequency, Amount, Demographics, etc.</a:t>
            </a:r>
          </a:p>
          <a:p>
            <a:pPr marL="457200" indent="-457200"/>
            <a:endParaRPr lang="en-US" dirty="0"/>
          </a:p>
          <a:p>
            <a:pPr marL="457200" indent="-457200">
              <a:buNone/>
            </a:pPr>
            <a:r>
              <a:rPr lang="en-US" dirty="0"/>
              <a:t>2.	Select the </a:t>
            </a:r>
            <a:r>
              <a:rPr lang="en-US" b="1" dirty="0"/>
              <a:t>target variable</a:t>
            </a:r>
            <a:r>
              <a:rPr lang="en-US" dirty="0"/>
              <a:t>, to be predicted/explained</a:t>
            </a:r>
            <a:endParaRPr lang="en-US" b="1" dirty="0"/>
          </a:p>
          <a:p>
            <a:pPr marL="857250" lvl="1" indent="-457200"/>
            <a:r>
              <a:rPr lang="en-US" dirty="0"/>
              <a:t>Buy or not, Donate or not (0/1)</a:t>
            </a:r>
          </a:p>
          <a:p>
            <a:pPr marL="857250" lvl="1" indent="-457200"/>
            <a:r>
              <a:rPr lang="en-US" dirty="0"/>
              <a:t>Brand choice (A, B, C)</a:t>
            </a:r>
          </a:p>
          <a:p>
            <a:pPr marL="857250" lvl="1" indent="-457200"/>
            <a:r>
              <a:rPr lang="en-US" dirty="0"/>
              <a:t>Purchase amount ($X)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None/>
            </a:pPr>
            <a:r>
              <a:rPr lang="en-US" dirty="0"/>
              <a:t>3.	Group all individuals into a “parent node”</a:t>
            </a:r>
          </a:p>
          <a:p>
            <a:pPr marL="457200" indent="-457200"/>
            <a:endParaRPr lang="en-US" dirty="0"/>
          </a:p>
          <a:p>
            <a:pPr marL="457200" indent="-457200">
              <a:buAutoNum type="arabicPeriod" startAt="4"/>
            </a:pPr>
            <a:r>
              <a:rPr lang="en-US" dirty="0"/>
              <a:t>For each available predictor, one by one, </a:t>
            </a:r>
            <a:r>
              <a:rPr lang="en-US" b="1" dirty="0"/>
              <a:t>split the population </a:t>
            </a:r>
            <a:r>
              <a:rPr lang="en-US" dirty="0"/>
              <a:t>(the parent node) into subgroups (the child nodes), and check to what extent the child nodes are</a:t>
            </a:r>
          </a:p>
          <a:p>
            <a:pPr marL="857250" lvl="1" indent="-457200"/>
            <a:r>
              <a:rPr lang="en-US" dirty="0"/>
              <a:t>More homogeneous (within)</a:t>
            </a:r>
          </a:p>
          <a:p>
            <a:pPr marL="857250" lvl="1" indent="-457200"/>
            <a:r>
              <a:rPr lang="en-US" dirty="0"/>
              <a:t>More distinct (between)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8E017-7346-4568-9D99-88335B171950}" type="slidenum">
              <a:rPr lang="fr-FR" smtClean="0"/>
              <a:pPr/>
              <a:t>48</a:t>
            </a:fld>
            <a:endParaRPr lang="fr-FR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 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dirty="0"/>
              <a:t>5.	Keep the split that works best</a:t>
            </a:r>
          </a:p>
          <a:p>
            <a:pPr marL="857250" lvl="1" indent="-457200"/>
            <a:r>
              <a:rPr lang="en-US" dirty="0"/>
              <a:t>Where “best” is usually measured by a statistical index, such as entropy, </a:t>
            </a:r>
            <a:r>
              <a:rPr lang="en-US" dirty="0" err="1"/>
              <a:t>Gini</a:t>
            </a:r>
            <a:r>
              <a:rPr lang="en-US" dirty="0"/>
              <a:t> index, RMSE, etc.</a:t>
            </a:r>
          </a:p>
          <a:p>
            <a:pPr marL="457200" indent="-457200">
              <a:buNone/>
            </a:pPr>
            <a:endParaRPr lang="en-US" dirty="0"/>
          </a:p>
          <a:p>
            <a:pPr marL="457200" indent="-457200">
              <a:buAutoNum type="arabicPeriod" startAt="6"/>
            </a:pPr>
            <a:r>
              <a:rPr lang="en-US" dirty="0"/>
              <a:t>Repeat for each child node</a:t>
            </a:r>
          </a:p>
          <a:p>
            <a:pPr marL="457200" indent="-457200">
              <a:buAutoNum type="arabicPeriod" startAt="6"/>
            </a:pPr>
            <a:endParaRPr lang="en-US" dirty="0"/>
          </a:p>
          <a:p>
            <a:pPr marL="457200" indent="-457200">
              <a:buAutoNum type="arabicPeriod" startAt="6"/>
            </a:pPr>
            <a:r>
              <a:rPr lang="en-US" dirty="0"/>
              <a:t>Stop when some criteria are met</a:t>
            </a:r>
          </a:p>
          <a:p>
            <a:pPr marL="857250" lvl="1" indent="-457200"/>
            <a:r>
              <a:rPr lang="en-US" dirty="0"/>
              <a:t>No further improvement,</a:t>
            </a:r>
          </a:p>
          <a:p>
            <a:pPr marL="857250" lvl="1" indent="-457200"/>
            <a:r>
              <a:rPr lang="en-US" dirty="0"/>
              <a:t>Not enough data to keep going</a:t>
            </a:r>
          </a:p>
          <a:p>
            <a:pPr marL="457200" indent="-457200">
              <a:buNone/>
            </a:pPr>
            <a:endParaRPr lang="en-US" dirty="0"/>
          </a:p>
          <a:p>
            <a:pPr marL="457200" indent="-457200">
              <a:buNone/>
            </a:pPr>
            <a:r>
              <a:rPr lang="en-US" dirty="0"/>
              <a:t>8.	Prune the tree back to avoid </a:t>
            </a:r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8E017-7346-4568-9D99-88335B171950}" type="slidenum">
              <a:rPr lang="fr-FR" smtClean="0"/>
              <a:pPr/>
              <a:t>49</a:t>
            </a:fld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good segment is…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Distinct</a:t>
            </a:r>
            <a:r>
              <a:rPr lang="en-US" dirty="0"/>
              <a:t> from the other segments</a:t>
            </a:r>
          </a:p>
          <a:p>
            <a:endParaRPr lang="en-US" dirty="0"/>
          </a:p>
          <a:p>
            <a:r>
              <a:rPr lang="en-US" b="1" dirty="0"/>
              <a:t>Homogeneous</a:t>
            </a:r>
          </a:p>
          <a:p>
            <a:endParaRPr lang="en-US" dirty="0"/>
          </a:p>
          <a:p>
            <a:r>
              <a:rPr lang="en-US" b="1" dirty="0"/>
              <a:t>Identifiable</a:t>
            </a:r>
          </a:p>
          <a:p>
            <a:endParaRPr lang="en-US" dirty="0"/>
          </a:p>
          <a:p>
            <a:r>
              <a:rPr lang="en-US" b="1" dirty="0"/>
              <a:t>Substantial</a:t>
            </a:r>
          </a:p>
          <a:p>
            <a:pPr lvl="1"/>
            <a:r>
              <a:rPr lang="en-US" dirty="0"/>
              <a:t>Significant enough that it's worth creating/using it?</a:t>
            </a:r>
          </a:p>
          <a:p>
            <a:endParaRPr lang="en-US" dirty="0"/>
          </a:p>
          <a:p>
            <a:r>
              <a:rPr lang="en-US" b="1" dirty="0"/>
              <a:t>Useful</a:t>
            </a:r>
            <a:r>
              <a:rPr lang="en-US" dirty="0"/>
              <a:t>, operational, and informative</a:t>
            </a:r>
          </a:p>
          <a:p>
            <a:pPr lvl="1"/>
            <a:r>
              <a:rPr lang="en-US" dirty="0"/>
              <a:t>What can I learn from it?</a:t>
            </a:r>
          </a:p>
          <a:p>
            <a:pPr lvl="1"/>
            <a:r>
              <a:rPr lang="en-US" dirty="0"/>
              <a:t>How can it help my marketing strategy?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8E017-7346-4568-9D99-88335B171950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data for a CART model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Step 1: check whose donors have made a donation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within the last 12 months (our target variable)</a:t>
            </a:r>
          </a:p>
          <a:p>
            <a:r>
              <a:rPr lang="en-US" dirty="0"/>
              <a:t>SELECT </a:t>
            </a:r>
            <a:r>
              <a:rPr lang="en-US" dirty="0" err="1"/>
              <a:t>contact_id</a:t>
            </a:r>
            <a:r>
              <a:rPr lang="en-US" dirty="0"/>
              <a:t>, COUNT(amount) AS counter</a:t>
            </a:r>
          </a:p>
          <a:p>
            <a:r>
              <a:rPr lang="en-US" dirty="0"/>
              <a:t>FROM acts</a:t>
            </a:r>
          </a:p>
          <a:p>
            <a:r>
              <a:rPr lang="en-US" dirty="0"/>
              <a:t>WHERE (</a:t>
            </a:r>
            <a:r>
              <a:rPr lang="en-US" dirty="0" err="1"/>
              <a:t>act_date</a:t>
            </a:r>
            <a:r>
              <a:rPr lang="en-US" dirty="0"/>
              <a:t> &gt;= 20210530) AND</a:t>
            </a:r>
          </a:p>
          <a:p>
            <a:r>
              <a:rPr lang="en-US" dirty="0"/>
              <a:t>      (</a:t>
            </a:r>
            <a:r>
              <a:rPr lang="en-US" dirty="0" err="1"/>
              <a:t>act_date</a:t>
            </a:r>
            <a:r>
              <a:rPr lang="en-US" dirty="0"/>
              <a:t> &lt;  20220530) AND</a:t>
            </a:r>
          </a:p>
          <a:p>
            <a:r>
              <a:rPr lang="en-US" dirty="0"/>
              <a:t>      (</a:t>
            </a:r>
            <a:r>
              <a:rPr lang="en-US" dirty="0" err="1"/>
              <a:t>act_type_id</a:t>
            </a:r>
            <a:r>
              <a:rPr lang="en-US" dirty="0"/>
              <a:t> = 'DO')</a:t>
            </a:r>
          </a:p>
          <a:p>
            <a:r>
              <a:rPr lang="en-US" dirty="0"/>
              <a:t>GROUP BY </a:t>
            </a:r>
            <a:r>
              <a:rPr lang="en-US" dirty="0" err="1"/>
              <a:t>contact_id</a:t>
            </a:r>
            <a:r>
              <a:rPr lang="en-US" dirty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50</a:t>
            </a:fld>
            <a:endParaRPr lang="fr-BE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data for a CART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# Merge predictors and target variable into one big query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# Predictors need to precede the target variable in time !!!</a:t>
            </a:r>
          </a:p>
          <a:p>
            <a:r>
              <a:rPr lang="en-US" sz="1600" dirty="0"/>
              <a:t>SELECT </a:t>
            </a:r>
            <a:r>
              <a:rPr lang="en-US" sz="1600" dirty="0" err="1"/>
              <a:t>a.contact_id</a:t>
            </a:r>
            <a:r>
              <a:rPr lang="en-US" sz="1600" dirty="0"/>
              <a:t>,</a:t>
            </a:r>
          </a:p>
          <a:p>
            <a:r>
              <a:rPr lang="en-US" sz="1600" dirty="0"/>
              <a:t>       DATEDIFF(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20210530</a:t>
            </a:r>
            <a:r>
              <a:rPr lang="en-US" sz="1600" dirty="0"/>
              <a:t>, MAX(</a:t>
            </a:r>
            <a:r>
              <a:rPr lang="en-US" sz="1600" dirty="0" err="1"/>
              <a:t>a.act_date</a:t>
            </a:r>
            <a:r>
              <a:rPr lang="en-US" sz="1600" dirty="0"/>
              <a:t>)) / 365 AS 'recency',</a:t>
            </a:r>
          </a:p>
          <a:p>
            <a:r>
              <a:rPr lang="en-US" sz="1600" dirty="0"/>
              <a:t>       COUNT(</a:t>
            </a:r>
            <a:r>
              <a:rPr lang="en-US" sz="1600" dirty="0" err="1"/>
              <a:t>a.amount</a:t>
            </a:r>
            <a:r>
              <a:rPr lang="en-US" sz="1600" dirty="0"/>
              <a:t>) AS 'frequency',</a:t>
            </a:r>
          </a:p>
          <a:p>
            <a:r>
              <a:rPr lang="en-US" sz="1600" dirty="0"/>
              <a:t>       AVG(</a:t>
            </a:r>
            <a:r>
              <a:rPr lang="en-US" sz="1600" dirty="0" err="1"/>
              <a:t>a.amount</a:t>
            </a:r>
            <a:r>
              <a:rPr lang="en-US" sz="1600" dirty="0"/>
              <a:t>) AS '</a:t>
            </a:r>
            <a:r>
              <a:rPr lang="en-US" sz="1600" dirty="0" err="1"/>
              <a:t>avgamount</a:t>
            </a:r>
            <a:r>
              <a:rPr lang="en-US" sz="1600" dirty="0"/>
              <a:t>',</a:t>
            </a:r>
          </a:p>
          <a:p>
            <a:r>
              <a:rPr lang="en-US" sz="1600" dirty="0"/>
              <a:t>       DATEDIFF(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20210530</a:t>
            </a:r>
            <a:r>
              <a:rPr lang="en-US" sz="1600" dirty="0"/>
              <a:t>, MIN(</a:t>
            </a:r>
            <a:r>
              <a:rPr lang="en-US" sz="1600" dirty="0" err="1"/>
              <a:t>a.act_date</a:t>
            </a:r>
            <a:r>
              <a:rPr lang="en-US" sz="1600" dirty="0"/>
              <a:t>)) / 365 AS </a:t>
            </a:r>
            <a:r>
              <a:rPr lang="en-US" sz="1400" dirty="0"/>
              <a:t>'</a:t>
            </a:r>
            <a:r>
              <a:rPr lang="en-US" sz="1400" dirty="0" err="1"/>
              <a:t>firstdonation</a:t>
            </a:r>
            <a:r>
              <a:rPr lang="en-US" sz="1400" dirty="0"/>
              <a:t>'</a:t>
            </a:r>
            <a:r>
              <a:rPr lang="en-US" sz="1600" dirty="0"/>
              <a:t>,</a:t>
            </a:r>
          </a:p>
          <a:p>
            <a:r>
              <a:rPr lang="en-US" sz="1600" dirty="0"/>
              <a:t>       </a:t>
            </a:r>
            <a:r>
              <a:rPr lang="en-US" sz="1600" dirty="0">
                <a:solidFill>
                  <a:srgbClr val="C00000"/>
                </a:solidFill>
              </a:rPr>
              <a:t>IF</a:t>
            </a:r>
            <a:r>
              <a:rPr lang="en-US" sz="1600" dirty="0"/>
              <a:t>(</a:t>
            </a:r>
            <a:r>
              <a:rPr lang="en-US" sz="1600" dirty="0" err="1"/>
              <a:t>c.counter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C00000"/>
                </a:solidFill>
              </a:rPr>
              <a:t>IS NULL</a:t>
            </a:r>
            <a:r>
              <a:rPr lang="en-US" sz="1600" dirty="0"/>
              <a:t>, 0, 1) AS 'loyal'</a:t>
            </a:r>
          </a:p>
          <a:p>
            <a:r>
              <a:rPr lang="en-US" sz="1600" dirty="0"/>
              <a:t>FROM acts a</a:t>
            </a:r>
          </a:p>
          <a:p>
            <a:r>
              <a:rPr lang="en-US" sz="1600" dirty="0"/>
              <a:t>LEFT JOIN (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SELECT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contact_id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, COUNT(amount) AS counter</a:t>
            </a:r>
          </a:p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          FROM acts</a:t>
            </a:r>
          </a:p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          WHERE (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act_date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&gt;= 20210530) AND</a:t>
            </a:r>
          </a:p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                (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act_date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&lt;  20220530) AND</a:t>
            </a:r>
          </a:p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                (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act_type_id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= 'DO')</a:t>
            </a:r>
          </a:p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          GROUP BY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contact_id</a:t>
            </a:r>
            <a:r>
              <a:rPr lang="en-US" sz="1600" dirty="0"/>
              <a:t>) AS c</a:t>
            </a:r>
          </a:p>
          <a:p>
            <a:r>
              <a:rPr lang="en-US" sz="1600" dirty="0"/>
              <a:t>ON </a:t>
            </a:r>
            <a:r>
              <a:rPr lang="en-US" sz="1600" dirty="0" err="1"/>
              <a:t>c.contact_id</a:t>
            </a:r>
            <a:r>
              <a:rPr lang="en-US" sz="1600" dirty="0"/>
              <a:t> = </a:t>
            </a:r>
            <a:r>
              <a:rPr lang="en-US" sz="1600" dirty="0" err="1"/>
              <a:t>a.contact_id</a:t>
            </a:r>
            <a:endParaRPr lang="en-US" sz="1600" dirty="0"/>
          </a:p>
          <a:p>
            <a:r>
              <a:rPr lang="en-US" sz="1600" dirty="0"/>
              <a:t>WHERE (</a:t>
            </a:r>
            <a:r>
              <a:rPr lang="en-US" sz="1600" dirty="0" err="1"/>
              <a:t>act_type_id</a:t>
            </a:r>
            <a:r>
              <a:rPr lang="en-US" sz="1600" dirty="0"/>
              <a:t> = 'DO') AND (</a:t>
            </a:r>
            <a:r>
              <a:rPr lang="en-US" sz="1600" dirty="0" err="1"/>
              <a:t>act_date</a:t>
            </a:r>
            <a:r>
              <a:rPr lang="en-US" sz="1600" dirty="0"/>
              <a:t> &lt;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20210530</a:t>
            </a:r>
            <a:r>
              <a:rPr lang="en-US" sz="1600" dirty="0"/>
              <a:t>)</a:t>
            </a:r>
          </a:p>
          <a:p>
            <a:r>
              <a:rPr lang="en-US" sz="1600" dirty="0"/>
              <a:t>GROUP BY 1"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51</a:t>
            </a:fld>
            <a:endParaRPr lang="fr-BE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Load the package</a:t>
            </a:r>
          </a:p>
          <a:p>
            <a:r>
              <a:rPr lang="en-US" dirty="0"/>
              <a:t>library(RODBC)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Connect to MySQL (use your own credentials)</a:t>
            </a:r>
          </a:p>
          <a:p>
            <a:r>
              <a:rPr lang="en-US" dirty="0" err="1"/>
              <a:t>db</a:t>
            </a:r>
            <a:r>
              <a:rPr lang="en-US" dirty="0"/>
              <a:t> = </a:t>
            </a:r>
            <a:r>
              <a:rPr lang="en-US" dirty="0" err="1"/>
              <a:t>odbcConnect</a:t>
            </a:r>
            <a:r>
              <a:rPr lang="en-US" dirty="0"/>
              <a:t>("mysql_server_64", </a:t>
            </a:r>
            <a:r>
              <a:rPr lang="en-US" dirty="0" err="1"/>
              <a:t>uid</a:t>
            </a:r>
            <a:r>
              <a:rPr lang="en-US" dirty="0"/>
              <a:t>="root", </a:t>
            </a:r>
            <a:r>
              <a:rPr lang="en-US" dirty="0" err="1"/>
              <a:t>pwd</a:t>
            </a:r>
            <a:r>
              <a:rPr lang="en-US" dirty="0"/>
              <a:t>="")</a:t>
            </a:r>
          </a:p>
          <a:p>
            <a:r>
              <a:rPr lang="en-US" dirty="0" err="1"/>
              <a:t>sqlQuery</a:t>
            </a:r>
            <a:r>
              <a:rPr lang="en-US" dirty="0"/>
              <a:t>(</a:t>
            </a:r>
            <a:r>
              <a:rPr lang="en-US" dirty="0" err="1"/>
              <a:t>db</a:t>
            </a:r>
            <a:r>
              <a:rPr lang="en-US" dirty="0"/>
              <a:t>, "USE </a:t>
            </a:r>
            <a:r>
              <a:rPr lang="en-US" dirty="0" err="1"/>
              <a:t>ma_charity</a:t>
            </a:r>
            <a:r>
              <a:rPr lang="en-US" dirty="0"/>
              <a:t>")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Extract data from database</a:t>
            </a:r>
          </a:p>
          <a:p>
            <a:r>
              <a:rPr lang="en-US" dirty="0"/>
              <a:t>query = "SELECT </a:t>
            </a:r>
            <a:r>
              <a:rPr lang="en-US" dirty="0" err="1"/>
              <a:t>a.contact_id</a:t>
            </a:r>
            <a:r>
              <a:rPr lang="en-US" dirty="0"/>
              <a:t>,</a:t>
            </a:r>
          </a:p>
          <a:p>
            <a:r>
              <a:rPr lang="en-US" dirty="0"/>
              <a:t>                DATEDIFF(20210530, MAX(</a:t>
            </a:r>
            <a:r>
              <a:rPr lang="en-US" dirty="0" err="1"/>
              <a:t>a.act_date</a:t>
            </a:r>
            <a:r>
              <a:rPr lang="en-US" dirty="0"/>
              <a:t>)) / 365 AS 'recency',</a:t>
            </a:r>
          </a:p>
          <a:p>
            <a:r>
              <a:rPr lang="en-US" dirty="0"/>
              <a:t>                COUNT(</a:t>
            </a:r>
            <a:r>
              <a:rPr lang="en-US" dirty="0" err="1"/>
              <a:t>a.amount</a:t>
            </a:r>
            <a:r>
              <a:rPr lang="en-US" dirty="0"/>
              <a:t>) AS 'frequency',</a:t>
            </a:r>
          </a:p>
          <a:p>
            <a:r>
              <a:rPr lang="en-US" dirty="0"/>
              <a:t>                AVG(</a:t>
            </a:r>
            <a:r>
              <a:rPr lang="en-US" dirty="0" err="1"/>
              <a:t>a.amount</a:t>
            </a:r>
            <a:r>
              <a:rPr lang="en-US" dirty="0"/>
              <a:t>) AS '</a:t>
            </a:r>
            <a:r>
              <a:rPr lang="en-US" dirty="0" err="1"/>
              <a:t>avgamount</a:t>
            </a:r>
            <a:r>
              <a:rPr lang="en-US" dirty="0"/>
              <a:t>',</a:t>
            </a:r>
          </a:p>
          <a:p>
            <a:r>
              <a:rPr lang="en-US" dirty="0"/>
              <a:t>                DATEDIFF(20210530, MIN(</a:t>
            </a:r>
            <a:r>
              <a:rPr lang="en-US" dirty="0" err="1"/>
              <a:t>a.act_date</a:t>
            </a:r>
            <a:r>
              <a:rPr lang="en-US" dirty="0"/>
              <a:t>)) / 365 AS '</a:t>
            </a:r>
            <a:r>
              <a:rPr lang="en-US" dirty="0" err="1"/>
              <a:t>firstdonation</a:t>
            </a:r>
            <a:r>
              <a:rPr lang="en-US" dirty="0"/>
              <a:t>',</a:t>
            </a:r>
          </a:p>
          <a:p>
            <a:r>
              <a:rPr lang="en-US" dirty="0"/>
              <a:t>                IF(</a:t>
            </a:r>
            <a:r>
              <a:rPr lang="en-US" dirty="0" err="1"/>
              <a:t>c.counter</a:t>
            </a:r>
            <a:r>
              <a:rPr lang="en-US" dirty="0"/>
              <a:t> IS NULL, 0, 1) AS 'loyal'</a:t>
            </a:r>
          </a:p>
          <a:p>
            <a:r>
              <a:rPr lang="en-US" dirty="0"/>
              <a:t>         FROM acts a</a:t>
            </a:r>
          </a:p>
          <a:p>
            <a:r>
              <a:rPr lang="en-US" dirty="0"/>
              <a:t>         LEFT JOIN (SELECT </a:t>
            </a:r>
            <a:r>
              <a:rPr lang="en-US" dirty="0" err="1"/>
              <a:t>contact_id</a:t>
            </a:r>
            <a:r>
              <a:rPr lang="en-US" dirty="0"/>
              <a:t>, COUNT(amount) AS counter</a:t>
            </a:r>
          </a:p>
          <a:p>
            <a:r>
              <a:rPr lang="en-US" dirty="0"/>
              <a:t>                    FROM acts</a:t>
            </a:r>
          </a:p>
          <a:p>
            <a:r>
              <a:rPr lang="en-US" dirty="0"/>
              <a:t>                    WHERE (</a:t>
            </a:r>
            <a:r>
              <a:rPr lang="en-US" dirty="0" err="1"/>
              <a:t>act_date</a:t>
            </a:r>
            <a:r>
              <a:rPr lang="en-US" dirty="0"/>
              <a:t> &gt;= 20210530) AND</a:t>
            </a:r>
          </a:p>
          <a:p>
            <a:r>
              <a:rPr lang="en-US" dirty="0"/>
              <a:t>                          (</a:t>
            </a:r>
            <a:r>
              <a:rPr lang="en-US" dirty="0" err="1"/>
              <a:t>act_date</a:t>
            </a:r>
            <a:r>
              <a:rPr lang="en-US" dirty="0"/>
              <a:t> &lt;  20220530) AND</a:t>
            </a:r>
          </a:p>
          <a:p>
            <a:r>
              <a:rPr lang="en-US" dirty="0"/>
              <a:t>                          (</a:t>
            </a:r>
            <a:r>
              <a:rPr lang="en-US" dirty="0" err="1"/>
              <a:t>act_type_id</a:t>
            </a:r>
            <a:r>
              <a:rPr lang="en-US" dirty="0"/>
              <a:t> = 'DO')</a:t>
            </a:r>
          </a:p>
          <a:p>
            <a:r>
              <a:rPr lang="en-US" dirty="0"/>
              <a:t>                    GROUP BY </a:t>
            </a:r>
            <a:r>
              <a:rPr lang="en-US" dirty="0" err="1"/>
              <a:t>contact_id</a:t>
            </a:r>
            <a:r>
              <a:rPr lang="en-US" dirty="0"/>
              <a:t>) AS c</a:t>
            </a:r>
          </a:p>
          <a:p>
            <a:r>
              <a:rPr lang="en-US" dirty="0"/>
              <a:t>         ON </a:t>
            </a:r>
            <a:r>
              <a:rPr lang="en-US" dirty="0" err="1"/>
              <a:t>c.contact_id</a:t>
            </a:r>
            <a:r>
              <a:rPr lang="en-US" dirty="0"/>
              <a:t> = </a:t>
            </a:r>
            <a:r>
              <a:rPr lang="en-US" dirty="0" err="1"/>
              <a:t>a.contact_id</a:t>
            </a:r>
            <a:endParaRPr lang="en-US" dirty="0"/>
          </a:p>
          <a:p>
            <a:r>
              <a:rPr lang="en-US" dirty="0"/>
              <a:t>         WHERE (</a:t>
            </a:r>
            <a:r>
              <a:rPr lang="en-US" dirty="0" err="1"/>
              <a:t>act_type_id</a:t>
            </a:r>
            <a:r>
              <a:rPr lang="en-US" dirty="0"/>
              <a:t> = 'DO') AND (</a:t>
            </a:r>
            <a:r>
              <a:rPr lang="en-US" dirty="0" err="1"/>
              <a:t>act_date</a:t>
            </a:r>
            <a:r>
              <a:rPr lang="en-US" dirty="0"/>
              <a:t> &lt; 20210530)</a:t>
            </a:r>
          </a:p>
          <a:p>
            <a:r>
              <a:rPr lang="en-US" dirty="0"/>
              <a:t>         GROUP BY 1"</a:t>
            </a:r>
          </a:p>
          <a:p>
            <a:r>
              <a:rPr lang="en-US" dirty="0"/>
              <a:t>data = </a:t>
            </a:r>
            <a:r>
              <a:rPr lang="en-US" dirty="0" err="1"/>
              <a:t>sqlQuery</a:t>
            </a:r>
            <a:r>
              <a:rPr lang="en-US" dirty="0"/>
              <a:t>(</a:t>
            </a:r>
            <a:r>
              <a:rPr lang="en-US" dirty="0" err="1"/>
              <a:t>db</a:t>
            </a:r>
            <a:r>
              <a:rPr lang="en-US" dirty="0"/>
              <a:t>, query)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Close the connection</a:t>
            </a:r>
          </a:p>
          <a:p>
            <a:r>
              <a:rPr lang="en-US" dirty="0" err="1"/>
              <a:t>odbcClose</a:t>
            </a:r>
            <a:r>
              <a:rPr lang="en-US" dirty="0"/>
              <a:t>(</a:t>
            </a:r>
            <a:r>
              <a:rPr lang="en-US" dirty="0" err="1"/>
              <a:t>db</a:t>
            </a:r>
            <a:r>
              <a:rPr lang="en-US" dirty="0"/>
              <a:t>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 in R…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52</a:t>
            </a:fld>
            <a:endParaRPr lang="fr-BE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Assign contact id as row names, remove id from data</a:t>
            </a:r>
          </a:p>
          <a:p>
            <a:r>
              <a:rPr lang="en-US" dirty="0" err="1"/>
              <a:t>rownames</a:t>
            </a:r>
            <a:r>
              <a:rPr lang="en-US" dirty="0"/>
              <a:t>(data) = </a:t>
            </a:r>
            <a:r>
              <a:rPr lang="en-US" dirty="0" err="1"/>
              <a:t>data$contact_id</a:t>
            </a:r>
            <a:endParaRPr lang="en-US" dirty="0"/>
          </a:p>
          <a:p>
            <a:r>
              <a:rPr lang="en-US" dirty="0"/>
              <a:t>data = data[, -1]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Load the library that contains the classification tree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procedure. Don't forget to install the libraries first</a:t>
            </a:r>
          </a:p>
          <a:p>
            <a:r>
              <a:rPr lang="en-US" dirty="0"/>
              <a:t>library(</a:t>
            </a:r>
            <a:r>
              <a:rPr lang="en-US" dirty="0" err="1"/>
              <a:t>rpart</a:t>
            </a:r>
            <a:r>
              <a:rPr lang="en-US" dirty="0"/>
              <a:t>)</a:t>
            </a:r>
          </a:p>
          <a:p>
            <a:r>
              <a:rPr lang="en-US" dirty="0"/>
              <a:t>library(</a:t>
            </a:r>
            <a:r>
              <a:rPr lang="en-US" dirty="0" err="1"/>
              <a:t>rpart.plot</a:t>
            </a:r>
            <a:r>
              <a:rPr lang="en-US" dirty="0"/>
              <a:t>)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Create a decision tree model</a:t>
            </a:r>
          </a:p>
          <a:p>
            <a:r>
              <a:rPr lang="en-US" dirty="0"/>
              <a:t>tree = </a:t>
            </a:r>
            <a:r>
              <a:rPr lang="en-US" dirty="0" err="1">
                <a:solidFill>
                  <a:srgbClr val="C00000"/>
                </a:solidFill>
              </a:rPr>
              <a:t>rpart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formula</a:t>
            </a:r>
            <a:r>
              <a:rPr lang="en-US" dirty="0"/>
              <a:t> = loyal ~ ., data = data, cp=.02)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Print splits</a:t>
            </a:r>
          </a:p>
          <a:p>
            <a:r>
              <a:rPr lang="en-US" dirty="0"/>
              <a:t>print(tree)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Visualize the decision tree with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rpart.plot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rgbClr val="C00000"/>
                </a:solidFill>
              </a:rPr>
              <a:t>rpart.plot</a:t>
            </a:r>
            <a:r>
              <a:rPr lang="en-US" dirty="0"/>
              <a:t>(tree, </a:t>
            </a:r>
            <a:r>
              <a:rPr lang="en-US" dirty="0" err="1"/>
              <a:t>box.palette</a:t>
            </a:r>
            <a:r>
              <a:rPr lang="en-US" dirty="0"/>
              <a:t> = "</a:t>
            </a:r>
            <a:r>
              <a:rPr lang="en-US" dirty="0" err="1"/>
              <a:t>RdBu</a:t>
            </a:r>
            <a:r>
              <a:rPr lang="en-US" dirty="0"/>
              <a:t>", </a:t>
            </a:r>
            <a:r>
              <a:rPr lang="en-US" dirty="0" err="1"/>
              <a:t>shadow.col</a:t>
            </a:r>
            <a:r>
              <a:rPr lang="en-US" dirty="0"/>
              <a:t> = "gray",</a:t>
            </a:r>
          </a:p>
          <a:p>
            <a:r>
              <a:rPr lang="en-US" dirty="0"/>
              <a:t>           </a:t>
            </a:r>
            <a:r>
              <a:rPr lang="en-US" dirty="0" err="1"/>
              <a:t>nn</a:t>
            </a:r>
            <a:r>
              <a:rPr lang="en-US" dirty="0"/>
              <a:t> = TRUE)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 in R… </a:t>
            </a:r>
            <a:r>
              <a:rPr lang="en-US" sz="1800" dirty="0"/>
              <a:t>(cont'd)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53</a:t>
            </a:fld>
            <a:endParaRPr lang="fr-BE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 hoc segmentation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54</a:t>
            </a:fld>
            <a:endParaRPr lang="fr-BE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in practice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Segmentation is used by everybody</a:t>
            </a:r>
          </a:p>
          <a:p>
            <a:pPr lvl="1"/>
            <a:r>
              <a:rPr lang="en-US" dirty="0"/>
              <a:t>Needs to remain </a:t>
            </a:r>
            <a:r>
              <a:rPr lang="en-US" b="1" dirty="0"/>
              <a:t>simple</a:t>
            </a:r>
          </a:p>
          <a:p>
            <a:endParaRPr lang="en-US" dirty="0"/>
          </a:p>
          <a:p>
            <a:r>
              <a:rPr lang="en-US" dirty="0"/>
              <a:t>Marketing strategy is built on segmentation</a:t>
            </a:r>
          </a:p>
          <a:p>
            <a:pPr lvl="1"/>
            <a:r>
              <a:rPr lang="en-US" dirty="0"/>
              <a:t>Segmentation needs to remain </a:t>
            </a:r>
            <a:r>
              <a:rPr lang="en-US" b="1" dirty="0"/>
              <a:t>stable</a:t>
            </a:r>
            <a:r>
              <a:rPr lang="en-US" dirty="0"/>
              <a:t> over time</a:t>
            </a:r>
          </a:p>
          <a:p>
            <a:endParaRPr lang="en-US" dirty="0"/>
          </a:p>
          <a:p>
            <a:r>
              <a:rPr lang="en-US" dirty="0"/>
              <a:t>Segmentation is updated regularly</a:t>
            </a:r>
          </a:p>
          <a:p>
            <a:pPr lvl="1"/>
            <a:r>
              <a:rPr lang="en-US" dirty="0"/>
              <a:t>Counter-productive to involve analyst every time</a:t>
            </a:r>
          </a:p>
          <a:p>
            <a:pPr lvl="1"/>
            <a:r>
              <a:rPr lang="en-US" dirty="0"/>
              <a:t>Needs to be </a:t>
            </a:r>
            <a:r>
              <a:rPr lang="en-US" b="1" dirty="0"/>
              <a:t>automated</a:t>
            </a:r>
            <a:r>
              <a:rPr lang="en-US" dirty="0"/>
              <a:t> within the database</a:t>
            </a:r>
          </a:p>
          <a:p>
            <a:endParaRPr lang="en-US" dirty="0"/>
          </a:p>
          <a:p>
            <a:r>
              <a:rPr lang="en-US" dirty="0"/>
              <a:t>Customers switch segment</a:t>
            </a:r>
          </a:p>
          <a:p>
            <a:pPr lvl="1"/>
            <a:r>
              <a:rPr lang="en-US" dirty="0"/>
              <a:t>Where do they come from? Where do they go?</a:t>
            </a:r>
          </a:p>
          <a:p>
            <a:pPr lvl="1"/>
            <a:r>
              <a:rPr lang="en-US" dirty="0"/>
              <a:t>Need to </a:t>
            </a:r>
            <a:r>
              <a:rPr lang="en-US" b="1" dirty="0"/>
              <a:t>track</a:t>
            </a:r>
            <a:r>
              <a:rPr lang="en-US" dirty="0"/>
              <a:t> segment memberships over multiple periods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55</a:t>
            </a:fld>
            <a:endParaRPr lang="fr-BE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segmentation scheme from within </a:t>
            </a:r>
            <a:r>
              <a:rPr lang="en-US" dirty="0" err="1"/>
              <a:t>MySQL</a:t>
            </a:r>
            <a:endParaRPr lang="en-US" dirty="0"/>
          </a:p>
          <a:p>
            <a:endParaRPr lang="en-US" dirty="0"/>
          </a:p>
          <a:p>
            <a:r>
              <a:rPr lang="en-US" dirty="0"/>
              <a:t>Keep track of segment membership over multiple periods</a:t>
            </a:r>
          </a:p>
          <a:p>
            <a:endParaRPr lang="en-US" dirty="0"/>
          </a:p>
          <a:p>
            <a:r>
              <a:rPr lang="en-US" dirty="0"/>
              <a:t>"One click"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56</a:t>
            </a:fld>
            <a:endParaRPr lang="fr-BE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(very) simple segmentation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495300" y="980731"/>
            <a:ext cx="8915400" cy="1008111"/>
          </a:xfrm>
        </p:spPr>
        <p:txBody>
          <a:bodyPr/>
          <a:lstStyle/>
          <a:p>
            <a:r>
              <a:rPr lang="en-US" dirty="0"/>
              <a:t>Segmentation variables : </a:t>
            </a:r>
            <a:r>
              <a:rPr lang="en-US" dirty="0" err="1"/>
              <a:t>recency</a:t>
            </a:r>
            <a:r>
              <a:rPr lang="en-US" dirty="0"/>
              <a:t>, automatic deduction, first donation, and generosity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57</a:t>
            </a:fld>
            <a:endParaRPr lang="fr-BE"/>
          </a:p>
        </p:txBody>
      </p:sp>
      <p:sp>
        <p:nvSpPr>
          <p:cNvPr id="5" name="Rectangle 4"/>
          <p:cNvSpPr/>
          <p:nvPr/>
        </p:nvSpPr>
        <p:spPr>
          <a:xfrm>
            <a:off x="7401272" y="2204864"/>
            <a:ext cx="2160240" cy="43204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otham Book" pitchFamily="2" charset="0"/>
              </a:rPr>
              <a:t>0-12 MONTHS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25008" y="2204864"/>
            <a:ext cx="2160240" cy="43204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otham Book" pitchFamily="2" charset="0"/>
              </a:rPr>
              <a:t>13-24 MONTHS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48744" y="2204864"/>
            <a:ext cx="2160240" cy="43204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otham Book" pitchFamily="2" charset="0"/>
              </a:rPr>
              <a:t>25-36 MONTHS</a:t>
            </a:r>
          </a:p>
        </p:txBody>
      </p:sp>
      <p:sp>
        <p:nvSpPr>
          <p:cNvPr id="8" name="Rectangle 7"/>
          <p:cNvSpPr/>
          <p:nvPr/>
        </p:nvSpPr>
        <p:spPr>
          <a:xfrm>
            <a:off x="288033" y="2204864"/>
            <a:ext cx="2160240" cy="43204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otham Book" pitchFamily="2" charset="0"/>
              </a:rPr>
              <a:t>36+ MONTHS</a:t>
            </a:r>
          </a:p>
        </p:txBody>
      </p:sp>
      <p:sp>
        <p:nvSpPr>
          <p:cNvPr id="9" name="Rectangle 8"/>
          <p:cNvSpPr/>
          <p:nvPr/>
        </p:nvSpPr>
        <p:spPr>
          <a:xfrm>
            <a:off x="7401272" y="5805264"/>
            <a:ext cx="2160240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NEW</a:t>
            </a:r>
          </a:p>
        </p:txBody>
      </p:sp>
      <p:sp>
        <p:nvSpPr>
          <p:cNvPr id="10" name="Rectangle 9"/>
          <p:cNvSpPr/>
          <p:nvPr/>
        </p:nvSpPr>
        <p:spPr>
          <a:xfrm>
            <a:off x="7401272" y="2996952"/>
            <a:ext cx="2160240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AUTO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401272" y="3933056"/>
            <a:ext cx="2160240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sym typeface="Symbol"/>
              </a:rPr>
              <a:t>TOP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  <a:sym typeface="Symbol"/>
              </a:rPr>
              <a:t>(</a:t>
            </a:r>
            <a:r>
              <a:rPr lang="en-US" sz="1600" dirty="0">
                <a:solidFill>
                  <a:sysClr val="windowText" lastClr="000000"/>
                </a:solidFill>
              </a:rPr>
              <a:t> 100 EUR)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01272" y="4869160"/>
            <a:ext cx="2160240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BOTTOM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(&lt; 100 EUR)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25008" y="2996952"/>
            <a:ext cx="2160240" cy="3600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WARM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648744" y="2996952"/>
            <a:ext cx="2160240" cy="3600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COLD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72480" y="2996952"/>
            <a:ext cx="2160240" cy="3600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LOST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"periods" table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We're going to divide the past in periods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Create a table to store period information</a:t>
            </a:r>
          </a:p>
          <a:p>
            <a:r>
              <a:rPr lang="en-US" dirty="0"/>
              <a:t>CREATE TABLE periods (</a:t>
            </a:r>
          </a:p>
          <a:p>
            <a:r>
              <a:rPr lang="en-US" dirty="0"/>
              <a:t>  </a:t>
            </a:r>
            <a:r>
              <a:rPr lang="en-US" dirty="0" err="1"/>
              <a:t>period_id</a:t>
            </a:r>
            <a:r>
              <a:rPr lang="en-US" dirty="0"/>
              <a:t> INTEGER NOT NULL,</a:t>
            </a:r>
          </a:p>
          <a:p>
            <a:r>
              <a:rPr lang="en-US" dirty="0"/>
              <a:t>  </a:t>
            </a:r>
            <a:r>
              <a:rPr lang="en-US" dirty="0" err="1"/>
              <a:t>first_day</a:t>
            </a:r>
            <a:r>
              <a:rPr lang="en-US" dirty="0"/>
              <a:t> DATE NOT NULL,</a:t>
            </a:r>
          </a:p>
          <a:p>
            <a:r>
              <a:rPr lang="en-US" dirty="0"/>
              <a:t>  </a:t>
            </a:r>
            <a:r>
              <a:rPr lang="en-US" dirty="0" err="1"/>
              <a:t>last_day</a:t>
            </a:r>
            <a:r>
              <a:rPr lang="en-US" dirty="0"/>
              <a:t> DATE NOT NULL,</a:t>
            </a:r>
          </a:p>
          <a:p>
            <a:r>
              <a:rPr lang="en-US" dirty="0"/>
              <a:t>  PRIMARY KEY (</a:t>
            </a:r>
            <a:r>
              <a:rPr lang="en-US" dirty="0" err="1"/>
              <a:t>period_id</a:t>
            </a:r>
            <a:r>
              <a:rPr lang="en-US" dirty="0"/>
              <a:t>)</a:t>
            </a:r>
          </a:p>
          <a:p>
            <a:r>
              <a:rPr lang="en-US" dirty="0"/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58</a:t>
            </a:fld>
            <a:endParaRPr lang="fr-BE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Populate the periods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Define 15 periods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Period 0 = the most recent ("today")</a:t>
            </a:r>
          </a:p>
          <a:p>
            <a:r>
              <a:rPr lang="en-US" dirty="0"/>
              <a:t>INSERT INTO periods</a:t>
            </a:r>
          </a:p>
          <a:p>
            <a:r>
              <a:rPr lang="en-US" dirty="0"/>
              <a:t>  VALUES ( 0, 20210601, 20220530),</a:t>
            </a:r>
          </a:p>
          <a:p>
            <a:r>
              <a:rPr lang="en-US" dirty="0"/>
              <a:t>         ( 1, 20200601, 20210530),</a:t>
            </a:r>
          </a:p>
          <a:p>
            <a:r>
              <a:rPr lang="en-US" dirty="0"/>
              <a:t>         ( 2, 20190601, 20200530),       </a:t>
            </a:r>
          </a:p>
          <a:p>
            <a:r>
              <a:rPr lang="en-US" dirty="0"/>
              <a:t>         ( 3, 20180601, 20190530),       </a:t>
            </a:r>
          </a:p>
          <a:p>
            <a:r>
              <a:rPr lang="en-US" dirty="0"/>
              <a:t>         ( 4, 20170601, 20180530),       </a:t>
            </a:r>
          </a:p>
          <a:p>
            <a:r>
              <a:rPr lang="en-US" dirty="0"/>
              <a:t>         ( 5, 20160601, 20170530),       </a:t>
            </a:r>
          </a:p>
          <a:p>
            <a:r>
              <a:rPr lang="en-US" dirty="0"/>
              <a:t>         ( 6, 20150601, 20160530),       </a:t>
            </a:r>
          </a:p>
          <a:p>
            <a:r>
              <a:rPr lang="en-US" dirty="0"/>
              <a:t>         ( 7, 20140601, 20150530),       </a:t>
            </a:r>
          </a:p>
          <a:p>
            <a:r>
              <a:rPr lang="en-US" dirty="0"/>
              <a:t>         ( 8, 20130601, 20140530),       </a:t>
            </a:r>
          </a:p>
          <a:p>
            <a:r>
              <a:rPr lang="en-US" dirty="0"/>
              <a:t>         ( 9, 20120601, 20130530)</a:t>
            </a:r>
            <a:br>
              <a:rPr lang="en-US" dirty="0"/>
            </a:br>
            <a:r>
              <a:rPr lang="en-US" dirty="0"/>
              <a:t>       ...;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59</a:t>
            </a:fld>
            <a:endParaRPr lang="fr-B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segmentation variables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95300" y="980733"/>
            <a:ext cx="8915400" cy="5760639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Recency</a:t>
            </a:r>
            <a:endParaRPr lang="en-US" dirty="0"/>
          </a:p>
          <a:p>
            <a:pPr lvl="1"/>
            <a:r>
              <a:rPr lang="en-US" dirty="0"/>
              <a:t>Date of last purchase</a:t>
            </a:r>
          </a:p>
          <a:p>
            <a:endParaRPr lang="en-US" dirty="0"/>
          </a:p>
          <a:p>
            <a:r>
              <a:rPr lang="en-US" dirty="0"/>
              <a:t>Frequency</a:t>
            </a:r>
          </a:p>
          <a:p>
            <a:pPr lvl="1"/>
            <a:r>
              <a:rPr lang="en-US" dirty="0"/>
              <a:t>How many purchases made</a:t>
            </a:r>
          </a:p>
          <a:p>
            <a:pPr lvl="1"/>
            <a:r>
              <a:rPr lang="en-US" dirty="0"/>
              <a:t>1 = new customer</a:t>
            </a:r>
          </a:p>
          <a:p>
            <a:pPr lvl="1"/>
            <a:r>
              <a:rPr lang="en-US" dirty="0"/>
              <a:t>2+ = repeat customer</a:t>
            </a:r>
          </a:p>
          <a:p>
            <a:endParaRPr lang="en-US" dirty="0"/>
          </a:p>
          <a:p>
            <a:r>
              <a:rPr lang="en-US" dirty="0"/>
              <a:t>Monetary</a:t>
            </a:r>
          </a:p>
          <a:p>
            <a:pPr lvl="1"/>
            <a:r>
              <a:rPr lang="en-US" dirty="0"/>
              <a:t>Average purchase amount</a:t>
            </a:r>
          </a:p>
          <a:p>
            <a:pPr lvl="1"/>
            <a:r>
              <a:rPr lang="en-US" dirty="0"/>
              <a:t>Total, maximum, median, etc.</a:t>
            </a:r>
          </a:p>
          <a:p>
            <a:endParaRPr lang="en-US" dirty="0"/>
          </a:p>
          <a:p>
            <a:r>
              <a:rPr lang="en-US" dirty="0"/>
              <a:t>Type</a:t>
            </a:r>
          </a:p>
          <a:p>
            <a:pPr lvl="1"/>
            <a:r>
              <a:rPr lang="en-US" dirty="0"/>
              <a:t>Type of purchase, of customer, etc.</a:t>
            </a:r>
          </a:p>
          <a:p>
            <a:endParaRPr lang="en-US" dirty="0"/>
          </a:p>
          <a:p>
            <a:r>
              <a:rPr lang="en-US" dirty="0"/>
              <a:t>Length of relationship</a:t>
            </a:r>
          </a:p>
          <a:p>
            <a:pPr lvl="1"/>
            <a:r>
              <a:rPr lang="en-US" dirty="0"/>
              <a:t>Time since first purchase</a:t>
            </a:r>
          </a:p>
          <a:p>
            <a:endParaRPr lang="en-US" dirty="0"/>
          </a:p>
          <a:p>
            <a:r>
              <a:rPr lang="en-US" dirty="0"/>
              <a:t>Value percentiles (e.g., top 20%)</a:t>
            </a:r>
          </a:p>
          <a:p>
            <a:endParaRPr lang="en-US" dirty="0"/>
          </a:p>
          <a:p>
            <a:r>
              <a:rPr lang="en-US" dirty="0"/>
              <a:t>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6</a:t>
            </a:fld>
            <a:endParaRPr lang="fr-BE"/>
          </a:p>
        </p:txBody>
      </p:sp>
      <p:sp>
        <p:nvSpPr>
          <p:cNvPr id="7" name="Right Brace 6"/>
          <p:cNvSpPr/>
          <p:nvPr/>
        </p:nvSpPr>
        <p:spPr>
          <a:xfrm>
            <a:off x="7041232" y="908720"/>
            <a:ext cx="288032" cy="3960440"/>
          </a:xfrm>
          <a:prstGeom prst="rightBrace">
            <a:avLst>
              <a:gd name="adj1" fmla="val 60698"/>
              <a:gd name="adj2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4736976" y="908720"/>
            <a:ext cx="288032" cy="3168352"/>
          </a:xfrm>
          <a:prstGeom prst="rightBrace">
            <a:avLst>
              <a:gd name="adj1" fmla="val 60698"/>
              <a:gd name="adj2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25013" y="2276882"/>
            <a:ext cx="73289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Gotham Book" pitchFamily="2" charset="0"/>
              </a:rPr>
              <a:t>RFM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29269" y="2708930"/>
            <a:ext cx="87075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Gotham Book" pitchFamily="2" charset="0"/>
              </a:rPr>
              <a:t>FRAT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848544" y="908720"/>
            <a:ext cx="612068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848544" y="4077072"/>
            <a:ext cx="388843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848546" y="4869160"/>
            <a:ext cx="619268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"segment"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Create a segment table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It will store to which segment each donor belonged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in each period</a:t>
            </a:r>
          </a:p>
          <a:p>
            <a:r>
              <a:rPr lang="en-US" dirty="0"/>
              <a:t>CREATE TABLE segments (</a:t>
            </a:r>
          </a:p>
          <a:p>
            <a:r>
              <a:rPr lang="en-US" dirty="0"/>
              <a:t>  </a:t>
            </a:r>
            <a:r>
              <a:rPr lang="en-US" dirty="0" err="1"/>
              <a:t>sq</a:t>
            </a:r>
            <a:r>
              <a:rPr lang="en-US" dirty="0"/>
              <a:t> INTEGER UNSIGNED NOT NULL AUTO_INCREMENT,</a:t>
            </a:r>
          </a:p>
          <a:p>
            <a:r>
              <a:rPr lang="en-US" dirty="0"/>
              <a:t>  </a:t>
            </a:r>
            <a:r>
              <a:rPr lang="en-US" dirty="0" err="1"/>
              <a:t>contact_id</a:t>
            </a:r>
            <a:r>
              <a:rPr lang="en-US" dirty="0"/>
              <a:t> INTEGER UNSIGNED NOT NULL,</a:t>
            </a:r>
          </a:p>
          <a:p>
            <a:r>
              <a:rPr lang="en-US" dirty="0"/>
              <a:t>  </a:t>
            </a:r>
            <a:r>
              <a:rPr lang="en-US" dirty="0" err="1"/>
              <a:t>period_id</a:t>
            </a:r>
            <a:r>
              <a:rPr lang="en-US" dirty="0"/>
              <a:t> INTEGER NOT NULL,</a:t>
            </a:r>
          </a:p>
          <a:p>
            <a:r>
              <a:rPr lang="en-US" dirty="0"/>
              <a:t>  segment VARCHAR(6),</a:t>
            </a:r>
          </a:p>
          <a:p>
            <a:r>
              <a:rPr lang="en-US" dirty="0"/>
              <a:t>  PRIMARY KEY (</a:t>
            </a:r>
            <a:r>
              <a:rPr lang="en-US" dirty="0" err="1"/>
              <a:t>sq</a:t>
            </a:r>
            <a:r>
              <a:rPr lang="en-US" dirty="0"/>
              <a:t>),</a:t>
            </a:r>
          </a:p>
          <a:p>
            <a:r>
              <a:rPr lang="en-US" dirty="0"/>
              <a:t>  INDEX </a:t>
            </a:r>
            <a:r>
              <a:rPr lang="en-US" dirty="0" err="1"/>
              <a:t>idx_contact_id</a:t>
            </a:r>
            <a:r>
              <a:rPr lang="en-US" dirty="0"/>
              <a:t>(</a:t>
            </a:r>
            <a:r>
              <a:rPr lang="en-US" dirty="0" err="1"/>
              <a:t>contact_id</a:t>
            </a:r>
            <a:r>
              <a:rPr lang="en-US" dirty="0"/>
              <a:t>),</a:t>
            </a:r>
          </a:p>
          <a:p>
            <a:r>
              <a:rPr lang="en-US" dirty="0"/>
              <a:t>  INDEX </a:t>
            </a:r>
            <a:r>
              <a:rPr lang="en-US" dirty="0" err="1"/>
              <a:t>idx_period_id</a:t>
            </a:r>
            <a:r>
              <a:rPr lang="en-US" dirty="0"/>
              <a:t>(</a:t>
            </a:r>
            <a:r>
              <a:rPr lang="en-US" dirty="0" err="1"/>
              <a:t>period_id</a:t>
            </a:r>
            <a:r>
              <a:rPr lang="en-US" dirty="0"/>
              <a:t>)</a:t>
            </a:r>
          </a:p>
          <a:p>
            <a:r>
              <a:rPr lang="en-US" dirty="0"/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60</a:t>
            </a:fld>
            <a:endParaRPr lang="fr-BE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placeholders in the segment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This will create a placeholder for all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contact-by-period possible combinations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(not really optimal, but this will do...)</a:t>
            </a:r>
          </a:p>
          <a:p>
            <a:r>
              <a:rPr lang="en-US" dirty="0"/>
              <a:t>INSERT INTO segments (</a:t>
            </a:r>
            <a:r>
              <a:rPr lang="en-US" dirty="0" err="1"/>
              <a:t>contact_id</a:t>
            </a:r>
            <a:r>
              <a:rPr lang="en-US" dirty="0"/>
              <a:t>, </a:t>
            </a:r>
            <a:r>
              <a:rPr lang="en-US" dirty="0" err="1"/>
              <a:t>period_id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SELECT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a.contact_id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p.period_id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FROM acts a,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    periods p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GROUP BY 1, 2;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61</a:t>
            </a:fld>
            <a:endParaRPr lang="fr-BE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"AUTO" segment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Step 1: which donors are under automatic deduction,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and during which periods?</a:t>
            </a:r>
          </a:p>
          <a:p>
            <a:r>
              <a:rPr lang="en-US" dirty="0"/>
              <a:t>SELECT </a:t>
            </a:r>
            <a:r>
              <a:rPr lang="en-US" dirty="0" err="1"/>
              <a:t>contact_id</a:t>
            </a:r>
            <a:r>
              <a:rPr lang="en-US" dirty="0"/>
              <a:t>, </a:t>
            </a:r>
            <a:r>
              <a:rPr lang="en-US" dirty="0" err="1"/>
              <a:t>period_id</a:t>
            </a:r>
            <a:endParaRPr lang="en-US" dirty="0"/>
          </a:p>
          <a:p>
            <a:r>
              <a:rPr lang="en-US" dirty="0"/>
              <a:t>FROM   acts a, periods p</a:t>
            </a:r>
          </a:p>
          <a:p>
            <a:r>
              <a:rPr lang="en-US" dirty="0"/>
              <a:t>WHERE  (</a:t>
            </a:r>
            <a:r>
              <a:rPr lang="en-US" dirty="0" err="1"/>
              <a:t>a.act_date</a:t>
            </a:r>
            <a:r>
              <a:rPr lang="en-US" dirty="0"/>
              <a:t> &lt;= </a:t>
            </a:r>
            <a:r>
              <a:rPr lang="en-US" dirty="0" err="1"/>
              <a:t>p.last_day</a:t>
            </a:r>
            <a:r>
              <a:rPr lang="en-US" dirty="0"/>
              <a:t>) AND</a:t>
            </a:r>
          </a:p>
          <a:p>
            <a:r>
              <a:rPr lang="en-US" dirty="0"/>
              <a:t>       (</a:t>
            </a:r>
            <a:r>
              <a:rPr lang="en-US" dirty="0" err="1"/>
              <a:t>a.act_date</a:t>
            </a:r>
            <a:r>
              <a:rPr lang="en-US" dirty="0"/>
              <a:t> &gt;= </a:t>
            </a:r>
            <a:r>
              <a:rPr lang="en-US" dirty="0" err="1"/>
              <a:t>p.first_day</a:t>
            </a:r>
            <a:r>
              <a:rPr lang="en-US" dirty="0"/>
              <a:t>) AND</a:t>
            </a:r>
          </a:p>
          <a:p>
            <a:r>
              <a:rPr lang="en-US" dirty="0"/>
              <a:t>       (</a:t>
            </a:r>
            <a:r>
              <a:rPr lang="en-US" dirty="0" err="1"/>
              <a:t>a.act_type_id</a:t>
            </a:r>
            <a:r>
              <a:rPr lang="en-US" dirty="0"/>
              <a:t> LIKE 'PA’)</a:t>
            </a:r>
          </a:p>
          <a:p>
            <a:r>
              <a:rPr lang="en-US" dirty="0"/>
              <a:t>GROUP BY 1, 2;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62</a:t>
            </a:fld>
            <a:endParaRPr lang="fr-BE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"AUTO" segment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Step 2: update the segments table based 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that selection. You may require to remove the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"safe mode" in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MySQL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Workbench# Edit &gt; Preferences 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SQL Editor &gt; Uncheck "Safe Updates"</a:t>
            </a:r>
          </a:p>
          <a:p>
            <a:r>
              <a:rPr lang="en-US" dirty="0"/>
              <a:t>UPDATE</a:t>
            </a:r>
          </a:p>
          <a:p>
            <a:r>
              <a:rPr lang="en-US" dirty="0"/>
              <a:t>  segments s,</a:t>
            </a:r>
          </a:p>
          <a:p>
            <a:r>
              <a:rPr lang="en-US" dirty="0"/>
              <a:t>  (</a:t>
            </a:r>
            <a:r>
              <a:rPr lang="en-US" dirty="0">
                <a:solidFill>
                  <a:srgbClr val="00ABA9"/>
                </a:solidFill>
              </a:rPr>
              <a:t>SELECT </a:t>
            </a:r>
            <a:r>
              <a:rPr lang="en-US" dirty="0" err="1">
                <a:solidFill>
                  <a:srgbClr val="00ABA9"/>
                </a:solidFill>
              </a:rPr>
              <a:t>contact_id</a:t>
            </a:r>
            <a:r>
              <a:rPr lang="en-US" dirty="0">
                <a:solidFill>
                  <a:srgbClr val="00ABA9"/>
                </a:solidFill>
              </a:rPr>
              <a:t>, </a:t>
            </a:r>
            <a:r>
              <a:rPr lang="en-US" dirty="0" err="1">
                <a:solidFill>
                  <a:srgbClr val="00ABA9"/>
                </a:solidFill>
              </a:rPr>
              <a:t>period_id</a:t>
            </a:r>
            <a:endParaRPr lang="en-US" dirty="0">
              <a:solidFill>
                <a:srgbClr val="00ABA9"/>
              </a:solidFill>
            </a:endParaRPr>
          </a:p>
          <a:p>
            <a:r>
              <a:rPr lang="en-US" dirty="0">
                <a:solidFill>
                  <a:srgbClr val="00ABA9"/>
                </a:solidFill>
              </a:rPr>
              <a:t>   FROM   acts a, periods p</a:t>
            </a:r>
          </a:p>
          <a:p>
            <a:r>
              <a:rPr lang="en-US" dirty="0">
                <a:solidFill>
                  <a:srgbClr val="00ABA9"/>
                </a:solidFill>
              </a:rPr>
              <a:t>   WHERE  (</a:t>
            </a:r>
            <a:r>
              <a:rPr lang="en-US" dirty="0" err="1">
                <a:solidFill>
                  <a:srgbClr val="00ABA9"/>
                </a:solidFill>
              </a:rPr>
              <a:t>a.act_date</a:t>
            </a:r>
            <a:r>
              <a:rPr lang="en-US" dirty="0">
                <a:solidFill>
                  <a:srgbClr val="00ABA9"/>
                </a:solidFill>
              </a:rPr>
              <a:t> &lt;= </a:t>
            </a:r>
            <a:r>
              <a:rPr lang="en-US" dirty="0" err="1">
                <a:solidFill>
                  <a:srgbClr val="00ABA9"/>
                </a:solidFill>
              </a:rPr>
              <a:t>p.last_day</a:t>
            </a:r>
            <a:r>
              <a:rPr lang="en-US" dirty="0">
                <a:solidFill>
                  <a:srgbClr val="00ABA9"/>
                </a:solidFill>
              </a:rPr>
              <a:t>) AND</a:t>
            </a:r>
          </a:p>
          <a:p>
            <a:r>
              <a:rPr lang="en-US" dirty="0">
                <a:solidFill>
                  <a:srgbClr val="00ABA9"/>
                </a:solidFill>
              </a:rPr>
              <a:t>          (</a:t>
            </a:r>
            <a:r>
              <a:rPr lang="en-US" dirty="0" err="1">
                <a:solidFill>
                  <a:srgbClr val="00ABA9"/>
                </a:solidFill>
              </a:rPr>
              <a:t>a.act_date</a:t>
            </a:r>
            <a:r>
              <a:rPr lang="en-US" dirty="0">
                <a:solidFill>
                  <a:srgbClr val="00ABA9"/>
                </a:solidFill>
              </a:rPr>
              <a:t> &gt;= </a:t>
            </a:r>
            <a:r>
              <a:rPr lang="en-US" dirty="0" err="1">
                <a:solidFill>
                  <a:srgbClr val="00ABA9"/>
                </a:solidFill>
              </a:rPr>
              <a:t>p.first_day</a:t>
            </a:r>
            <a:r>
              <a:rPr lang="en-US" dirty="0">
                <a:solidFill>
                  <a:srgbClr val="00ABA9"/>
                </a:solidFill>
              </a:rPr>
              <a:t>) AND</a:t>
            </a:r>
          </a:p>
          <a:p>
            <a:r>
              <a:rPr lang="en-US" dirty="0">
                <a:solidFill>
                  <a:srgbClr val="00ABA9"/>
                </a:solidFill>
              </a:rPr>
              <a:t>          (</a:t>
            </a:r>
            <a:r>
              <a:rPr lang="en-US" dirty="0" err="1">
                <a:solidFill>
                  <a:srgbClr val="00ABA9"/>
                </a:solidFill>
              </a:rPr>
              <a:t>a.act_type_id</a:t>
            </a:r>
            <a:r>
              <a:rPr lang="en-US" dirty="0">
                <a:solidFill>
                  <a:srgbClr val="00ABA9"/>
                </a:solidFill>
              </a:rPr>
              <a:t> LIKE 'PA’)</a:t>
            </a:r>
          </a:p>
          <a:p>
            <a:r>
              <a:rPr lang="en-US" dirty="0">
                <a:solidFill>
                  <a:srgbClr val="00ABA9"/>
                </a:solidFill>
              </a:rPr>
              <a:t>   GROUP BY 1, 2</a:t>
            </a:r>
            <a:r>
              <a:rPr lang="en-US" dirty="0"/>
              <a:t>) AS d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  </a:t>
            </a:r>
            <a:r>
              <a:rPr lang="en-US" dirty="0" err="1"/>
              <a:t>s.segment</a:t>
            </a:r>
            <a:r>
              <a:rPr lang="en-US" dirty="0"/>
              <a:t> = "AUTO"</a:t>
            </a:r>
          </a:p>
          <a:p>
            <a:r>
              <a:rPr lang="en-US" dirty="0"/>
              <a:t>WHERE</a:t>
            </a:r>
          </a:p>
          <a:p>
            <a:r>
              <a:rPr lang="en-US" dirty="0"/>
              <a:t>  (</a:t>
            </a:r>
            <a:r>
              <a:rPr lang="en-US" dirty="0" err="1"/>
              <a:t>s.contact_id</a:t>
            </a:r>
            <a:r>
              <a:rPr lang="en-US" dirty="0"/>
              <a:t> = </a:t>
            </a:r>
            <a:r>
              <a:rPr lang="en-US" dirty="0" err="1"/>
              <a:t>d.contact_id</a:t>
            </a:r>
            <a:r>
              <a:rPr lang="en-US" dirty="0"/>
              <a:t>) AND</a:t>
            </a:r>
          </a:p>
          <a:p>
            <a:r>
              <a:rPr lang="en-US" dirty="0"/>
              <a:t>  (</a:t>
            </a:r>
            <a:r>
              <a:rPr lang="en-US" dirty="0" err="1"/>
              <a:t>s.period_id</a:t>
            </a:r>
            <a:r>
              <a:rPr lang="en-US" dirty="0"/>
              <a:t> = </a:t>
            </a:r>
            <a:r>
              <a:rPr lang="en-US" dirty="0" err="1"/>
              <a:t>d.period_id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63</a:t>
            </a:fld>
            <a:endParaRPr lang="fr-BE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"NEW" segment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Step 1, find date of first donation</a:t>
            </a:r>
          </a:p>
          <a:p>
            <a:r>
              <a:rPr lang="en-US" dirty="0"/>
              <a:t>SELECT </a:t>
            </a:r>
            <a:r>
              <a:rPr lang="en-US" dirty="0" err="1"/>
              <a:t>contact_id</a:t>
            </a:r>
            <a:r>
              <a:rPr lang="en-US" dirty="0"/>
              <a:t>, MIN(</a:t>
            </a:r>
            <a:r>
              <a:rPr lang="en-US" dirty="0" err="1"/>
              <a:t>act_date</a:t>
            </a:r>
            <a:r>
              <a:rPr lang="en-US" dirty="0"/>
              <a:t>) AS </a:t>
            </a:r>
            <a:r>
              <a:rPr lang="en-US" dirty="0" err="1"/>
              <a:t>first_act</a:t>
            </a:r>
            <a:endParaRPr lang="en-US" dirty="0"/>
          </a:p>
          <a:p>
            <a:r>
              <a:rPr lang="en-US" dirty="0"/>
              <a:t>FROM acts</a:t>
            </a:r>
          </a:p>
          <a:p>
            <a:r>
              <a:rPr lang="en-US" dirty="0"/>
              <a:t>GROUP BY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64</a:t>
            </a:fld>
            <a:endParaRPr lang="fr-BE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"NEW" segment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Step 2: find to which period that corresponds</a:t>
            </a:r>
          </a:p>
          <a:p>
            <a:r>
              <a:rPr lang="en-US" dirty="0"/>
              <a:t>SELECT </a:t>
            </a:r>
            <a:r>
              <a:rPr lang="en-US" dirty="0" err="1"/>
              <a:t>contact_id</a:t>
            </a:r>
            <a:r>
              <a:rPr lang="en-US" dirty="0"/>
              <a:t>, </a:t>
            </a:r>
            <a:r>
              <a:rPr lang="en-US" dirty="0" err="1"/>
              <a:t>period_id</a:t>
            </a:r>
            <a:endParaRPr lang="en-US" dirty="0"/>
          </a:p>
          <a:p>
            <a:r>
              <a:rPr lang="en-US" dirty="0"/>
              <a:t>FROM periods p,</a:t>
            </a:r>
          </a:p>
          <a:p>
            <a:r>
              <a:rPr lang="en-US" dirty="0"/>
              <a:t>     (</a:t>
            </a:r>
            <a:r>
              <a:rPr lang="en-US" dirty="0">
                <a:solidFill>
                  <a:srgbClr val="00ABA9"/>
                </a:solidFill>
              </a:rPr>
              <a:t>SELECT </a:t>
            </a:r>
            <a:r>
              <a:rPr lang="en-US" dirty="0" err="1">
                <a:solidFill>
                  <a:srgbClr val="00ABA9"/>
                </a:solidFill>
              </a:rPr>
              <a:t>contact_id</a:t>
            </a:r>
            <a:r>
              <a:rPr lang="en-US" dirty="0">
                <a:solidFill>
                  <a:srgbClr val="00ABA9"/>
                </a:solidFill>
              </a:rPr>
              <a:t>, MIN(</a:t>
            </a:r>
            <a:r>
              <a:rPr lang="en-US" dirty="0" err="1">
                <a:solidFill>
                  <a:srgbClr val="00ABA9"/>
                </a:solidFill>
              </a:rPr>
              <a:t>act_date</a:t>
            </a:r>
            <a:r>
              <a:rPr lang="en-US" dirty="0">
                <a:solidFill>
                  <a:srgbClr val="00ABA9"/>
                </a:solidFill>
              </a:rPr>
              <a:t>) AS </a:t>
            </a:r>
            <a:r>
              <a:rPr lang="en-US" dirty="0" err="1">
                <a:solidFill>
                  <a:srgbClr val="00ABA9"/>
                </a:solidFill>
              </a:rPr>
              <a:t>first_act</a:t>
            </a:r>
            <a:endParaRPr lang="en-US" dirty="0">
              <a:solidFill>
                <a:srgbClr val="00ABA9"/>
              </a:solidFill>
            </a:endParaRPr>
          </a:p>
          <a:p>
            <a:r>
              <a:rPr lang="en-US" dirty="0">
                <a:solidFill>
                  <a:srgbClr val="00ABA9"/>
                </a:solidFill>
              </a:rPr>
              <a:t>      FROM acts</a:t>
            </a:r>
          </a:p>
          <a:p>
            <a:r>
              <a:rPr lang="en-US" dirty="0">
                <a:solidFill>
                  <a:srgbClr val="00ABA9"/>
                </a:solidFill>
              </a:rPr>
              <a:t>      GROUP BY 1</a:t>
            </a:r>
            <a:r>
              <a:rPr lang="en-US" dirty="0"/>
              <a:t>) AS f</a:t>
            </a:r>
          </a:p>
          <a:p>
            <a:r>
              <a:rPr lang="en-US" dirty="0"/>
              <a:t>WHERE (</a:t>
            </a:r>
            <a:r>
              <a:rPr lang="en-US" dirty="0" err="1"/>
              <a:t>f.first_act</a:t>
            </a:r>
            <a:r>
              <a:rPr lang="en-US" dirty="0"/>
              <a:t> &lt;= </a:t>
            </a:r>
            <a:r>
              <a:rPr lang="en-US" dirty="0" err="1"/>
              <a:t>p.last_day</a:t>
            </a:r>
            <a:r>
              <a:rPr lang="en-US" dirty="0"/>
              <a:t>) AND</a:t>
            </a:r>
          </a:p>
          <a:p>
            <a:r>
              <a:rPr lang="en-US" dirty="0"/>
              <a:t>      (</a:t>
            </a:r>
            <a:r>
              <a:rPr lang="en-US" dirty="0" err="1"/>
              <a:t>f.first_act</a:t>
            </a:r>
            <a:r>
              <a:rPr lang="en-US" dirty="0"/>
              <a:t> &gt;= </a:t>
            </a:r>
            <a:r>
              <a:rPr lang="en-US" dirty="0" err="1"/>
              <a:t>p.first_day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65</a:t>
            </a:fld>
            <a:endParaRPr lang="fr-BE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"NEW" segment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Step 2: update the segments table based 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that selection, ONLY when Segment is not set already</a:t>
            </a:r>
          </a:p>
          <a:p>
            <a:r>
              <a:rPr lang="en-US" dirty="0"/>
              <a:t>UPDATE</a:t>
            </a:r>
          </a:p>
          <a:p>
            <a:r>
              <a:rPr lang="en-US" dirty="0"/>
              <a:t>  segments s,</a:t>
            </a:r>
          </a:p>
          <a:p>
            <a:r>
              <a:rPr lang="en-US" dirty="0"/>
              <a:t>  (</a:t>
            </a:r>
            <a:r>
              <a:rPr lang="en-US" dirty="0">
                <a:solidFill>
                  <a:srgbClr val="00ABA9"/>
                </a:solidFill>
              </a:rPr>
              <a:t>SELECT </a:t>
            </a:r>
            <a:r>
              <a:rPr lang="en-US" dirty="0" err="1">
                <a:solidFill>
                  <a:srgbClr val="00ABA9"/>
                </a:solidFill>
              </a:rPr>
              <a:t>contact_id</a:t>
            </a:r>
            <a:r>
              <a:rPr lang="en-US" dirty="0">
                <a:solidFill>
                  <a:srgbClr val="00ABA9"/>
                </a:solidFill>
              </a:rPr>
              <a:t>, </a:t>
            </a:r>
            <a:r>
              <a:rPr lang="en-US" dirty="0" err="1">
                <a:solidFill>
                  <a:srgbClr val="00ABA9"/>
                </a:solidFill>
              </a:rPr>
              <a:t>period_id</a:t>
            </a:r>
            <a:endParaRPr lang="en-US" dirty="0">
              <a:solidFill>
                <a:srgbClr val="00ABA9"/>
              </a:solidFill>
            </a:endParaRPr>
          </a:p>
          <a:p>
            <a:r>
              <a:rPr lang="en-US" dirty="0">
                <a:solidFill>
                  <a:srgbClr val="00ABA9"/>
                </a:solidFill>
              </a:rPr>
              <a:t>   FROM periods p,</a:t>
            </a:r>
          </a:p>
          <a:p>
            <a:r>
              <a:rPr lang="en-US" dirty="0">
                <a:solidFill>
                  <a:srgbClr val="00ABA9"/>
                </a:solidFill>
              </a:rPr>
              <a:t>        (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SELECT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contact_id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, MIN(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act_date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) AS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first_act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        FROM acts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        GROUP BY 1</a:t>
            </a:r>
            <a:r>
              <a:rPr lang="en-US" dirty="0">
                <a:solidFill>
                  <a:srgbClr val="00ABA9"/>
                </a:solidFill>
              </a:rPr>
              <a:t>) AS f</a:t>
            </a:r>
          </a:p>
          <a:p>
            <a:r>
              <a:rPr lang="en-US" dirty="0">
                <a:solidFill>
                  <a:srgbClr val="00ABA9"/>
                </a:solidFill>
              </a:rPr>
              <a:t>   WHERE (</a:t>
            </a:r>
            <a:r>
              <a:rPr lang="en-US" dirty="0" err="1">
                <a:solidFill>
                  <a:srgbClr val="00ABA9"/>
                </a:solidFill>
              </a:rPr>
              <a:t>f.first_act</a:t>
            </a:r>
            <a:r>
              <a:rPr lang="en-US" dirty="0">
                <a:solidFill>
                  <a:srgbClr val="00ABA9"/>
                </a:solidFill>
              </a:rPr>
              <a:t> &lt;= </a:t>
            </a:r>
            <a:r>
              <a:rPr lang="en-US" dirty="0" err="1">
                <a:solidFill>
                  <a:srgbClr val="00ABA9"/>
                </a:solidFill>
              </a:rPr>
              <a:t>p.last_day</a:t>
            </a:r>
            <a:r>
              <a:rPr lang="en-US" dirty="0">
                <a:solidFill>
                  <a:srgbClr val="00ABA9"/>
                </a:solidFill>
              </a:rPr>
              <a:t>) AND</a:t>
            </a:r>
          </a:p>
          <a:p>
            <a:r>
              <a:rPr lang="en-US" dirty="0">
                <a:solidFill>
                  <a:srgbClr val="00ABA9"/>
                </a:solidFill>
              </a:rPr>
              <a:t>         (</a:t>
            </a:r>
            <a:r>
              <a:rPr lang="en-US" dirty="0" err="1">
                <a:solidFill>
                  <a:srgbClr val="00ABA9"/>
                </a:solidFill>
              </a:rPr>
              <a:t>f.first_act</a:t>
            </a:r>
            <a:r>
              <a:rPr lang="en-US" dirty="0">
                <a:solidFill>
                  <a:srgbClr val="00ABA9"/>
                </a:solidFill>
              </a:rPr>
              <a:t> &gt;= </a:t>
            </a:r>
            <a:r>
              <a:rPr lang="en-US" dirty="0" err="1">
                <a:solidFill>
                  <a:srgbClr val="00ABA9"/>
                </a:solidFill>
              </a:rPr>
              <a:t>p.first_day</a:t>
            </a:r>
            <a:r>
              <a:rPr lang="en-US" dirty="0">
                <a:solidFill>
                  <a:srgbClr val="00ABA9"/>
                </a:solidFill>
              </a:rPr>
              <a:t>)</a:t>
            </a:r>
            <a:r>
              <a:rPr lang="en-US" dirty="0"/>
              <a:t>) AS d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  </a:t>
            </a:r>
            <a:r>
              <a:rPr lang="en-US" dirty="0" err="1"/>
              <a:t>s.segment</a:t>
            </a:r>
            <a:r>
              <a:rPr lang="en-US" dirty="0"/>
              <a:t> = "NEW"</a:t>
            </a:r>
          </a:p>
          <a:p>
            <a:r>
              <a:rPr lang="en-US" dirty="0"/>
              <a:t>WHERE</a:t>
            </a:r>
          </a:p>
          <a:p>
            <a:r>
              <a:rPr lang="en-US" dirty="0"/>
              <a:t>  (</a:t>
            </a:r>
            <a:r>
              <a:rPr lang="en-US" dirty="0" err="1"/>
              <a:t>s.contact_id</a:t>
            </a:r>
            <a:r>
              <a:rPr lang="en-US" dirty="0"/>
              <a:t> = </a:t>
            </a:r>
            <a:r>
              <a:rPr lang="en-US" dirty="0" err="1"/>
              <a:t>d.contact_id</a:t>
            </a:r>
            <a:r>
              <a:rPr lang="en-US" dirty="0"/>
              <a:t>) AND</a:t>
            </a:r>
          </a:p>
          <a:p>
            <a:r>
              <a:rPr lang="en-US" dirty="0"/>
              <a:t>  (</a:t>
            </a:r>
            <a:r>
              <a:rPr lang="en-US" dirty="0" err="1"/>
              <a:t>s.period_id</a:t>
            </a:r>
            <a:r>
              <a:rPr lang="en-US" dirty="0"/>
              <a:t> = </a:t>
            </a:r>
            <a:r>
              <a:rPr lang="en-US" dirty="0" err="1"/>
              <a:t>d.period_id</a:t>
            </a:r>
            <a:r>
              <a:rPr lang="en-US" dirty="0"/>
              <a:t>) AND</a:t>
            </a:r>
          </a:p>
          <a:p>
            <a:r>
              <a:rPr lang="en-US" dirty="0"/>
              <a:t>  (</a:t>
            </a:r>
            <a:r>
              <a:rPr lang="en-US" dirty="0" err="1"/>
              <a:t>s.segment</a:t>
            </a:r>
            <a:r>
              <a:rPr lang="en-US" dirty="0"/>
              <a:t> IS NULL)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66</a:t>
            </a:fld>
            <a:endParaRPr lang="fr-BE"/>
          </a:p>
        </p:txBody>
      </p:sp>
      <p:sp>
        <p:nvSpPr>
          <p:cNvPr id="5" name="Oval 4"/>
          <p:cNvSpPr/>
          <p:nvPr/>
        </p:nvSpPr>
        <p:spPr>
          <a:xfrm>
            <a:off x="1136576" y="5661248"/>
            <a:ext cx="3096344" cy="4320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"BOTTOM/TOP" segments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Step 1: compute generosity per period</a:t>
            </a:r>
          </a:p>
          <a:p>
            <a:r>
              <a:rPr lang="en-US" dirty="0"/>
              <a:t>SELECT </a:t>
            </a:r>
            <a:r>
              <a:rPr lang="en-US" dirty="0" err="1"/>
              <a:t>contact_id</a:t>
            </a:r>
            <a:r>
              <a:rPr lang="en-US" dirty="0"/>
              <a:t>, </a:t>
            </a:r>
            <a:r>
              <a:rPr lang="en-US" dirty="0" err="1"/>
              <a:t>period_id</a:t>
            </a:r>
            <a:r>
              <a:rPr lang="en-US" dirty="0"/>
              <a:t>, SUM(amount) AS generosity</a:t>
            </a:r>
          </a:p>
          <a:p>
            <a:r>
              <a:rPr lang="en-US" dirty="0"/>
              <a:t>FROM   acts a, periods p</a:t>
            </a:r>
          </a:p>
          <a:p>
            <a:r>
              <a:rPr lang="en-US" dirty="0"/>
              <a:t>WHERE  (</a:t>
            </a:r>
            <a:r>
              <a:rPr lang="en-US" dirty="0" err="1"/>
              <a:t>a.act_date</a:t>
            </a:r>
            <a:r>
              <a:rPr lang="en-US" dirty="0"/>
              <a:t> &lt;= </a:t>
            </a:r>
            <a:r>
              <a:rPr lang="en-US" dirty="0" err="1"/>
              <a:t>p.last_day</a:t>
            </a:r>
            <a:r>
              <a:rPr lang="en-US" dirty="0"/>
              <a:t>) AND</a:t>
            </a:r>
          </a:p>
          <a:p>
            <a:r>
              <a:rPr lang="en-US" dirty="0"/>
              <a:t>       (</a:t>
            </a:r>
            <a:r>
              <a:rPr lang="en-US" dirty="0" err="1"/>
              <a:t>a.act_date</a:t>
            </a:r>
            <a:r>
              <a:rPr lang="en-US" dirty="0"/>
              <a:t> &gt;= </a:t>
            </a:r>
            <a:r>
              <a:rPr lang="en-US" dirty="0" err="1"/>
              <a:t>p.first_day</a:t>
            </a:r>
            <a:r>
              <a:rPr lang="en-US" dirty="0"/>
              <a:t>) AND</a:t>
            </a:r>
          </a:p>
          <a:p>
            <a:r>
              <a:rPr lang="en-US" dirty="0"/>
              <a:t>       (</a:t>
            </a:r>
            <a:r>
              <a:rPr lang="en-US" dirty="0" err="1"/>
              <a:t>a.act_type_id</a:t>
            </a:r>
            <a:r>
              <a:rPr lang="en-US" dirty="0"/>
              <a:t> LIKE 'DO')</a:t>
            </a:r>
          </a:p>
          <a:p>
            <a:r>
              <a:rPr lang="en-US" dirty="0"/>
              <a:t>GROUP BY 1,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67</a:t>
            </a:fld>
            <a:endParaRPr lang="fr-BE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"BOTTOM/TOP" segments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Step 2: update the segments table based 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that selection, ONLY when Segment is not set already</a:t>
            </a:r>
          </a:p>
          <a:p>
            <a:r>
              <a:rPr lang="en-US" dirty="0"/>
              <a:t>UPDATE</a:t>
            </a:r>
          </a:p>
          <a:p>
            <a:r>
              <a:rPr lang="en-US" dirty="0"/>
              <a:t>  segments s,</a:t>
            </a:r>
          </a:p>
          <a:p>
            <a:r>
              <a:rPr lang="en-US" dirty="0"/>
              <a:t>  (</a:t>
            </a:r>
            <a:r>
              <a:rPr lang="en-US" dirty="0">
                <a:solidFill>
                  <a:srgbClr val="00ABA9"/>
                </a:solidFill>
              </a:rPr>
              <a:t>SELECT </a:t>
            </a:r>
            <a:r>
              <a:rPr lang="en-US" dirty="0" err="1">
                <a:solidFill>
                  <a:srgbClr val="00ABA9"/>
                </a:solidFill>
              </a:rPr>
              <a:t>contact_id</a:t>
            </a:r>
            <a:r>
              <a:rPr lang="en-US" dirty="0">
                <a:solidFill>
                  <a:srgbClr val="00ABA9"/>
                </a:solidFill>
              </a:rPr>
              <a:t>, </a:t>
            </a:r>
            <a:r>
              <a:rPr lang="en-US" dirty="0" err="1">
                <a:solidFill>
                  <a:srgbClr val="00ABA9"/>
                </a:solidFill>
              </a:rPr>
              <a:t>period_id</a:t>
            </a:r>
            <a:r>
              <a:rPr lang="en-US" dirty="0">
                <a:solidFill>
                  <a:srgbClr val="00ABA9"/>
                </a:solidFill>
              </a:rPr>
              <a:t>, SUM(amount) AS generosity</a:t>
            </a:r>
          </a:p>
          <a:p>
            <a:r>
              <a:rPr lang="en-US" dirty="0">
                <a:solidFill>
                  <a:srgbClr val="00ABA9"/>
                </a:solidFill>
              </a:rPr>
              <a:t>   FROM   acts a, periods p</a:t>
            </a:r>
          </a:p>
          <a:p>
            <a:r>
              <a:rPr lang="en-US" dirty="0">
                <a:solidFill>
                  <a:srgbClr val="00ABA9"/>
                </a:solidFill>
              </a:rPr>
              <a:t>   WHERE  (</a:t>
            </a:r>
            <a:r>
              <a:rPr lang="en-US" dirty="0" err="1">
                <a:solidFill>
                  <a:srgbClr val="00ABA9"/>
                </a:solidFill>
              </a:rPr>
              <a:t>a.act_date</a:t>
            </a:r>
            <a:r>
              <a:rPr lang="en-US" dirty="0">
                <a:solidFill>
                  <a:srgbClr val="00ABA9"/>
                </a:solidFill>
              </a:rPr>
              <a:t> &lt;= </a:t>
            </a:r>
            <a:r>
              <a:rPr lang="en-US" dirty="0" err="1">
                <a:solidFill>
                  <a:srgbClr val="00ABA9"/>
                </a:solidFill>
              </a:rPr>
              <a:t>p.last_day</a:t>
            </a:r>
            <a:r>
              <a:rPr lang="en-US" dirty="0">
                <a:solidFill>
                  <a:srgbClr val="00ABA9"/>
                </a:solidFill>
              </a:rPr>
              <a:t>) AND</a:t>
            </a:r>
          </a:p>
          <a:p>
            <a:r>
              <a:rPr lang="en-US" dirty="0">
                <a:solidFill>
                  <a:srgbClr val="00ABA9"/>
                </a:solidFill>
              </a:rPr>
              <a:t>          (</a:t>
            </a:r>
            <a:r>
              <a:rPr lang="en-US" dirty="0" err="1">
                <a:solidFill>
                  <a:srgbClr val="00ABA9"/>
                </a:solidFill>
              </a:rPr>
              <a:t>a.act_date</a:t>
            </a:r>
            <a:r>
              <a:rPr lang="en-US" dirty="0">
                <a:solidFill>
                  <a:srgbClr val="00ABA9"/>
                </a:solidFill>
              </a:rPr>
              <a:t> &gt;= </a:t>
            </a:r>
            <a:r>
              <a:rPr lang="en-US" dirty="0" err="1">
                <a:solidFill>
                  <a:srgbClr val="00ABA9"/>
                </a:solidFill>
              </a:rPr>
              <a:t>p.first_day</a:t>
            </a:r>
            <a:r>
              <a:rPr lang="en-US" dirty="0">
                <a:solidFill>
                  <a:srgbClr val="00ABA9"/>
                </a:solidFill>
              </a:rPr>
              <a:t>) AND</a:t>
            </a:r>
          </a:p>
          <a:p>
            <a:r>
              <a:rPr lang="en-US" dirty="0">
                <a:solidFill>
                  <a:srgbClr val="00ABA9"/>
                </a:solidFill>
              </a:rPr>
              <a:t>          (</a:t>
            </a:r>
            <a:r>
              <a:rPr lang="en-US" dirty="0" err="1">
                <a:solidFill>
                  <a:srgbClr val="00ABA9"/>
                </a:solidFill>
              </a:rPr>
              <a:t>a.act_type_id</a:t>
            </a:r>
            <a:r>
              <a:rPr lang="en-US" dirty="0">
                <a:solidFill>
                  <a:srgbClr val="00ABA9"/>
                </a:solidFill>
              </a:rPr>
              <a:t> LIKE 'DO')</a:t>
            </a:r>
          </a:p>
          <a:p>
            <a:r>
              <a:rPr lang="en-US" dirty="0">
                <a:solidFill>
                  <a:srgbClr val="00ABA9"/>
                </a:solidFill>
              </a:rPr>
              <a:t>   GROUP BY 1, 2</a:t>
            </a:r>
            <a:r>
              <a:rPr lang="en-US" dirty="0"/>
              <a:t>) AS d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  </a:t>
            </a:r>
            <a:r>
              <a:rPr lang="en-US" dirty="0" err="1"/>
              <a:t>s.segment</a:t>
            </a:r>
            <a:r>
              <a:rPr lang="en-US" dirty="0"/>
              <a:t> = IF(generosity &lt; 100, "BOTTOM", "TOP")</a:t>
            </a:r>
          </a:p>
          <a:p>
            <a:r>
              <a:rPr lang="en-US" dirty="0"/>
              <a:t>WHERE</a:t>
            </a:r>
          </a:p>
          <a:p>
            <a:r>
              <a:rPr lang="en-US" dirty="0"/>
              <a:t>  (</a:t>
            </a:r>
            <a:r>
              <a:rPr lang="en-US" dirty="0" err="1"/>
              <a:t>s.contact_id</a:t>
            </a:r>
            <a:r>
              <a:rPr lang="en-US" dirty="0"/>
              <a:t> = </a:t>
            </a:r>
            <a:r>
              <a:rPr lang="en-US" dirty="0" err="1"/>
              <a:t>d.contact_id</a:t>
            </a:r>
            <a:r>
              <a:rPr lang="en-US" dirty="0"/>
              <a:t>) AND</a:t>
            </a:r>
          </a:p>
          <a:p>
            <a:r>
              <a:rPr lang="en-US" dirty="0"/>
              <a:t>  (</a:t>
            </a:r>
            <a:r>
              <a:rPr lang="en-US" dirty="0" err="1"/>
              <a:t>s.period_id</a:t>
            </a:r>
            <a:r>
              <a:rPr lang="en-US" dirty="0"/>
              <a:t> = </a:t>
            </a:r>
            <a:r>
              <a:rPr lang="en-US" dirty="0" err="1"/>
              <a:t>d.period_id</a:t>
            </a:r>
            <a:r>
              <a:rPr lang="en-US" dirty="0"/>
              <a:t>) AND</a:t>
            </a:r>
          </a:p>
          <a:p>
            <a:r>
              <a:rPr lang="en-US" dirty="0"/>
              <a:t>  (</a:t>
            </a:r>
            <a:r>
              <a:rPr lang="en-US" dirty="0" err="1"/>
              <a:t>s.segment</a:t>
            </a:r>
            <a:r>
              <a:rPr lang="en-US" dirty="0"/>
              <a:t> IS NULL)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68</a:t>
            </a:fld>
            <a:endParaRPr lang="fr-BE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"WARM" segment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If segment exists in period N but not N-1, then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the donor falls in the WARM segment</a:t>
            </a:r>
          </a:p>
          <a:p>
            <a:r>
              <a:rPr lang="en-US" dirty="0"/>
              <a:t>UPDATE</a:t>
            </a:r>
          </a:p>
          <a:p>
            <a:r>
              <a:rPr lang="en-US" dirty="0"/>
              <a:t>  segments s,</a:t>
            </a:r>
          </a:p>
          <a:p>
            <a:r>
              <a:rPr lang="en-US" dirty="0"/>
              <a:t>  (</a:t>
            </a:r>
            <a:r>
              <a:rPr lang="en-US" dirty="0">
                <a:solidFill>
                  <a:srgbClr val="00ABA9"/>
                </a:solidFill>
              </a:rPr>
              <a:t>SELECT </a:t>
            </a:r>
            <a:r>
              <a:rPr lang="en-US" dirty="0" err="1">
                <a:solidFill>
                  <a:srgbClr val="00ABA9"/>
                </a:solidFill>
              </a:rPr>
              <a:t>contact_id</a:t>
            </a:r>
            <a:r>
              <a:rPr lang="en-US" dirty="0">
                <a:solidFill>
                  <a:srgbClr val="00ABA9"/>
                </a:solidFill>
              </a:rPr>
              <a:t>, </a:t>
            </a:r>
            <a:r>
              <a:rPr lang="en-US" dirty="0" err="1">
                <a:solidFill>
                  <a:srgbClr val="00ABA9"/>
                </a:solidFill>
              </a:rPr>
              <a:t>period_id</a:t>
            </a:r>
            <a:endParaRPr lang="en-US" dirty="0">
              <a:solidFill>
                <a:srgbClr val="00ABA9"/>
              </a:solidFill>
            </a:endParaRPr>
          </a:p>
          <a:p>
            <a:r>
              <a:rPr lang="en-US" dirty="0">
                <a:solidFill>
                  <a:srgbClr val="00ABA9"/>
                </a:solidFill>
              </a:rPr>
              <a:t>   FROM   segments</a:t>
            </a:r>
          </a:p>
          <a:p>
            <a:r>
              <a:rPr lang="en-US" dirty="0">
                <a:solidFill>
                  <a:srgbClr val="00ABA9"/>
                </a:solidFill>
              </a:rPr>
              <a:t>   WHERE  (segment LIKE "NEW")    OR</a:t>
            </a:r>
          </a:p>
          <a:p>
            <a:r>
              <a:rPr lang="en-US" dirty="0">
                <a:solidFill>
                  <a:srgbClr val="00ABA9"/>
                </a:solidFill>
              </a:rPr>
              <a:t>          (segment LIKE "AUTO")   OR</a:t>
            </a:r>
          </a:p>
          <a:p>
            <a:r>
              <a:rPr lang="en-US" dirty="0">
                <a:solidFill>
                  <a:srgbClr val="00ABA9"/>
                </a:solidFill>
              </a:rPr>
              <a:t>          (segment LIKE "BOTTOM") OR</a:t>
            </a:r>
          </a:p>
          <a:p>
            <a:r>
              <a:rPr lang="en-US" dirty="0">
                <a:solidFill>
                  <a:srgbClr val="00ABA9"/>
                </a:solidFill>
              </a:rPr>
              <a:t>          (segment LIKE "TOP")</a:t>
            </a:r>
            <a:r>
              <a:rPr lang="en-US" dirty="0"/>
              <a:t>) AS a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  </a:t>
            </a:r>
            <a:r>
              <a:rPr lang="en-US" dirty="0" err="1"/>
              <a:t>s.segment</a:t>
            </a:r>
            <a:r>
              <a:rPr lang="en-US" dirty="0"/>
              <a:t> = "WARM"</a:t>
            </a:r>
          </a:p>
          <a:p>
            <a:r>
              <a:rPr lang="en-US" dirty="0"/>
              <a:t>WHERE</a:t>
            </a:r>
          </a:p>
          <a:p>
            <a:r>
              <a:rPr lang="en-US" dirty="0"/>
              <a:t>  (</a:t>
            </a:r>
            <a:r>
              <a:rPr lang="en-US" dirty="0" err="1"/>
              <a:t>s.contact_id</a:t>
            </a:r>
            <a:r>
              <a:rPr lang="en-US" dirty="0"/>
              <a:t> = </a:t>
            </a:r>
            <a:r>
              <a:rPr lang="en-US" dirty="0" err="1"/>
              <a:t>a.contact_id</a:t>
            </a:r>
            <a:r>
              <a:rPr lang="en-US" dirty="0"/>
              <a:t>) AND</a:t>
            </a:r>
          </a:p>
          <a:p>
            <a:r>
              <a:rPr lang="en-US" dirty="0"/>
              <a:t>  (</a:t>
            </a:r>
            <a:r>
              <a:rPr lang="en-US" dirty="0" err="1"/>
              <a:t>s.period_id</a:t>
            </a:r>
            <a:r>
              <a:rPr lang="en-US" dirty="0"/>
              <a:t> = </a:t>
            </a:r>
            <a:r>
              <a:rPr lang="en-US" dirty="0" err="1"/>
              <a:t>a.period_id</a:t>
            </a:r>
            <a:r>
              <a:rPr lang="en-US" dirty="0"/>
              <a:t> - 1) AND</a:t>
            </a:r>
          </a:p>
          <a:p>
            <a:r>
              <a:rPr lang="en-US" dirty="0"/>
              <a:t>  (</a:t>
            </a:r>
            <a:r>
              <a:rPr lang="en-US" dirty="0" err="1"/>
              <a:t>s.segment</a:t>
            </a:r>
            <a:r>
              <a:rPr lang="en-US" dirty="0"/>
              <a:t> IS NULL)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69</a:t>
            </a:fld>
            <a:endParaRPr lang="fr-B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basic marketing indicators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We will focus on one-off donations only...</a:t>
            </a:r>
          </a:p>
          <a:p>
            <a:r>
              <a:rPr lang="en-US" dirty="0"/>
              <a:t>SELECT </a:t>
            </a:r>
            <a:r>
              <a:rPr lang="en-US" dirty="0" err="1"/>
              <a:t>contact_id</a:t>
            </a:r>
            <a:r>
              <a:rPr lang="en-US" dirty="0"/>
              <a:t>,</a:t>
            </a:r>
          </a:p>
          <a:p>
            <a:r>
              <a:rPr lang="en-US" dirty="0"/>
              <a:t>       MAX(</a:t>
            </a:r>
            <a:r>
              <a:rPr lang="en-US" dirty="0" err="1"/>
              <a:t>act_date</a:t>
            </a:r>
            <a:r>
              <a:rPr lang="en-US" dirty="0"/>
              <a:t>) AS 'recency',</a:t>
            </a:r>
          </a:p>
          <a:p>
            <a:r>
              <a:rPr lang="en-US" dirty="0"/>
              <a:t>       COUNT(amount) AS 'frequency',</a:t>
            </a:r>
          </a:p>
          <a:p>
            <a:r>
              <a:rPr lang="en-US" dirty="0"/>
              <a:t>       AVG(amount)   AS '</a:t>
            </a:r>
            <a:r>
              <a:rPr lang="en-US" dirty="0" err="1"/>
              <a:t>avgamount</a:t>
            </a:r>
            <a:r>
              <a:rPr lang="en-US" dirty="0"/>
              <a:t>',</a:t>
            </a:r>
          </a:p>
          <a:p>
            <a:r>
              <a:rPr lang="en-US" dirty="0"/>
              <a:t>       MIN(</a:t>
            </a:r>
            <a:r>
              <a:rPr lang="en-US" dirty="0" err="1"/>
              <a:t>act_date</a:t>
            </a:r>
            <a:r>
              <a:rPr lang="en-US" dirty="0"/>
              <a:t>) AS '</a:t>
            </a:r>
            <a:r>
              <a:rPr lang="en-US" dirty="0" err="1"/>
              <a:t>firstdonation</a:t>
            </a:r>
            <a:r>
              <a:rPr lang="en-US" dirty="0"/>
              <a:t>'</a:t>
            </a:r>
          </a:p>
          <a:p>
            <a:r>
              <a:rPr lang="en-US" dirty="0"/>
              <a:t>FROM acts</a:t>
            </a:r>
          </a:p>
          <a:p>
            <a:r>
              <a:rPr lang="en-US" dirty="0"/>
              <a:t>WHERE </a:t>
            </a:r>
            <a:r>
              <a:rPr lang="en-US" dirty="0" err="1"/>
              <a:t>act_type_id</a:t>
            </a:r>
            <a:r>
              <a:rPr lang="en-US" dirty="0"/>
              <a:t> = 'DO'</a:t>
            </a:r>
          </a:p>
          <a:p>
            <a:r>
              <a:rPr lang="en-US" dirty="0"/>
              <a:t>GROUP BY 1</a:t>
            </a:r>
          </a:p>
          <a:p>
            <a:r>
              <a:rPr lang="en-US" dirty="0"/>
              <a:t>ORDER BY 1;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7</a:t>
            </a:fld>
            <a:endParaRPr lang="fr-BE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"WARM" segment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Alternatively, this is equivalent, and shorter,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but probably harder to understand</a:t>
            </a:r>
          </a:p>
          <a:p>
            <a:r>
              <a:rPr lang="en-US" dirty="0"/>
              <a:t>UPDATE</a:t>
            </a:r>
          </a:p>
          <a:p>
            <a:r>
              <a:rPr lang="en-US" dirty="0"/>
              <a:t>  segments s,</a:t>
            </a:r>
          </a:p>
          <a:p>
            <a:r>
              <a:rPr lang="en-US" dirty="0"/>
              <a:t>  (</a:t>
            </a:r>
            <a:r>
              <a:rPr lang="en-US" dirty="0">
                <a:solidFill>
                  <a:srgbClr val="00ABA9"/>
                </a:solidFill>
              </a:rPr>
              <a:t>SELECT </a:t>
            </a:r>
            <a:r>
              <a:rPr lang="en-US" dirty="0" err="1">
                <a:solidFill>
                  <a:srgbClr val="00ABA9"/>
                </a:solidFill>
              </a:rPr>
              <a:t>contact_id</a:t>
            </a:r>
            <a:r>
              <a:rPr lang="en-US" dirty="0">
                <a:solidFill>
                  <a:srgbClr val="00ABA9"/>
                </a:solidFill>
              </a:rPr>
              <a:t>, </a:t>
            </a:r>
            <a:r>
              <a:rPr lang="en-US" dirty="0" err="1">
                <a:solidFill>
                  <a:srgbClr val="00ABA9"/>
                </a:solidFill>
              </a:rPr>
              <a:t>period_id</a:t>
            </a:r>
            <a:endParaRPr lang="en-US" dirty="0">
              <a:solidFill>
                <a:srgbClr val="00ABA9"/>
              </a:solidFill>
            </a:endParaRPr>
          </a:p>
          <a:p>
            <a:r>
              <a:rPr lang="en-US" dirty="0">
                <a:solidFill>
                  <a:srgbClr val="00ABA9"/>
                </a:solidFill>
              </a:rPr>
              <a:t>   FROM   segments</a:t>
            </a:r>
          </a:p>
          <a:p>
            <a:r>
              <a:rPr lang="en-US" dirty="0">
                <a:solidFill>
                  <a:srgbClr val="00ABA9"/>
                </a:solidFill>
              </a:rPr>
              <a:t>   WHERE  Segment IS NOT NULL</a:t>
            </a:r>
            <a:r>
              <a:rPr lang="en-US" dirty="0"/>
              <a:t>) AS a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  </a:t>
            </a:r>
            <a:r>
              <a:rPr lang="en-US" dirty="0" err="1"/>
              <a:t>s.segment</a:t>
            </a:r>
            <a:r>
              <a:rPr lang="en-US" dirty="0"/>
              <a:t> = "WARM"</a:t>
            </a:r>
          </a:p>
          <a:p>
            <a:r>
              <a:rPr lang="en-US" dirty="0"/>
              <a:t>WHERE</a:t>
            </a:r>
          </a:p>
          <a:p>
            <a:r>
              <a:rPr lang="en-US" dirty="0"/>
              <a:t>  (</a:t>
            </a:r>
            <a:r>
              <a:rPr lang="en-US" dirty="0" err="1"/>
              <a:t>s.contact_id</a:t>
            </a:r>
            <a:r>
              <a:rPr lang="en-US" dirty="0"/>
              <a:t> = </a:t>
            </a:r>
            <a:r>
              <a:rPr lang="en-US" dirty="0" err="1"/>
              <a:t>a.contact_id</a:t>
            </a:r>
            <a:r>
              <a:rPr lang="en-US" dirty="0"/>
              <a:t>) AND</a:t>
            </a:r>
          </a:p>
          <a:p>
            <a:r>
              <a:rPr lang="en-US" dirty="0"/>
              <a:t>  (</a:t>
            </a:r>
            <a:r>
              <a:rPr lang="en-US" dirty="0" err="1"/>
              <a:t>s.period_id</a:t>
            </a:r>
            <a:r>
              <a:rPr lang="en-US" dirty="0"/>
              <a:t> = </a:t>
            </a:r>
            <a:r>
              <a:rPr lang="en-US" dirty="0" err="1"/>
              <a:t>a.period_id</a:t>
            </a:r>
            <a:r>
              <a:rPr lang="en-US" dirty="0"/>
              <a:t> - 1) AND</a:t>
            </a:r>
          </a:p>
          <a:p>
            <a:r>
              <a:rPr lang="en-US" dirty="0"/>
              <a:t>  (</a:t>
            </a:r>
            <a:r>
              <a:rPr lang="en-US" dirty="0" err="1"/>
              <a:t>s.segment</a:t>
            </a:r>
            <a:r>
              <a:rPr lang="en-US" dirty="0"/>
              <a:t> IS NULL)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70</a:t>
            </a:fld>
            <a:endParaRPr lang="fr-BE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"COLD" segment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Same logic for the COLD segment</a:t>
            </a:r>
          </a:p>
          <a:p>
            <a:r>
              <a:rPr lang="en-US" dirty="0"/>
              <a:t>UPDATE</a:t>
            </a:r>
          </a:p>
          <a:p>
            <a:r>
              <a:rPr lang="en-US" dirty="0"/>
              <a:t>  segments s,</a:t>
            </a:r>
          </a:p>
          <a:p>
            <a:r>
              <a:rPr lang="en-US" dirty="0"/>
              <a:t>  (</a:t>
            </a:r>
            <a:r>
              <a:rPr lang="en-US" dirty="0">
                <a:solidFill>
                  <a:srgbClr val="00ABA9"/>
                </a:solidFill>
              </a:rPr>
              <a:t>SELECT </a:t>
            </a:r>
            <a:r>
              <a:rPr lang="en-US" dirty="0" err="1">
                <a:solidFill>
                  <a:srgbClr val="00ABA9"/>
                </a:solidFill>
              </a:rPr>
              <a:t>contact_id</a:t>
            </a:r>
            <a:r>
              <a:rPr lang="en-US" dirty="0">
                <a:solidFill>
                  <a:srgbClr val="00ABA9"/>
                </a:solidFill>
              </a:rPr>
              <a:t>, </a:t>
            </a:r>
            <a:r>
              <a:rPr lang="en-US" dirty="0" err="1">
                <a:solidFill>
                  <a:srgbClr val="00ABA9"/>
                </a:solidFill>
              </a:rPr>
              <a:t>period_id</a:t>
            </a:r>
            <a:endParaRPr lang="en-US" dirty="0">
              <a:solidFill>
                <a:srgbClr val="00ABA9"/>
              </a:solidFill>
            </a:endParaRPr>
          </a:p>
          <a:p>
            <a:r>
              <a:rPr lang="en-US" dirty="0">
                <a:solidFill>
                  <a:srgbClr val="00ABA9"/>
                </a:solidFill>
              </a:rPr>
              <a:t>   FROM   segments</a:t>
            </a:r>
          </a:p>
          <a:p>
            <a:r>
              <a:rPr lang="en-US" dirty="0">
                <a:solidFill>
                  <a:srgbClr val="00ABA9"/>
                </a:solidFill>
              </a:rPr>
              <a:t>   WHERE  segment LIKE "WARM"</a:t>
            </a:r>
            <a:r>
              <a:rPr lang="en-US" dirty="0"/>
              <a:t>) AS a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  </a:t>
            </a:r>
            <a:r>
              <a:rPr lang="en-US" dirty="0" err="1"/>
              <a:t>s.segment</a:t>
            </a:r>
            <a:r>
              <a:rPr lang="en-US" dirty="0"/>
              <a:t> = "COLD"</a:t>
            </a:r>
          </a:p>
          <a:p>
            <a:r>
              <a:rPr lang="en-US" dirty="0"/>
              <a:t>WHERE</a:t>
            </a:r>
          </a:p>
          <a:p>
            <a:r>
              <a:rPr lang="en-US" dirty="0"/>
              <a:t>  (</a:t>
            </a:r>
            <a:r>
              <a:rPr lang="en-US" dirty="0" err="1"/>
              <a:t>s.contact_id</a:t>
            </a:r>
            <a:r>
              <a:rPr lang="en-US" dirty="0"/>
              <a:t> = </a:t>
            </a:r>
            <a:r>
              <a:rPr lang="en-US" dirty="0" err="1"/>
              <a:t>a.contact_id</a:t>
            </a:r>
            <a:r>
              <a:rPr lang="en-US" dirty="0"/>
              <a:t>) AND</a:t>
            </a:r>
          </a:p>
          <a:p>
            <a:r>
              <a:rPr lang="en-US" dirty="0"/>
              <a:t>  (</a:t>
            </a:r>
            <a:r>
              <a:rPr lang="en-US" dirty="0" err="1"/>
              <a:t>s.period_id</a:t>
            </a:r>
            <a:r>
              <a:rPr lang="en-US" dirty="0"/>
              <a:t> = </a:t>
            </a:r>
            <a:r>
              <a:rPr lang="en-US" dirty="0" err="1"/>
              <a:t>a.period_id</a:t>
            </a:r>
            <a:r>
              <a:rPr lang="en-US" dirty="0"/>
              <a:t> - 1) AND</a:t>
            </a:r>
          </a:p>
          <a:p>
            <a:r>
              <a:rPr lang="en-US" dirty="0"/>
              <a:t>  (</a:t>
            </a:r>
            <a:r>
              <a:rPr lang="en-US" dirty="0" err="1"/>
              <a:t>s.segment</a:t>
            </a:r>
            <a:r>
              <a:rPr lang="en-US" dirty="0"/>
              <a:t> IS NULL)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71</a:t>
            </a:fld>
            <a:endParaRPr lang="fr-BE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"LOST" segment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Almost the same logic for the LOST segment</a:t>
            </a:r>
          </a:p>
          <a:p>
            <a:r>
              <a:rPr lang="en-US" dirty="0"/>
              <a:t>UPDATE</a:t>
            </a:r>
          </a:p>
          <a:p>
            <a:r>
              <a:rPr lang="en-US" dirty="0"/>
              <a:t>  segments s,</a:t>
            </a:r>
          </a:p>
          <a:p>
            <a:r>
              <a:rPr lang="en-US" dirty="0"/>
              <a:t>  (</a:t>
            </a:r>
            <a:r>
              <a:rPr lang="en-US" dirty="0">
                <a:solidFill>
                  <a:srgbClr val="00ABA9"/>
                </a:solidFill>
              </a:rPr>
              <a:t>SELECT </a:t>
            </a:r>
            <a:r>
              <a:rPr lang="en-US" dirty="0" err="1">
                <a:solidFill>
                  <a:srgbClr val="00ABA9"/>
                </a:solidFill>
              </a:rPr>
              <a:t>contact_id</a:t>
            </a:r>
            <a:r>
              <a:rPr lang="en-US" dirty="0">
                <a:solidFill>
                  <a:srgbClr val="00ABA9"/>
                </a:solidFill>
              </a:rPr>
              <a:t>, </a:t>
            </a:r>
            <a:r>
              <a:rPr lang="en-US" dirty="0" err="1">
                <a:solidFill>
                  <a:srgbClr val="00ABA9"/>
                </a:solidFill>
              </a:rPr>
              <a:t>period_id</a:t>
            </a:r>
            <a:endParaRPr lang="en-US" dirty="0">
              <a:solidFill>
                <a:srgbClr val="00ABA9"/>
              </a:solidFill>
            </a:endParaRPr>
          </a:p>
          <a:p>
            <a:r>
              <a:rPr lang="en-US" dirty="0">
                <a:solidFill>
                  <a:srgbClr val="00ABA9"/>
                </a:solidFill>
              </a:rPr>
              <a:t>   FROM   segments</a:t>
            </a:r>
          </a:p>
          <a:p>
            <a:r>
              <a:rPr lang="en-US" dirty="0">
                <a:solidFill>
                  <a:srgbClr val="00ABA9"/>
                </a:solidFill>
              </a:rPr>
              <a:t>   WHERE  segment LIKE "COLD"</a:t>
            </a:r>
            <a:r>
              <a:rPr lang="en-US" dirty="0"/>
              <a:t>) AS a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  </a:t>
            </a:r>
            <a:r>
              <a:rPr lang="en-US" dirty="0" err="1"/>
              <a:t>s.segment</a:t>
            </a:r>
            <a:r>
              <a:rPr lang="en-US" dirty="0"/>
              <a:t> = "LOST"</a:t>
            </a:r>
          </a:p>
          <a:p>
            <a:r>
              <a:rPr lang="en-US" dirty="0"/>
              <a:t>WHERE</a:t>
            </a:r>
          </a:p>
          <a:p>
            <a:r>
              <a:rPr lang="en-US" dirty="0"/>
              <a:t>  (</a:t>
            </a:r>
            <a:r>
              <a:rPr lang="en-US" dirty="0" err="1"/>
              <a:t>s.contact_id</a:t>
            </a:r>
            <a:r>
              <a:rPr lang="en-US" dirty="0"/>
              <a:t> = </a:t>
            </a:r>
            <a:r>
              <a:rPr lang="en-US" dirty="0" err="1"/>
              <a:t>a.contact_id</a:t>
            </a:r>
            <a:r>
              <a:rPr lang="en-US" dirty="0"/>
              <a:t>) AND</a:t>
            </a:r>
          </a:p>
          <a:p>
            <a:r>
              <a:rPr lang="en-US" dirty="0"/>
              <a:t>  (</a:t>
            </a:r>
            <a:r>
              <a:rPr lang="en-US" dirty="0" err="1"/>
              <a:t>s.period_id</a:t>
            </a:r>
            <a:r>
              <a:rPr lang="en-US" dirty="0"/>
              <a:t>  </a:t>
            </a:r>
            <a:r>
              <a:rPr lang="en-US" dirty="0">
                <a:solidFill>
                  <a:srgbClr val="C00000"/>
                </a:solidFill>
              </a:rPr>
              <a:t>&lt;</a:t>
            </a:r>
            <a:r>
              <a:rPr lang="en-US" dirty="0"/>
              <a:t> </a:t>
            </a:r>
            <a:r>
              <a:rPr lang="en-US" dirty="0" err="1"/>
              <a:t>a.period_id</a:t>
            </a:r>
            <a:r>
              <a:rPr lang="en-US" dirty="0"/>
              <a:t>)  AND</a:t>
            </a:r>
          </a:p>
          <a:p>
            <a:r>
              <a:rPr lang="en-US" dirty="0"/>
              <a:t>  (</a:t>
            </a:r>
            <a:r>
              <a:rPr lang="en-US" dirty="0" err="1"/>
              <a:t>s.segment</a:t>
            </a:r>
            <a:r>
              <a:rPr lang="en-US" dirty="0"/>
              <a:t> IS NULL)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72</a:t>
            </a:fld>
            <a:endParaRPr lang="fr-BE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segment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Count segment members per period</a:t>
            </a:r>
          </a:p>
          <a:p>
            <a:r>
              <a:rPr lang="en-US" dirty="0"/>
              <a:t>SELECT </a:t>
            </a:r>
            <a:r>
              <a:rPr lang="en-US" dirty="0" err="1"/>
              <a:t>period_id</a:t>
            </a:r>
            <a:r>
              <a:rPr lang="en-US" dirty="0"/>
              <a:t>, segment, COUNT(*)</a:t>
            </a:r>
          </a:p>
          <a:p>
            <a:r>
              <a:rPr lang="en-US" dirty="0"/>
              <a:t>FROM segments</a:t>
            </a:r>
          </a:p>
          <a:p>
            <a:r>
              <a:rPr lang="en-US" dirty="0"/>
              <a:t>GROUP BY 1, 2</a:t>
            </a:r>
          </a:p>
          <a:p>
            <a:r>
              <a:rPr lang="en-US" dirty="0"/>
              <a:t>ORDER BY 2, 1 DESC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73</a:t>
            </a:fld>
            <a:endParaRPr lang="fr-BE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transitions between periods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In which segments were donors last period,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and where are they now?</a:t>
            </a:r>
          </a:p>
          <a:p>
            <a:r>
              <a:rPr lang="en-US" dirty="0"/>
              <a:t>SELECT </a:t>
            </a:r>
            <a:r>
              <a:rPr lang="en-US" dirty="0" err="1"/>
              <a:t>old.segment</a:t>
            </a:r>
            <a:r>
              <a:rPr lang="en-US" dirty="0"/>
              <a:t>, </a:t>
            </a:r>
            <a:r>
              <a:rPr lang="en-US" dirty="0" err="1"/>
              <a:t>new.segment</a:t>
            </a:r>
            <a:r>
              <a:rPr lang="en-US" dirty="0"/>
              <a:t>, COUNT(</a:t>
            </a:r>
            <a:r>
              <a:rPr lang="en-US" dirty="0" err="1"/>
              <a:t>new.segment</a:t>
            </a:r>
            <a:r>
              <a:rPr lang="en-US" dirty="0"/>
              <a:t>)</a:t>
            </a:r>
          </a:p>
          <a:p>
            <a:r>
              <a:rPr lang="en-US" dirty="0"/>
              <a:t>FROM segments old,</a:t>
            </a:r>
          </a:p>
          <a:p>
            <a:r>
              <a:rPr lang="en-US" dirty="0"/>
              <a:t>     segments new</a:t>
            </a:r>
          </a:p>
          <a:p>
            <a:r>
              <a:rPr lang="en-US" dirty="0"/>
              <a:t>WHERE (</a:t>
            </a:r>
            <a:r>
              <a:rPr lang="en-US" dirty="0" err="1"/>
              <a:t>old.contact_id</a:t>
            </a:r>
            <a:r>
              <a:rPr lang="en-US" dirty="0"/>
              <a:t> = </a:t>
            </a:r>
            <a:r>
              <a:rPr lang="en-US" dirty="0" err="1"/>
              <a:t>new.contact_id</a:t>
            </a:r>
            <a:r>
              <a:rPr lang="en-US" dirty="0"/>
              <a:t>) AND</a:t>
            </a:r>
          </a:p>
          <a:p>
            <a:r>
              <a:rPr lang="en-US" dirty="0"/>
              <a:t>      (</a:t>
            </a:r>
            <a:r>
              <a:rPr lang="en-US" dirty="0" err="1"/>
              <a:t>old.period_id</a:t>
            </a:r>
            <a:r>
              <a:rPr lang="en-US" dirty="0"/>
              <a:t> = 1) AND</a:t>
            </a:r>
          </a:p>
          <a:p>
            <a:r>
              <a:rPr lang="en-US" dirty="0"/>
              <a:t>      (</a:t>
            </a:r>
            <a:r>
              <a:rPr lang="en-US" dirty="0" err="1"/>
              <a:t>new.period_id</a:t>
            </a:r>
            <a:r>
              <a:rPr lang="en-US" dirty="0"/>
              <a:t> = 0)</a:t>
            </a:r>
          </a:p>
          <a:p>
            <a:r>
              <a:rPr lang="en-US" dirty="0"/>
              <a:t>GROUP BY 1, 2</a:t>
            </a:r>
          </a:p>
          <a:p>
            <a:r>
              <a:rPr lang="en-US" dirty="0"/>
              <a:t>ORDER BY 1,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74</a:t>
            </a:fld>
            <a:endParaRPr lang="fr-BE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Financial contribution by segment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Report the financial contribution of each segment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  </a:t>
            </a:r>
            <a:r>
              <a:rPr lang="en-US" dirty="0" err="1"/>
              <a:t>s.segment</a:t>
            </a:r>
            <a:r>
              <a:rPr lang="en-US" dirty="0"/>
              <a:t>,</a:t>
            </a:r>
          </a:p>
          <a:p>
            <a:r>
              <a:rPr lang="en-US" dirty="0"/>
              <a:t>  COUNT(DISTINCT(</a:t>
            </a:r>
            <a:r>
              <a:rPr lang="en-US" dirty="0" err="1"/>
              <a:t>s.contact_id</a:t>
            </a:r>
            <a:r>
              <a:rPr lang="en-US" dirty="0"/>
              <a:t>)) AS '</a:t>
            </a:r>
            <a:r>
              <a:rPr lang="en-US" dirty="0" err="1"/>
              <a:t>numdonors</a:t>
            </a:r>
            <a:r>
              <a:rPr lang="en-US" dirty="0"/>
              <a:t>',</a:t>
            </a:r>
          </a:p>
          <a:p>
            <a:r>
              <a:rPr lang="en-US" dirty="0"/>
              <a:t>  COUNT(</a:t>
            </a:r>
            <a:r>
              <a:rPr lang="en-US" dirty="0" err="1"/>
              <a:t>a.amount</a:t>
            </a:r>
            <a:r>
              <a:rPr lang="en-US" dirty="0"/>
              <a:t>)               AS '</a:t>
            </a:r>
            <a:r>
              <a:rPr lang="en-US" dirty="0" err="1"/>
              <a:t>numdonations</a:t>
            </a:r>
            <a:r>
              <a:rPr lang="en-US" dirty="0"/>
              <a:t>',</a:t>
            </a:r>
          </a:p>
          <a:p>
            <a:r>
              <a:rPr lang="en-US" dirty="0"/>
              <a:t>  CEILING(AVG(</a:t>
            </a:r>
            <a:r>
              <a:rPr lang="en-US" dirty="0" err="1"/>
              <a:t>a.amount</a:t>
            </a:r>
            <a:r>
              <a:rPr lang="en-US" dirty="0"/>
              <a:t>))        AS '</a:t>
            </a:r>
            <a:r>
              <a:rPr lang="en-US" dirty="0" err="1"/>
              <a:t>avgamount</a:t>
            </a:r>
            <a:r>
              <a:rPr lang="en-US" dirty="0"/>
              <a:t>',</a:t>
            </a:r>
          </a:p>
          <a:p>
            <a:r>
              <a:rPr lang="en-US" dirty="0"/>
              <a:t>  CEILING(SUM(</a:t>
            </a:r>
            <a:r>
              <a:rPr lang="en-US" dirty="0" err="1"/>
              <a:t>a.amount</a:t>
            </a:r>
            <a:r>
              <a:rPr lang="en-US" dirty="0"/>
              <a:t>))        AS '</a:t>
            </a:r>
            <a:r>
              <a:rPr lang="en-US" dirty="0" err="1"/>
              <a:t>totalgenerosity</a:t>
            </a:r>
            <a:r>
              <a:rPr lang="en-US" dirty="0"/>
              <a:t>'</a:t>
            </a:r>
          </a:p>
          <a:p>
            <a:r>
              <a:rPr lang="en-US" dirty="0"/>
              <a:t>FROM</a:t>
            </a:r>
          </a:p>
          <a:p>
            <a:r>
              <a:rPr lang="en-US" dirty="0"/>
              <a:t>  segments s,</a:t>
            </a:r>
          </a:p>
          <a:p>
            <a:r>
              <a:rPr lang="en-US" dirty="0"/>
              <a:t>  periods p,</a:t>
            </a:r>
          </a:p>
          <a:p>
            <a:r>
              <a:rPr lang="en-US" dirty="0"/>
              <a:t>  acts a</a:t>
            </a:r>
          </a:p>
          <a:p>
            <a:r>
              <a:rPr lang="en-US" dirty="0"/>
              <a:t>WHERE</a:t>
            </a:r>
          </a:p>
          <a:p>
            <a:r>
              <a:rPr lang="en-US" dirty="0"/>
              <a:t>  (</a:t>
            </a:r>
            <a:r>
              <a:rPr lang="en-US" dirty="0" err="1"/>
              <a:t>s.contact_id</a:t>
            </a:r>
            <a:r>
              <a:rPr lang="en-US" dirty="0"/>
              <a:t> = </a:t>
            </a:r>
            <a:r>
              <a:rPr lang="en-US" dirty="0" err="1"/>
              <a:t>a.contact_id</a:t>
            </a:r>
            <a:r>
              <a:rPr lang="en-US" dirty="0"/>
              <a:t>) AND</a:t>
            </a:r>
          </a:p>
          <a:p>
            <a:r>
              <a:rPr lang="en-US" dirty="0"/>
              <a:t>  (</a:t>
            </a:r>
            <a:r>
              <a:rPr lang="en-US" dirty="0" err="1"/>
              <a:t>s.period_id</a:t>
            </a:r>
            <a:r>
              <a:rPr lang="en-US" dirty="0"/>
              <a:t> = 0) AND</a:t>
            </a:r>
          </a:p>
          <a:p>
            <a:r>
              <a:rPr lang="en-US" dirty="0"/>
              <a:t>  (</a:t>
            </a:r>
            <a:r>
              <a:rPr lang="en-US" dirty="0" err="1"/>
              <a:t>p.period_id</a:t>
            </a:r>
            <a:r>
              <a:rPr lang="en-US" dirty="0"/>
              <a:t> = 0) AND</a:t>
            </a:r>
          </a:p>
          <a:p>
            <a:r>
              <a:rPr lang="en-US" dirty="0"/>
              <a:t>  (</a:t>
            </a:r>
            <a:r>
              <a:rPr lang="en-US" dirty="0" err="1"/>
              <a:t>a.act_date</a:t>
            </a:r>
            <a:r>
              <a:rPr lang="en-US" dirty="0"/>
              <a:t> &gt;= </a:t>
            </a:r>
            <a:r>
              <a:rPr lang="en-US" dirty="0" err="1"/>
              <a:t>p.first_day</a:t>
            </a:r>
            <a:r>
              <a:rPr lang="en-US" dirty="0"/>
              <a:t>) AND</a:t>
            </a:r>
          </a:p>
          <a:p>
            <a:r>
              <a:rPr lang="en-US" dirty="0"/>
              <a:t>  (</a:t>
            </a:r>
            <a:r>
              <a:rPr lang="en-US" dirty="0" err="1"/>
              <a:t>a.act_date</a:t>
            </a:r>
            <a:r>
              <a:rPr lang="en-US" dirty="0"/>
              <a:t> &lt;= </a:t>
            </a:r>
            <a:r>
              <a:rPr lang="en-US" dirty="0" err="1"/>
              <a:t>p.last_day</a:t>
            </a:r>
            <a:r>
              <a:rPr lang="en-US" dirty="0"/>
              <a:t>)</a:t>
            </a:r>
          </a:p>
          <a:p>
            <a:r>
              <a:rPr lang="en-US" dirty="0"/>
              <a:t>GROUP BY 1</a:t>
            </a:r>
          </a:p>
          <a:p>
            <a:r>
              <a:rPr lang="en-US" dirty="0"/>
              <a:t>ORDER BY </a:t>
            </a:r>
            <a:r>
              <a:rPr lang="en-US" dirty="0" err="1"/>
              <a:t>totalgenerosity</a:t>
            </a:r>
            <a:r>
              <a:rPr lang="en-US" dirty="0"/>
              <a:t> DESC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75</a:t>
            </a:fld>
            <a:endParaRPr lang="fr-BE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648744" y="4437112"/>
            <a:ext cx="79208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Financial contribution by segment (P+1)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Report the financial contribution in "period 0"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(last 12 months) of each segment in period 1 (a year before)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  </a:t>
            </a:r>
            <a:r>
              <a:rPr lang="en-US" dirty="0" err="1"/>
              <a:t>s.segment</a:t>
            </a:r>
            <a:r>
              <a:rPr lang="en-US" dirty="0"/>
              <a:t>,</a:t>
            </a:r>
          </a:p>
          <a:p>
            <a:r>
              <a:rPr lang="en-US" dirty="0"/>
              <a:t>  COUNT(DISTINCT(</a:t>
            </a:r>
            <a:r>
              <a:rPr lang="en-US" dirty="0" err="1"/>
              <a:t>s.contact_id</a:t>
            </a:r>
            <a:r>
              <a:rPr lang="en-US" dirty="0"/>
              <a:t>)) AS '</a:t>
            </a:r>
            <a:r>
              <a:rPr lang="en-US" dirty="0" err="1"/>
              <a:t>numdonors</a:t>
            </a:r>
            <a:r>
              <a:rPr lang="en-US" dirty="0"/>
              <a:t>',</a:t>
            </a:r>
          </a:p>
          <a:p>
            <a:r>
              <a:rPr lang="en-US" dirty="0"/>
              <a:t>  COUNT(</a:t>
            </a:r>
            <a:r>
              <a:rPr lang="en-US" dirty="0" err="1"/>
              <a:t>a.amount</a:t>
            </a:r>
            <a:r>
              <a:rPr lang="en-US" dirty="0"/>
              <a:t>)               AS '</a:t>
            </a:r>
            <a:r>
              <a:rPr lang="en-US" dirty="0" err="1"/>
              <a:t>numdonations</a:t>
            </a:r>
            <a:r>
              <a:rPr lang="en-US" dirty="0"/>
              <a:t>',</a:t>
            </a:r>
          </a:p>
          <a:p>
            <a:r>
              <a:rPr lang="en-US" dirty="0"/>
              <a:t>  CEILING(AVG(</a:t>
            </a:r>
            <a:r>
              <a:rPr lang="en-US" dirty="0" err="1"/>
              <a:t>a.amount</a:t>
            </a:r>
            <a:r>
              <a:rPr lang="en-US" dirty="0"/>
              <a:t>))        AS '</a:t>
            </a:r>
            <a:r>
              <a:rPr lang="en-US" dirty="0" err="1"/>
              <a:t>avgamount</a:t>
            </a:r>
            <a:r>
              <a:rPr lang="en-US" dirty="0"/>
              <a:t>',</a:t>
            </a:r>
          </a:p>
          <a:p>
            <a:r>
              <a:rPr lang="en-US" dirty="0"/>
              <a:t>  CEILING(SUM(</a:t>
            </a:r>
            <a:r>
              <a:rPr lang="en-US" dirty="0" err="1"/>
              <a:t>a.amount</a:t>
            </a:r>
            <a:r>
              <a:rPr lang="en-US" dirty="0"/>
              <a:t>))        AS '</a:t>
            </a:r>
            <a:r>
              <a:rPr lang="en-US" dirty="0" err="1"/>
              <a:t>totalgenerosity</a:t>
            </a:r>
            <a:r>
              <a:rPr lang="en-US" dirty="0"/>
              <a:t>'</a:t>
            </a:r>
          </a:p>
          <a:p>
            <a:r>
              <a:rPr lang="en-US" dirty="0"/>
              <a:t>FROM</a:t>
            </a:r>
          </a:p>
          <a:p>
            <a:r>
              <a:rPr lang="en-US" dirty="0"/>
              <a:t>  segments s,</a:t>
            </a:r>
          </a:p>
          <a:p>
            <a:r>
              <a:rPr lang="en-US" dirty="0"/>
              <a:t>  periods p,</a:t>
            </a:r>
          </a:p>
          <a:p>
            <a:r>
              <a:rPr lang="en-US" dirty="0"/>
              <a:t>  acts a</a:t>
            </a:r>
          </a:p>
          <a:p>
            <a:r>
              <a:rPr lang="en-US" dirty="0"/>
              <a:t>WHERE</a:t>
            </a:r>
          </a:p>
          <a:p>
            <a:r>
              <a:rPr lang="en-US" dirty="0"/>
              <a:t>  (</a:t>
            </a:r>
            <a:r>
              <a:rPr lang="en-US" dirty="0" err="1"/>
              <a:t>s.contact_id</a:t>
            </a:r>
            <a:r>
              <a:rPr lang="en-US" dirty="0"/>
              <a:t> = </a:t>
            </a:r>
            <a:r>
              <a:rPr lang="en-US" dirty="0" err="1"/>
              <a:t>a.contact_id</a:t>
            </a:r>
            <a:r>
              <a:rPr lang="en-US" dirty="0"/>
              <a:t>) AND</a:t>
            </a:r>
          </a:p>
          <a:p>
            <a:r>
              <a:rPr lang="en-US" dirty="0"/>
              <a:t>  (</a:t>
            </a:r>
            <a:r>
              <a:rPr lang="en-US" dirty="0" err="1"/>
              <a:t>s.period_id</a:t>
            </a:r>
            <a:r>
              <a:rPr lang="en-US" dirty="0"/>
              <a:t> = 1) AND</a:t>
            </a:r>
          </a:p>
          <a:p>
            <a:r>
              <a:rPr lang="en-US" dirty="0"/>
              <a:t>  (</a:t>
            </a:r>
            <a:r>
              <a:rPr lang="en-US" dirty="0" err="1"/>
              <a:t>p.period_id</a:t>
            </a:r>
            <a:r>
              <a:rPr lang="en-US" dirty="0"/>
              <a:t> = 0) AND</a:t>
            </a:r>
          </a:p>
          <a:p>
            <a:r>
              <a:rPr lang="en-US" dirty="0"/>
              <a:t>  (</a:t>
            </a:r>
            <a:r>
              <a:rPr lang="en-US" dirty="0" err="1"/>
              <a:t>a.act_date</a:t>
            </a:r>
            <a:r>
              <a:rPr lang="en-US" dirty="0"/>
              <a:t> &gt;= </a:t>
            </a:r>
            <a:r>
              <a:rPr lang="en-US" dirty="0" err="1"/>
              <a:t>p.first_day</a:t>
            </a:r>
            <a:r>
              <a:rPr lang="en-US" dirty="0"/>
              <a:t>) AND</a:t>
            </a:r>
          </a:p>
          <a:p>
            <a:r>
              <a:rPr lang="en-US" dirty="0"/>
              <a:t>  (</a:t>
            </a:r>
            <a:r>
              <a:rPr lang="en-US" dirty="0" err="1"/>
              <a:t>a.act_date</a:t>
            </a:r>
            <a:r>
              <a:rPr lang="en-US" dirty="0"/>
              <a:t> &lt;= </a:t>
            </a:r>
            <a:r>
              <a:rPr lang="en-US" dirty="0" err="1"/>
              <a:t>p.last_day</a:t>
            </a:r>
            <a:r>
              <a:rPr lang="en-US" dirty="0"/>
              <a:t>)</a:t>
            </a:r>
          </a:p>
          <a:p>
            <a:r>
              <a:rPr lang="en-US" dirty="0"/>
              <a:t>GROUP BY 1</a:t>
            </a:r>
          </a:p>
          <a:p>
            <a:r>
              <a:rPr lang="en-US" dirty="0"/>
              <a:t>ORDER BY </a:t>
            </a:r>
            <a:r>
              <a:rPr lang="en-US" dirty="0" err="1"/>
              <a:t>totalgenerosity</a:t>
            </a:r>
            <a:r>
              <a:rPr lang="en-US" dirty="0"/>
              <a:t> DESC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76</a:t>
            </a:fld>
            <a:endParaRPr lang="fr-BE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That’s all folks 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basic marketing indicators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We will focus on one-off donations only...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Express a date as duration since ..., in years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The database stops at May 30, 2022</a:t>
            </a:r>
          </a:p>
          <a:p>
            <a:r>
              <a:rPr lang="en-US" dirty="0"/>
              <a:t>ELECT </a:t>
            </a:r>
            <a:r>
              <a:rPr lang="en-US" dirty="0" err="1"/>
              <a:t>contact_id</a:t>
            </a:r>
            <a:r>
              <a:rPr lang="en-US" dirty="0"/>
              <a:t>,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rgbClr val="C00000"/>
                </a:solidFill>
              </a:rPr>
              <a:t>DATEDIFF</a:t>
            </a:r>
            <a:r>
              <a:rPr lang="en-US" dirty="0"/>
              <a:t>(20220530, MAX(</a:t>
            </a:r>
            <a:r>
              <a:rPr lang="en-US" dirty="0" err="1"/>
              <a:t>act_date</a:t>
            </a:r>
            <a:r>
              <a:rPr lang="en-US" dirty="0"/>
              <a:t>)) / 365</a:t>
            </a:r>
          </a:p>
          <a:p>
            <a:r>
              <a:rPr lang="en-US" dirty="0"/>
              <a:t>          AS 'recency',</a:t>
            </a:r>
          </a:p>
          <a:p>
            <a:r>
              <a:rPr lang="en-US" dirty="0"/>
              <a:t>      COUNT(amount) AS 'frequency',</a:t>
            </a:r>
          </a:p>
          <a:p>
            <a:r>
              <a:rPr lang="en-US" dirty="0"/>
              <a:t>      AVG(amount) AS '</a:t>
            </a:r>
            <a:r>
              <a:rPr lang="en-US" dirty="0" err="1"/>
              <a:t>avgamount</a:t>
            </a:r>
            <a:r>
              <a:rPr lang="en-US" dirty="0"/>
              <a:t>',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rgbClr val="C00000"/>
                </a:solidFill>
              </a:rPr>
              <a:t>DATEDIFF</a:t>
            </a:r>
            <a:r>
              <a:rPr lang="en-US" dirty="0"/>
              <a:t>(20220530, MIN(</a:t>
            </a:r>
            <a:r>
              <a:rPr lang="en-US" dirty="0" err="1"/>
              <a:t>act_date</a:t>
            </a:r>
            <a:r>
              <a:rPr lang="en-US" dirty="0"/>
              <a:t>)) / 365</a:t>
            </a:r>
          </a:p>
          <a:p>
            <a:r>
              <a:rPr lang="en-US" dirty="0"/>
              <a:t>          AS '</a:t>
            </a:r>
            <a:r>
              <a:rPr lang="en-US" dirty="0" err="1"/>
              <a:t>firstdonation</a:t>
            </a:r>
            <a:r>
              <a:rPr lang="en-US" dirty="0"/>
              <a:t>'</a:t>
            </a:r>
          </a:p>
          <a:p>
            <a:r>
              <a:rPr lang="en-US" dirty="0"/>
              <a:t>FROM acts</a:t>
            </a:r>
          </a:p>
          <a:p>
            <a:r>
              <a:rPr lang="en-US" dirty="0"/>
              <a:t>WHERE </a:t>
            </a:r>
            <a:r>
              <a:rPr lang="en-US" dirty="0" err="1"/>
              <a:t>act_type_id</a:t>
            </a:r>
            <a:r>
              <a:rPr lang="en-US" dirty="0"/>
              <a:t> = 'DO'</a:t>
            </a:r>
          </a:p>
          <a:p>
            <a:r>
              <a:rPr lang="en-US" dirty="0"/>
              <a:t>GROUP BY 1;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8</a:t>
            </a:fld>
            <a:endParaRPr lang="fr-B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Individuals are grouped based on their </a:t>
            </a:r>
            <a:r>
              <a:rPr lang="en-US" b="1" dirty="0"/>
              <a:t>similarities</a:t>
            </a:r>
          </a:p>
          <a:p>
            <a:endParaRPr lang="en-US" dirty="0"/>
          </a:p>
          <a:p>
            <a:r>
              <a:rPr lang="en-US" dirty="0"/>
              <a:t>The algorithms are automatic</a:t>
            </a:r>
          </a:p>
          <a:p>
            <a:pPr lvl="1"/>
            <a:r>
              <a:rPr lang="en-US" dirty="0"/>
              <a:t>Maximize heterogeneity across segments</a:t>
            </a:r>
          </a:p>
          <a:p>
            <a:pPr lvl="1"/>
            <a:r>
              <a:rPr lang="en-US" dirty="0"/>
              <a:t>Maximize homogeneity within segments</a:t>
            </a:r>
          </a:p>
          <a:p>
            <a:endParaRPr lang="en-US" dirty="0"/>
          </a:p>
          <a:p>
            <a:r>
              <a:rPr lang="en-US" dirty="0"/>
              <a:t>Major approach #1: hierarchical clustering</a:t>
            </a:r>
          </a:p>
          <a:p>
            <a:pPr lvl="1"/>
            <a:r>
              <a:rPr lang="en-US" dirty="0"/>
              <a:t>Variants: distance metric</a:t>
            </a:r>
          </a:p>
          <a:p>
            <a:endParaRPr lang="en-US" dirty="0"/>
          </a:p>
          <a:p>
            <a:r>
              <a:rPr lang="en-US" dirty="0"/>
              <a:t>Major approach #2: k-means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9</a:t>
            </a:fld>
            <a:endParaRPr lang="fr-B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de mod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model</Template>
  <TotalTime>2209</TotalTime>
  <Words>4753</Words>
  <Application>Microsoft Office PowerPoint</Application>
  <PresentationFormat>A4 Paper (210x297 mm)</PresentationFormat>
  <Paragraphs>866</Paragraphs>
  <Slides>77</Slides>
  <Notes>76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6" baseType="lpstr">
      <vt:lpstr>Arial</vt:lpstr>
      <vt:lpstr>Courier New</vt:lpstr>
      <vt:lpstr>Calibri</vt:lpstr>
      <vt:lpstr>Code New Roman</vt:lpstr>
      <vt:lpstr>Gotham Medium</vt:lpstr>
      <vt:lpstr>Times New Roman</vt:lpstr>
      <vt:lpstr>Gotham Book</vt:lpstr>
      <vt:lpstr>Slide model</vt:lpstr>
      <vt:lpstr>Equation</vt:lpstr>
      <vt:lpstr>Marketing Analytics</vt:lpstr>
      <vt:lpstr>Agenda</vt:lpstr>
      <vt:lpstr>segmentation</vt:lpstr>
      <vt:lpstr>Segmentation</vt:lpstr>
      <vt:lpstr>A good segment is…</vt:lpstr>
      <vt:lpstr>Example of segmentation variables</vt:lpstr>
      <vt:lpstr>Extract basic marketing indicators</vt:lpstr>
      <vt:lpstr>Extract basic marketing indicators</vt:lpstr>
      <vt:lpstr>Descriptive segmentation</vt:lpstr>
      <vt:lpstr>hierarchical clustering</vt:lpstr>
      <vt:lpstr>Example</vt:lpstr>
      <vt:lpstr>Example</vt:lpstr>
      <vt:lpstr>Example</vt:lpstr>
      <vt:lpstr>Hierarchical clustering step by step</vt:lpstr>
      <vt:lpstr>Hierarchical clustering step by step</vt:lpstr>
      <vt:lpstr>Hierarchical clustering step by step</vt:lpstr>
      <vt:lpstr>Hierarchical clustering step by step</vt:lpstr>
      <vt:lpstr>Hierarchical clustering step by step</vt:lpstr>
      <vt:lpstr>Hierarchical clustering step by step</vt:lpstr>
      <vt:lpstr>Hierarchical clustering step by step</vt:lpstr>
      <vt:lpstr>Hierarchical clustering step by step</vt:lpstr>
      <vt:lpstr>Hierarchical clustering step by step</vt:lpstr>
      <vt:lpstr>A more systematic approach</vt:lpstr>
      <vt:lpstr>Formal definition for “similarity”</vt:lpstr>
      <vt:lpstr>Hierarchical clustering with R</vt:lpstr>
      <vt:lpstr>Hierarchical clustering with R (cont'd)</vt:lpstr>
      <vt:lpstr>Dendogram</vt:lpstr>
      <vt:lpstr>Dendogram</vt:lpstr>
      <vt:lpstr>Hierarchical clustering with R (cont'd)</vt:lpstr>
      <vt:lpstr>K-MEANS</vt:lpstr>
      <vt:lpstr>K-means</vt:lpstr>
      <vt:lpstr>K-means</vt:lpstr>
      <vt:lpstr>K-means – step 1 &amp; 2</vt:lpstr>
      <vt:lpstr>K-means – step 3</vt:lpstr>
      <vt:lpstr>K-means – step 4</vt:lpstr>
      <vt:lpstr>K-means – step 3</vt:lpstr>
      <vt:lpstr>K-means – step 4</vt:lpstr>
      <vt:lpstr>K-means – step 3</vt:lpstr>
      <vt:lpstr>K-means – etc.</vt:lpstr>
      <vt:lpstr>Issues with k-means</vt:lpstr>
      <vt:lpstr>Issues with k-means</vt:lpstr>
      <vt:lpstr>Issues with k-means</vt:lpstr>
      <vt:lpstr>Basic k-means with R</vt:lpstr>
      <vt:lpstr>Basic k-means with R (cont'd)</vt:lpstr>
      <vt:lpstr>CART</vt:lpstr>
      <vt:lpstr>CART</vt:lpstr>
      <vt:lpstr>CART</vt:lpstr>
      <vt:lpstr>CART in practice</vt:lpstr>
      <vt:lpstr>CART in practice</vt:lpstr>
      <vt:lpstr>Extract data for a CART model</vt:lpstr>
      <vt:lpstr>Extract data for a CART model</vt:lpstr>
      <vt:lpstr>CART in R…</vt:lpstr>
      <vt:lpstr>CART in R… (cont'd)</vt:lpstr>
      <vt:lpstr>ad hoc segmentation</vt:lpstr>
      <vt:lpstr>Segmentation in practice</vt:lpstr>
      <vt:lpstr>Our objectives</vt:lpstr>
      <vt:lpstr>A (very) simple segmentation</vt:lpstr>
      <vt:lpstr>Create a "periods" table</vt:lpstr>
      <vt:lpstr>Populate the periods table</vt:lpstr>
      <vt:lpstr>Create a "segment" table</vt:lpstr>
      <vt:lpstr>Create placeholders in the segment table</vt:lpstr>
      <vt:lpstr>Create the "AUTO" segment</vt:lpstr>
      <vt:lpstr>Create the "AUTO" segment</vt:lpstr>
      <vt:lpstr>Create the "NEW" segment</vt:lpstr>
      <vt:lpstr>Create the "NEW" segment</vt:lpstr>
      <vt:lpstr>Create the "NEW" segment</vt:lpstr>
      <vt:lpstr>Create the "BOTTOM/TOP" segments</vt:lpstr>
      <vt:lpstr>Create the "BOTTOM/TOP" segments</vt:lpstr>
      <vt:lpstr>Create the "WARM" segment</vt:lpstr>
      <vt:lpstr>Create the "WARM" segment</vt:lpstr>
      <vt:lpstr>Create the "COLD" segment</vt:lpstr>
      <vt:lpstr>Create the "LOST" segment</vt:lpstr>
      <vt:lpstr>Count segment members</vt:lpstr>
      <vt:lpstr>Compute transitions between periods</vt:lpstr>
      <vt:lpstr>Financial contribution by segment</vt:lpstr>
      <vt:lpstr>Financial contribution by segment (P+1)</vt:lpstr>
      <vt:lpstr>That’s all folks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Arnaud De Bruyn</dc:creator>
  <cp:lastModifiedBy>Arnaud De Bruyn</cp:lastModifiedBy>
  <cp:revision>48</cp:revision>
  <dcterms:created xsi:type="dcterms:W3CDTF">2015-01-09T07:44:21Z</dcterms:created>
  <dcterms:modified xsi:type="dcterms:W3CDTF">2022-10-17T10:41:16Z</dcterms:modified>
</cp:coreProperties>
</file>