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352" r:id="rId4"/>
    <p:sldId id="428" r:id="rId5"/>
    <p:sldId id="429" r:id="rId6"/>
    <p:sldId id="436" r:id="rId7"/>
    <p:sldId id="434" r:id="rId8"/>
    <p:sldId id="435" r:id="rId9"/>
    <p:sldId id="437" r:id="rId10"/>
    <p:sldId id="430" r:id="rId11"/>
    <p:sldId id="431" r:id="rId12"/>
    <p:sldId id="432" r:id="rId13"/>
    <p:sldId id="433" r:id="rId14"/>
    <p:sldId id="438" r:id="rId15"/>
    <p:sldId id="320" r:id="rId16"/>
  </p:sldIdLst>
  <p:sldSz cx="9906000" cy="6858000" type="A4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de New Roman" panose="020B0604020202020204" charset="0"/>
      <p:regular r:id="rId22"/>
    </p:embeddedFont>
    <p:embeddedFont>
      <p:font typeface="Gotham Bold" panose="02000803030000020004" pitchFamily="2" charset="0"/>
      <p:bold r:id="rId23"/>
      <p:italic r:id="rId24"/>
    </p:embeddedFont>
    <p:embeddedFont>
      <p:font typeface="Gotham Book" pitchFamily="50" charset="0"/>
      <p:regular r:id="rId25"/>
      <p:italic r:id="rId26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A9"/>
    <a:srgbClr val="008582"/>
    <a:srgbClr val="CC3433"/>
    <a:srgbClr val="3C659D"/>
    <a:srgbClr val="A20025"/>
    <a:srgbClr val="668100"/>
    <a:srgbClr val="FFFFFF"/>
    <a:srgbClr val="647687"/>
    <a:srgbClr val="87794E"/>
    <a:srgbClr val="766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105" d="100"/>
          <a:sy n="105" d="100"/>
        </p:scale>
        <p:origin x="1464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A7A-FF37-4E06-83B5-C92103564C50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DAD3E-99F3-4FC4-8505-5984D5685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6">
            <a:extLst>
              <a:ext uri="{FF2B5EF4-FFF2-40B4-BE49-F238E27FC236}">
                <a16:creationId xmlns:a16="http://schemas.microsoft.com/office/drawing/2014/main" id="{157EFC73-737A-4BD1-AE24-821D999C51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500"/>
                    </a14:imgEffect>
                    <a14:imgEffect>
                      <a14:brightnessContrast bright="5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7067" y="5137204"/>
            <a:ext cx="1568933" cy="17140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592796"/>
            <a:ext cx="9906000" cy="3672408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0" y="3429000"/>
            <a:ext cx="9906000" cy="1844824"/>
          </a:xfrm>
          <a:prstGeom prst="rect">
            <a:avLst/>
          </a:prstGeom>
          <a:solidFill>
            <a:srgbClr val="1B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58985"/>
            <a:ext cx="84201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429000"/>
            <a:ext cx="6934200" cy="14150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2C51-7655-4BA5-9454-2FA93699DA4A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338" name="AutoShape 2" descr="https://events-cms.s3.amazonaws.com/uploads/events/53909b2a298edf9b120001cc/event_files/document/53a1c5b2298edf89d7000224-n_essecbusinessschool_hd-png/N_EssecBusinessSchool_HD.png"/>
          <p:cNvSpPr>
            <a:spLocks noChangeAspect="1" noChangeArrowheads="1"/>
          </p:cNvSpPr>
          <p:nvPr/>
        </p:nvSpPr>
        <p:spPr bwMode="auto">
          <a:xfrm>
            <a:off x="155580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0915" y="260648"/>
            <a:ext cx="1035182" cy="9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>
            <a:stCxn id="7" idx="1"/>
            <a:endCxn id="7" idx="3"/>
          </p:cNvCxnSpPr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66633" y="6597352"/>
            <a:ext cx="5692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Gotham Book" pitchFamily="2" charset="0"/>
              </a:rPr>
              <a:t>Copyright © Arnaud De Bruyn   |   ESSEC Business School   |   debruyn@essec.edu</a:t>
            </a:r>
          </a:p>
        </p:txBody>
      </p:sp>
      <p:sp>
        <p:nvSpPr>
          <p:cNvPr id="18" name="AutoShape 2" descr="https://events-cms.s3.amazonaws.com/uploads/events/53909b2a298edf9b120001cc/event_files/document/53a1c5b2298edf89d7000224-n_essecbusinessschool_hd-png/N_EssecBusinessSchool_HD.png">
            <a:extLst>
              <a:ext uri="{FF2B5EF4-FFF2-40B4-BE49-F238E27FC236}">
                <a16:creationId xmlns:a16="http://schemas.microsoft.com/office/drawing/2014/main" id="{E6DDE8E9-C428-4EFE-B9C6-4145111A9BE0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55580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37696E1E-1A14-4B34-B6DB-6C36695A7C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0915" y="260648"/>
            <a:ext cx="1035182" cy="9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6142A-61A6-4F11-8556-5A8E4D6C9D6A}"/>
              </a:ext>
            </a:extLst>
          </p:cNvPr>
          <p:cNvCxnSpPr>
            <a:stCxn id="7" idx="1"/>
            <a:endCxn id="7" idx="3"/>
          </p:cNvCxnSpPr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7DD7F7-BBA5-49A3-9A71-7C67509BF568}"/>
              </a:ext>
            </a:extLst>
          </p:cNvPr>
          <p:cNvSpPr txBox="1"/>
          <p:nvPr userDrawn="1"/>
        </p:nvSpPr>
        <p:spPr>
          <a:xfrm>
            <a:off x="2066633" y="6597352"/>
            <a:ext cx="5692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Gotham Book" pitchFamily="2" charset="0"/>
              </a:rPr>
              <a:t>Copyright © Arnaud De Bruyn   |   ESSEC Business School   |   debruyn@essec.edu</a:t>
            </a:r>
          </a:p>
        </p:txBody>
      </p:sp>
    </p:spTree>
    <p:extLst>
      <p:ext uri="{BB962C8B-B14F-4D97-AF65-F5344CB8AC3E}">
        <p14:creationId xmlns:p14="http://schemas.microsoft.com/office/powerpoint/2010/main" val="198265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7295-120D-4E6D-82EB-3B469155AC22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099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FD9-E13A-44DB-8188-5870EB1BB577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902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22BE-7CE8-4C35-9735-5F4DA694229A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054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3E22-B693-416B-AB86-9C3DB0AD2F21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831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475-AF8E-4D13-85D5-38C590638CA8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9908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2A5E-B904-4660-B546-393C85236AE5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682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610-DBBC-49CD-8499-BCCBC1D4B3B3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841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8" y="27464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D1BD-122E-4A73-B949-AE1BD8FBE9E3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458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A543-82E5-4C7C-91E7-049B0168D1EF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1B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essec logo">
            <a:extLst>
              <a:ext uri="{FF2B5EF4-FFF2-40B4-BE49-F238E27FC236}">
                <a16:creationId xmlns:a16="http://schemas.microsoft.com/office/drawing/2014/main" id="{4C16A28B-B1C6-42B7-AD72-C3175BC1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07" y="269206"/>
            <a:ext cx="1287586" cy="128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A892B-4B60-482A-A493-225F29BC16A2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5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FFB643-9EB5-499D-8E88-67DB0FD29BC1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3589A-B3DB-467E-AB43-1708379828EC}"/>
              </a:ext>
            </a:extLst>
          </p:cNvPr>
          <p:cNvSpPr/>
          <p:nvPr/>
        </p:nvSpPr>
        <p:spPr>
          <a:xfrm rot="21216921">
            <a:off x="776536" y="1448780"/>
            <a:ext cx="8352928" cy="3960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16921">
            <a:off x="1826325" y="1511189"/>
            <a:ext cx="7159123" cy="374441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B4036E-7BBF-4B63-A49A-ED1375F69460}"/>
              </a:ext>
            </a:extLst>
          </p:cNvPr>
          <p:cNvGrpSpPr/>
          <p:nvPr/>
        </p:nvGrpSpPr>
        <p:grpSpPr>
          <a:xfrm rot="21216921">
            <a:off x="605081" y="1545474"/>
            <a:ext cx="1193805" cy="2400657"/>
            <a:chOff x="518835" y="4797152"/>
            <a:chExt cx="1193805" cy="24006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E1B698-1032-4D94-8C2A-F7E3E9910637}"/>
                </a:ext>
              </a:extLst>
            </p:cNvPr>
            <p:cNvSpPr txBox="1"/>
            <p:nvPr userDrawn="1"/>
          </p:nvSpPr>
          <p:spPr>
            <a:xfrm>
              <a:off x="518835" y="4797152"/>
              <a:ext cx="825867" cy="24006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150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ʽ</a:t>
              </a:r>
              <a:endParaRPr lang="fr-FR" sz="1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37837A-790F-4CA0-A62A-9321B6695EC0}"/>
                </a:ext>
              </a:extLst>
            </p:cNvPr>
            <p:cNvSpPr txBox="1"/>
            <p:nvPr userDrawn="1"/>
          </p:nvSpPr>
          <p:spPr>
            <a:xfrm>
              <a:off x="886773" y="4797152"/>
              <a:ext cx="825867" cy="24006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150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ʽ</a:t>
              </a:r>
              <a:endParaRPr lang="fr-FR" sz="1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A7799C70-DAF1-413A-90E1-B5718EAF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68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0" y="980729"/>
            <a:ext cx="6026150" cy="5145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CD96-2A10-4D56-94FD-8E14761B525E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76631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78D-0D56-4A02-94CE-7D36646887F4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245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980735"/>
            <a:ext cx="8490148" cy="5184575"/>
          </a:xfrm>
        </p:spPr>
        <p:txBody>
          <a:bodyPr>
            <a:normAutofit/>
          </a:bodyPr>
          <a:lstStyle>
            <a:lvl1pPr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0">
                <a:latin typeface="Code New Roman" pitchFamily="49" charset="0"/>
                <a:cs typeface="Code New Roman" pitchFamily="49" charset="0"/>
              </a:defRPr>
            </a:lvl2pPr>
            <a:lvl3pPr>
              <a:buNone/>
              <a:defRPr b="0">
                <a:latin typeface="Code New Roman" pitchFamily="49" charset="0"/>
                <a:cs typeface="Code New Roman" pitchFamily="49" charset="0"/>
              </a:defRPr>
            </a:lvl3pPr>
            <a:lvl4pPr>
              <a:buNone/>
              <a:defRPr b="0">
                <a:latin typeface="Code New Roman" pitchFamily="49" charset="0"/>
                <a:cs typeface="Code New Roman" pitchFamily="49" charset="0"/>
              </a:defRPr>
            </a:lvl4pPr>
            <a:lvl5pPr>
              <a:buNone/>
              <a:defRPr b="0">
                <a:latin typeface="Code New Roman" pitchFamily="49" charset="0"/>
                <a:cs typeface="Code New Roman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6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FEA-2A95-4E00-8503-E0DDA63A48B3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16386" name="Picture 2" descr="http://developer.r-project.org/Logo/Rlogo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4" y="908720"/>
            <a:ext cx="648072" cy="49164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Picture 2" descr="http://developer.r-project.org/Logo/Rlogo-2.png">
            <a:extLst>
              <a:ext uri="{FF2B5EF4-FFF2-40B4-BE49-F238E27FC236}">
                <a16:creationId xmlns:a16="http://schemas.microsoft.com/office/drawing/2014/main" id="{B61BBC70-35AA-4C88-844A-93FE5A6834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4" y="908720"/>
            <a:ext cx="648072" cy="491642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6CF4A3-F9C0-4330-9956-9BD3C26BC4DE}"/>
              </a:ext>
            </a:extLst>
          </p:cNvPr>
          <p:cNvSpPr/>
          <p:nvPr userDrawn="1"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12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CC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980735"/>
            <a:ext cx="8490148" cy="5184575"/>
          </a:xfrm>
        </p:spPr>
        <p:txBody>
          <a:bodyPr>
            <a:normAutofit/>
          </a:bodyPr>
          <a:lstStyle>
            <a:lvl1pPr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0">
                <a:latin typeface="Code New Roman" pitchFamily="49" charset="0"/>
                <a:cs typeface="Code New Roman" pitchFamily="49" charset="0"/>
              </a:defRPr>
            </a:lvl2pPr>
            <a:lvl3pPr>
              <a:buNone/>
              <a:defRPr b="0">
                <a:latin typeface="Code New Roman" pitchFamily="49" charset="0"/>
                <a:cs typeface="Code New Roman" pitchFamily="49" charset="0"/>
              </a:defRPr>
            </a:lvl3pPr>
            <a:lvl4pPr>
              <a:buNone/>
              <a:defRPr b="0">
                <a:latin typeface="Code New Roman" pitchFamily="49" charset="0"/>
                <a:cs typeface="Code New Roman" pitchFamily="49" charset="0"/>
              </a:defRPr>
            </a:lvl4pPr>
            <a:lvl5pPr>
              <a:buNone/>
              <a:defRPr b="0">
                <a:latin typeface="Code New Roman" pitchFamily="49" charset="0"/>
                <a:cs typeface="Code New Roman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47-E547-4D5D-853D-E4701C76F855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26" name="Picture 2" descr="http://www.mysql.com/common/logos/logo-mysql-170x1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423" y="908720"/>
            <a:ext cx="745126" cy="504056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07A2A3-EC22-47EB-A5F0-01D74688C408}"/>
              </a:ext>
            </a:extLst>
          </p:cNvPr>
          <p:cNvSpPr/>
          <p:nvPr userDrawn="1"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2" descr="http://www.mysql.com/common/logos/logo-mysql-170x115.png">
            <a:extLst>
              <a:ext uri="{FF2B5EF4-FFF2-40B4-BE49-F238E27FC236}">
                <a16:creationId xmlns:a16="http://schemas.microsoft.com/office/drawing/2014/main" id="{DE4712E7-603F-46F0-86C6-0912ADF6B0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423" y="908720"/>
            <a:ext cx="745126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892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6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769-AB32-4643-AC7B-45F44BB7F3C7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68CB5A-C8CF-4CB6-9BCD-E3703E4DF7AD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CC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CB82-14F3-4407-B44A-450773340EA5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6604-863D-41A8-B706-1EA2A773D405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1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980729"/>
            <a:ext cx="8915400" cy="51454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CD96-2A10-4D56-94FD-8E14761B525E}" type="datetime1">
              <a:rPr lang="fr-BE" smtClean="0"/>
              <a:pPr/>
              <a:t>22-10-22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667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Gotham Book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otham Book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Marketing </a:t>
            </a:r>
            <a:r>
              <a:rPr lang="fr-BE" dirty="0" err="1"/>
              <a:t>Analytics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z="1800" dirty="0"/>
              <a:t>Session 4</a:t>
            </a:r>
          </a:p>
          <a:p>
            <a:r>
              <a:rPr lang="fr-BE" dirty="0"/>
              <a:t>Data visualisation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Aesthetics: positions or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10</a:t>
            </a:fld>
            <a:endParaRPr lang="fr-BE"/>
          </a:p>
        </p:txBody>
      </p:sp>
      <p:grpSp>
        <p:nvGrpSpPr>
          <p:cNvPr id="46" name="Group 45"/>
          <p:cNvGrpSpPr/>
          <p:nvPr/>
        </p:nvGrpSpPr>
        <p:grpSpPr>
          <a:xfrm>
            <a:off x="5720892" y="1052736"/>
            <a:ext cx="2304256" cy="5040560"/>
            <a:chOff x="6609184" y="1052736"/>
            <a:chExt cx="2304256" cy="5040560"/>
          </a:xfrm>
        </p:grpSpPr>
        <p:sp>
          <p:nvSpPr>
            <p:cNvPr id="6" name="TextBox 5"/>
            <p:cNvSpPr txBox="1"/>
            <p:nvPr/>
          </p:nvSpPr>
          <p:spPr>
            <a:xfrm>
              <a:off x="7161629" y="1052736"/>
              <a:ext cx="119936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Gotham Book" pitchFamily="2" charset="0"/>
                </a:rPr>
                <a:t>Age</a:t>
              </a:r>
            </a:p>
            <a:p>
              <a:pPr algn="ctr"/>
              <a:r>
                <a:rPr lang="en-US" dirty="0">
                  <a:latin typeface="Gotham Book" pitchFamily="2" charset="0"/>
                </a:rPr>
                <a:t>(integer)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825208" y="2636912"/>
              <a:ext cx="1872208" cy="504056"/>
              <a:chOff x="6609184" y="2636912"/>
              <a:chExt cx="1872208" cy="504056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6609184" y="2852936"/>
                <a:ext cx="504056" cy="288032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7113240" y="2852936"/>
                <a:ext cx="216024" cy="144016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7329264" y="2636912"/>
                <a:ext cx="720080" cy="36004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8049344" y="2636912"/>
                <a:ext cx="432048" cy="216024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6609184" y="4437112"/>
              <a:ext cx="2304256" cy="1656184"/>
              <a:chOff x="6609184" y="4437112"/>
              <a:chExt cx="2304256" cy="165618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149244" y="443711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329264" y="46891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09284" y="49411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769424" y="519319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049344" y="456312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589404" y="481515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229364" y="54452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689304" y="531921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869324" y="569725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9204" y="557123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09184" y="506718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409384" y="594928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969224" y="58232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880851" y="1052736"/>
            <a:ext cx="1959190" cy="5032176"/>
            <a:chOff x="2911089" y="1052736"/>
            <a:chExt cx="1959190" cy="5032176"/>
          </a:xfrm>
        </p:grpSpPr>
        <p:sp>
          <p:nvSpPr>
            <p:cNvPr id="5" name="TextBox 4"/>
            <p:cNvSpPr txBox="1"/>
            <p:nvPr/>
          </p:nvSpPr>
          <p:spPr>
            <a:xfrm>
              <a:off x="2911089" y="1052736"/>
              <a:ext cx="195919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Gotham Book" pitchFamily="2" charset="0"/>
                </a:rPr>
                <a:t>Gender</a:t>
              </a:r>
            </a:p>
            <a:p>
              <a:pPr algn="ctr"/>
              <a:r>
                <a:rPr lang="en-US" dirty="0">
                  <a:latin typeface="Gotham Book" pitchFamily="2" charset="0"/>
                </a:rPr>
                <a:t>(male / female)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062592" y="2132856"/>
              <a:ext cx="1656184" cy="1584176"/>
              <a:chOff x="3080792" y="2132856"/>
              <a:chExt cx="1656184" cy="158417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96816" y="2420888"/>
                <a:ext cx="50405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16896" y="2132856"/>
                <a:ext cx="504056" cy="158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080792" y="3717032"/>
                <a:ext cx="1656184" cy="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098596" y="4581128"/>
              <a:ext cx="1584176" cy="1503784"/>
              <a:chOff x="3224808" y="4581128"/>
              <a:chExt cx="1584176" cy="1503784"/>
            </a:xfrm>
          </p:grpSpPr>
          <p:sp>
            <p:nvSpPr>
              <p:cNvPr id="35" name="Rectangle 34"/>
              <p:cNvSpPr/>
              <p:nvPr/>
            </p:nvSpPr>
            <p:spPr>
              <a:xfrm rot="5400000">
                <a:off x="3620852" y="4329100"/>
                <a:ext cx="50405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3764868" y="4905164"/>
                <a:ext cx="504056" cy="158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3224808" y="4581128"/>
                <a:ext cx="8384" cy="1503784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Aesthetics: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273337" y="1052736"/>
            <a:ext cx="11993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Age</a:t>
            </a:r>
          </a:p>
          <a:p>
            <a:pPr algn="ctr"/>
            <a:r>
              <a:rPr lang="en-US" dirty="0">
                <a:latin typeface="Gotham Book" pitchFamily="2" charset="0"/>
              </a:rPr>
              <a:t>(integer)</a:t>
            </a:r>
          </a:p>
        </p:txBody>
      </p:sp>
      <p:sp>
        <p:nvSpPr>
          <p:cNvPr id="22" name="Oval 21"/>
          <p:cNvSpPr/>
          <p:nvPr/>
        </p:nvSpPr>
        <p:spPr>
          <a:xfrm>
            <a:off x="21086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288704" y="3392996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468724" y="3645024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28864" y="38970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08784" y="326698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548844" y="3519010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3188804" y="4149080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648744" y="4023066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2828764" y="4401108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48644" y="42750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68624" y="37710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68824" y="46531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8664" y="452712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851" y="1052736"/>
            <a:ext cx="19591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Gender</a:t>
            </a:r>
          </a:p>
          <a:p>
            <a:pPr algn="ctr"/>
            <a:r>
              <a:rPr lang="en-US" dirty="0">
                <a:latin typeface="Gotham Book" pitchFamily="2" charset="0"/>
              </a:rPr>
              <a:t>(male / female)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Aesthetics: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273337" y="1052736"/>
            <a:ext cx="11993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Age</a:t>
            </a:r>
          </a:p>
          <a:p>
            <a:pPr algn="ctr"/>
            <a:r>
              <a:rPr lang="en-US" dirty="0">
                <a:latin typeface="Gotham Book" pitchFamily="2" charset="0"/>
              </a:rPr>
              <a:t>(integer)</a:t>
            </a:r>
          </a:p>
        </p:txBody>
      </p:sp>
      <p:sp>
        <p:nvSpPr>
          <p:cNvPr id="22" name="Oval 21"/>
          <p:cNvSpPr/>
          <p:nvPr/>
        </p:nvSpPr>
        <p:spPr>
          <a:xfrm>
            <a:off x="21086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8704" y="3392996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68724" y="364502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28864" y="38970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08784" y="326698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48844" y="3519010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88804" y="4149080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8744" y="4023066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28764" y="4401108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48644" y="42750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68624" y="37710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68824" y="46531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8664" y="452712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851" y="1052736"/>
            <a:ext cx="19591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Gender</a:t>
            </a:r>
          </a:p>
          <a:p>
            <a:pPr algn="ctr"/>
            <a:r>
              <a:rPr lang="en-US" dirty="0">
                <a:latin typeface="Gotham Book" pitchFamily="2" charset="0"/>
              </a:rPr>
              <a:t>(male / female)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9064" y="3789040"/>
            <a:ext cx="2736304" cy="50405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Aesthetics: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273337" y="1052736"/>
            <a:ext cx="11993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Age</a:t>
            </a:r>
          </a:p>
          <a:p>
            <a:pPr algn="ctr"/>
            <a:r>
              <a:rPr lang="en-US" dirty="0">
                <a:latin typeface="Gotham Book" pitchFamily="2" charset="0"/>
              </a:rPr>
              <a:t>(integer)</a:t>
            </a:r>
          </a:p>
        </p:txBody>
      </p:sp>
      <p:sp>
        <p:nvSpPr>
          <p:cNvPr id="22" name="Oval 21"/>
          <p:cNvSpPr/>
          <p:nvPr/>
        </p:nvSpPr>
        <p:spPr>
          <a:xfrm>
            <a:off x="2036676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60712" y="342900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40732" y="3681028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56856" y="38970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36776" y="326698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20852" y="355501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60812" y="418508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0752" y="405907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00772" y="443711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6636" y="427509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496616" y="377103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6816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56656" y="452712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851" y="1052736"/>
            <a:ext cx="19591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Gender</a:t>
            </a:r>
          </a:p>
          <a:p>
            <a:pPr algn="ctr"/>
            <a:r>
              <a:rPr lang="en-US" dirty="0">
                <a:latin typeface="Gotham Book" pitchFamily="2" charset="0"/>
              </a:rPr>
              <a:t>(male / female)</a:t>
            </a:r>
          </a:p>
        </p:txBody>
      </p:sp>
      <p:sp>
        <p:nvSpPr>
          <p:cNvPr id="20" name="Oval 19"/>
          <p:cNvSpPr/>
          <p:nvPr/>
        </p:nvSpPr>
        <p:spPr>
          <a:xfrm>
            <a:off x="6033120" y="2960948"/>
            <a:ext cx="540060" cy="54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37176" y="342900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17196" y="3681028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833320" y="38970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113240" y="341099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797316" y="355501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37276" y="418508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97216" y="413107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77236" y="44371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53100" y="427509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01072" y="3699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473280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33120" y="452712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Graphics_1.R</a:t>
            </a:r>
          </a:p>
          <a:p>
            <a:pPr lvl="1"/>
            <a:r>
              <a:rPr lang="en-US" dirty="0"/>
              <a:t>Basic notions</a:t>
            </a:r>
          </a:p>
          <a:p>
            <a:endParaRPr lang="en-US" dirty="0"/>
          </a:p>
          <a:p>
            <a:r>
              <a:rPr lang="en-US" dirty="0"/>
              <a:t>Graphics_2.R</a:t>
            </a:r>
          </a:p>
          <a:p>
            <a:pPr lvl="1"/>
            <a:r>
              <a:rPr lang="en-US" dirty="0"/>
              <a:t>Working with factors</a:t>
            </a:r>
          </a:p>
          <a:p>
            <a:endParaRPr lang="en-US" dirty="0"/>
          </a:p>
          <a:p>
            <a:r>
              <a:rPr lang="en-US" dirty="0"/>
              <a:t>Graphics_3.R</a:t>
            </a:r>
          </a:p>
          <a:p>
            <a:pPr lvl="1"/>
            <a:r>
              <a:rPr lang="en-US" dirty="0"/>
              <a:t>Preparing data for complex plotting</a:t>
            </a:r>
          </a:p>
          <a:p>
            <a:endParaRPr lang="en-US" dirty="0"/>
          </a:p>
          <a:p>
            <a:r>
              <a:rPr lang="en-US" dirty="0"/>
              <a:t>Graphics_4.R</a:t>
            </a:r>
          </a:p>
          <a:p>
            <a:pPr lvl="1"/>
            <a:r>
              <a:rPr lang="en-US" dirty="0"/>
              <a:t>Preparing data for complex plotting + using facets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ggplot2</a:t>
            </a:r>
          </a:p>
          <a:p>
            <a:pPr lvl="1"/>
            <a:r>
              <a:rPr lang="en-US" dirty="0"/>
              <a:t>The grammar of graphics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ggplot2 is a very powerful graphic library</a:t>
            </a:r>
          </a:p>
          <a:p>
            <a:pPr lvl="1"/>
            <a:r>
              <a:rPr lang="en-US" dirty="0"/>
              <a:t>Written by Hadley Wickham</a:t>
            </a:r>
          </a:p>
          <a:p>
            <a:pPr lvl="1"/>
            <a:r>
              <a:rPr lang="en-US" dirty="0"/>
              <a:t>Inspired by the "grammar of graphics" (</a:t>
            </a:r>
            <a:r>
              <a:rPr lang="en-US" dirty="0" err="1"/>
              <a:t>Leiland</a:t>
            </a:r>
            <a:r>
              <a:rPr lang="en-US" dirty="0"/>
              <a:t> Wilkinson)</a:t>
            </a:r>
          </a:p>
          <a:p>
            <a:endParaRPr lang="en-US" dirty="0"/>
          </a:p>
          <a:p>
            <a:r>
              <a:rPr lang="en-US" dirty="0"/>
              <a:t>A graphic has many moving parts</a:t>
            </a:r>
          </a:p>
          <a:p>
            <a:pPr lvl="1"/>
            <a:r>
              <a:rPr lang="en-US" dirty="0"/>
              <a:t>Data, geometries, aesthetic mapping, etc.</a:t>
            </a:r>
          </a:p>
          <a:p>
            <a:endParaRPr lang="en-US" dirty="0"/>
          </a:p>
          <a:p>
            <a:r>
              <a:rPr lang="en-US" dirty="0"/>
              <a:t>Each element has to be specified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"Grammar of graphics"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The information you want to plot</a:t>
            </a:r>
          </a:p>
          <a:p>
            <a:endParaRPr lang="en-US" dirty="0"/>
          </a:p>
          <a:p>
            <a:r>
              <a:rPr lang="en-US" dirty="0"/>
              <a:t>Geometries</a:t>
            </a:r>
          </a:p>
          <a:p>
            <a:pPr lvl="1"/>
            <a:r>
              <a:rPr lang="en-US" dirty="0"/>
              <a:t>Visual elements you can see in the plot itself</a:t>
            </a:r>
          </a:p>
          <a:p>
            <a:pPr lvl="1"/>
            <a:r>
              <a:rPr lang="en-US" dirty="0"/>
              <a:t>Points, lines, bars, etc.</a:t>
            </a:r>
          </a:p>
          <a:p>
            <a:endParaRPr lang="en-US" dirty="0"/>
          </a:p>
          <a:p>
            <a:r>
              <a:rPr lang="en-US" dirty="0"/>
              <a:t>Aesthetics</a:t>
            </a:r>
          </a:p>
          <a:p>
            <a:pPr lvl="1"/>
            <a:r>
              <a:rPr lang="en-US" dirty="0"/>
              <a:t>Graphical properties that encode the data on the chart</a:t>
            </a:r>
          </a:p>
          <a:p>
            <a:pPr lvl="1"/>
            <a:r>
              <a:rPr lang="en-US" dirty="0"/>
              <a:t>Coordinates, shape, color, size, etc.</a:t>
            </a:r>
          </a:p>
          <a:p>
            <a:endParaRPr lang="en-US" dirty="0"/>
          </a:p>
          <a:p>
            <a:r>
              <a:rPr lang="en-US" dirty="0"/>
              <a:t>But also…</a:t>
            </a:r>
          </a:p>
          <a:p>
            <a:pPr lvl="1"/>
            <a:r>
              <a:rPr lang="en-US" dirty="0"/>
              <a:t>Statistical transformation, Scale, Facet, Coordinate system,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ggplot</a:t>
            </a:r>
            <a:r>
              <a:rPr lang="en-US" dirty="0"/>
              <a:t>(data = &lt;default data set&gt;, 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&lt;default x axis variable&gt;,</a:t>
            </a:r>
          </a:p>
          <a:p>
            <a:r>
              <a:rPr lang="en-US" dirty="0"/>
              <a:t>           y = &lt;default y axis variable&gt;,</a:t>
            </a:r>
          </a:p>
          <a:p>
            <a:r>
              <a:rPr lang="en-US" dirty="0"/>
              <a:t>           ... &lt;other default aesthetic mappings&gt;),</a:t>
            </a:r>
          </a:p>
          <a:p>
            <a:r>
              <a:rPr lang="en-US" dirty="0"/>
              <a:t>       ... &lt;other plot defaults&gt;) +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geom</a:t>
            </a:r>
            <a:r>
              <a:rPr lang="en-US" dirty="0"/>
              <a:t>_&lt;</a:t>
            </a:r>
            <a:r>
              <a:rPr lang="en-US" dirty="0" err="1"/>
              <a:t>geom</a:t>
            </a:r>
            <a:r>
              <a:rPr lang="en-US" dirty="0"/>
              <a:t> type&gt;(</a:t>
            </a:r>
            <a:r>
              <a:rPr lang="en-US" dirty="0" err="1"/>
              <a:t>aes</a:t>
            </a:r>
            <a:r>
              <a:rPr lang="en-US" dirty="0"/>
              <a:t>(size = &lt;size variable for this </a:t>
            </a:r>
            <a:r>
              <a:rPr lang="en-US" dirty="0" err="1"/>
              <a:t>geom</a:t>
            </a:r>
            <a:r>
              <a:rPr lang="en-US" dirty="0"/>
              <a:t>&gt;, </a:t>
            </a:r>
          </a:p>
          <a:p>
            <a:r>
              <a:rPr lang="en-US" dirty="0"/>
              <a:t>                      ... &lt;other aesthetic mappings&gt;),</a:t>
            </a:r>
          </a:p>
          <a:p>
            <a:r>
              <a:rPr lang="en-US" dirty="0"/>
              <a:t>                  data = &lt;data for this point </a:t>
            </a:r>
            <a:r>
              <a:rPr lang="en-US" dirty="0" err="1"/>
              <a:t>geom</a:t>
            </a:r>
            <a:r>
              <a:rPr lang="en-US" dirty="0"/>
              <a:t>&gt;,</a:t>
            </a:r>
          </a:p>
          <a:p>
            <a:r>
              <a:rPr lang="en-US" dirty="0"/>
              <a:t>                  stat = &lt;statistic string or function&gt;,</a:t>
            </a:r>
          </a:p>
          <a:p>
            <a:r>
              <a:rPr lang="en-US" dirty="0"/>
              <a:t>                  position = &lt;position string or function&gt;,</a:t>
            </a:r>
          </a:p>
          <a:p>
            <a:r>
              <a:rPr lang="en-US" dirty="0"/>
              <a:t>                  color = &lt;"fixed color specification"&gt;,</a:t>
            </a:r>
          </a:p>
          <a:p>
            <a:r>
              <a:rPr lang="en-US" dirty="0"/>
              <a:t>                  &lt;other arguments, possibly passed to the _stat_ function) +</a:t>
            </a:r>
          </a:p>
          <a:p>
            <a:endParaRPr lang="en-US" dirty="0"/>
          </a:p>
          <a:p>
            <a:r>
              <a:rPr lang="en-US" dirty="0"/>
              <a:t>  scale_&lt;aesthetic&gt;_&lt;type&gt;(name = &lt;"scale label"&gt;,</a:t>
            </a:r>
          </a:p>
          <a:p>
            <a:r>
              <a:rPr lang="en-US" dirty="0"/>
              <a:t>                     breaks = &lt;where to put tick marks&gt;,</a:t>
            </a:r>
          </a:p>
          <a:p>
            <a:r>
              <a:rPr lang="en-US" dirty="0"/>
              <a:t>                     labels = &lt;labels for tick marks&gt;,</a:t>
            </a:r>
          </a:p>
          <a:p>
            <a:r>
              <a:rPr lang="en-US" dirty="0"/>
              <a:t>                     ... &lt;other options for the scale&gt;) +</a:t>
            </a:r>
          </a:p>
          <a:p>
            <a:endParaRPr lang="en-US" dirty="0"/>
          </a:p>
          <a:p>
            <a:r>
              <a:rPr lang="en-US" dirty="0"/>
              <a:t>  theme(</a:t>
            </a:r>
            <a:r>
              <a:rPr lang="en-US" dirty="0" err="1"/>
              <a:t>plot.background</a:t>
            </a:r>
            <a:r>
              <a:rPr lang="en-US" dirty="0"/>
              <a:t> = </a:t>
            </a:r>
            <a:r>
              <a:rPr lang="en-US" dirty="0" err="1"/>
              <a:t>element_rect</a:t>
            </a:r>
            <a:r>
              <a:rPr lang="en-US" dirty="0"/>
              <a:t>(fill = "gray"),</a:t>
            </a:r>
          </a:p>
          <a:p>
            <a:r>
              <a:rPr lang="en-US" dirty="0"/>
              <a:t>        ... &lt;other theme elements&gt;)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ggplot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geometries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Points	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Lines	</a:t>
            </a:r>
            <a:r>
              <a:rPr lang="en-US" dirty="0" err="1"/>
              <a:t>geom_line</a:t>
            </a:r>
            <a:r>
              <a:rPr lang="en-US" dirty="0"/>
              <a:t>()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Bars	</a:t>
            </a:r>
            <a:r>
              <a:rPr lang="en-US" dirty="0" err="1"/>
              <a:t>geom_bar</a:t>
            </a:r>
            <a:endParaRPr lang="en-US" dirty="0"/>
          </a:p>
          <a:p>
            <a:pPr lvl="1">
              <a:tabLst>
                <a:tab pos="2509838" algn="l"/>
              </a:tabLst>
            </a:pPr>
            <a:r>
              <a:rPr lang="en-US" dirty="0" err="1"/>
              <a:t>Boxplot</a:t>
            </a:r>
            <a:r>
              <a:rPr lang="en-US" dirty="0"/>
              <a:t>	</a:t>
            </a:r>
            <a:r>
              <a:rPr lang="en-US" dirty="0" err="1"/>
              <a:t>geom_bloxplot</a:t>
            </a:r>
            <a:r>
              <a:rPr lang="en-US" dirty="0"/>
              <a:t>()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At least one </a:t>
            </a:r>
            <a:r>
              <a:rPr lang="en-US" dirty="0" err="1"/>
              <a:t>geom</a:t>
            </a:r>
            <a:r>
              <a:rPr lang="en-US" dirty="0"/>
              <a:t> per plot</a:t>
            </a:r>
          </a:p>
          <a:p>
            <a:pPr lvl="1"/>
            <a:r>
              <a:rPr lang="en-US" dirty="0"/>
              <a:t>As many as you want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geom</a:t>
            </a:r>
            <a:r>
              <a:rPr lang="en-US" dirty="0"/>
              <a:t> using the + operator</a:t>
            </a:r>
          </a:p>
          <a:p>
            <a:endParaRPr lang="en-US" dirty="0"/>
          </a:p>
          <a:p>
            <a:r>
              <a:rPr lang="en-US" dirty="0"/>
              <a:t>Get the list of </a:t>
            </a:r>
            <a:r>
              <a:rPr lang="en-US" dirty="0" err="1"/>
              <a:t>geom</a:t>
            </a:r>
            <a:r>
              <a:rPr lang="en-US" dirty="0"/>
              <a:t> with</a:t>
            </a:r>
          </a:p>
          <a:p>
            <a:pPr lvl="1"/>
            <a:r>
              <a:rPr lang="fr-BE" dirty="0" err="1"/>
              <a:t>help.search</a:t>
            </a:r>
            <a:r>
              <a:rPr lang="fr-BE" dirty="0"/>
              <a:t>("</a:t>
            </a:r>
            <a:r>
              <a:rPr lang="fr-BE" dirty="0" err="1"/>
              <a:t>geom_</a:t>
            </a:r>
            <a:r>
              <a:rPr lang="fr-BE" dirty="0"/>
              <a:t>", package = "ggplot2")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 r="9722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aesthetic</a:t>
            </a:r>
            <a:r>
              <a:rPr lang="en-US" dirty="0"/>
              <a:t> = "something you can see"</a:t>
            </a:r>
          </a:p>
          <a:p>
            <a:pPr lvl="1"/>
            <a:r>
              <a:rPr lang="en-US" dirty="0"/>
              <a:t>It's the visual translation of your data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Position	(i.e., on the x and y axes)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Color	("outside" color)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Fill	("inside" color)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Shape	(of points)</a:t>
            </a:r>
          </a:p>
          <a:p>
            <a:pPr lvl="1">
              <a:tabLst>
                <a:tab pos="2509838" algn="l"/>
              </a:tabLst>
            </a:pPr>
            <a:r>
              <a:rPr lang="en-US" dirty="0" err="1"/>
              <a:t>Linetype</a:t>
            </a:r>
            <a:endParaRPr lang="en-US" dirty="0"/>
          </a:p>
          <a:p>
            <a:pPr lvl="1">
              <a:tabLst>
                <a:tab pos="2509838" algn="l"/>
              </a:tabLst>
            </a:pPr>
            <a:r>
              <a:rPr lang="en-US" dirty="0"/>
              <a:t>Size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Not all aesthetics are compatible with all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 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model</Template>
  <TotalTime>2496</TotalTime>
  <Words>561</Words>
  <Application>Microsoft Office PowerPoint</Application>
  <PresentationFormat>A4 Paper (210x297 mm)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Gotham Book</vt:lpstr>
      <vt:lpstr>Courier New</vt:lpstr>
      <vt:lpstr>Arial</vt:lpstr>
      <vt:lpstr>Times New Roman</vt:lpstr>
      <vt:lpstr>Gotham Bold</vt:lpstr>
      <vt:lpstr>Code New Roman</vt:lpstr>
      <vt:lpstr>Calibri</vt:lpstr>
      <vt:lpstr>Slide model</vt:lpstr>
      <vt:lpstr>Marketing Analytics</vt:lpstr>
      <vt:lpstr>Agenda</vt:lpstr>
      <vt:lpstr>GGPLOT2</vt:lpstr>
      <vt:lpstr>ggplot2</vt:lpstr>
      <vt:lpstr>"Grammar of graphics" in a nutshell</vt:lpstr>
      <vt:lpstr>Structure of a ggplot object</vt:lpstr>
      <vt:lpstr>Geometries</vt:lpstr>
      <vt:lpstr>PowerPoint Presentation</vt:lpstr>
      <vt:lpstr>Aesthetics</vt:lpstr>
      <vt:lpstr>Aesthetics: positions or coordinates</vt:lpstr>
      <vt:lpstr>Aesthetics: shape</vt:lpstr>
      <vt:lpstr>Aesthetics: color</vt:lpstr>
      <vt:lpstr>Aesthetics: size</vt:lpstr>
      <vt:lpstr>Examples</vt:lpstr>
      <vt:lpstr>That’s all folks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Arnaud De Bruyn</dc:creator>
  <cp:lastModifiedBy>Arnaud De Bruyn</cp:lastModifiedBy>
  <cp:revision>55</cp:revision>
  <dcterms:created xsi:type="dcterms:W3CDTF">2015-01-09T07:44:21Z</dcterms:created>
  <dcterms:modified xsi:type="dcterms:W3CDTF">2022-10-22T13:43:48Z</dcterms:modified>
</cp:coreProperties>
</file>