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15" r:id="rId2"/>
    <p:sldId id="328" r:id="rId3"/>
    <p:sldId id="330" r:id="rId4"/>
    <p:sldId id="331" r:id="rId5"/>
    <p:sldId id="332" r:id="rId6"/>
    <p:sldId id="333" r:id="rId7"/>
    <p:sldId id="335" r:id="rId8"/>
    <p:sldId id="318" r:id="rId9"/>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charset="0"/>
        <a:ea typeface="Geneva" charset="0"/>
        <a:cs typeface="+mn-cs"/>
      </a:defRPr>
    </a:lvl1pPr>
    <a:lvl2pPr marL="457200" algn="l" rtl="0" eaLnBrk="0" fontAlgn="base" hangingPunct="0">
      <a:spcBef>
        <a:spcPct val="0"/>
      </a:spcBef>
      <a:spcAft>
        <a:spcPct val="0"/>
      </a:spcAft>
      <a:defRPr kern="1200">
        <a:solidFill>
          <a:schemeClr val="tx1"/>
        </a:solidFill>
        <a:latin typeface="Arial" charset="0"/>
        <a:ea typeface="Geneva" charset="0"/>
        <a:cs typeface="+mn-cs"/>
      </a:defRPr>
    </a:lvl2pPr>
    <a:lvl3pPr marL="914400" algn="l" rtl="0" eaLnBrk="0" fontAlgn="base" hangingPunct="0">
      <a:spcBef>
        <a:spcPct val="0"/>
      </a:spcBef>
      <a:spcAft>
        <a:spcPct val="0"/>
      </a:spcAft>
      <a:defRPr kern="1200">
        <a:solidFill>
          <a:schemeClr val="tx1"/>
        </a:solidFill>
        <a:latin typeface="Arial" charset="0"/>
        <a:ea typeface="Geneva" charset="0"/>
        <a:cs typeface="+mn-cs"/>
      </a:defRPr>
    </a:lvl3pPr>
    <a:lvl4pPr marL="1371600" algn="l" rtl="0" eaLnBrk="0" fontAlgn="base" hangingPunct="0">
      <a:spcBef>
        <a:spcPct val="0"/>
      </a:spcBef>
      <a:spcAft>
        <a:spcPct val="0"/>
      </a:spcAft>
      <a:defRPr kern="1200">
        <a:solidFill>
          <a:schemeClr val="tx1"/>
        </a:solidFill>
        <a:latin typeface="Arial" charset="0"/>
        <a:ea typeface="Geneva" charset="0"/>
        <a:cs typeface="+mn-cs"/>
      </a:defRPr>
    </a:lvl4pPr>
    <a:lvl5pPr marL="1828800" algn="l" rtl="0" eaLnBrk="0" fontAlgn="base" hangingPunct="0">
      <a:spcBef>
        <a:spcPct val="0"/>
      </a:spcBef>
      <a:spcAft>
        <a:spcPct val="0"/>
      </a:spcAft>
      <a:defRPr kern="1200">
        <a:solidFill>
          <a:schemeClr val="tx1"/>
        </a:solidFill>
        <a:latin typeface="Arial" charset="0"/>
        <a:ea typeface="Geneva" charset="0"/>
        <a:cs typeface="+mn-cs"/>
      </a:defRPr>
    </a:lvl5pPr>
    <a:lvl6pPr marL="2286000" algn="l" defTabSz="914400" rtl="0" eaLnBrk="1" latinLnBrk="0" hangingPunct="1">
      <a:defRPr kern="1200">
        <a:solidFill>
          <a:schemeClr val="tx1"/>
        </a:solidFill>
        <a:latin typeface="Arial" charset="0"/>
        <a:ea typeface="Geneva" charset="0"/>
        <a:cs typeface="+mn-cs"/>
      </a:defRPr>
    </a:lvl6pPr>
    <a:lvl7pPr marL="2743200" algn="l" defTabSz="914400" rtl="0" eaLnBrk="1" latinLnBrk="0" hangingPunct="1">
      <a:defRPr kern="1200">
        <a:solidFill>
          <a:schemeClr val="tx1"/>
        </a:solidFill>
        <a:latin typeface="Arial" charset="0"/>
        <a:ea typeface="Geneva" charset="0"/>
        <a:cs typeface="+mn-cs"/>
      </a:defRPr>
    </a:lvl7pPr>
    <a:lvl8pPr marL="3200400" algn="l" defTabSz="914400" rtl="0" eaLnBrk="1" latinLnBrk="0" hangingPunct="1">
      <a:defRPr kern="1200">
        <a:solidFill>
          <a:schemeClr val="tx1"/>
        </a:solidFill>
        <a:latin typeface="Arial" charset="0"/>
        <a:ea typeface="Geneva" charset="0"/>
        <a:cs typeface="+mn-cs"/>
      </a:defRPr>
    </a:lvl8pPr>
    <a:lvl9pPr marL="3657600" algn="l" defTabSz="914400" rtl="0" eaLnBrk="1" latinLnBrk="0" hangingPunct="1">
      <a:defRPr kern="1200">
        <a:solidFill>
          <a:schemeClr val="tx1"/>
        </a:solidFill>
        <a:latin typeface="Arial" charset="0"/>
        <a:ea typeface="Geneva" charset="0"/>
        <a:cs typeface="+mn-cs"/>
      </a:defRPr>
    </a:lvl9pPr>
  </p:defaultTextStyle>
  <p:extLst>
    <p:ext uri="{EFAFB233-063F-42B5-8137-9DF3F51BA10A}">
      <p15:sldGuideLst xmlns:p15="http://schemas.microsoft.com/office/powerpoint/2012/main">
        <p15:guide id="1" orient="horz" pos="2328">
          <p15:clr>
            <a:srgbClr val="A4A3A4"/>
          </p15:clr>
        </p15:guide>
        <p15:guide id="2" pos="7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59A4D"/>
    <a:srgbClr val="A14184"/>
    <a:srgbClr val="F1AA48"/>
    <a:srgbClr val="C62153"/>
    <a:srgbClr val="A04184"/>
    <a:srgbClr val="F49A4D"/>
    <a:srgbClr val="572A79"/>
    <a:srgbClr val="8D437C"/>
    <a:srgbClr val="D8117D"/>
    <a:srgbClr val="E15C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4"/>
    <p:restoredTop sz="94651"/>
  </p:normalViewPr>
  <p:slideViewPr>
    <p:cSldViewPr snapToGrid="0">
      <p:cViewPr>
        <p:scale>
          <a:sx n="171" d="100"/>
          <a:sy n="171" d="100"/>
        </p:scale>
        <p:origin x="616" y="-448"/>
      </p:cViewPr>
      <p:guideLst>
        <p:guide orient="horz" pos="2328"/>
        <p:guide pos="7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atin typeface="Calibri" pitchFamily="-101" charset="0"/>
                <a:ea typeface="Geneva" pitchFamily="-101" charset="-128"/>
              </a:defRPr>
            </a:lvl1pPr>
          </a:lstStyle>
          <a:p>
            <a:pPr>
              <a:defRPr/>
            </a:pPr>
            <a:endParaRPr lang="fr-FR" alt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itchFamily="-101" charset="0"/>
                <a:ea typeface="Geneva" pitchFamily="-101" charset="-128"/>
              </a:defRPr>
            </a:lvl1pPr>
          </a:lstStyle>
          <a:p>
            <a:pPr>
              <a:defRPr/>
            </a:pPr>
            <a:fld id="{8E9BB1D9-B026-114C-A0C5-C0873ADE5530}" type="datetime1">
              <a:rPr lang="fr-FR" altLang="fr-FR"/>
              <a:pPr>
                <a:defRPr/>
              </a:pPr>
              <a:t>13/10/2017</a:t>
            </a:fld>
            <a:endParaRPr lang="fr-FR" alt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atin typeface="Calibri" pitchFamily="-101" charset="0"/>
                <a:ea typeface="Geneva" pitchFamily="-101" charset="-128"/>
              </a:defRPr>
            </a:lvl1pPr>
          </a:lstStyle>
          <a:p>
            <a:pPr>
              <a:defRPr/>
            </a:pPr>
            <a:endParaRPr lang="fr-FR" alt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24803F8B-9017-4A49-952A-3BE3CD322486}" type="slidenum">
              <a:rPr lang="fr-FR" altLang="fr-FR"/>
              <a:pPr/>
              <a:t>‹#›</a:t>
            </a:fld>
            <a:endParaRPr lang="fr-FR" altLang="fr-FR"/>
          </a:p>
        </p:txBody>
      </p:sp>
    </p:spTree>
    <p:extLst>
      <p:ext uri="{BB962C8B-B14F-4D97-AF65-F5344CB8AC3E}">
        <p14:creationId xmlns:p14="http://schemas.microsoft.com/office/powerpoint/2010/main" val="2799844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atin typeface="Calibri" pitchFamily="-101" charset="0"/>
                <a:ea typeface="Geneva" pitchFamily="-101" charset="-128"/>
              </a:defRPr>
            </a:lvl1pPr>
          </a:lstStyle>
          <a:p>
            <a:pPr>
              <a:defRPr/>
            </a:pPr>
            <a:endParaRPr lang="fr-FR" alt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itchFamily="-101" charset="0"/>
                <a:ea typeface="Geneva" pitchFamily="-101" charset="-128"/>
              </a:defRPr>
            </a:lvl1pPr>
          </a:lstStyle>
          <a:p>
            <a:pPr>
              <a:defRPr/>
            </a:pPr>
            <a:fld id="{4DFCE702-D4F2-9B44-8187-AABB16FF4B48}" type="datetime1">
              <a:rPr lang="fr-FR" altLang="fr-FR"/>
              <a:pPr>
                <a:defRPr/>
              </a:pPr>
              <a:t>13/10/2017</a:t>
            </a:fld>
            <a:endParaRPr lang="fr-FR" alt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r-FR" altLang="fr-FR"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fr-FR" altLang="fr-FR" noProof="0" smtClean="0"/>
              <a:t>Cliquez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atin typeface="Calibri" pitchFamily="-101" charset="0"/>
                <a:ea typeface="Geneva" pitchFamily="-101" charset="-128"/>
              </a:defRPr>
            </a:lvl1pPr>
          </a:lstStyle>
          <a:p>
            <a:pPr>
              <a:defRPr/>
            </a:pPr>
            <a:endParaRPr lang="fr-FR" alt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CDD451D7-7CB5-D349-B346-41751BE5647F}" type="slidenum">
              <a:rPr lang="fr-FR" altLang="fr-FR"/>
              <a:pPr/>
              <a:t>‹#›</a:t>
            </a:fld>
            <a:endParaRPr lang="fr-FR" altLang="fr-FR"/>
          </a:p>
        </p:txBody>
      </p:sp>
    </p:spTree>
    <p:extLst>
      <p:ext uri="{BB962C8B-B14F-4D97-AF65-F5344CB8AC3E}">
        <p14:creationId xmlns:p14="http://schemas.microsoft.com/office/powerpoint/2010/main" val="3023180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1" charset="-128"/>
        <a:cs typeface="Geneva" pitchFamily="-101" charset="-128"/>
      </a:defRPr>
    </a:lvl3pPr>
    <a:lvl4pPr marL="1371600" algn="l" rtl="0" eaLnBrk="0" fontAlgn="base" hangingPunct="0">
      <a:spcBef>
        <a:spcPct val="30000"/>
      </a:spcBef>
      <a:spcAft>
        <a:spcPct val="0"/>
      </a:spcAft>
      <a:defRPr sz="1200" kern="1200">
        <a:solidFill>
          <a:schemeClr val="tx1"/>
        </a:solidFill>
        <a:latin typeface="+mn-lt"/>
        <a:ea typeface="Geneva" pitchFamily="-101"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594E59ED-3033-9A42-AA32-ECF72D79E288}" type="datetime1">
              <a:rPr lang="fr-FR" altLang="fr-FR"/>
              <a:pPr>
                <a:defRPr/>
              </a:pPr>
              <a:t>13/10/2017</a:t>
            </a:fld>
            <a:endParaRPr lang="fr-FR" altLang="fr-FR"/>
          </a:p>
        </p:txBody>
      </p:sp>
      <p:sp>
        <p:nvSpPr>
          <p:cNvPr id="5"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2DA1833D-3627-064E-BC8F-2CA5CA01A400}" type="slidenum">
              <a:rPr lang="fr-FR" altLang="fr-FR"/>
              <a:pPr/>
              <a:t>‹#›</a:t>
            </a:fld>
            <a:endParaRPr lang="fr-FR" altLang="fr-FR"/>
          </a:p>
        </p:txBody>
      </p:sp>
    </p:spTree>
    <p:extLst>
      <p:ext uri="{BB962C8B-B14F-4D97-AF65-F5344CB8AC3E}">
        <p14:creationId xmlns:p14="http://schemas.microsoft.com/office/powerpoint/2010/main" val="632052557"/>
      </p:ext>
    </p:extLst>
  </p:cSld>
  <p:clrMapOvr>
    <a:masterClrMapping/>
  </p:clrMapOvr>
  <p:transition>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377D4B18-F759-064F-A6D6-8B933B0769FC}" type="datetime1">
              <a:rPr lang="fr-FR" altLang="fr-FR"/>
              <a:pPr>
                <a:defRPr/>
              </a:pPr>
              <a:t>13/10/2017</a:t>
            </a:fld>
            <a:endParaRPr lang="fr-FR" altLang="fr-FR"/>
          </a:p>
        </p:txBody>
      </p:sp>
      <p:sp>
        <p:nvSpPr>
          <p:cNvPr id="5"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4A09940F-E1B9-A641-8E3E-4818F701A6CF}" type="slidenum">
              <a:rPr lang="fr-FR" altLang="fr-FR"/>
              <a:pPr/>
              <a:t>‹#›</a:t>
            </a:fld>
            <a:endParaRPr lang="fr-FR" altLang="fr-FR"/>
          </a:p>
        </p:txBody>
      </p:sp>
    </p:spTree>
    <p:extLst>
      <p:ext uri="{BB962C8B-B14F-4D97-AF65-F5344CB8AC3E}">
        <p14:creationId xmlns:p14="http://schemas.microsoft.com/office/powerpoint/2010/main" val="579692701"/>
      </p:ext>
    </p:extLst>
  </p:cSld>
  <p:clrMapOvr>
    <a:masterClrMapping/>
  </p:clrMapOvr>
  <p:transition>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C6DA939F-DB9E-D649-9E82-330DC08AA3ED}" type="datetime1">
              <a:rPr lang="fr-FR" altLang="fr-FR"/>
              <a:pPr>
                <a:defRPr/>
              </a:pPr>
              <a:t>13/10/2017</a:t>
            </a:fld>
            <a:endParaRPr lang="fr-FR" altLang="fr-FR"/>
          </a:p>
        </p:txBody>
      </p:sp>
      <p:sp>
        <p:nvSpPr>
          <p:cNvPr id="5"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403C5F2F-6CF0-F642-BB79-1278B2873CA8}" type="slidenum">
              <a:rPr lang="fr-FR" altLang="fr-FR"/>
              <a:pPr/>
              <a:t>‹#›</a:t>
            </a:fld>
            <a:endParaRPr lang="fr-FR" altLang="fr-FR"/>
          </a:p>
        </p:txBody>
      </p:sp>
    </p:spTree>
    <p:extLst>
      <p:ext uri="{BB962C8B-B14F-4D97-AF65-F5344CB8AC3E}">
        <p14:creationId xmlns:p14="http://schemas.microsoft.com/office/powerpoint/2010/main" val="1909402915"/>
      </p:ext>
    </p:extLst>
  </p:cSld>
  <p:clrMapOvr>
    <a:masterClrMapping/>
  </p:clrMapOvr>
  <p:transition>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E5431AA5-800B-EB4D-A221-8EEB681BD3CB}" type="datetime1">
              <a:rPr lang="fr-FR" altLang="fr-FR"/>
              <a:pPr>
                <a:defRPr/>
              </a:pPr>
              <a:t>13/10/2017</a:t>
            </a:fld>
            <a:endParaRPr lang="fr-FR" altLang="fr-FR"/>
          </a:p>
        </p:txBody>
      </p:sp>
      <p:sp>
        <p:nvSpPr>
          <p:cNvPr id="5"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59166EE5-D239-CD46-9A40-E979AE304091}" type="slidenum">
              <a:rPr lang="fr-FR" altLang="fr-FR"/>
              <a:pPr/>
              <a:t>‹#›</a:t>
            </a:fld>
            <a:endParaRPr lang="fr-FR" altLang="fr-FR"/>
          </a:p>
        </p:txBody>
      </p:sp>
    </p:spTree>
    <p:extLst>
      <p:ext uri="{BB962C8B-B14F-4D97-AF65-F5344CB8AC3E}">
        <p14:creationId xmlns:p14="http://schemas.microsoft.com/office/powerpoint/2010/main" val="1453207437"/>
      </p:ext>
    </p:extLst>
  </p:cSld>
  <p:clrMapOvr>
    <a:masterClrMapping/>
  </p:clrMapOvr>
  <p:transition>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2E782F8D-679D-0944-8AE6-8531D75844F1}" type="datetime1">
              <a:rPr lang="fr-FR" altLang="fr-FR"/>
              <a:pPr>
                <a:defRPr/>
              </a:pPr>
              <a:t>13/10/2017</a:t>
            </a:fld>
            <a:endParaRPr lang="fr-FR" altLang="fr-FR"/>
          </a:p>
        </p:txBody>
      </p:sp>
      <p:sp>
        <p:nvSpPr>
          <p:cNvPr id="5"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6" name="Espace réservé du numéro de diapositive 5"/>
          <p:cNvSpPr>
            <a:spLocks noGrp="1"/>
          </p:cNvSpPr>
          <p:nvPr>
            <p:ph type="sldNum" sz="quarter" idx="12"/>
          </p:nvPr>
        </p:nvSpPr>
        <p:spPr/>
        <p:txBody>
          <a:bodyPr/>
          <a:lstStyle>
            <a:lvl1pPr>
              <a:defRPr/>
            </a:lvl1pPr>
          </a:lstStyle>
          <a:p>
            <a:fld id="{1F8BEA51-ACA0-CB40-9415-882163CC2056}" type="slidenum">
              <a:rPr lang="fr-FR" altLang="fr-FR"/>
              <a:pPr/>
              <a:t>‹#›</a:t>
            </a:fld>
            <a:endParaRPr lang="fr-FR" altLang="fr-FR"/>
          </a:p>
        </p:txBody>
      </p:sp>
    </p:spTree>
    <p:extLst>
      <p:ext uri="{BB962C8B-B14F-4D97-AF65-F5344CB8AC3E}">
        <p14:creationId xmlns:p14="http://schemas.microsoft.com/office/powerpoint/2010/main" val="725876328"/>
      </p:ext>
    </p:extLst>
  </p:cSld>
  <p:clrMapOvr>
    <a:masterClrMapping/>
  </p:clrMapOvr>
  <p:transition>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6386F102-21A9-1643-9CEF-B7ED8C1883FF}" type="datetime1">
              <a:rPr lang="fr-FR" altLang="fr-FR"/>
              <a:pPr>
                <a:defRPr/>
              </a:pPr>
              <a:t>13/10/2017</a:t>
            </a:fld>
            <a:endParaRPr lang="fr-FR" altLang="fr-FR"/>
          </a:p>
        </p:txBody>
      </p:sp>
      <p:sp>
        <p:nvSpPr>
          <p:cNvPr id="6"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7" name="Espace réservé du numéro de diapositive 5"/>
          <p:cNvSpPr>
            <a:spLocks noGrp="1"/>
          </p:cNvSpPr>
          <p:nvPr>
            <p:ph type="sldNum" sz="quarter" idx="12"/>
          </p:nvPr>
        </p:nvSpPr>
        <p:spPr/>
        <p:txBody>
          <a:bodyPr/>
          <a:lstStyle>
            <a:lvl1pPr>
              <a:defRPr/>
            </a:lvl1pPr>
          </a:lstStyle>
          <a:p>
            <a:fld id="{46E3CEF2-F2B8-C949-9CAF-934DC16FDF6D}" type="slidenum">
              <a:rPr lang="fr-FR" altLang="fr-FR"/>
              <a:pPr/>
              <a:t>‹#›</a:t>
            </a:fld>
            <a:endParaRPr lang="fr-FR" altLang="fr-FR"/>
          </a:p>
        </p:txBody>
      </p:sp>
    </p:spTree>
    <p:extLst>
      <p:ext uri="{BB962C8B-B14F-4D97-AF65-F5344CB8AC3E}">
        <p14:creationId xmlns:p14="http://schemas.microsoft.com/office/powerpoint/2010/main" val="2096329736"/>
      </p:ext>
    </p:extLst>
  </p:cSld>
  <p:clrMapOvr>
    <a:masterClrMapping/>
  </p:clrMapOvr>
  <p:transition>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88939110-A521-9748-B55B-203CC44FF62C}" type="datetime1">
              <a:rPr lang="fr-FR" altLang="fr-FR"/>
              <a:pPr>
                <a:defRPr/>
              </a:pPr>
              <a:t>13/10/2017</a:t>
            </a:fld>
            <a:endParaRPr lang="fr-FR" altLang="fr-FR"/>
          </a:p>
        </p:txBody>
      </p:sp>
      <p:sp>
        <p:nvSpPr>
          <p:cNvPr id="8"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9" name="Espace réservé du numéro de diapositive 5"/>
          <p:cNvSpPr>
            <a:spLocks noGrp="1"/>
          </p:cNvSpPr>
          <p:nvPr>
            <p:ph type="sldNum" sz="quarter" idx="12"/>
          </p:nvPr>
        </p:nvSpPr>
        <p:spPr/>
        <p:txBody>
          <a:bodyPr/>
          <a:lstStyle>
            <a:lvl1pPr>
              <a:defRPr/>
            </a:lvl1pPr>
          </a:lstStyle>
          <a:p>
            <a:fld id="{03B2C110-4EA4-BC47-B595-CE39483CB427}" type="slidenum">
              <a:rPr lang="fr-FR" altLang="fr-FR"/>
              <a:pPr/>
              <a:t>‹#›</a:t>
            </a:fld>
            <a:endParaRPr lang="fr-FR" altLang="fr-FR"/>
          </a:p>
        </p:txBody>
      </p:sp>
    </p:spTree>
    <p:extLst>
      <p:ext uri="{BB962C8B-B14F-4D97-AF65-F5344CB8AC3E}">
        <p14:creationId xmlns:p14="http://schemas.microsoft.com/office/powerpoint/2010/main" val="1397160270"/>
      </p:ext>
    </p:extLst>
  </p:cSld>
  <p:clrMapOvr>
    <a:masterClrMapping/>
  </p:clrMapOvr>
  <p:transition>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9E73FD1D-208E-6C4B-812B-61A1FC648A6B}" type="datetime1">
              <a:rPr lang="fr-FR" altLang="fr-FR"/>
              <a:pPr>
                <a:defRPr/>
              </a:pPr>
              <a:t>13/10/2017</a:t>
            </a:fld>
            <a:endParaRPr lang="fr-FR" altLang="fr-FR"/>
          </a:p>
        </p:txBody>
      </p:sp>
      <p:sp>
        <p:nvSpPr>
          <p:cNvPr id="4"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5" name="Espace réservé du numéro de diapositive 5"/>
          <p:cNvSpPr>
            <a:spLocks noGrp="1"/>
          </p:cNvSpPr>
          <p:nvPr>
            <p:ph type="sldNum" sz="quarter" idx="12"/>
          </p:nvPr>
        </p:nvSpPr>
        <p:spPr/>
        <p:txBody>
          <a:bodyPr/>
          <a:lstStyle>
            <a:lvl1pPr>
              <a:defRPr/>
            </a:lvl1pPr>
          </a:lstStyle>
          <a:p>
            <a:fld id="{222CA249-ACD7-4E43-9357-85AF462B305D}" type="slidenum">
              <a:rPr lang="fr-FR" altLang="fr-FR"/>
              <a:pPr/>
              <a:t>‹#›</a:t>
            </a:fld>
            <a:endParaRPr lang="fr-FR" altLang="fr-FR"/>
          </a:p>
        </p:txBody>
      </p:sp>
    </p:spTree>
    <p:extLst>
      <p:ext uri="{BB962C8B-B14F-4D97-AF65-F5344CB8AC3E}">
        <p14:creationId xmlns:p14="http://schemas.microsoft.com/office/powerpoint/2010/main" val="1486461592"/>
      </p:ext>
    </p:extLst>
  </p:cSld>
  <p:clrMapOvr>
    <a:masterClrMapping/>
  </p:clrMapOvr>
  <p:transition>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CA58B065-694E-E241-B3AF-BC8D4A1E2B8E}" type="datetime1">
              <a:rPr lang="fr-FR" altLang="fr-FR"/>
              <a:pPr>
                <a:defRPr/>
              </a:pPr>
              <a:t>13/10/2017</a:t>
            </a:fld>
            <a:endParaRPr lang="fr-FR" altLang="fr-FR"/>
          </a:p>
        </p:txBody>
      </p:sp>
      <p:sp>
        <p:nvSpPr>
          <p:cNvPr id="3"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4" name="Espace réservé du numéro de diapositive 5"/>
          <p:cNvSpPr>
            <a:spLocks noGrp="1"/>
          </p:cNvSpPr>
          <p:nvPr>
            <p:ph type="sldNum" sz="quarter" idx="12"/>
          </p:nvPr>
        </p:nvSpPr>
        <p:spPr/>
        <p:txBody>
          <a:bodyPr/>
          <a:lstStyle>
            <a:lvl1pPr>
              <a:defRPr/>
            </a:lvl1pPr>
          </a:lstStyle>
          <a:p>
            <a:fld id="{BCF340CE-631C-AE41-BF07-271BE9DE6212}" type="slidenum">
              <a:rPr lang="fr-FR" altLang="fr-FR"/>
              <a:pPr/>
              <a:t>‹#›</a:t>
            </a:fld>
            <a:endParaRPr lang="fr-FR" altLang="fr-FR"/>
          </a:p>
        </p:txBody>
      </p:sp>
    </p:spTree>
    <p:extLst>
      <p:ext uri="{BB962C8B-B14F-4D97-AF65-F5344CB8AC3E}">
        <p14:creationId xmlns:p14="http://schemas.microsoft.com/office/powerpoint/2010/main" val="1282711193"/>
      </p:ext>
    </p:extLst>
  </p:cSld>
  <p:clrMapOvr>
    <a:masterClrMapping/>
  </p:clrMapOvr>
  <p:transition>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AE42C4B5-42B7-994E-99F9-8D6E83AA8059}" type="datetime1">
              <a:rPr lang="fr-FR" altLang="fr-FR"/>
              <a:pPr>
                <a:defRPr/>
              </a:pPr>
              <a:t>13/10/2017</a:t>
            </a:fld>
            <a:endParaRPr lang="fr-FR" altLang="fr-FR"/>
          </a:p>
        </p:txBody>
      </p:sp>
      <p:sp>
        <p:nvSpPr>
          <p:cNvPr id="6"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7" name="Espace réservé du numéro de diapositive 5"/>
          <p:cNvSpPr>
            <a:spLocks noGrp="1"/>
          </p:cNvSpPr>
          <p:nvPr>
            <p:ph type="sldNum" sz="quarter" idx="12"/>
          </p:nvPr>
        </p:nvSpPr>
        <p:spPr/>
        <p:txBody>
          <a:bodyPr/>
          <a:lstStyle>
            <a:lvl1pPr>
              <a:defRPr/>
            </a:lvl1pPr>
          </a:lstStyle>
          <a:p>
            <a:fld id="{49DD2318-F5F9-6143-A8F5-C95CEAB66850}" type="slidenum">
              <a:rPr lang="fr-FR" altLang="fr-FR"/>
              <a:pPr/>
              <a:t>‹#›</a:t>
            </a:fld>
            <a:endParaRPr lang="fr-FR" altLang="fr-FR"/>
          </a:p>
        </p:txBody>
      </p:sp>
    </p:spTree>
    <p:extLst>
      <p:ext uri="{BB962C8B-B14F-4D97-AF65-F5344CB8AC3E}">
        <p14:creationId xmlns:p14="http://schemas.microsoft.com/office/powerpoint/2010/main" val="2086172165"/>
      </p:ext>
    </p:extLst>
  </p:cSld>
  <p:clrMapOvr>
    <a:masterClrMapping/>
  </p:clrMapOvr>
  <p:transition>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A975526F-43C2-6844-8017-F99A81637B81}" type="datetime1">
              <a:rPr lang="fr-FR" altLang="fr-FR"/>
              <a:pPr>
                <a:defRPr/>
              </a:pPr>
              <a:t>13/10/2017</a:t>
            </a:fld>
            <a:endParaRPr lang="fr-FR" altLang="fr-FR"/>
          </a:p>
        </p:txBody>
      </p:sp>
      <p:sp>
        <p:nvSpPr>
          <p:cNvPr id="6" name="Espace réservé du pied de page 4"/>
          <p:cNvSpPr>
            <a:spLocks noGrp="1"/>
          </p:cNvSpPr>
          <p:nvPr>
            <p:ph type="ftr" sz="quarter" idx="11"/>
          </p:nvPr>
        </p:nvSpPr>
        <p:spPr/>
        <p:txBody>
          <a:bodyPr/>
          <a:lstStyle>
            <a:lvl1pPr>
              <a:defRPr/>
            </a:lvl1pPr>
          </a:lstStyle>
          <a:p>
            <a:pPr>
              <a:defRPr/>
            </a:pPr>
            <a:endParaRPr lang="fr-FR" altLang="fr-FR"/>
          </a:p>
        </p:txBody>
      </p:sp>
      <p:sp>
        <p:nvSpPr>
          <p:cNvPr id="7" name="Espace réservé du numéro de diapositive 5"/>
          <p:cNvSpPr>
            <a:spLocks noGrp="1"/>
          </p:cNvSpPr>
          <p:nvPr>
            <p:ph type="sldNum" sz="quarter" idx="12"/>
          </p:nvPr>
        </p:nvSpPr>
        <p:spPr/>
        <p:txBody>
          <a:bodyPr/>
          <a:lstStyle>
            <a:lvl1pPr>
              <a:defRPr/>
            </a:lvl1pPr>
          </a:lstStyle>
          <a:p>
            <a:fld id="{516635D4-723C-2E4E-BD60-9AE17E45CFA6}" type="slidenum">
              <a:rPr lang="fr-FR" altLang="fr-FR"/>
              <a:pPr/>
              <a:t>‹#›</a:t>
            </a:fld>
            <a:endParaRPr lang="fr-FR" altLang="fr-FR"/>
          </a:p>
        </p:txBody>
      </p:sp>
    </p:spTree>
    <p:extLst>
      <p:ext uri="{BB962C8B-B14F-4D97-AF65-F5344CB8AC3E}">
        <p14:creationId xmlns:p14="http://schemas.microsoft.com/office/powerpoint/2010/main" val="330072586"/>
      </p:ext>
    </p:extLst>
  </p:cSld>
  <p:clrMapOvr>
    <a:masterClrMapping/>
  </p:clrMapOvr>
  <p:transition>
    <p:cover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itchFamily="-101" charset="0"/>
                <a:ea typeface="Geneva" pitchFamily="-101" charset="-128"/>
              </a:defRPr>
            </a:lvl1pPr>
          </a:lstStyle>
          <a:p>
            <a:pPr>
              <a:defRPr/>
            </a:pPr>
            <a:fld id="{15E2520B-1BE5-7449-B943-C2442477CBF4}" type="datetime1">
              <a:rPr lang="fr-FR" altLang="fr-FR"/>
              <a:pPr>
                <a:defRPr/>
              </a:pPr>
              <a:t>13/10/2017</a:t>
            </a:fld>
            <a:endParaRPr lang="fr-FR" alt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smtClean="0">
                <a:solidFill>
                  <a:srgbClr val="898989"/>
                </a:solidFill>
                <a:latin typeface="Calibri" pitchFamily="-101" charset="0"/>
                <a:ea typeface="Geneva" pitchFamily="-101" charset="-128"/>
              </a:defRPr>
            </a:lvl1pPr>
          </a:lstStyle>
          <a:p>
            <a:pPr>
              <a:defRPr/>
            </a:pPr>
            <a:endParaRPr lang="fr-FR" alt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defRPr>
            </a:lvl1pPr>
          </a:lstStyle>
          <a:p>
            <a:fld id="{6606CA1C-8198-B34F-99EA-EE0770C7780E}" type="slidenum">
              <a:rPr lang="fr-FR" altLang="fr-FR"/>
              <a:pPr/>
              <a:t>‹#›</a:t>
            </a:fld>
            <a:endParaRPr lang="fr-FR"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r"/>
  </p:transition>
  <p:txStyles>
    <p:titleStyle>
      <a:lvl1pPr algn="ctr" rtl="0" eaLnBrk="0" fontAlgn="base" hangingPunct="0">
        <a:spcBef>
          <a:spcPct val="0"/>
        </a:spcBef>
        <a:spcAft>
          <a:spcPct val="0"/>
        </a:spcAft>
        <a:defRPr sz="4400" kern="12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4400">
          <a:solidFill>
            <a:schemeClr val="tx1"/>
          </a:solidFill>
          <a:latin typeface="Calibri" pitchFamily="-105" charset="0"/>
          <a:ea typeface="ＭＳ Ｐゴシック" pitchFamily="-108" charset="-128"/>
          <a:cs typeface="ＭＳ Ｐゴシック" pitchFamily="-108" charset="-128"/>
        </a:defRPr>
      </a:lvl2pPr>
      <a:lvl3pPr algn="ctr" rtl="0" eaLnBrk="0" fontAlgn="base" hangingPunct="0">
        <a:spcBef>
          <a:spcPct val="0"/>
        </a:spcBef>
        <a:spcAft>
          <a:spcPct val="0"/>
        </a:spcAft>
        <a:defRPr sz="4400">
          <a:solidFill>
            <a:schemeClr val="tx1"/>
          </a:solidFill>
          <a:latin typeface="Calibri" pitchFamily="-105" charset="0"/>
          <a:ea typeface="ＭＳ Ｐゴシック" pitchFamily="-108" charset="-128"/>
          <a:cs typeface="ＭＳ Ｐゴシック" pitchFamily="-108" charset="-128"/>
        </a:defRPr>
      </a:lvl3pPr>
      <a:lvl4pPr algn="ctr" rtl="0" eaLnBrk="0" fontAlgn="base" hangingPunct="0">
        <a:spcBef>
          <a:spcPct val="0"/>
        </a:spcBef>
        <a:spcAft>
          <a:spcPct val="0"/>
        </a:spcAft>
        <a:defRPr sz="4400">
          <a:solidFill>
            <a:schemeClr val="tx1"/>
          </a:solidFill>
          <a:latin typeface="Calibri" pitchFamily="-105" charset="0"/>
          <a:ea typeface="ＭＳ Ｐゴシック" pitchFamily="-108" charset="-128"/>
          <a:cs typeface="ＭＳ Ｐゴシック" pitchFamily="-108" charset="-128"/>
        </a:defRPr>
      </a:lvl4pPr>
      <a:lvl5pPr algn="ctr" rtl="0" eaLnBrk="0" fontAlgn="base" hangingPunct="0">
        <a:spcBef>
          <a:spcPct val="0"/>
        </a:spcBef>
        <a:spcAft>
          <a:spcPct val="0"/>
        </a:spcAft>
        <a:defRPr sz="4400">
          <a:solidFill>
            <a:schemeClr val="tx1"/>
          </a:solidFill>
          <a:latin typeface="Calibri" pitchFamily="-105" charset="0"/>
          <a:ea typeface="ＭＳ Ｐゴシック" pitchFamily="-108" charset="-128"/>
          <a:cs typeface="ＭＳ Ｐゴシック" pitchFamily="-108" charset="-128"/>
        </a:defRPr>
      </a:lvl5pPr>
      <a:lvl6pPr marL="457200" algn="ctr" rtl="0" fontAlgn="base">
        <a:spcBef>
          <a:spcPct val="0"/>
        </a:spcBef>
        <a:spcAft>
          <a:spcPct val="0"/>
        </a:spcAft>
        <a:defRPr sz="4400">
          <a:solidFill>
            <a:schemeClr val="tx1"/>
          </a:solidFill>
          <a:latin typeface="Calibri" pitchFamily="-105" charset="0"/>
        </a:defRPr>
      </a:lvl6pPr>
      <a:lvl7pPr marL="914400" algn="ctr" rtl="0" fontAlgn="base">
        <a:spcBef>
          <a:spcPct val="0"/>
        </a:spcBef>
        <a:spcAft>
          <a:spcPct val="0"/>
        </a:spcAft>
        <a:defRPr sz="4400">
          <a:solidFill>
            <a:schemeClr val="tx1"/>
          </a:solidFill>
          <a:latin typeface="Calibri" pitchFamily="-105" charset="0"/>
        </a:defRPr>
      </a:lvl7pPr>
      <a:lvl8pPr marL="1371600" algn="ctr" rtl="0" fontAlgn="base">
        <a:spcBef>
          <a:spcPct val="0"/>
        </a:spcBef>
        <a:spcAft>
          <a:spcPct val="0"/>
        </a:spcAft>
        <a:defRPr sz="4400">
          <a:solidFill>
            <a:schemeClr val="tx1"/>
          </a:solidFill>
          <a:latin typeface="Calibri" pitchFamily="-105" charset="0"/>
        </a:defRPr>
      </a:lvl8pPr>
      <a:lvl9pPr marL="1828800" algn="ctr" rtl="0" fontAlgn="base">
        <a:spcBef>
          <a:spcPct val="0"/>
        </a:spcBef>
        <a:spcAft>
          <a:spcPct val="0"/>
        </a:spcAft>
        <a:defRPr sz="4400">
          <a:solidFill>
            <a:schemeClr val="tx1"/>
          </a:solidFill>
          <a:latin typeface="Calibri" pitchFamily="-105"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8" charset="-128"/>
          <a:cs typeface="ＭＳ Ｐゴシック" pitchFamily="-108"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5"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Geneva" pitchFamily="-101" charset="-128"/>
          <a:cs typeface="Geneva" pitchFamily="-101" charset="-128"/>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Geneva" pitchFamily="-10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Geneva" pitchFamily="-10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4"/>
          <p:cNvSpPr>
            <a:spLocks noChangeArrowheads="1"/>
          </p:cNvSpPr>
          <p:nvPr/>
        </p:nvSpPr>
        <p:spPr bwMode="auto">
          <a:xfrm>
            <a:off x="381000" y="1222374"/>
            <a:ext cx="8382000" cy="123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lgn="ctr">
              <a:spcBef>
                <a:spcPct val="0"/>
              </a:spcBef>
              <a:buFontTx/>
              <a:buNone/>
            </a:pPr>
            <a:r>
              <a:rPr lang="en-US" sz="2400" dirty="0">
                <a:solidFill>
                  <a:schemeClr val="bg1"/>
                </a:solidFill>
                <a:latin typeface="Arial" charset="0"/>
                <a:ea typeface="Arial" charset="0"/>
                <a:cs typeface="Arial" charset="0"/>
              </a:rPr>
              <a:t>Beneficial effects of BCG vaccination in outcomes for patients diagnosed with TB: observational study using the Enhanced Tuberculosis surveillance system, </a:t>
            </a:r>
            <a:r>
              <a:rPr lang="en-US" sz="2400" dirty="0" smtClean="0">
                <a:solidFill>
                  <a:schemeClr val="bg1"/>
                </a:solidFill>
                <a:latin typeface="Arial" charset="0"/>
                <a:ea typeface="Arial" charset="0"/>
                <a:cs typeface="Arial" charset="0"/>
              </a:rPr>
              <a:t>2009-2015</a:t>
            </a:r>
            <a:endParaRPr lang="en-GB" altLang="en-US" sz="2400" b="1" dirty="0">
              <a:solidFill>
                <a:schemeClr val="bg1"/>
              </a:solidFill>
              <a:latin typeface="Arial" charset="0"/>
              <a:ea typeface="Arial" charset="0"/>
              <a:cs typeface="Arial" charset="0"/>
            </a:endParaRPr>
          </a:p>
        </p:txBody>
      </p:sp>
      <p:sp>
        <p:nvSpPr>
          <p:cNvPr id="2" name="TextBox 1"/>
          <p:cNvSpPr txBox="1"/>
          <p:nvPr/>
        </p:nvSpPr>
        <p:spPr>
          <a:xfrm>
            <a:off x="1016000" y="2997200"/>
            <a:ext cx="7298267" cy="1200329"/>
          </a:xfrm>
          <a:prstGeom prst="rect">
            <a:avLst/>
          </a:prstGeom>
          <a:noFill/>
        </p:spPr>
        <p:txBody>
          <a:bodyPr wrap="square" rtlCol="0">
            <a:spAutoFit/>
          </a:bodyPr>
          <a:lstStyle/>
          <a:p>
            <a:pPr algn="ctr"/>
            <a:r>
              <a:rPr lang="en-US" sz="2400" b="1" u="sng" dirty="0">
                <a:solidFill>
                  <a:schemeClr val="bg1"/>
                </a:solidFill>
              </a:rPr>
              <a:t>Sam </a:t>
            </a:r>
            <a:r>
              <a:rPr lang="en-US" sz="2400" b="1" u="sng" dirty="0" smtClean="0">
                <a:solidFill>
                  <a:schemeClr val="bg1"/>
                </a:solidFill>
              </a:rPr>
              <a:t>Abbott</a:t>
            </a:r>
            <a:r>
              <a:rPr lang="en-US" sz="2400" b="1" u="sng" baseline="30000" dirty="0" smtClean="0">
                <a:solidFill>
                  <a:schemeClr val="bg1"/>
                </a:solidFill>
              </a:rPr>
              <a:t>1</a:t>
            </a:r>
            <a:r>
              <a:rPr lang="en-US" sz="2400" dirty="0" smtClean="0">
                <a:solidFill>
                  <a:schemeClr val="bg1"/>
                </a:solidFill>
              </a:rPr>
              <a:t>, </a:t>
            </a:r>
            <a:r>
              <a:rPr lang="en-US" sz="2400" dirty="0">
                <a:solidFill>
                  <a:schemeClr val="bg1"/>
                </a:solidFill>
              </a:rPr>
              <a:t>Hannah </a:t>
            </a:r>
            <a:r>
              <a:rPr lang="en-US" sz="2400" dirty="0" smtClean="0">
                <a:solidFill>
                  <a:schemeClr val="bg1"/>
                </a:solidFill>
              </a:rPr>
              <a:t>Christensen</a:t>
            </a:r>
            <a:r>
              <a:rPr lang="en-US" sz="2400" baseline="30000" dirty="0" smtClean="0">
                <a:solidFill>
                  <a:schemeClr val="bg1"/>
                </a:solidFill>
              </a:rPr>
              <a:t>1</a:t>
            </a:r>
            <a:r>
              <a:rPr lang="en-US" sz="2400" dirty="0" smtClean="0">
                <a:solidFill>
                  <a:schemeClr val="bg1"/>
                </a:solidFill>
              </a:rPr>
              <a:t>, </a:t>
            </a:r>
            <a:r>
              <a:rPr lang="en-US" sz="2400" dirty="0">
                <a:solidFill>
                  <a:schemeClr val="bg1"/>
                </a:solidFill>
              </a:rPr>
              <a:t>Maeve K </a:t>
            </a:r>
            <a:r>
              <a:rPr lang="en-US" sz="2400" dirty="0" smtClean="0">
                <a:solidFill>
                  <a:schemeClr val="bg1"/>
                </a:solidFill>
              </a:rPr>
              <a:t>Lalor</a:t>
            </a:r>
            <a:r>
              <a:rPr lang="en-US" sz="2400" baseline="30000" dirty="0" smtClean="0">
                <a:solidFill>
                  <a:schemeClr val="bg1"/>
                </a:solidFill>
              </a:rPr>
              <a:t>2</a:t>
            </a:r>
            <a:r>
              <a:rPr lang="en-US" sz="2400" dirty="0" smtClean="0">
                <a:solidFill>
                  <a:schemeClr val="bg1"/>
                </a:solidFill>
              </a:rPr>
              <a:t>, </a:t>
            </a:r>
            <a:r>
              <a:rPr lang="en-US" sz="2400" dirty="0">
                <a:solidFill>
                  <a:schemeClr val="bg1"/>
                </a:solidFill>
              </a:rPr>
              <a:t>Dominik </a:t>
            </a:r>
            <a:r>
              <a:rPr lang="en-US" sz="2400" dirty="0" smtClean="0">
                <a:solidFill>
                  <a:schemeClr val="bg1"/>
                </a:solidFill>
              </a:rPr>
              <a:t>Zenner</a:t>
            </a:r>
            <a:r>
              <a:rPr lang="en-US" sz="2400" baseline="30000" dirty="0" smtClean="0">
                <a:solidFill>
                  <a:schemeClr val="bg1"/>
                </a:solidFill>
              </a:rPr>
              <a:t>2</a:t>
            </a:r>
            <a:r>
              <a:rPr lang="en-US" sz="2400" dirty="0" smtClean="0">
                <a:solidFill>
                  <a:schemeClr val="bg1"/>
                </a:solidFill>
              </a:rPr>
              <a:t>, </a:t>
            </a:r>
            <a:r>
              <a:rPr lang="en-US" sz="2400" dirty="0">
                <a:solidFill>
                  <a:schemeClr val="bg1"/>
                </a:solidFill>
              </a:rPr>
              <a:t>Colin </a:t>
            </a:r>
            <a:r>
              <a:rPr lang="en-US" sz="2400" dirty="0" smtClean="0">
                <a:solidFill>
                  <a:schemeClr val="bg1"/>
                </a:solidFill>
              </a:rPr>
              <a:t>Campbell</a:t>
            </a:r>
            <a:r>
              <a:rPr lang="en-US" sz="2400" baseline="30000" dirty="0" smtClean="0">
                <a:solidFill>
                  <a:schemeClr val="bg1"/>
                </a:solidFill>
              </a:rPr>
              <a:t>2</a:t>
            </a:r>
            <a:r>
              <a:rPr lang="en-US" sz="2400" dirty="0" smtClean="0">
                <a:solidFill>
                  <a:schemeClr val="bg1"/>
                </a:solidFill>
              </a:rPr>
              <a:t>, </a:t>
            </a:r>
            <a:r>
              <a:rPr lang="en-US" sz="2400" dirty="0">
                <a:solidFill>
                  <a:schemeClr val="bg1"/>
                </a:solidFill>
              </a:rPr>
              <a:t>Mary </a:t>
            </a:r>
            <a:r>
              <a:rPr lang="en-US" sz="2400" dirty="0" smtClean="0">
                <a:solidFill>
                  <a:schemeClr val="bg1"/>
                </a:solidFill>
              </a:rPr>
              <a:t>Ramsay</a:t>
            </a:r>
            <a:r>
              <a:rPr lang="en-US" sz="2400" baseline="30000" dirty="0" smtClean="0">
                <a:solidFill>
                  <a:schemeClr val="bg1"/>
                </a:solidFill>
              </a:rPr>
              <a:t>2</a:t>
            </a:r>
            <a:r>
              <a:rPr lang="en-US" sz="2400" dirty="0" smtClean="0">
                <a:solidFill>
                  <a:schemeClr val="bg1"/>
                </a:solidFill>
              </a:rPr>
              <a:t>, </a:t>
            </a:r>
            <a:r>
              <a:rPr lang="en-US" sz="2400" dirty="0">
                <a:solidFill>
                  <a:schemeClr val="bg1"/>
                </a:solidFill>
              </a:rPr>
              <a:t>Ellen </a:t>
            </a:r>
            <a:r>
              <a:rPr lang="en-US" sz="2400" dirty="0" smtClean="0">
                <a:solidFill>
                  <a:schemeClr val="bg1"/>
                </a:solidFill>
              </a:rPr>
              <a:t>Brooks-Pollock</a:t>
            </a:r>
            <a:r>
              <a:rPr lang="en-US" sz="2400" baseline="30000" dirty="0" smtClean="0">
                <a:solidFill>
                  <a:schemeClr val="bg1"/>
                </a:solidFill>
              </a:rPr>
              <a:t>1</a:t>
            </a:r>
            <a:endParaRPr lang="en-US" dirty="0" smtClean="0">
              <a:solidFill>
                <a:schemeClr val="bg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11014" b="13498"/>
          <a:stretch/>
        </p:blipFill>
        <p:spPr>
          <a:xfrm>
            <a:off x="6756400" y="5533495"/>
            <a:ext cx="2387600" cy="120156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9756" y="5886686"/>
            <a:ext cx="1706644" cy="495180"/>
          </a:xfrm>
          <a:prstGeom prst="rect">
            <a:avLst/>
          </a:prstGeom>
        </p:spPr>
      </p:pic>
      <p:sp>
        <p:nvSpPr>
          <p:cNvPr id="4" name="TextBox 3"/>
          <p:cNvSpPr txBox="1"/>
          <p:nvPr/>
        </p:nvSpPr>
        <p:spPr>
          <a:xfrm>
            <a:off x="1405054" y="4460488"/>
            <a:ext cx="6601522" cy="830997"/>
          </a:xfrm>
          <a:prstGeom prst="rect">
            <a:avLst/>
          </a:prstGeom>
          <a:noFill/>
        </p:spPr>
        <p:txBody>
          <a:bodyPr wrap="square" rtlCol="0">
            <a:spAutoFit/>
          </a:bodyPr>
          <a:lstStyle/>
          <a:p>
            <a:pPr algn="ctr"/>
            <a:r>
              <a:rPr lang="en-US" sz="2400" dirty="0" smtClean="0">
                <a:solidFill>
                  <a:schemeClr val="bg1"/>
                </a:solidFill>
              </a:rPr>
              <a:t>1. Bristol Medical School, University of Bristol</a:t>
            </a:r>
          </a:p>
          <a:p>
            <a:pPr algn="ctr"/>
            <a:r>
              <a:rPr lang="en-US" sz="2400" dirty="0" smtClean="0">
                <a:solidFill>
                  <a:schemeClr val="bg1"/>
                </a:solidFill>
              </a:rPr>
              <a:t>2. Public Health England </a:t>
            </a:r>
            <a:endParaRPr lang="en-US" sz="2400" dirty="0">
              <a:solidFill>
                <a:schemeClr val="bg1"/>
              </a:solidFill>
            </a:endParaRPr>
          </a:p>
        </p:txBody>
      </p:sp>
    </p:spTree>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463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6"/>
          <p:cNvSpPr txBox="1">
            <a:spLocks noChangeArrowheads="1"/>
          </p:cNvSpPr>
          <p:nvPr/>
        </p:nvSpPr>
        <p:spPr bwMode="auto">
          <a:xfrm>
            <a:off x="560388" y="274639"/>
            <a:ext cx="4424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spcBef>
                <a:spcPct val="0"/>
              </a:spcBef>
              <a:buFontTx/>
              <a:buNone/>
            </a:pPr>
            <a:r>
              <a:rPr lang="en-GB" altLang="en-US" sz="2400" b="1" dirty="0" smtClean="0">
                <a:solidFill>
                  <a:srgbClr val="C62153"/>
                </a:solidFill>
                <a:latin typeface="Arial" charset="0"/>
              </a:rPr>
              <a:t>Background</a:t>
            </a:r>
            <a:endParaRPr lang="en-GB" altLang="en-US" sz="2400" b="1" dirty="0">
              <a:solidFill>
                <a:srgbClr val="C62153"/>
              </a:solidFill>
              <a:latin typeface="Arial" charset="0"/>
            </a:endParaRPr>
          </a:p>
        </p:txBody>
      </p:sp>
      <p:sp>
        <p:nvSpPr>
          <p:cNvPr id="6" name="Rounded Rectangle 5"/>
          <p:cNvSpPr/>
          <p:nvPr/>
        </p:nvSpPr>
        <p:spPr>
          <a:xfrm>
            <a:off x="560388" y="762255"/>
            <a:ext cx="4598910" cy="1847130"/>
          </a:xfrm>
          <a:prstGeom prst="roundRect">
            <a:avLst/>
          </a:prstGeom>
          <a:solidFill>
            <a:srgbClr val="C6215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smtClean="0">
                <a:latin typeface="Arial" charset="0"/>
                <a:ea typeface="Arial" charset="0"/>
                <a:cs typeface="Arial" charset="0"/>
                <a:sym typeface="Wingdings"/>
              </a:rPr>
              <a:t>Tuberculosis in England</a:t>
            </a:r>
          </a:p>
          <a:p>
            <a:pPr marL="285750" indent="-285750">
              <a:buFont typeface="Arial" charset="0"/>
              <a:buChar char="•"/>
            </a:pPr>
            <a:r>
              <a:rPr lang="en-US" altLang="en-US" dirty="0" smtClean="0">
                <a:latin typeface="Arial" charset="0"/>
                <a:ea typeface="Arial" charset="0"/>
                <a:cs typeface="Arial" charset="0"/>
                <a:sym typeface="Wingdings"/>
              </a:rPr>
              <a:t>~ 6000 new cases notified each year</a:t>
            </a:r>
          </a:p>
          <a:p>
            <a:pPr marL="285750" indent="-285750">
              <a:buFont typeface="Arial" charset="0"/>
              <a:buChar char="•"/>
            </a:pPr>
            <a:r>
              <a:rPr lang="en-US" altLang="en-US" dirty="0" smtClean="0">
                <a:latin typeface="Arial" charset="0"/>
                <a:ea typeface="Arial" charset="0"/>
                <a:cs typeface="Arial" charset="0"/>
                <a:sym typeface="Wingdings"/>
              </a:rPr>
              <a:t>~ 70% of cases are Non-UK born</a:t>
            </a:r>
          </a:p>
          <a:p>
            <a:pPr marL="285750" indent="-285750">
              <a:buFont typeface="Arial" charset="0"/>
              <a:buChar char="•"/>
            </a:pPr>
            <a:r>
              <a:rPr lang="en-US" altLang="en-US" dirty="0" smtClean="0">
                <a:latin typeface="Arial" charset="0"/>
                <a:ea typeface="Arial" charset="0"/>
                <a:cs typeface="Arial" charset="0"/>
                <a:sym typeface="Wingdings"/>
              </a:rPr>
              <a:t>~ 40% of cases in London</a:t>
            </a:r>
          </a:p>
        </p:txBody>
      </p:sp>
      <p:sp>
        <p:nvSpPr>
          <p:cNvPr id="7" name="Rounded Rectangle 6"/>
          <p:cNvSpPr/>
          <p:nvPr/>
        </p:nvSpPr>
        <p:spPr>
          <a:xfrm>
            <a:off x="5293112" y="762255"/>
            <a:ext cx="3290499" cy="4865394"/>
          </a:xfrm>
          <a:prstGeom prst="roundRect">
            <a:avLst/>
          </a:prstGeom>
          <a:solidFill>
            <a:srgbClr val="F59A4D"/>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smtClean="0">
                <a:latin typeface="Arial" charset="0"/>
                <a:ea typeface="Arial" charset="0"/>
                <a:cs typeface="Arial" charset="0"/>
                <a:sym typeface="Wingdings"/>
              </a:rPr>
              <a:t>BCG Vaccine</a:t>
            </a:r>
          </a:p>
          <a:p>
            <a:pPr marL="285750" indent="-285750">
              <a:buFont typeface="Arial" charset="0"/>
              <a:buChar char="•"/>
            </a:pPr>
            <a:r>
              <a:rPr lang="en-US" altLang="en-US" dirty="0" smtClean="0">
                <a:latin typeface="Arial" charset="0"/>
                <a:ea typeface="Arial" charset="0"/>
                <a:cs typeface="Arial" charset="0"/>
                <a:sym typeface="Wingdings"/>
              </a:rPr>
              <a:t>Variable effectiveness (0-80%)</a:t>
            </a:r>
          </a:p>
          <a:p>
            <a:pPr marL="285750" indent="-285750">
              <a:buFont typeface="Arial" charset="0"/>
              <a:buChar char="•"/>
            </a:pPr>
            <a:r>
              <a:rPr lang="en-US" altLang="en-US" dirty="0" smtClean="0">
                <a:latin typeface="Arial" charset="0"/>
                <a:ea typeface="Arial" charset="0"/>
                <a:cs typeface="Arial" charset="0"/>
                <a:sym typeface="Wingdings"/>
              </a:rPr>
              <a:t>Distance from equator acts a proxy for effectiveness</a:t>
            </a:r>
          </a:p>
          <a:p>
            <a:pPr marL="285750" indent="-285750">
              <a:buFont typeface="Arial" charset="0"/>
              <a:buChar char="•"/>
            </a:pPr>
            <a:r>
              <a:rPr lang="en-US" altLang="en-US" dirty="0" smtClean="0">
                <a:latin typeface="Arial" charset="0"/>
                <a:ea typeface="Arial" charset="0"/>
                <a:cs typeface="Arial" charset="0"/>
                <a:sym typeface="Wingdings"/>
              </a:rPr>
              <a:t>Protection wanes with time</a:t>
            </a:r>
          </a:p>
          <a:p>
            <a:pPr marL="285750" indent="-285750">
              <a:buFont typeface="Arial" charset="0"/>
              <a:buChar char="•"/>
            </a:pPr>
            <a:r>
              <a:rPr lang="en-US" altLang="en-US" dirty="0" smtClean="0">
                <a:latin typeface="Arial" charset="0"/>
                <a:ea typeface="Arial" charset="0"/>
                <a:cs typeface="Arial" charset="0"/>
                <a:sym typeface="Wingdings"/>
              </a:rPr>
              <a:t>In England, universal school age vaccination from 1953</a:t>
            </a:r>
          </a:p>
          <a:p>
            <a:pPr marL="285750" indent="-285750">
              <a:buFont typeface="Arial" charset="0"/>
              <a:buChar char="•"/>
            </a:pPr>
            <a:r>
              <a:rPr lang="en-US" altLang="en-US" dirty="0" smtClean="0">
                <a:latin typeface="Arial" charset="0"/>
                <a:ea typeface="Arial" charset="0"/>
                <a:cs typeface="Arial" charset="0"/>
                <a:sym typeface="Wingdings"/>
              </a:rPr>
              <a:t>Switched to targeted vaccination of high risk neonates in 2005</a:t>
            </a:r>
          </a:p>
        </p:txBody>
      </p:sp>
      <p:sp>
        <p:nvSpPr>
          <p:cNvPr id="8" name="Rounded Rectangle 7"/>
          <p:cNvSpPr/>
          <p:nvPr/>
        </p:nvSpPr>
        <p:spPr>
          <a:xfrm>
            <a:off x="560388" y="2721152"/>
            <a:ext cx="4598910" cy="2906497"/>
          </a:xfrm>
          <a:prstGeom prst="roundRect">
            <a:avLst/>
          </a:prstGeom>
          <a:solidFill>
            <a:srgbClr val="A1418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smtClean="0">
                <a:latin typeface="Arial" charset="0"/>
                <a:ea typeface="Arial" charset="0"/>
                <a:cs typeface="Arial" charset="0"/>
                <a:sym typeface="Wingdings"/>
              </a:rPr>
              <a:t>BCG vaccination and improved outcomes for active TB cases</a:t>
            </a:r>
          </a:p>
          <a:p>
            <a:pPr marL="285750" indent="-285750">
              <a:buFont typeface="Arial" charset="0"/>
              <a:buChar char="•"/>
            </a:pPr>
            <a:r>
              <a:rPr lang="en-GB" altLang="en-US" dirty="0">
                <a:latin typeface="Arial" charset="0"/>
                <a:ea typeface="Geneva" charset="0"/>
              </a:rPr>
              <a:t>Some evidence that BCG vaccination is associated with both reduced all-cause and TB-related </a:t>
            </a:r>
            <a:r>
              <a:rPr lang="en-GB" altLang="en-US" dirty="0" smtClean="0">
                <a:latin typeface="Arial" charset="0"/>
                <a:ea typeface="Geneva" charset="0"/>
              </a:rPr>
              <a:t>mortality</a:t>
            </a:r>
            <a:endParaRPr lang="en-GB" altLang="en-US" dirty="0">
              <a:latin typeface="Arial" charset="0"/>
              <a:ea typeface="Geneva" charset="0"/>
            </a:endParaRPr>
          </a:p>
          <a:p>
            <a:pPr marL="285750" indent="-285750">
              <a:buFont typeface="Arial" charset="0"/>
              <a:buChar char="•"/>
            </a:pPr>
            <a:r>
              <a:rPr lang="en-GB" altLang="en-US" dirty="0">
                <a:latin typeface="Arial" charset="0"/>
                <a:ea typeface="Geneva" charset="0"/>
              </a:rPr>
              <a:t>BCG vaccination may reduce the burden of TB, leading to less severe active TB, and reduced </a:t>
            </a:r>
            <a:r>
              <a:rPr lang="en-GB" altLang="en-US" dirty="0" smtClean="0">
                <a:latin typeface="Arial" charset="0"/>
                <a:ea typeface="Geneva" charset="0"/>
              </a:rPr>
              <a:t>infectiousness</a:t>
            </a:r>
            <a:endParaRPr lang="en-GB" altLang="en-US" b="1" dirty="0">
              <a:solidFill>
                <a:srgbClr val="C62153"/>
              </a:solidFill>
              <a:latin typeface="Arial" charset="0"/>
              <a:ea typeface="Geneva" charset="0"/>
            </a:endParaRPr>
          </a:p>
          <a:p>
            <a:pPr marL="285750" indent="-285750">
              <a:buFont typeface="Arial" charset="0"/>
              <a:buChar char="•"/>
            </a:pPr>
            <a:endParaRPr lang="en-US" altLang="en-US" b="1" dirty="0" smtClean="0">
              <a:latin typeface="Arial" charset="0"/>
              <a:ea typeface="Arial" charset="0"/>
              <a:cs typeface="Arial" charset="0"/>
              <a:sym typeface="Wingdings"/>
            </a:endParaRPr>
          </a:p>
        </p:txBody>
      </p:sp>
    </p:spTree>
  </p:cSld>
  <p:clrMapOvr>
    <a:masterClrMapping/>
  </p:clrMapOvr>
  <p:transition>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463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6"/>
          <p:cNvSpPr txBox="1">
            <a:spLocks noChangeArrowheads="1"/>
          </p:cNvSpPr>
          <p:nvPr/>
        </p:nvSpPr>
        <p:spPr bwMode="auto">
          <a:xfrm>
            <a:off x="560388" y="274639"/>
            <a:ext cx="4424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spcBef>
                <a:spcPct val="0"/>
              </a:spcBef>
              <a:buFontTx/>
              <a:buNone/>
            </a:pPr>
            <a:r>
              <a:rPr lang="en-GB" altLang="en-US" sz="2400" b="1" dirty="0" smtClean="0">
                <a:solidFill>
                  <a:srgbClr val="C62153"/>
                </a:solidFill>
                <a:latin typeface="Arial" charset="0"/>
              </a:rPr>
              <a:t>Methods</a:t>
            </a:r>
            <a:endParaRPr lang="en-GB" altLang="en-US" sz="2400" b="1" dirty="0">
              <a:solidFill>
                <a:srgbClr val="C62153"/>
              </a:solidFill>
              <a:latin typeface="Arial" charset="0"/>
            </a:endParaRPr>
          </a:p>
        </p:txBody>
      </p:sp>
      <p:sp>
        <p:nvSpPr>
          <p:cNvPr id="6" name="Rounded Rectangle 5"/>
          <p:cNvSpPr/>
          <p:nvPr/>
        </p:nvSpPr>
        <p:spPr>
          <a:xfrm>
            <a:off x="490654" y="2272913"/>
            <a:ext cx="2564780" cy="1932880"/>
          </a:xfrm>
          <a:prstGeom prst="roundRect">
            <a:avLst/>
          </a:prstGeom>
          <a:solidFill>
            <a:srgbClr val="F59A4D"/>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smtClean="0">
                <a:latin typeface="Arial" charset="0"/>
                <a:ea typeface="Arial" charset="0"/>
                <a:cs typeface="Arial" charset="0"/>
                <a:sym typeface="Wingdings"/>
              </a:rPr>
              <a:t>Exposures</a:t>
            </a:r>
          </a:p>
          <a:p>
            <a:pPr marL="285750" indent="-285750">
              <a:buFont typeface="Arial" charset="0"/>
              <a:buChar char="•"/>
            </a:pPr>
            <a:r>
              <a:rPr lang="en-US" altLang="en-US" dirty="0" smtClean="0">
                <a:latin typeface="Arial" charset="0"/>
                <a:ea typeface="Arial" charset="0"/>
                <a:cs typeface="Arial" charset="0"/>
                <a:sym typeface="Wingdings"/>
              </a:rPr>
              <a:t>BCG vaccination status</a:t>
            </a:r>
          </a:p>
          <a:p>
            <a:pPr marL="285750" indent="-285750">
              <a:buFont typeface="Arial" charset="0"/>
              <a:buChar char="•"/>
            </a:pPr>
            <a:r>
              <a:rPr lang="en-US" altLang="en-US" dirty="0" smtClean="0">
                <a:latin typeface="Arial" charset="0"/>
                <a:ea typeface="Arial" charset="0"/>
                <a:cs typeface="Arial" charset="0"/>
                <a:sym typeface="Wingdings"/>
              </a:rPr>
              <a:t>Years since vaccination</a:t>
            </a:r>
          </a:p>
          <a:p>
            <a:pPr marL="285750" indent="-285750">
              <a:buFont typeface="Arial" charset="0"/>
              <a:buChar char="•"/>
            </a:pPr>
            <a:r>
              <a:rPr lang="en-US" altLang="en-US" dirty="0" smtClean="0">
                <a:latin typeface="Arial" charset="0"/>
                <a:ea typeface="Arial" charset="0"/>
                <a:cs typeface="Arial" charset="0"/>
                <a:sym typeface="Wingdings"/>
              </a:rPr>
              <a:t>Age at vaccination</a:t>
            </a:r>
          </a:p>
        </p:txBody>
      </p:sp>
      <p:sp>
        <p:nvSpPr>
          <p:cNvPr id="7" name="Rounded Rectangle 6"/>
          <p:cNvSpPr/>
          <p:nvPr/>
        </p:nvSpPr>
        <p:spPr>
          <a:xfrm>
            <a:off x="3261408" y="2272913"/>
            <a:ext cx="2563200" cy="1932880"/>
          </a:xfrm>
          <a:prstGeom prst="roundRect">
            <a:avLst/>
          </a:prstGeom>
          <a:solidFill>
            <a:srgbClr val="C6215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smtClean="0">
                <a:latin typeface="Arial" charset="0"/>
                <a:ea typeface="Arial" charset="0"/>
                <a:cs typeface="Arial" charset="0"/>
                <a:sym typeface="Wingdings"/>
              </a:rPr>
              <a:t>Outcomes</a:t>
            </a:r>
          </a:p>
          <a:p>
            <a:pPr marL="285750" indent="-285750">
              <a:buFont typeface="Arial" charset="0"/>
              <a:buChar char="•"/>
            </a:pPr>
            <a:r>
              <a:rPr lang="en-US" altLang="en-US" dirty="0" smtClean="0">
                <a:latin typeface="Arial" charset="0"/>
                <a:ea typeface="Arial" charset="0"/>
                <a:cs typeface="Arial" charset="0"/>
                <a:sym typeface="Wingdings"/>
              </a:rPr>
              <a:t>All-cause mortality</a:t>
            </a:r>
          </a:p>
          <a:p>
            <a:pPr marL="285750" indent="-285750">
              <a:buFont typeface="Arial" charset="0"/>
              <a:buChar char="•"/>
            </a:pPr>
            <a:r>
              <a:rPr lang="en-US" altLang="en-US" dirty="0" smtClean="0">
                <a:latin typeface="Arial" charset="0"/>
                <a:ea typeface="Arial" charset="0"/>
                <a:cs typeface="Arial" charset="0"/>
                <a:sym typeface="Wingdings"/>
              </a:rPr>
              <a:t>TB mortality</a:t>
            </a:r>
          </a:p>
          <a:p>
            <a:pPr marL="285750" indent="-285750">
              <a:buFont typeface="Arial" charset="0"/>
              <a:buChar char="•"/>
            </a:pPr>
            <a:r>
              <a:rPr lang="en-US" altLang="en-US" dirty="0" smtClean="0">
                <a:latin typeface="Arial" charset="0"/>
                <a:ea typeface="Arial" charset="0"/>
                <a:cs typeface="Arial" charset="0"/>
                <a:sym typeface="Wingdings"/>
              </a:rPr>
              <a:t>Pulmonary disease</a:t>
            </a:r>
          </a:p>
          <a:p>
            <a:pPr marL="285750" indent="-285750">
              <a:buFont typeface="Arial" charset="0"/>
              <a:buChar char="•"/>
            </a:pPr>
            <a:r>
              <a:rPr lang="en-US" altLang="en-US" dirty="0" smtClean="0">
                <a:latin typeface="Arial" charset="0"/>
                <a:ea typeface="Arial" charset="0"/>
                <a:cs typeface="Arial" charset="0"/>
                <a:sym typeface="Wingdings"/>
              </a:rPr>
              <a:t>Smear status</a:t>
            </a:r>
          </a:p>
          <a:p>
            <a:pPr marL="285750" indent="-285750">
              <a:buFont typeface="Arial" charset="0"/>
              <a:buChar char="•"/>
            </a:pPr>
            <a:r>
              <a:rPr lang="en-US" altLang="en-US" dirty="0" smtClean="0">
                <a:latin typeface="Arial" charset="0"/>
                <a:ea typeface="Arial" charset="0"/>
                <a:cs typeface="Arial" charset="0"/>
                <a:sym typeface="Wingdings"/>
              </a:rPr>
              <a:t>Multiple episodes</a:t>
            </a:r>
          </a:p>
        </p:txBody>
      </p:sp>
      <p:sp>
        <p:nvSpPr>
          <p:cNvPr id="8" name="Rounded Rectangle 7"/>
          <p:cNvSpPr/>
          <p:nvPr/>
        </p:nvSpPr>
        <p:spPr>
          <a:xfrm>
            <a:off x="490655" y="731126"/>
            <a:ext cx="8092955" cy="1454513"/>
          </a:xfrm>
          <a:prstGeom prst="roundRect">
            <a:avLst/>
          </a:prstGeom>
          <a:solidFill>
            <a:srgbClr val="C6215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smtClean="0">
                <a:latin typeface="Arial" charset="0"/>
                <a:ea typeface="Arial" charset="0"/>
                <a:cs typeface="Arial" charset="0"/>
                <a:sym typeface="Wingdings"/>
              </a:rPr>
              <a:t>Data Source</a:t>
            </a:r>
          </a:p>
          <a:p>
            <a:pPr marL="285750" indent="-285750">
              <a:buFont typeface="Arial" charset="0"/>
              <a:buChar char="•"/>
            </a:pPr>
            <a:r>
              <a:rPr lang="en-GB" altLang="en-US" dirty="0">
                <a:latin typeface="Arial" charset="0"/>
                <a:ea typeface="Geneva" charset="0"/>
              </a:rPr>
              <a:t>Enhanced Tuberculosis Surveillance (ETS) </a:t>
            </a:r>
            <a:r>
              <a:rPr lang="en-GB" altLang="en-US" dirty="0" smtClean="0">
                <a:latin typeface="Arial" charset="0"/>
                <a:ea typeface="Geneva" charset="0"/>
              </a:rPr>
              <a:t>system</a:t>
            </a:r>
          </a:p>
          <a:p>
            <a:pPr marL="285750" indent="-285750">
              <a:buFont typeface="Arial" charset="0"/>
              <a:buChar char="•"/>
            </a:pPr>
            <a:r>
              <a:rPr lang="en-GB" altLang="en-US" dirty="0" smtClean="0">
                <a:latin typeface="Arial" charset="0"/>
                <a:ea typeface="Geneva" charset="0"/>
                <a:cs typeface="Arial" charset="0"/>
                <a:sym typeface="Wingdings"/>
              </a:rPr>
              <a:t>51,645 notifications</a:t>
            </a:r>
          </a:p>
          <a:p>
            <a:pPr marL="285750" indent="-285750">
              <a:buFont typeface="Arial" charset="0"/>
              <a:buChar char="•"/>
            </a:pPr>
            <a:r>
              <a:rPr lang="en-GB" altLang="en-US" dirty="0" smtClean="0">
                <a:latin typeface="Arial" charset="0"/>
                <a:ea typeface="Geneva" charset="0"/>
                <a:cs typeface="Arial" charset="0"/>
                <a:sym typeface="Wingdings"/>
              </a:rPr>
              <a:t>From: 2009-2015</a:t>
            </a:r>
          </a:p>
          <a:p>
            <a:pPr marL="285750" indent="-285750">
              <a:buFont typeface="Arial" charset="0"/>
              <a:buChar char="•"/>
            </a:pPr>
            <a:r>
              <a:rPr lang="en-GB" altLang="en-US" dirty="0" smtClean="0">
                <a:latin typeface="Arial" charset="0"/>
                <a:ea typeface="Geneva" charset="0"/>
                <a:cs typeface="Arial" charset="0"/>
                <a:sym typeface="Wingdings"/>
              </a:rPr>
              <a:t>In: England</a:t>
            </a:r>
            <a:endParaRPr lang="en-US" altLang="en-US" dirty="0" smtClean="0">
              <a:latin typeface="Arial" charset="0"/>
              <a:ea typeface="Arial" charset="0"/>
              <a:cs typeface="Arial" charset="0"/>
              <a:sym typeface="Wingdings"/>
            </a:endParaRPr>
          </a:p>
        </p:txBody>
      </p:sp>
      <p:sp>
        <p:nvSpPr>
          <p:cNvPr id="9" name="Rounded Rectangle 8"/>
          <p:cNvSpPr/>
          <p:nvPr/>
        </p:nvSpPr>
        <p:spPr>
          <a:xfrm>
            <a:off x="6019986" y="2272913"/>
            <a:ext cx="2563200" cy="1932880"/>
          </a:xfrm>
          <a:prstGeom prst="roundRect">
            <a:avLst/>
          </a:prstGeom>
          <a:solidFill>
            <a:srgbClr val="A1418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b="1" dirty="0" smtClean="0">
                <a:latin typeface="Arial" charset="0"/>
                <a:ea typeface="Arial" charset="0"/>
                <a:cs typeface="Arial" charset="0"/>
                <a:sym typeface="Wingdings"/>
              </a:rPr>
              <a:t>Statistical Methods</a:t>
            </a:r>
          </a:p>
          <a:p>
            <a:pPr marL="285750" indent="-285750">
              <a:buFont typeface="Arial" charset="0"/>
              <a:buChar char="•"/>
            </a:pPr>
            <a:r>
              <a:rPr lang="en-US" altLang="en-US" dirty="0" smtClean="0">
                <a:latin typeface="Arial" charset="0"/>
                <a:ea typeface="Arial" charset="0"/>
                <a:cs typeface="Arial" charset="0"/>
                <a:sym typeface="Wingdings"/>
              </a:rPr>
              <a:t>Logistic regression</a:t>
            </a:r>
          </a:p>
          <a:p>
            <a:pPr marL="285750" indent="-285750">
              <a:buFont typeface="Arial" charset="0"/>
              <a:buChar char="•"/>
            </a:pPr>
            <a:r>
              <a:rPr lang="en-US" altLang="en-US" dirty="0" smtClean="0">
                <a:latin typeface="Arial" charset="0"/>
                <a:ea typeface="Arial" charset="0"/>
                <a:cs typeface="Arial" charset="0"/>
                <a:sym typeface="Wingdings"/>
              </a:rPr>
              <a:t>Univariable analysis</a:t>
            </a:r>
          </a:p>
          <a:p>
            <a:pPr marL="285750" indent="-285750">
              <a:buFont typeface="Arial" charset="0"/>
              <a:buChar char="•"/>
            </a:pPr>
            <a:r>
              <a:rPr lang="en-US" altLang="en-US" dirty="0" smtClean="0">
                <a:latin typeface="Arial" charset="0"/>
                <a:ea typeface="Arial" charset="0"/>
                <a:cs typeface="Arial" charset="0"/>
                <a:sym typeface="Wingdings"/>
              </a:rPr>
              <a:t>Multivariable analysis</a:t>
            </a:r>
          </a:p>
        </p:txBody>
      </p:sp>
      <p:sp>
        <p:nvSpPr>
          <p:cNvPr id="11" name="Rounded Rectangle 10"/>
          <p:cNvSpPr/>
          <p:nvPr/>
        </p:nvSpPr>
        <p:spPr>
          <a:xfrm>
            <a:off x="490654" y="4293067"/>
            <a:ext cx="8092955" cy="1371753"/>
          </a:xfrm>
          <a:prstGeom prst="roundRect">
            <a:avLst/>
          </a:prstGeom>
          <a:solidFill>
            <a:srgbClr val="A1418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b="1" dirty="0" smtClean="0">
                <a:solidFill>
                  <a:schemeClr val="bg1"/>
                </a:solidFill>
                <a:latin typeface="Arial" charset="0"/>
                <a:ea typeface="Arial" charset="0"/>
                <a:cs typeface="Arial" charset="0"/>
              </a:rPr>
              <a:t>Sensitivity Analysis</a:t>
            </a:r>
          </a:p>
          <a:p>
            <a:pPr marL="285750" indent="-285750">
              <a:buFont typeface="Arial" charset="0"/>
              <a:buChar char="•"/>
            </a:pPr>
            <a:r>
              <a:rPr lang="en-GB" altLang="en-US" dirty="0" smtClean="0">
                <a:solidFill>
                  <a:schemeClr val="bg1"/>
                </a:solidFill>
                <a:latin typeface="Arial" charset="0"/>
                <a:ea typeface="Arial" charset="0"/>
                <a:cs typeface="Arial" charset="0"/>
              </a:rPr>
              <a:t>Multiply imputed data</a:t>
            </a:r>
          </a:p>
          <a:p>
            <a:pPr marL="285750" indent="-285750">
              <a:buFont typeface="Arial" charset="0"/>
              <a:buChar char="•"/>
            </a:pPr>
            <a:r>
              <a:rPr lang="en-GB" altLang="en-US" dirty="0" smtClean="0">
                <a:solidFill>
                  <a:schemeClr val="bg1"/>
                </a:solidFill>
                <a:latin typeface="Arial" charset="0"/>
                <a:ea typeface="Arial" charset="0"/>
                <a:cs typeface="Arial" charset="0"/>
              </a:rPr>
              <a:t>Dropping recurrent cases</a:t>
            </a:r>
          </a:p>
          <a:p>
            <a:pPr marL="285750" indent="-285750">
              <a:buFont typeface="Arial" charset="0"/>
              <a:buChar char="•"/>
            </a:pPr>
            <a:r>
              <a:rPr lang="en-GB" altLang="en-US" dirty="0" smtClean="0">
                <a:solidFill>
                  <a:schemeClr val="bg1"/>
                </a:solidFill>
                <a:latin typeface="Arial" charset="0"/>
                <a:ea typeface="Arial" charset="0"/>
                <a:cs typeface="Arial" charset="0"/>
              </a:rPr>
              <a:t>Restricting to those eligible for school age vaccination</a:t>
            </a:r>
            <a:endParaRPr lang="en-GB" altLang="en-US" dirty="0">
              <a:solidFill>
                <a:srgbClr val="C62153"/>
              </a:solidFill>
            </a:endParaRPr>
          </a:p>
        </p:txBody>
      </p:sp>
    </p:spTree>
    <p:extLst>
      <p:ext uri="{BB962C8B-B14F-4D97-AF65-F5344CB8AC3E}">
        <p14:creationId xmlns:p14="http://schemas.microsoft.com/office/powerpoint/2010/main" val="2112344857"/>
      </p:ext>
    </p:extLst>
  </p:cSld>
  <p:clrMapOvr>
    <a:masterClrMapping/>
  </p:clrMapOvr>
  <p:transition>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463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6"/>
          <p:cNvSpPr txBox="1">
            <a:spLocks noChangeArrowheads="1"/>
          </p:cNvSpPr>
          <p:nvPr/>
        </p:nvSpPr>
        <p:spPr bwMode="auto">
          <a:xfrm>
            <a:off x="560388" y="274639"/>
            <a:ext cx="4424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spcBef>
                <a:spcPct val="0"/>
              </a:spcBef>
              <a:buFontTx/>
              <a:buNone/>
            </a:pPr>
            <a:r>
              <a:rPr lang="en-GB" altLang="en-US" sz="2400" b="1" dirty="0" smtClean="0">
                <a:solidFill>
                  <a:srgbClr val="C62153"/>
                </a:solidFill>
                <a:latin typeface="Arial" charset="0"/>
              </a:rPr>
              <a:t>Results</a:t>
            </a:r>
            <a:endParaRPr lang="en-GB" altLang="en-US" sz="2400" b="1" dirty="0">
              <a:solidFill>
                <a:srgbClr val="C62153"/>
              </a:solidFill>
              <a:latin typeface="Arial" charset="0"/>
            </a:endParaRPr>
          </a:p>
        </p:txBody>
      </p:sp>
      <p:sp>
        <p:nvSpPr>
          <p:cNvPr id="2" name="Rounded Rectangle 1"/>
          <p:cNvSpPr/>
          <p:nvPr/>
        </p:nvSpPr>
        <p:spPr>
          <a:xfrm>
            <a:off x="560387" y="833925"/>
            <a:ext cx="8040919" cy="2160375"/>
          </a:xfrm>
          <a:prstGeom prst="roundRect">
            <a:avLst/>
          </a:prstGeom>
          <a:solidFill>
            <a:srgbClr val="C6215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charset="0"/>
                <a:ea typeface="Arial" charset="0"/>
                <a:cs typeface="Arial" charset="0"/>
              </a:rPr>
              <a:t>All-cause Mortality</a:t>
            </a:r>
          </a:p>
          <a:p>
            <a:r>
              <a:rPr lang="en-US" sz="1600" b="1" dirty="0" smtClean="0">
                <a:latin typeface="Arial" charset="0"/>
                <a:ea typeface="Arial" charset="0"/>
                <a:cs typeface="Arial" charset="0"/>
              </a:rPr>
              <a:t>BCG Vaccination</a:t>
            </a:r>
          </a:p>
          <a:p>
            <a:pPr marL="285750" indent="-285750">
              <a:buFont typeface="Arial" charset="0"/>
              <a:buChar char="•"/>
            </a:pPr>
            <a:r>
              <a:rPr lang="en-US" sz="1600" b="1" dirty="0" smtClean="0">
                <a:latin typeface="Arial" charset="0"/>
                <a:ea typeface="Arial" charset="0"/>
                <a:cs typeface="Arial" charset="0"/>
              </a:rPr>
              <a:t>Complete case → </a:t>
            </a:r>
            <a:r>
              <a:rPr lang="en-US" altLang="en-US" sz="1600" dirty="0" smtClean="0">
                <a:latin typeface="Arial" charset="0"/>
                <a:ea typeface="Arial" charset="0"/>
                <a:cs typeface="Arial" charset="0"/>
              </a:rPr>
              <a:t>aOR: 0.76 (95% CI: 0.64 to 0.89), P: 0.001 </a:t>
            </a:r>
          </a:p>
          <a:p>
            <a:pPr marL="285750" indent="-285750">
              <a:buFont typeface="Arial" charset="0"/>
              <a:buChar char="•"/>
            </a:pPr>
            <a:r>
              <a:rPr lang="en-US" sz="1600" b="1" dirty="0" smtClean="0">
                <a:latin typeface="Arial" charset="0"/>
                <a:ea typeface="Arial" charset="0"/>
                <a:cs typeface="Arial" charset="0"/>
              </a:rPr>
              <a:t>Multiple Imputation → </a:t>
            </a:r>
            <a:r>
              <a:rPr lang="en-US" altLang="en-US" sz="1600" dirty="0" smtClean="0">
                <a:latin typeface="Arial" charset="0"/>
                <a:ea typeface="Arial" charset="0"/>
                <a:cs typeface="Arial" charset="0"/>
              </a:rPr>
              <a:t>aOR: 0.78 (95% CI: 0.62 to 0.97), P</a:t>
            </a:r>
            <a:r>
              <a:rPr lang="en-US" altLang="en-US" sz="1600" dirty="0" smtClean="0">
                <a:latin typeface="Arial" charset="0"/>
                <a:ea typeface="Arial" charset="0"/>
                <a:cs typeface="Arial" charset="0"/>
                <a:sym typeface="Wingdings"/>
              </a:rPr>
              <a:t>: 0.025</a:t>
            </a:r>
          </a:p>
          <a:p>
            <a:endParaRPr lang="en-US" altLang="en-US" sz="1600" dirty="0" smtClean="0">
              <a:latin typeface="Arial" charset="0"/>
              <a:ea typeface="Arial" charset="0"/>
              <a:cs typeface="Arial" charset="0"/>
              <a:sym typeface="Wingdings"/>
            </a:endParaRPr>
          </a:p>
          <a:p>
            <a:r>
              <a:rPr lang="en-US" altLang="en-US" sz="1600" b="1" dirty="0" smtClean="0">
                <a:latin typeface="Arial" charset="0"/>
                <a:ea typeface="Arial" charset="0"/>
                <a:cs typeface="Arial" charset="0"/>
                <a:sym typeface="Wingdings"/>
              </a:rPr>
              <a:t>Years since Vaccination</a:t>
            </a:r>
          </a:p>
          <a:p>
            <a:pPr marL="285750" indent="-285750">
              <a:buFont typeface="Arial" charset="0"/>
              <a:buChar char="•"/>
            </a:pPr>
            <a:r>
              <a:rPr lang="en-US" sz="1600" b="1" dirty="0" smtClean="0">
                <a:latin typeface="Arial" charset="0"/>
                <a:ea typeface="Arial" charset="0"/>
                <a:cs typeface="Arial" charset="0"/>
              </a:rPr>
              <a:t>Complete case → aOR: </a:t>
            </a:r>
            <a:r>
              <a:rPr lang="en-US" sz="1600" dirty="0" smtClean="0">
                <a:latin typeface="Arial" charset="0"/>
                <a:ea typeface="Arial" charset="0"/>
                <a:cs typeface="Arial" charset="0"/>
              </a:rPr>
              <a:t>0.91 (95% CI: 0.24 </a:t>
            </a:r>
            <a:r>
              <a:rPr lang="en-US" sz="1600" dirty="0">
                <a:latin typeface="Arial" charset="0"/>
                <a:ea typeface="Arial" charset="0"/>
                <a:cs typeface="Arial" charset="0"/>
              </a:rPr>
              <a:t>to 3.54)</a:t>
            </a:r>
            <a:r>
              <a:rPr lang="en-GB" sz="1600" dirty="0">
                <a:latin typeface="Arial" charset="0"/>
                <a:ea typeface="Arial" charset="0"/>
                <a:cs typeface="Arial" charset="0"/>
              </a:rPr>
              <a:t> </a:t>
            </a:r>
            <a:r>
              <a:rPr lang="en-US" altLang="en-US" sz="1600" dirty="0" smtClean="0">
                <a:latin typeface="Arial" charset="0"/>
                <a:ea typeface="Arial" charset="0"/>
                <a:cs typeface="Arial" charset="0"/>
              </a:rPr>
              <a:t>, P: </a:t>
            </a:r>
            <a:r>
              <a:rPr lang="en-US" sz="1600" dirty="0">
                <a:latin typeface="Arial" charset="0"/>
                <a:ea typeface="Arial" charset="0"/>
                <a:cs typeface="Arial" charset="0"/>
              </a:rPr>
              <a:t>0.897</a:t>
            </a:r>
            <a:r>
              <a:rPr lang="en-US" altLang="en-US" sz="1600" dirty="0" smtClean="0">
                <a:latin typeface="Arial" charset="0"/>
                <a:ea typeface="Arial" charset="0"/>
                <a:cs typeface="Arial" charset="0"/>
              </a:rPr>
              <a:t> </a:t>
            </a:r>
          </a:p>
          <a:p>
            <a:pPr marL="285750" indent="-285750">
              <a:buFont typeface="Arial" charset="0"/>
              <a:buChar char="•"/>
            </a:pPr>
            <a:r>
              <a:rPr lang="en-US" sz="1600" b="1" dirty="0" smtClean="0">
                <a:latin typeface="Arial" charset="0"/>
                <a:ea typeface="Arial" charset="0"/>
                <a:cs typeface="Arial" charset="0"/>
              </a:rPr>
              <a:t>Multiple Imputation → </a:t>
            </a:r>
            <a:r>
              <a:rPr lang="en-US" altLang="en-US" sz="1600" dirty="0">
                <a:latin typeface="Arial" charset="0"/>
                <a:ea typeface="Arial" charset="0"/>
                <a:cs typeface="Arial" charset="0"/>
                <a:sym typeface="Wingdings"/>
              </a:rPr>
              <a:t>aOR: 9.93 </a:t>
            </a:r>
            <a:r>
              <a:rPr lang="en-US" altLang="en-US" sz="1600" dirty="0" smtClean="0">
                <a:latin typeface="Arial" charset="0"/>
                <a:ea typeface="Arial" charset="0"/>
                <a:cs typeface="Arial" charset="0"/>
                <a:sym typeface="Wingdings"/>
              </a:rPr>
              <a:t>(95% CI: 2.4 </a:t>
            </a:r>
            <a:r>
              <a:rPr lang="en-US" altLang="en-US" sz="1600" dirty="0">
                <a:latin typeface="Arial" charset="0"/>
                <a:ea typeface="Arial" charset="0"/>
                <a:cs typeface="Arial" charset="0"/>
                <a:sym typeface="Wingdings"/>
              </a:rPr>
              <a:t>to 41.13), P: 0.002</a:t>
            </a:r>
            <a:endParaRPr lang="en-US" altLang="en-US" sz="1600" dirty="0" smtClean="0">
              <a:latin typeface="Arial" charset="0"/>
              <a:ea typeface="Arial" charset="0"/>
              <a:cs typeface="Arial" charset="0"/>
              <a:sym typeface="Wingdings"/>
            </a:endParaRPr>
          </a:p>
        </p:txBody>
      </p:sp>
      <p:sp>
        <p:nvSpPr>
          <p:cNvPr id="6" name="Rounded Rectangle 5"/>
          <p:cNvSpPr/>
          <p:nvPr/>
        </p:nvSpPr>
        <p:spPr>
          <a:xfrm>
            <a:off x="560388" y="3116507"/>
            <a:ext cx="8040918" cy="1225004"/>
          </a:xfrm>
          <a:prstGeom prst="roundRect">
            <a:avLst/>
          </a:prstGeom>
          <a:solidFill>
            <a:srgbClr val="F59A4D"/>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latin typeface="Arial" charset="0"/>
              <a:ea typeface="Arial" charset="0"/>
              <a:cs typeface="Arial" charset="0"/>
            </a:endParaRPr>
          </a:p>
          <a:p>
            <a:pPr algn="ctr"/>
            <a:r>
              <a:rPr lang="en-US" sz="1600" b="1" dirty="0" smtClean="0">
                <a:latin typeface="Arial" charset="0"/>
                <a:ea typeface="Arial" charset="0"/>
                <a:cs typeface="Arial" charset="0"/>
              </a:rPr>
              <a:t>TB-related Mortality</a:t>
            </a:r>
          </a:p>
          <a:p>
            <a:r>
              <a:rPr lang="en-US" sz="1600" b="1" dirty="0" smtClean="0">
                <a:latin typeface="Arial" charset="0"/>
                <a:ea typeface="Arial" charset="0"/>
                <a:cs typeface="Arial" charset="0"/>
              </a:rPr>
              <a:t>BCG Vaccination</a:t>
            </a:r>
          </a:p>
          <a:p>
            <a:pPr marL="285750" indent="-285750">
              <a:buFont typeface="Arial" charset="0"/>
              <a:buChar char="•"/>
            </a:pPr>
            <a:r>
              <a:rPr lang="en-US" sz="1600" b="1" dirty="0" smtClean="0">
                <a:latin typeface="Arial" charset="0"/>
                <a:ea typeface="Arial" charset="0"/>
                <a:cs typeface="Arial" charset="0"/>
              </a:rPr>
              <a:t>Complete case → </a:t>
            </a:r>
            <a:r>
              <a:rPr lang="en-US" altLang="en-US" sz="1600" dirty="0">
                <a:latin typeface="Arial" charset="0"/>
                <a:ea typeface="Arial" charset="0"/>
                <a:cs typeface="Arial" charset="0"/>
              </a:rPr>
              <a:t>aOR: </a:t>
            </a:r>
            <a:r>
              <a:rPr lang="en-US" sz="1600" dirty="0">
                <a:latin typeface="Arial" charset="0"/>
                <a:ea typeface="Arial" charset="0"/>
                <a:cs typeface="Arial" charset="0"/>
              </a:rPr>
              <a:t>0.76 (0.51 to 1.13)</a:t>
            </a:r>
            <a:r>
              <a:rPr lang="en-GB" sz="1600" dirty="0">
                <a:latin typeface="Arial" charset="0"/>
                <a:ea typeface="Arial" charset="0"/>
                <a:cs typeface="Arial" charset="0"/>
              </a:rPr>
              <a:t>, P: </a:t>
            </a:r>
            <a:r>
              <a:rPr lang="en-US" sz="1600" dirty="0">
                <a:latin typeface="Arial" charset="0"/>
                <a:ea typeface="Arial" charset="0"/>
                <a:cs typeface="Arial" charset="0"/>
              </a:rPr>
              <a:t>0.177</a:t>
            </a:r>
            <a:endParaRPr lang="en-US" altLang="en-US" sz="1600" dirty="0" smtClean="0">
              <a:latin typeface="Arial" charset="0"/>
              <a:ea typeface="Arial" charset="0"/>
              <a:cs typeface="Arial" charset="0"/>
            </a:endParaRPr>
          </a:p>
          <a:p>
            <a:pPr marL="285750" indent="-285750">
              <a:buFont typeface="Arial" charset="0"/>
              <a:buChar char="•"/>
            </a:pPr>
            <a:r>
              <a:rPr lang="en-US" sz="1600" b="1" dirty="0" smtClean="0">
                <a:latin typeface="Arial" charset="0"/>
                <a:ea typeface="Arial" charset="0"/>
                <a:cs typeface="Arial" charset="0"/>
              </a:rPr>
              <a:t>Multiple Imputation → </a:t>
            </a:r>
            <a:r>
              <a:rPr lang="en-US" altLang="en-US" sz="1600" dirty="0" smtClean="0">
                <a:latin typeface="Arial" charset="0"/>
                <a:ea typeface="Arial" charset="0"/>
                <a:cs typeface="Arial" charset="0"/>
              </a:rPr>
              <a:t>aOR: </a:t>
            </a:r>
            <a:r>
              <a:rPr lang="en-US" altLang="en-US" sz="1600" dirty="0" smtClean="0">
                <a:latin typeface="Arial" charset="0"/>
                <a:ea typeface="Arial" charset="0"/>
                <a:cs typeface="Arial" charset="0"/>
              </a:rPr>
              <a:t>0.94 </a:t>
            </a:r>
            <a:r>
              <a:rPr lang="en-US" altLang="en-US" sz="1600" dirty="0" smtClean="0">
                <a:latin typeface="Arial" charset="0"/>
                <a:ea typeface="Arial" charset="0"/>
                <a:cs typeface="Arial" charset="0"/>
              </a:rPr>
              <a:t>(95% CI: </a:t>
            </a:r>
            <a:r>
              <a:rPr lang="en-US" altLang="en-US" sz="1600" dirty="0" smtClean="0">
                <a:latin typeface="Arial" charset="0"/>
                <a:ea typeface="Arial" charset="0"/>
                <a:cs typeface="Arial" charset="0"/>
              </a:rPr>
              <a:t>0.56 </a:t>
            </a:r>
            <a:r>
              <a:rPr lang="en-US" altLang="en-US" sz="1600" dirty="0" smtClean="0">
                <a:latin typeface="Arial" charset="0"/>
                <a:ea typeface="Arial" charset="0"/>
                <a:cs typeface="Arial" charset="0"/>
              </a:rPr>
              <a:t>to </a:t>
            </a:r>
            <a:r>
              <a:rPr lang="en-US" altLang="en-US" sz="1600" dirty="0" smtClean="0">
                <a:latin typeface="Arial" charset="0"/>
                <a:ea typeface="Arial" charset="0"/>
                <a:cs typeface="Arial" charset="0"/>
              </a:rPr>
              <a:t>0.1.56), </a:t>
            </a:r>
            <a:r>
              <a:rPr lang="en-US" altLang="en-US" sz="1600" dirty="0" smtClean="0">
                <a:latin typeface="Arial" charset="0"/>
                <a:ea typeface="Arial" charset="0"/>
                <a:cs typeface="Arial" charset="0"/>
              </a:rPr>
              <a:t>P</a:t>
            </a:r>
            <a:r>
              <a:rPr lang="en-US" altLang="en-US" sz="1600" dirty="0" smtClean="0">
                <a:latin typeface="Arial" charset="0"/>
                <a:ea typeface="Arial" charset="0"/>
                <a:cs typeface="Arial" charset="0"/>
                <a:sym typeface="Wingdings"/>
              </a:rPr>
              <a:t>: </a:t>
            </a:r>
            <a:r>
              <a:rPr lang="en-US" altLang="en-US" sz="1600" dirty="0" smtClean="0">
                <a:latin typeface="Arial" charset="0"/>
                <a:ea typeface="Arial" charset="0"/>
                <a:cs typeface="Arial" charset="0"/>
                <a:sym typeface="Wingdings"/>
              </a:rPr>
              <a:t>0.807</a:t>
            </a:r>
            <a:endParaRPr lang="en-US" altLang="en-US" sz="1600" dirty="0" smtClean="0">
              <a:latin typeface="Arial" charset="0"/>
              <a:ea typeface="Arial" charset="0"/>
              <a:cs typeface="Arial" charset="0"/>
              <a:sym typeface="Wingdings"/>
            </a:endParaRPr>
          </a:p>
          <a:p>
            <a:endParaRPr lang="en-US" altLang="en-US" sz="1600" dirty="0" smtClean="0">
              <a:latin typeface="Arial" charset="0"/>
              <a:ea typeface="Arial" charset="0"/>
              <a:cs typeface="Arial" charset="0"/>
              <a:sym typeface="Wingdings"/>
            </a:endParaRPr>
          </a:p>
        </p:txBody>
      </p:sp>
      <p:sp>
        <p:nvSpPr>
          <p:cNvPr id="7" name="Rounded Rectangle 6"/>
          <p:cNvSpPr/>
          <p:nvPr/>
        </p:nvSpPr>
        <p:spPr>
          <a:xfrm>
            <a:off x="560387" y="4447251"/>
            <a:ext cx="8040919" cy="1232437"/>
          </a:xfrm>
          <a:prstGeom prst="roundRect">
            <a:avLst/>
          </a:prstGeom>
          <a:solidFill>
            <a:srgbClr val="A1418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latin typeface="Arial" charset="0"/>
              <a:ea typeface="Arial" charset="0"/>
              <a:cs typeface="Arial" charset="0"/>
            </a:endParaRPr>
          </a:p>
          <a:p>
            <a:pPr algn="ctr"/>
            <a:r>
              <a:rPr lang="en-US" sz="1600" b="1" dirty="0" smtClean="0">
                <a:latin typeface="Arial" charset="0"/>
                <a:ea typeface="Arial" charset="0"/>
                <a:cs typeface="Arial" charset="0"/>
              </a:rPr>
              <a:t>Multiple Episodes</a:t>
            </a:r>
          </a:p>
          <a:p>
            <a:r>
              <a:rPr lang="en-US" sz="1600" b="1" dirty="0" smtClean="0">
                <a:latin typeface="Arial" charset="0"/>
                <a:ea typeface="Arial" charset="0"/>
                <a:cs typeface="Arial" charset="0"/>
              </a:rPr>
              <a:t>BCG Vaccination</a:t>
            </a:r>
          </a:p>
          <a:p>
            <a:pPr marL="285750" indent="-285750">
              <a:buFont typeface="Arial" charset="0"/>
              <a:buChar char="•"/>
            </a:pPr>
            <a:r>
              <a:rPr lang="en-US" sz="1600" b="1" dirty="0" smtClean="0">
                <a:latin typeface="Arial" charset="0"/>
                <a:ea typeface="Arial" charset="0"/>
                <a:cs typeface="Arial" charset="0"/>
              </a:rPr>
              <a:t>Complete case → </a:t>
            </a:r>
            <a:r>
              <a:rPr lang="en-US" altLang="en-US" sz="1600" dirty="0">
                <a:latin typeface="Arial" charset="0"/>
                <a:ea typeface="Arial" charset="0"/>
                <a:cs typeface="Arial" charset="0"/>
              </a:rPr>
              <a:t>aOR: </a:t>
            </a:r>
            <a:r>
              <a:rPr lang="en-US" sz="1600" dirty="0">
                <a:latin typeface="Arial" charset="0"/>
                <a:ea typeface="Arial" charset="0"/>
                <a:cs typeface="Arial" charset="0"/>
              </a:rPr>
              <a:t>0.90 (0.81 to 1.00), P: 0.056 </a:t>
            </a:r>
            <a:endParaRPr lang="en-US" sz="1600" dirty="0" smtClean="0">
              <a:latin typeface="Arial" charset="0"/>
              <a:ea typeface="Arial" charset="0"/>
              <a:cs typeface="Arial" charset="0"/>
            </a:endParaRPr>
          </a:p>
          <a:p>
            <a:pPr marL="285750" indent="-285750">
              <a:buFont typeface="Arial" charset="0"/>
              <a:buChar char="•"/>
            </a:pPr>
            <a:r>
              <a:rPr lang="en-US" sz="1600" b="1" dirty="0" smtClean="0">
                <a:latin typeface="Arial" charset="0"/>
                <a:ea typeface="Arial" charset="0"/>
                <a:cs typeface="Arial" charset="0"/>
              </a:rPr>
              <a:t>Multiple Imputation → </a:t>
            </a:r>
            <a:r>
              <a:rPr lang="en-GB" sz="1600" dirty="0">
                <a:latin typeface="Arial" charset="0"/>
                <a:ea typeface="Arial" charset="0"/>
                <a:cs typeface="Arial" charset="0"/>
              </a:rPr>
              <a:t>aOR: </a:t>
            </a:r>
            <a:r>
              <a:rPr lang="en-US" sz="1600" dirty="0">
                <a:latin typeface="Arial" charset="0"/>
                <a:ea typeface="Arial" charset="0"/>
                <a:cs typeface="Arial" charset="0"/>
              </a:rPr>
              <a:t>0.91 (0.80 to 1.03), P: </a:t>
            </a:r>
            <a:r>
              <a:rPr lang="en-US" sz="1600" dirty="0" smtClean="0">
                <a:latin typeface="Arial" charset="0"/>
                <a:ea typeface="Arial" charset="0"/>
                <a:cs typeface="Arial" charset="0"/>
              </a:rPr>
              <a:t>0.129</a:t>
            </a:r>
            <a:endParaRPr lang="en-US" altLang="en-US" sz="1600" dirty="0" smtClean="0">
              <a:latin typeface="Arial" charset="0"/>
              <a:ea typeface="Arial" charset="0"/>
              <a:cs typeface="Arial" charset="0"/>
              <a:sym typeface="Wingdings"/>
            </a:endParaRPr>
          </a:p>
          <a:p>
            <a:endParaRPr lang="en-US" altLang="en-US" sz="1600" dirty="0" smtClean="0">
              <a:latin typeface="Arial" charset="0"/>
              <a:ea typeface="Arial" charset="0"/>
              <a:cs typeface="Arial" charset="0"/>
              <a:sym typeface="Wingdings"/>
            </a:endParaRPr>
          </a:p>
        </p:txBody>
      </p:sp>
    </p:spTree>
    <p:extLst>
      <p:ext uri="{BB962C8B-B14F-4D97-AF65-F5344CB8AC3E}">
        <p14:creationId xmlns:p14="http://schemas.microsoft.com/office/powerpoint/2010/main" val="2127843042"/>
      </p:ext>
    </p:extLst>
  </p:cSld>
  <p:clrMapOvr>
    <a:masterClrMapping/>
  </p:clrMapOvr>
  <p:transition>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463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6"/>
          <p:cNvSpPr txBox="1">
            <a:spLocks noChangeArrowheads="1"/>
          </p:cNvSpPr>
          <p:nvPr/>
        </p:nvSpPr>
        <p:spPr bwMode="auto">
          <a:xfrm>
            <a:off x="560388" y="274639"/>
            <a:ext cx="4424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spcBef>
                <a:spcPct val="0"/>
              </a:spcBef>
              <a:buFontTx/>
              <a:buNone/>
            </a:pPr>
            <a:r>
              <a:rPr lang="en-GB" altLang="en-US" sz="2400" b="1" dirty="0" smtClean="0">
                <a:solidFill>
                  <a:srgbClr val="C62153"/>
                </a:solidFill>
                <a:latin typeface="Arial" charset="0"/>
              </a:rPr>
              <a:t>Discussion</a:t>
            </a:r>
            <a:endParaRPr lang="en-GB" altLang="en-US" sz="2400" b="1" dirty="0">
              <a:solidFill>
                <a:srgbClr val="C62153"/>
              </a:solidFill>
              <a:latin typeface="Arial" charset="0"/>
            </a:endParaRPr>
          </a:p>
        </p:txBody>
      </p:sp>
      <p:sp>
        <p:nvSpPr>
          <p:cNvPr id="2" name="Rounded Rectangle 1"/>
          <p:cNvSpPr/>
          <p:nvPr/>
        </p:nvSpPr>
        <p:spPr>
          <a:xfrm>
            <a:off x="496115" y="865446"/>
            <a:ext cx="8125371" cy="1847018"/>
          </a:xfrm>
          <a:prstGeom prst="roundRect">
            <a:avLst/>
          </a:prstGeom>
          <a:solidFill>
            <a:srgbClr val="C62153"/>
          </a:solidFill>
          <a:effectLst/>
        </p:spPr>
        <p:style>
          <a:lnRef idx="3">
            <a:schemeClr val="lt1"/>
          </a:lnRef>
          <a:fillRef idx="1">
            <a:schemeClr val="accent4"/>
          </a:fillRef>
          <a:effectRef idx="1">
            <a:schemeClr val="accent4"/>
          </a:effectRef>
          <a:fontRef idx="minor">
            <a:schemeClr val="lt1"/>
          </a:fontRef>
        </p:style>
        <p:txBody>
          <a:bodyPr rtlCol="0" anchor="ctr"/>
          <a:lstStyle/>
          <a:p>
            <a:pPr marL="285750" indent="-285750">
              <a:buFont typeface="Arial" charset="0"/>
              <a:buChar char="•"/>
            </a:pPr>
            <a:r>
              <a:rPr lang="en-US" altLang="en-US" sz="2000" dirty="0" smtClean="0">
                <a:latin typeface="Arial" charset="0"/>
                <a:ea typeface="Geneva" charset="0"/>
              </a:rPr>
              <a:t>BCG </a:t>
            </a:r>
            <a:r>
              <a:rPr lang="en-US" altLang="en-US" sz="2000" dirty="0">
                <a:latin typeface="Arial" charset="0"/>
                <a:ea typeface="Geneva" charset="0"/>
              </a:rPr>
              <a:t>vaccination was associated with improved outcomes for TB cases, particularly reduced all-cause </a:t>
            </a:r>
            <a:r>
              <a:rPr lang="en-US" altLang="en-US" sz="2000" dirty="0" smtClean="0">
                <a:latin typeface="Arial" charset="0"/>
                <a:ea typeface="Geneva" charset="0"/>
              </a:rPr>
              <a:t>mortality</a:t>
            </a:r>
            <a:endParaRPr lang="en-US" altLang="en-US" sz="2000" dirty="0">
              <a:latin typeface="Arial" charset="0"/>
              <a:ea typeface="Geneva" charset="0"/>
            </a:endParaRPr>
          </a:p>
          <a:p>
            <a:pPr marL="285750" indent="-285750">
              <a:buFont typeface="Arial" charset="0"/>
              <a:buChar char="•"/>
            </a:pPr>
            <a:r>
              <a:rPr lang="en-US" altLang="en-US" sz="2000" dirty="0">
                <a:latin typeface="Arial" charset="0"/>
                <a:ea typeface="Geneva" charset="0"/>
              </a:rPr>
              <a:t>Some evidence to suggest that the strength of </a:t>
            </a:r>
            <a:r>
              <a:rPr lang="en-US" altLang="en-US" sz="2000" dirty="0" smtClean="0">
                <a:latin typeface="Arial" charset="0"/>
                <a:ea typeface="Geneva" charset="0"/>
              </a:rPr>
              <a:t>these </a:t>
            </a:r>
            <a:r>
              <a:rPr lang="en-US" altLang="en-US" sz="2000" dirty="0">
                <a:latin typeface="Arial" charset="0"/>
                <a:ea typeface="Geneva" charset="0"/>
              </a:rPr>
              <a:t>associations </a:t>
            </a:r>
            <a:r>
              <a:rPr lang="en-US" altLang="en-US" sz="2000" dirty="0" smtClean="0">
                <a:latin typeface="Arial" charset="0"/>
                <a:ea typeface="Geneva" charset="0"/>
              </a:rPr>
              <a:t>reduced </a:t>
            </a:r>
            <a:r>
              <a:rPr lang="en-US" altLang="en-US" sz="2000" dirty="0">
                <a:latin typeface="Arial" charset="0"/>
                <a:ea typeface="Geneva" charset="0"/>
              </a:rPr>
              <a:t>after 10 </a:t>
            </a:r>
            <a:r>
              <a:rPr lang="en-US" altLang="en-US" sz="2000" dirty="0" smtClean="0">
                <a:latin typeface="Arial" charset="0"/>
                <a:ea typeface="Geneva" charset="0"/>
              </a:rPr>
              <a:t>years</a:t>
            </a:r>
            <a:endParaRPr lang="en-US" altLang="en-US" sz="2000" dirty="0">
              <a:latin typeface="Arial" charset="0"/>
              <a:ea typeface="Geneva" charset="0"/>
            </a:endParaRPr>
          </a:p>
        </p:txBody>
      </p:sp>
      <p:grpSp>
        <p:nvGrpSpPr>
          <p:cNvPr id="4" name="Group 3"/>
          <p:cNvGrpSpPr/>
          <p:nvPr/>
        </p:nvGrpSpPr>
        <p:grpSpPr>
          <a:xfrm>
            <a:off x="496115" y="2966037"/>
            <a:ext cx="8125371" cy="2617007"/>
            <a:chOff x="496115" y="2966037"/>
            <a:chExt cx="8125371" cy="2617007"/>
          </a:xfrm>
        </p:grpSpPr>
        <p:sp>
          <p:nvSpPr>
            <p:cNvPr id="3" name="Rounded Rectangle 2"/>
            <p:cNvSpPr/>
            <p:nvPr/>
          </p:nvSpPr>
          <p:spPr>
            <a:xfrm>
              <a:off x="496115" y="2966037"/>
              <a:ext cx="3900142" cy="2617007"/>
            </a:xfrm>
            <a:prstGeom prst="roundRect">
              <a:avLst/>
            </a:prstGeom>
            <a:solidFill>
              <a:srgbClr val="F59A4D"/>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b="1" dirty="0" smtClean="0">
                  <a:solidFill>
                    <a:schemeClr val="bg1"/>
                  </a:solidFill>
                  <a:latin typeface="Arial" charset="0"/>
                  <a:ea typeface="Geneva" charset="0"/>
                </a:rPr>
                <a:t>Limitations</a:t>
              </a:r>
            </a:p>
            <a:p>
              <a:pPr marL="342900" indent="-342900">
                <a:buFont typeface="Arial" charset="0"/>
                <a:buChar char="•"/>
              </a:pPr>
              <a:r>
                <a:rPr lang="en-US" altLang="en-US" sz="2000" dirty="0" smtClean="0">
                  <a:solidFill>
                    <a:schemeClr val="bg1"/>
                  </a:solidFill>
                  <a:latin typeface="Arial" charset="0"/>
                  <a:ea typeface="Geneva" charset="0"/>
                </a:rPr>
                <a:t>Generalizability of results</a:t>
              </a:r>
              <a:endParaRPr lang="en-US" altLang="en-US" sz="2000" dirty="0">
                <a:solidFill>
                  <a:schemeClr val="bg1"/>
                </a:solidFill>
                <a:latin typeface="Arial" charset="0"/>
                <a:ea typeface="Geneva" charset="0"/>
              </a:endParaRPr>
            </a:p>
            <a:p>
              <a:pPr marL="342900" indent="-342900">
                <a:buFont typeface="Arial" charset="0"/>
                <a:buChar char="•"/>
              </a:pPr>
              <a:r>
                <a:rPr lang="en-US" altLang="en-US" sz="2000" dirty="0" smtClean="0">
                  <a:solidFill>
                    <a:schemeClr val="bg1"/>
                  </a:solidFill>
                  <a:latin typeface="Arial" charset="0"/>
                  <a:ea typeface="Geneva" charset="0"/>
                </a:rPr>
                <a:t>Comparability of populations</a:t>
              </a:r>
              <a:endParaRPr lang="en-US" altLang="en-US" sz="2000" dirty="0">
                <a:solidFill>
                  <a:schemeClr val="bg1"/>
                </a:solidFill>
                <a:latin typeface="Arial" charset="0"/>
                <a:ea typeface="Geneva" charset="0"/>
              </a:endParaRPr>
            </a:p>
            <a:p>
              <a:pPr marL="342900" indent="-342900">
                <a:buFont typeface="Arial" charset="0"/>
                <a:buChar char="•"/>
              </a:pPr>
              <a:r>
                <a:rPr lang="en-US" altLang="en-US" sz="2000" dirty="0">
                  <a:solidFill>
                    <a:schemeClr val="bg1"/>
                  </a:solidFill>
                  <a:latin typeface="Arial" charset="0"/>
                  <a:ea typeface="Geneva" charset="0"/>
                </a:rPr>
                <a:t>Missing </a:t>
              </a:r>
              <a:r>
                <a:rPr lang="en-US" altLang="en-US" sz="2000" dirty="0" smtClean="0">
                  <a:solidFill>
                    <a:schemeClr val="bg1"/>
                  </a:solidFill>
                  <a:latin typeface="Arial" charset="0"/>
                  <a:ea typeface="Geneva" charset="0"/>
                </a:rPr>
                <a:t>data</a:t>
              </a:r>
            </a:p>
            <a:p>
              <a:pPr marL="342900" indent="-342900">
                <a:buFont typeface="Arial" charset="0"/>
                <a:buChar char="•"/>
              </a:pPr>
              <a:r>
                <a:rPr lang="en-US" altLang="en-US" sz="2000" dirty="0" smtClean="0">
                  <a:solidFill>
                    <a:schemeClr val="bg1"/>
                  </a:solidFill>
                  <a:latin typeface="Arial" charset="0"/>
                  <a:ea typeface="Geneva" charset="0"/>
                </a:rPr>
                <a:t>Sample size</a:t>
              </a:r>
              <a:endParaRPr lang="en-US" altLang="en-US" sz="2000" b="1" dirty="0">
                <a:solidFill>
                  <a:schemeClr val="bg1"/>
                </a:solidFill>
                <a:latin typeface="Arial" charset="0"/>
                <a:ea typeface="Geneva" charset="0"/>
              </a:endParaRPr>
            </a:p>
          </p:txBody>
        </p:sp>
        <p:sp>
          <p:nvSpPr>
            <p:cNvPr id="7" name="Rounded Rectangle 6"/>
            <p:cNvSpPr/>
            <p:nvPr/>
          </p:nvSpPr>
          <p:spPr>
            <a:xfrm>
              <a:off x="4721344" y="2966037"/>
              <a:ext cx="3900142" cy="2617007"/>
            </a:xfrm>
            <a:prstGeom prst="roundRect">
              <a:avLst/>
            </a:prstGeom>
            <a:solidFill>
              <a:srgbClr val="A0418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b="1" dirty="0" smtClean="0">
                  <a:solidFill>
                    <a:schemeClr val="bg1"/>
                  </a:solidFill>
                  <a:latin typeface="Arial" charset="0"/>
                  <a:ea typeface="Geneva" charset="0"/>
                </a:rPr>
                <a:t>Strengths</a:t>
              </a:r>
            </a:p>
            <a:p>
              <a:pPr marL="285750" indent="-285750">
                <a:buFont typeface="Arial" charset="0"/>
                <a:buChar char="•"/>
              </a:pPr>
              <a:r>
                <a:rPr lang="en-US" altLang="en-US" sz="2000" dirty="0" smtClean="0">
                  <a:solidFill>
                    <a:schemeClr val="bg1"/>
                  </a:solidFill>
                  <a:latin typeface="Arial" charset="0"/>
                  <a:ea typeface="Geneva" charset="0"/>
                </a:rPr>
                <a:t>Repurposing of routine data</a:t>
              </a:r>
            </a:p>
            <a:p>
              <a:pPr marL="285750" indent="-285750">
                <a:buFont typeface="Arial" charset="0"/>
                <a:buChar char="•"/>
              </a:pPr>
              <a:r>
                <a:rPr lang="en-US" altLang="en-US" sz="2000" dirty="0" smtClean="0">
                  <a:solidFill>
                    <a:schemeClr val="bg1"/>
                  </a:solidFill>
                  <a:latin typeface="Arial" charset="0"/>
                  <a:ea typeface="Geneva" charset="0"/>
                </a:rPr>
                <a:t>Sensitivity analyses</a:t>
              </a:r>
            </a:p>
            <a:p>
              <a:pPr marL="285750" indent="-285750">
                <a:buFont typeface="Arial" charset="0"/>
                <a:buChar char="•"/>
              </a:pPr>
              <a:r>
                <a:rPr lang="en-US" altLang="en-US" sz="2000" dirty="0" smtClean="0">
                  <a:solidFill>
                    <a:schemeClr val="bg1"/>
                  </a:solidFill>
                  <a:latin typeface="Arial" charset="0"/>
                  <a:ea typeface="Geneva" charset="0"/>
                </a:rPr>
                <a:t>Repeatability</a:t>
              </a:r>
            </a:p>
            <a:p>
              <a:pPr marL="285750" indent="-285750">
                <a:buFont typeface="Arial" charset="0"/>
                <a:buChar char="•"/>
              </a:pPr>
              <a:r>
                <a:rPr lang="en-US" altLang="en-US" sz="2000" dirty="0" smtClean="0">
                  <a:solidFill>
                    <a:schemeClr val="bg1"/>
                  </a:solidFill>
                  <a:latin typeface="Arial" charset="0"/>
                  <a:ea typeface="Geneva" charset="0"/>
                </a:rPr>
                <a:t>Sample size</a:t>
              </a:r>
            </a:p>
            <a:p>
              <a:pPr algn="ctr"/>
              <a:endParaRPr lang="en-US" altLang="en-US" b="1" dirty="0">
                <a:solidFill>
                  <a:schemeClr val="bg1"/>
                </a:solidFill>
                <a:latin typeface="Arial" charset="0"/>
                <a:ea typeface="Geneva" charset="0"/>
              </a:endParaRPr>
            </a:p>
          </p:txBody>
        </p:sp>
      </p:grpSp>
    </p:spTree>
    <p:extLst>
      <p:ext uri="{BB962C8B-B14F-4D97-AF65-F5344CB8AC3E}">
        <p14:creationId xmlns:p14="http://schemas.microsoft.com/office/powerpoint/2010/main" val="612833403"/>
      </p:ext>
    </p:extLst>
  </p:cSld>
  <p:clrMapOvr>
    <a:masterClrMapping/>
  </p:clrMapOvr>
  <p:transition>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463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6"/>
          <p:cNvSpPr txBox="1">
            <a:spLocks noChangeArrowheads="1"/>
          </p:cNvSpPr>
          <p:nvPr/>
        </p:nvSpPr>
        <p:spPr bwMode="auto">
          <a:xfrm>
            <a:off x="560388" y="274639"/>
            <a:ext cx="4424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spcBef>
                <a:spcPct val="0"/>
              </a:spcBef>
              <a:buFontTx/>
              <a:buNone/>
            </a:pPr>
            <a:r>
              <a:rPr lang="en-GB" altLang="en-US" sz="2400" b="1" dirty="0" smtClean="0">
                <a:solidFill>
                  <a:srgbClr val="C62153"/>
                </a:solidFill>
                <a:latin typeface="Arial" charset="0"/>
              </a:rPr>
              <a:t>Acknowledgements</a:t>
            </a:r>
            <a:endParaRPr lang="en-GB" altLang="en-US" sz="2400" b="1" dirty="0">
              <a:solidFill>
                <a:srgbClr val="C62153"/>
              </a:solidFill>
              <a:latin typeface="Arial" charset="0"/>
            </a:endParaRP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1014" b="13498"/>
          <a:stretch/>
        </p:blipFill>
        <p:spPr>
          <a:xfrm>
            <a:off x="5400906" y="5560353"/>
            <a:ext cx="2387600" cy="1201563"/>
          </a:xfrm>
          <a:prstGeom prst="rect">
            <a:avLst/>
          </a:prstGeom>
        </p:spPr>
      </p:pic>
      <p:sp>
        <p:nvSpPr>
          <p:cNvPr id="9" name="Rounded Rectangle 8"/>
          <p:cNvSpPr/>
          <p:nvPr/>
        </p:nvSpPr>
        <p:spPr>
          <a:xfrm>
            <a:off x="538577" y="3429000"/>
            <a:ext cx="5293958" cy="1910576"/>
          </a:xfrm>
          <a:prstGeom prst="roundRect">
            <a:avLst/>
          </a:prstGeom>
          <a:solidFill>
            <a:srgbClr val="C62153"/>
          </a:solidFill>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en-US" sz="2400" b="1" dirty="0" smtClean="0">
                <a:latin typeface="Arial" charset="0"/>
                <a:ea typeface="Geneva" charset="0"/>
              </a:rPr>
              <a:t>Contact Details</a:t>
            </a:r>
          </a:p>
          <a:p>
            <a:pPr marL="342900" indent="-342900">
              <a:buFont typeface="Arial" charset="0"/>
              <a:buChar char="•"/>
            </a:pPr>
            <a:r>
              <a:rPr lang="en-US" altLang="en-US" sz="2400" b="1" dirty="0" smtClean="0">
                <a:latin typeface="Arial" charset="0"/>
                <a:ea typeface="Geneva" charset="0"/>
              </a:rPr>
              <a:t>Twitter: </a:t>
            </a:r>
            <a:r>
              <a:rPr lang="en-US" altLang="en-US" sz="2400" dirty="0" smtClean="0">
                <a:latin typeface="Arial" charset="0"/>
                <a:ea typeface="Geneva" charset="0"/>
              </a:rPr>
              <a:t>@</a:t>
            </a:r>
            <a:r>
              <a:rPr lang="en-US" altLang="en-US" sz="2400" dirty="0" err="1" smtClean="0">
                <a:latin typeface="Arial" charset="0"/>
                <a:ea typeface="Geneva" charset="0"/>
              </a:rPr>
              <a:t>seabbs</a:t>
            </a:r>
            <a:endParaRPr lang="en-US" altLang="en-US" sz="2400" dirty="0" smtClean="0">
              <a:latin typeface="Arial" charset="0"/>
              <a:ea typeface="Geneva" charset="0"/>
            </a:endParaRPr>
          </a:p>
          <a:p>
            <a:pPr marL="342900" indent="-342900">
              <a:buFont typeface="Arial" charset="0"/>
              <a:buChar char="•"/>
            </a:pPr>
            <a:r>
              <a:rPr lang="en-US" altLang="en-US" sz="2400" b="1" dirty="0" smtClean="0">
                <a:latin typeface="Arial" charset="0"/>
                <a:ea typeface="Geneva" charset="0"/>
              </a:rPr>
              <a:t>Email: </a:t>
            </a:r>
            <a:r>
              <a:rPr lang="en-US" altLang="en-US" sz="2400" dirty="0" err="1" smtClean="0">
                <a:latin typeface="Arial" charset="0"/>
                <a:ea typeface="Geneva" charset="0"/>
              </a:rPr>
              <a:t>sam.abbott@bristol.ac.uk</a:t>
            </a:r>
            <a:endParaRPr lang="en-US" altLang="en-US" sz="2400" dirty="0" smtClean="0">
              <a:latin typeface="Arial" charset="0"/>
              <a:ea typeface="Geneva" charset="0"/>
            </a:endParaRPr>
          </a:p>
          <a:p>
            <a:pPr marL="342900" indent="-342900">
              <a:buFont typeface="Arial" charset="0"/>
              <a:buChar char="•"/>
            </a:pPr>
            <a:r>
              <a:rPr lang="en-US" altLang="en-US" sz="2400" b="1" dirty="0" smtClean="0">
                <a:latin typeface="Arial" charset="0"/>
                <a:ea typeface="Geneva" charset="0"/>
              </a:rPr>
              <a:t>Website: </a:t>
            </a:r>
            <a:r>
              <a:rPr lang="en-US" altLang="en-US" sz="2400" dirty="0" err="1" smtClean="0">
                <a:solidFill>
                  <a:schemeClr val="bg1"/>
                </a:solidFill>
                <a:latin typeface="Arial" charset="0"/>
                <a:ea typeface="Geneva" charset="0"/>
              </a:rPr>
              <a:t>samabbott.co.uk</a:t>
            </a:r>
            <a:endParaRPr lang="en-US" altLang="en-US" sz="2400" b="1" dirty="0">
              <a:solidFill>
                <a:schemeClr val="bg1"/>
              </a:solidFill>
              <a:latin typeface="Arial" charset="0"/>
              <a:ea typeface="Geneva" charset="0"/>
            </a:endParaRPr>
          </a:p>
        </p:txBody>
      </p:sp>
      <p:sp>
        <p:nvSpPr>
          <p:cNvPr id="10" name="Rounded Rectangle 9"/>
          <p:cNvSpPr/>
          <p:nvPr/>
        </p:nvSpPr>
        <p:spPr>
          <a:xfrm>
            <a:off x="538577" y="877033"/>
            <a:ext cx="7877984" cy="1903143"/>
          </a:xfrm>
          <a:prstGeom prst="roundRect">
            <a:avLst/>
          </a:prstGeom>
          <a:solidFill>
            <a:srgbClr val="F59A4D"/>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dirty="0">
                <a:latin typeface="Arial" charset="0"/>
                <a:ea typeface="Arial" charset="0"/>
                <a:cs typeface="Arial" charset="0"/>
              </a:rPr>
              <a:t>This author was funded by the National Institute for Health Research Health Protection Research Unit (NIHR HPRU) in Evaluation of Interventions at University of Bristol in partnership with Public Health England (PHE).  The views expressed are those of the author(s) and not necessarily those of the NHS, the NIHR, the Department of Health or Public Health England</a:t>
            </a:r>
            <a:r>
              <a:rPr lang="en-US" dirty="0" smtClean="0">
                <a:latin typeface="Arial" charset="0"/>
                <a:ea typeface="Arial" charset="0"/>
                <a:cs typeface="Arial" charset="0"/>
              </a:rPr>
              <a:t>.</a:t>
            </a:r>
            <a:endParaRPr lang="en-US" dirty="0">
              <a:latin typeface="Arial" charset="0"/>
              <a:ea typeface="Arial" charset="0"/>
              <a:cs typeface="Arial" charset="0"/>
            </a:endParaRPr>
          </a:p>
        </p:txBody>
      </p:sp>
    </p:spTree>
    <p:extLst>
      <p:ext uri="{BB962C8B-B14F-4D97-AF65-F5344CB8AC3E}">
        <p14:creationId xmlns:p14="http://schemas.microsoft.com/office/powerpoint/2010/main" val="4743668"/>
      </p:ext>
    </p:extLst>
  </p:cSld>
  <p:clrMapOvr>
    <a:masterClrMapping/>
  </p:clrMapOvr>
  <p:transition>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467"/>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
  </p:transition>
  <p:timing>
    <p:tnLst>
      <p:par>
        <p:cTn id="1" dur="indefinite" restart="never" nodeType="tmRoot"/>
      </p:par>
    </p:tnLst>
  </p:timing>
</p:sld>
</file>

<file path=ppt/theme/theme1.xml><?xml version="1.0" encoding="utf-8"?>
<a:theme xmlns:a="http://schemas.openxmlformats.org/drawingml/2006/main" name="Thème Office">
  <a:themeElements>
    <a:clrScheme name="Personnalisée 3">
      <a:dk1>
        <a:sysClr val="windowText" lastClr="000000"/>
      </a:dk1>
      <a:lt1>
        <a:sysClr val="window" lastClr="FFFFFF"/>
      </a:lt1>
      <a:dk2>
        <a:srgbClr val="194983"/>
      </a:dk2>
      <a:lt2>
        <a:srgbClr val="005EA8"/>
      </a:lt2>
      <a:accent1>
        <a:srgbClr val="69942F"/>
      </a:accent1>
      <a:accent2>
        <a:srgbClr val="52B4CD"/>
      </a:accent2>
      <a:accent3>
        <a:srgbClr val="DAAB56"/>
      </a:accent3>
      <a:accent4>
        <a:srgbClr val="CA0000"/>
      </a:accent4>
      <a:accent5>
        <a:srgbClr val="FFC508"/>
      </a:accent5>
      <a:accent6>
        <a:srgbClr val="738994"/>
      </a:accent6>
      <a:hlink>
        <a:srgbClr val="194983"/>
      </a:hlink>
      <a:folHlink>
        <a:srgbClr val="73899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Aspect.thmx</Template>
  <TotalTime>3266</TotalTime>
  <Words>477</Words>
  <Application>Microsoft Macintosh PowerPoint</Application>
  <PresentationFormat>On-screen Show (4:3)</PresentationFormat>
  <Paragraphs>80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Geneva</vt:lpstr>
      <vt:lpstr>ＭＳ Ｐゴシック</vt:lpstr>
      <vt:lpstr>Wingdings</vt:lpstr>
      <vt:lpstr>Arial</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Union</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Threats to Lung Health</dc:title>
  <dc:creator>Roxanne Van Gelder</dc:creator>
  <cp:lastModifiedBy>Samuel Abbott</cp:lastModifiedBy>
  <cp:revision>251</cp:revision>
  <dcterms:created xsi:type="dcterms:W3CDTF">2015-02-25T09:21:43Z</dcterms:created>
  <dcterms:modified xsi:type="dcterms:W3CDTF">2017-10-13T14:57:06Z</dcterms:modified>
</cp:coreProperties>
</file>