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varScale="1">
        <p:scale>
          <a:sx n="70" d="100"/>
          <a:sy n="70" d="100"/>
        </p:scale>
        <p:origin x="4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D0CB0-B86A-44CA-9078-464F7F0C330C}"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140903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D0CB0-B86A-44CA-9078-464F7F0C330C}"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385289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D0CB0-B86A-44CA-9078-464F7F0C330C}"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51556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D0CB0-B86A-44CA-9078-464F7F0C330C}"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143820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D0CB0-B86A-44CA-9078-464F7F0C330C}"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43129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D0CB0-B86A-44CA-9078-464F7F0C330C}"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391521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D0CB0-B86A-44CA-9078-464F7F0C330C}"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120600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D0CB0-B86A-44CA-9078-464F7F0C330C}"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402600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D0CB0-B86A-44CA-9078-464F7F0C330C}"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133259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D0CB0-B86A-44CA-9078-464F7F0C330C}"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183866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D0CB0-B86A-44CA-9078-464F7F0C330C}"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F2074-E3D1-48E1-A76C-326484EF432B}" type="slidenum">
              <a:rPr lang="en-US" smtClean="0"/>
              <a:t>‹#›</a:t>
            </a:fld>
            <a:endParaRPr lang="en-US"/>
          </a:p>
        </p:txBody>
      </p:sp>
    </p:spTree>
    <p:extLst>
      <p:ext uri="{BB962C8B-B14F-4D97-AF65-F5344CB8AC3E}">
        <p14:creationId xmlns:p14="http://schemas.microsoft.com/office/powerpoint/2010/main" val="417775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D0CB0-B86A-44CA-9078-464F7F0C330C}" type="datetimeFigureOut">
              <a:rPr lang="en-US" smtClean="0"/>
              <a:t>9/16/2019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F2074-E3D1-48E1-A76C-326484EF432B}" type="slidenum">
              <a:rPr lang="en-US" smtClean="0"/>
              <a:t>‹#›</a:t>
            </a:fld>
            <a:endParaRPr lang="en-US"/>
          </a:p>
        </p:txBody>
      </p:sp>
    </p:spTree>
    <p:extLst>
      <p:ext uri="{BB962C8B-B14F-4D97-AF65-F5344CB8AC3E}">
        <p14:creationId xmlns:p14="http://schemas.microsoft.com/office/powerpoint/2010/main" val="401401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chicago.org/Public-Safety/Boundaries-Police-Beats-current-/aerh-rz74" TargetMode="External"/><Relationship Id="rId2" Type="http://schemas.openxmlformats.org/officeDocument/2006/relationships/hyperlink" Target="https://data.cityofchicago.org/Public-Safety/Crimes-2001-to-present/ijzp-q8t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22427"/>
          </a:xfrm>
        </p:spPr>
        <p:txBody>
          <a:bodyPr>
            <a:normAutofit fontScale="90000"/>
          </a:bodyPr>
          <a:lstStyle/>
          <a:p>
            <a:r>
              <a:rPr lang="en-US" dirty="0" smtClean="0"/>
              <a:t>INTRODUCTION</a:t>
            </a:r>
            <a:endParaRPr lang="en-US" dirty="0"/>
          </a:p>
        </p:txBody>
      </p:sp>
      <p:sp>
        <p:nvSpPr>
          <p:cNvPr id="5" name="Content Placeholder 4"/>
          <p:cNvSpPr>
            <a:spLocks noGrp="1"/>
          </p:cNvSpPr>
          <p:nvPr>
            <p:ph idx="1"/>
          </p:nvPr>
        </p:nvSpPr>
        <p:spPr>
          <a:xfrm>
            <a:off x="838200" y="1188720"/>
            <a:ext cx="10515600" cy="5833871"/>
          </a:xfrm>
        </p:spPr>
        <p:txBody>
          <a:bodyPr>
            <a:normAutofit/>
          </a:bodyPr>
          <a:lstStyle/>
          <a:p>
            <a:r>
              <a:rPr lang="en-US" dirty="0"/>
              <a:t>Crime is one of the biggest and dominating problem in our society and its prevention is an important </a:t>
            </a:r>
            <a:r>
              <a:rPr lang="en-US" dirty="0" smtClean="0"/>
              <a:t>task</a:t>
            </a:r>
          </a:p>
          <a:p>
            <a:r>
              <a:rPr lang="en-US" dirty="0"/>
              <a:t>Chicago has been in the news a lot in the last few years especially due to the recent up surge of murders resulting from gun </a:t>
            </a:r>
            <a:r>
              <a:rPr lang="en-US" dirty="0" smtClean="0"/>
              <a:t>violence</a:t>
            </a:r>
          </a:p>
          <a:p>
            <a:r>
              <a:rPr lang="en-US" dirty="0"/>
              <a:t>The objective of this project is to analyze dataset which consist of numerous crimes and clustering the districts with the similar types of crime </a:t>
            </a:r>
            <a:r>
              <a:rPr lang="en-US" dirty="0" smtClean="0"/>
              <a:t>trends</a:t>
            </a:r>
          </a:p>
          <a:p>
            <a:r>
              <a:rPr lang="en-US" dirty="0"/>
              <a:t>Before training of the model data we shall be performing Data Analysis using Pandas and Visualizations libraries to understand tends and patterns of the crimes which are been </a:t>
            </a:r>
            <a:r>
              <a:rPr lang="en-US" dirty="0" smtClean="0"/>
              <a:t>committed</a:t>
            </a:r>
          </a:p>
          <a:p>
            <a:r>
              <a:rPr lang="en-US" dirty="0"/>
              <a:t>We shall then use Foursquare APIs to come up with more insights about the locations in which various crimes are getting committed.</a:t>
            </a:r>
            <a:endParaRPr lang="en-US" dirty="0" smtClean="0"/>
          </a:p>
          <a:p>
            <a:endParaRPr lang="en-US" dirty="0"/>
          </a:p>
        </p:txBody>
      </p:sp>
    </p:spTree>
    <p:extLst>
      <p:ext uri="{BB962C8B-B14F-4D97-AF65-F5344CB8AC3E}">
        <p14:creationId xmlns:p14="http://schemas.microsoft.com/office/powerpoint/2010/main" val="1271472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a:t>
            </a:r>
            <a:r>
              <a:rPr lang="en-US" dirty="0"/>
              <a:t>key findings can be distilled to a few key points below:</a:t>
            </a:r>
          </a:p>
          <a:p>
            <a:pPr lvl="0"/>
            <a:r>
              <a:rPr lang="en-US" dirty="0"/>
              <a:t>The number of crimes vary greatly by police district. Districts with high numbers seem to always have high numbers year after year and vice versa.</a:t>
            </a:r>
          </a:p>
          <a:p>
            <a:pPr lvl="0"/>
            <a:r>
              <a:rPr lang="en-US" dirty="0"/>
              <a:t>Crime numbers were largely unchanged from 2014 to 2018 which is a good thing and the Chicago PD must be congratulated for this.</a:t>
            </a:r>
          </a:p>
          <a:p>
            <a:pPr lvl="0"/>
            <a:r>
              <a:rPr lang="en-US" dirty="0"/>
              <a:t>There is a correlation between weather temperatures and number of crimes per month. The warmer the month, the more crimes are committed.</a:t>
            </a:r>
          </a:p>
          <a:p>
            <a:pPr lvl="0"/>
            <a:r>
              <a:rPr lang="en-US" dirty="0"/>
              <a:t>Day of the week also affects how many murders are committed with weekends seeing higher numbers.</a:t>
            </a:r>
          </a:p>
          <a:p>
            <a:pPr lvl="0"/>
            <a:r>
              <a:rPr lang="en-US" dirty="0"/>
              <a:t>Time of the day also affects the amount of crimes committed with 9pm to 2am being the most dangerous and 7am to 1pm being the safest hours.</a:t>
            </a:r>
          </a:p>
          <a:p>
            <a:pPr lvl="0"/>
            <a:r>
              <a:rPr lang="en-US" dirty="0"/>
              <a:t>District 11, 7 and 15 had the highest homicides in 2016–2017 period </a:t>
            </a:r>
          </a:p>
          <a:p>
            <a:pPr lvl="0"/>
            <a:r>
              <a:rPr lang="en-US" dirty="0"/>
              <a:t>An overwhelming majority of crimes are committed on the street accounting for more than 60% of all crime scenes.</a:t>
            </a:r>
          </a:p>
          <a:p>
            <a:pPr lvl="0"/>
            <a:r>
              <a:rPr lang="en-US" dirty="0"/>
              <a:t>We also had a picture as to what kind of venues are common in the districts having a high crime count and the districts having a low crime count.</a:t>
            </a:r>
          </a:p>
          <a:p>
            <a:endParaRPr lang="en-US" dirty="0"/>
          </a:p>
        </p:txBody>
      </p:sp>
    </p:spTree>
    <p:extLst>
      <p:ext uri="{BB962C8B-B14F-4D97-AF65-F5344CB8AC3E}">
        <p14:creationId xmlns:p14="http://schemas.microsoft.com/office/powerpoint/2010/main" val="380761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443"/>
          </a:xfrm>
        </p:spPr>
        <p:txBody>
          <a:bodyPr/>
          <a:lstStyle/>
          <a:p>
            <a:r>
              <a:rPr lang="en-US" dirty="0" smtClean="0"/>
              <a:t>DATASET</a:t>
            </a:r>
            <a:endParaRPr lang="en-US" dirty="0"/>
          </a:p>
        </p:txBody>
      </p:sp>
      <p:sp>
        <p:nvSpPr>
          <p:cNvPr id="3" name="Content Placeholder 2"/>
          <p:cNvSpPr>
            <a:spLocks noGrp="1"/>
          </p:cNvSpPr>
          <p:nvPr>
            <p:ph idx="1"/>
          </p:nvPr>
        </p:nvSpPr>
        <p:spPr>
          <a:xfrm>
            <a:off x="838200" y="1115568"/>
            <a:ext cx="10515600" cy="5061395"/>
          </a:xfrm>
        </p:spPr>
        <p:txBody>
          <a:bodyPr/>
          <a:lstStyle/>
          <a:p>
            <a:r>
              <a:rPr lang="en-US" dirty="0"/>
              <a:t>In this project, we will be using the technique of machine learning and data science for crime prediction of Chicago crime data </a:t>
            </a:r>
            <a:r>
              <a:rPr lang="en-US" dirty="0" smtClean="0"/>
              <a:t>set</a:t>
            </a:r>
          </a:p>
          <a:p>
            <a:r>
              <a:rPr lang="en-US" dirty="0"/>
              <a:t>The crime data is extracted from the official portal of Chicago police. The data is publicly available data from the City of Chicago’s data portal linked below to explore crime in Chicago from January 2001 to February 2018</a:t>
            </a:r>
          </a:p>
          <a:p>
            <a:r>
              <a:rPr lang="en-US" dirty="0"/>
              <a:t>Data Sources:</a:t>
            </a:r>
          </a:p>
          <a:p>
            <a:pPr lvl="0"/>
            <a:r>
              <a:rPr lang="en-US" dirty="0">
                <a:hlinkClick r:id="rId2"/>
              </a:rPr>
              <a:t>https://data.cityofchicago.org/Public-Safety/Crimes-2001-to-present/ijzp-q8t2</a:t>
            </a:r>
            <a:endParaRPr lang="en-US" dirty="0"/>
          </a:p>
          <a:p>
            <a:pPr lvl="0"/>
            <a:r>
              <a:rPr lang="en-US" dirty="0">
                <a:hlinkClick r:id="rId3"/>
              </a:rPr>
              <a:t>https://data.cityofchicago.org/Public-Safety/Boundaries-Police-Beats-current-/aerh-rz74</a:t>
            </a:r>
            <a:endParaRPr lang="en-US" dirty="0"/>
          </a:p>
          <a:p>
            <a:pPr marL="0" indent="0">
              <a:buNone/>
            </a:pPr>
            <a:endParaRPr lang="en-US" dirty="0"/>
          </a:p>
        </p:txBody>
      </p:sp>
    </p:spTree>
    <p:extLst>
      <p:ext uri="{BB962C8B-B14F-4D97-AF65-F5344CB8AC3E}">
        <p14:creationId xmlns:p14="http://schemas.microsoft.com/office/powerpoint/2010/main" val="106486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ANALYSIS</a:t>
            </a:r>
            <a:endParaRPr lang="en-US" b="1" dirty="0"/>
          </a:p>
        </p:txBody>
      </p:sp>
      <p:pic>
        <p:nvPicPr>
          <p:cNvPr id="4" name="Content Placeholder 3" descr="https://miro.medium.com/max/1370/1*6FyN0QNZWVFQPU7te97CEQ.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2025" y="2057400"/>
            <a:ext cx="6054515" cy="3803650"/>
          </a:xfrm>
          <a:prstGeom prst="rect">
            <a:avLst/>
          </a:prstGeom>
          <a:noFill/>
          <a:ln>
            <a:noFill/>
          </a:ln>
        </p:spPr>
      </p:pic>
      <p:sp>
        <p:nvSpPr>
          <p:cNvPr id="6" name="Text Placeholder 5"/>
          <p:cNvSpPr>
            <a:spLocks noGrp="1"/>
          </p:cNvSpPr>
          <p:nvPr>
            <p:ph type="body" sz="half" idx="2"/>
          </p:nvPr>
        </p:nvSpPr>
        <p:spPr/>
        <p:txBody>
          <a:bodyPr>
            <a:normAutofit/>
          </a:bodyPr>
          <a:lstStyle/>
          <a:p>
            <a:r>
              <a:rPr lang="en-US" sz="2400" dirty="0" smtClean="0"/>
              <a:t>Crime </a:t>
            </a:r>
            <a:r>
              <a:rPr lang="en-US" sz="2400" dirty="0"/>
              <a:t>in general is distributed across the whole city. For this a scatter plot is created mapping all crime geo locations (X and Y coordinates) in the dataset and plotted it on the city's geographic map</a:t>
            </a:r>
          </a:p>
        </p:txBody>
      </p:sp>
    </p:spTree>
    <p:extLst>
      <p:ext uri="{BB962C8B-B14F-4D97-AF65-F5344CB8AC3E}">
        <p14:creationId xmlns:p14="http://schemas.microsoft.com/office/powerpoint/2010/main" val="61523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ANALYSIS</a:t>
            </a:r>
            <a:endParaRPr lang="en-US" b="1" dirty="0"/>
          </a:p>
        </p:txBody>
      </p:sp>
      <p:sp>
        <p:nvSpPr>
          <p:cNvPr id="4" name="Text Placeholder 3"/>
          <p:cNvSpPr>
            <a:spLocks noGrp="1"/>
          </p:cNvSpPr>
          <p:nvPr>
            <p:ph type="body" sz="half" idx="2"/>
          </p:nvPr>
        </p:nvSpPr>
        <p:spPr>
          <a:xfrm>
            <a:off x="839788" y="2057400"/>
            <a:ext cx="5085524" cy="3811588"/>
          </a:xfrm>
        </p:spPr>
        <p:txBody>
          <a:bodyPr>
            <a:normAutofit/>
          </a:bodyPr>
          <a:lstStyle/>
          <a:p>
            <a:r>
              <a:rPr lang="en-US" sz="2400" dirty="0"/>
              <a:t>We see that the trend on the decrease in the crime count continued till 2015 post that again there has been a slight spike in the crime counts and the crime rate has not been decreasing further</a:t>
            </a:r>
          </a:p>
        </p:txBody>
      </p:sp>
      <p:pic>
        <p:nvPicPr>
          <p:cNvPr id="5" name="Content Placeholder 4"/>
          <p:cNvPicPr>
            <a:picLocks noGrp="1"/>
          </p:cNvPicPr>
          <p:nvPr>
            <p:ph idx="1"/>
          </p:nvPr>
        </p:nvPicPr>
        <p:blipFill>
          <a:blip r:embed="rId2"/>
          <a:stretch>
            <a:fillRect/>
          </a:stretch>
        </p:blipFill>
        <p:spPr>
          <a:xfrm>
            <a:off x="5925312" y="1798128"/>
            <a:ext cx="6172200" cy="3231518"/>
          </a:xfrm>
          <a:prstGeom prst="rect">
            <a:avLst/>
          </a:prstGeom>
        </p:spPr>
      </p:pic>
    </p:spTree>
    <p:extLst>
      <p:ext uri="{BB962C8B-B14F-4D97-AF65-F5344CB8AC3E}">
        <p14:creationId xmlns:p14="http://schemas.microsoft.com/office/powerpoint/2010/main" val="2775101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ANALYSIS</a:t>
            </a:r>
            <a:endParaRPr lang="en-US" b="1" dirty="0"/>
          </a:p>
        </p:txBody>
      </p:sp>
      <p:sp>
        <p:nvSpPr>
          <p:cNvPr id="4" name="Text Placeholder 3"/>
          <p:cNvSpPr>
            <a:spLocks noGrp="1"/>
          </p:cNvSpPr>
          <p:nvPr>
            <p:ph type="body" sz="half" idx="2"/>
          </p:nvPr>
        </p:nvSpPr>
        <p:spPr/>
        <p:txBody>
          <a:bodyPr/>
          <a:lstStyle/>
          <a:p>
            <a:r>
              <a:rPr lang="en-US" sz="2400" dirty="0"/>
              <a:t>We see that crimes tend to spike during summer months from May-August, and we see the least crime during the holidays of Christmas-New Year</a:t>
            </a:r>
          </a:p>
          <a:p>
            <a:endParaRPr lang="en-US" dirty="0"/>
          </a:p>
        </p:txBody>
      </p:sp>
      <p:pic>
        <p:nvPicPr>
          <p:cNvPr id="5" name="Content Placeholder 4"/>
          <p:cNvPicPr>
            <a:picLocks noGrp="1"/>
          </p:cNvPicPr>
          <p:nvPr>
            <p:ph idx="1"/>
          </p:nvPr>
        </p:nvPicPr>
        <p:blipFill>
          <a:blip r:embed="rId2"/>
          <a:stretch>
            <a:fillRect/>
          </a:stretch>
        </p:blipFill>
        <p:spPr>
          <a:xfrm>
            <a:off x="5183188" y="1954541"/>
            <a:ext cx="6172200" cy="2939392"/>
          </a:xfrm>
          <a:prstGeom prst="rect">
            <a:avLst/>
          </a:prstGeom>
        </p:spPr>
      </p:pic>
    </p:spTree>
    <p:extLst>
      <p:ext uri="{BB962C8B-B14F-4D97-AF65-F5344CB8AC3E}">
        <p14:creationId xmlns:p14="http://schemas.microsoft.com/office/powerpoint/2010/main" val="2363044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ANALYSIS</a:t>
            </a:r>
            <a:endParaRPr lang="en-US" b="1" dirty="0"/>
          </a:p>
        </p:txBody>
      </p:sp>
      <p:sp>
        <p:nvSpPr>
          <p:cNvPr id="4" name="Text Placeholder 3"/>
          <p:cNvSpPr>
            <a:spLocks noGrp="1"/>
          </p:cNvSpPr>
          <p:nvPr>
            <p:ph type="body" sz="half" idx="2"/>
          </p:nvPr>
        </p:nvSpPr>
        <p:spPr/>
        <p:txBody>
          <a:bodyPr/>
          <a:lstStyle/>
          <a:p>
            <a:r>
              <a:rPr lang="en-US" sz="2400" dirty="0"/>
              <a:t>From our </a:t>
            </a:r>
            <a:r>
              <a:rPr lang="en-US" sz="2400" dirty="0" err="1"/>
              <a:t>Seaborn</a:t>
            </a:r>
            <a:r>
              <a:rPr lang="en-US" sz="2400" dirty="0"/>
              <a:t> </a:t>
            </a:r>
            <a:r>
              <a:rPr lang="en-US" sz="2400" dirty="0" err="1"/>
              <a:t>FactorPlot</a:t>
            </a:r>
            <a:r>
              <a:rPr lang="en-US" sz="2400" dirty="0"/>
              <a:t> above, we can observe that majority of the murders (more than 60%) happen on the street. So it seems that street are no safe in Chicago</a:t>
            </a:r>
          </a:p>
          <a:p>
            <a:endParaRPr lang="en-US" dirty="0"/>
          </a:p>
        </p:txBody>
      </p:sp>
      <p:pic>
        <p:nvPicPr>
          <p:cNvPr id="5" name="Content Placeholder 4" descr="https://miro.medium.com/max/1388/1*vr_Hm9zBxVrZXSnk8QbmvQ.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645977"/>
            <a:ext cx="6172200" cy="3556521"/>
          </a:xfrm>
          <a:prstGeom prst="rect">
            <a:avLst/>
          </a:prstGeom>
          <a:noFill/>
          <a:ln>
            <a:noFill/>
          </a:ln>
        </p:spPr>
      </p:pic>
    </p:spTree>
    <p:extLst>
      <p:ext uri="{BB962C8B-B14F-4D97-AF65-F5344CB8AC3E}">
        <p14:creationId xmlns:p14="http://schemas.microsoft.com/office/powerpoint/2010/main" val="1214962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4" name="Text Placeholder 3"/>
          <p:cNvSpPr>
            <a:spLocks noGrp="1"/>
          </p:cNvSpPr>
          <p:nvPr>
            <p:ph type="body" sz="half" idx="2"/>
          </p:nvPr>
        </p:nvSpPr>
        <p:spPr/>
        <p:txBody>
          <a:bodyPr/>
          <a:lstStyle/>
          <a:p>
            <a:r>
              <a:rPr lang="en-US" sz="2400" dirty="0"/>
              <a:t>District 11, 8 and 6 are the ones most prone to crime and the districts 17,20 and 31 being the ones with the least crime rate.</a:t>
            </a:r>
          </a:p>
          <a:p>
            <a:endParaRPr lang="en-US" dirty="0"/>
          </a:p>
        </p:txBody>
      </p:sp>
      <p:pic>
        <p:nvPicPr>
          <p:cNvPr id="5" name="Content Placeholder 4"/>
          <p:cNvPicPr>
            <a:picLocks noGrp="1"/>
          </p:cNvPicPr>
          <p:nvPr>
            <p:ph idx="1"/>
          </p:nvPr>
        </p:nvPicPr>
        <p:blipFill>
          <a:blip r:embed="rId2"/>
          <a:stretch>
            <a:fillRect/>
          </a:stretch>
        </p:blipFill>
        <p:spPr>
          <a:xfrm>
            <a:off x="5183188" y="2047292"/>
            <a:ext cx="6172200" cy="2753891"/>
          </a:xfrm>
          <a:prstGeom prst="rect">
            <a:avLst/>
          </a:prstGeom>
        </p:spPr>
      </p:pic>
    </p:spTree>
    <p:extLst>
      <p:ext uri="{BB962C8B-B14F-4D97-AF65-F5344CB8AC3E}">
        <p14:creationId xmlns:p14="http://schemas.microsoft.com/office/powerpoint/2010/main" val="936538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ANALYSIS USING FOURSQUARE API</a:t>
            </a:r>
            <a:endParaRPr lang="en-US" b="1" dirty="0"/>
          </a:p>
        </p:txBody>
      </p:sp>
      <p:sp>
        <p:nvSpPr>
          <p:cNvPr id="4" name="Text Placeholder 3"/>
          <p:cNvSpPr>
            <a:spLocks noGrp="1"/>
          </p:cNvSpPr>
          <p:nvPr>
            <p:ph type="body" sz="half" idx="2"/>
          </p:nvPr>
        </p:nvSpPr>
        <p:spPr/>
        <p:txBody>
          <a:bodyPr>
            <a:normAutofit/>
          </a:bodyPr>
          <a:lstStyle/>
          <a:p>
            <a:r>
              <a:rPr lang="en-US" sz="2400" dirty="0"/>
              <a:t>During our exploratory analysis we found that district 11, 8 and 6 were the ones with the most crime rates. Let us see the most common venues </a:t>
            </a:r>
            <a:r>
              <a:rPr lang="en-US" sz="2400" dirty="0" smtClean="0"/>
              <a:t>in </a:t>
            </a:r>
            <a:r>
              <a:rPr lang="en-US" sz="2400" dirty="0"/>
              <a:t>these </a:t>
            </a:r>
            <a:r>
              <a:rPr lang="en-US" sz="2400" dirty="0" smtClean="0"/>
              <a:t>districts and their categories.</a:t>
            </a:r>
            <a:endParaRPr lang="en-US" sz="2400" dirty="0"/>
          </a:p>
        </p:txBody>
      </p:sp>
      <p:pic>
        <p:nvPicPr>
          <p:cNvPr id="5" name="Content Placeholder 4"/>
          <p:cNvPicPr>
            <a:picLocks noGrp="1"/>
          </p:cNvPicPr>
          <p:nvPr>
            <p:ph idx="1"/>
          </p:nvPr>
        </p:nvPicPr>
        <p:blipFill>
          <a:blip r:embed="rId2"/>
          <a:stretch>
            <a:fillRect/>
          </a:stretch>
        </p:blipFill>
        <p:spPr>
          <a:xfrm>
            <a:off x="5183188" y="2276746"/>
            <a:ext cx="6539420" cy="3264518"/>
          </a:xfrm>
          <a:prstGeom prst="rect">
            <a:avLst/>
          </a:prstGeom>
        </p:spPr>
      </p:pic>
    </p:spTree>
    <p:extLst>
      <p:ext uri="{BB962C8B-B14F-4D97-AF65-F5344CB8AC3E}">
        <p14:creationId xmlns:p14="http://schemas.microsoft.com/office/powerpoint/2010/main" val="161600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Clustering Using K-Means</a:t>
            </a:r>
            <a:endParaRPr lang="en-US" b="1" dirty="0"/>
          </a:p>
        </p:txBody>
      </p:sp>
      <p:sp>
        <p:nvSpPr>
          <p:cNvPr id="6" name="Content Placeholder 5"/>
          <p:cNvSpPr>
            <a:spLocks noGrp="1"/>
          </p:cNvSpPr>
          <p:nvPr>
            <p:ph idx="1"/>
          </p:nvPr>
        </p:nvSpPr>
        <p:spPr/>
        <p:txBody>
          <a:bodyPr/>
          <a:lstStyle/>
          <a:p>
            <a:r>
              <a:rPr lang="en-US" dirty="0"/>
              <a:t>W</a:t>
            </a:r>
            <a:r>
              <a:rPr lang="en-US" dirty="0" smtClean="0"/>
              <a:t>e </a:t>
            </a:r>
            <a:r>
              <a:rPr lang="en-US" dirty="0"/>
              <a:t>use K-Means clustering to cluster the districts based on their location as well their crime </a:t>
            </a:r>
            <a:r>
              <a:rPr lang="en-US" dirty="0" smtClean="0"/>
              <a:t>count</a:t>
            </a:r>
          </a:p>
          <a:p>
            <a:r>
              <a:rPr lang="en-US" dirty="0"/>
              <a:t>Once we examine the Clusters we get the insight that the Cluster 0 and 1 comprise of the districts with high crime count and they are close to each other, similarly the rest of the clusters have lesser crime counts.</a:t>
            </a:r>
          </a:p>
          <a:p>
            <a:r>
              <a:rPr lang="en-US" dirty="0"/>
              <a:t>We further examine the clusters and check the 10 most common venues in them.</a:t>
            </a:r>
          </a:p>
          <a:p>
            <a:endParaRPr lang="en-US" dirty="0"/>
          </a:p>
        </p:txBody>
      </p:sp>
    </p:spTree>
    <p:extLst>
      <p:ext uri="{BB962C8B-B14F-4D97-AF65-F5344CB8AC3E}">
        <p14:creationId xmlns:p14="http://schemas.microsoft.com/office/powerpoint/2010/main" val="2412807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688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vt:lpstr>
      <vt:lpstr>DATASET</vt:lpstr>
      <vt:lpstr>DATA ANALYSIS</vt:lpstr>
      <vt:lpstr>DATA ANALYSIS</vt:lpstr>
      <vt:lpstr>DATA ANALYSIS</vt:lpstr>
      <vt:lpstr>DATA ANALYSIS</vt:lpstr>
      <vt:lpstr>DATA ANALYSIS</vt:lpstr>
      <vt:lpstr>DATA ANALYSIS USING FOURSQUARE API</vt:lpstr>
      <vt:lpstr>Clustering Using K-Means</vt:lpstr>
      <vt:lpstr>CONCLUSION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Arindam Ghosh</dc:creator>
  <cp:lastModifiedBy>Arindam Ghosh</cp:lastModifiedBy>
  <cp:revision>3</cp:revision>
  <dcterms:created xsi:type="dcterms:W3CDTF">2019-09-16T13:58:50Z</dcterms:created>
  <dcterms:modified xsi:type="dcterms:W3CDTF">2019-09-16T14:19:02Z</dcterms:modified>
</cp:coreProperties>
</file>