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Fabrica Heavy" charset="1" panose="00000A00000000000000"/>
      <p:regular r:id="rId16"/>
    </p:embeddedFont>
    <p:embeddedFont>
      <p:font typeface="Public Sans Italics" charset="1" panose="00000000000000000000"/>
      <p:regular r:id="rId17"/>
    </p:embeddedFont>
    <p:embeddedFont>
      <p:font typeface="Public Sans" charset="1" panose="00000000000000000000"/>
      <p:regular r:id="rId18"/>
    </p:embeddedFont>
    <p:embeddedFont>
      <p:font typeface="Public Sans Bol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35782"/>
        </a:solidFill>
      </p:bgPr>
    </p:bg>
    <p:spTree>
      <p:nvGrpSpPr>
        <p:cNvPr id="1" name=""/>
        <p:cNvGrpSpPr/>
        <p:nvPr/>
      </p:nvGrpSpPr>
      <p:grpSpPr>
        <a:xfrm>
          <a:off x="0" y="0"/>
          <a:ext cx="0" cy="0"/>
          <a:chOff x="0" y="0"/>
          <a:chExt cx="0" cy="0"/>
        </a:xfrm>
      </p:grpSpPr>
      <p:sp>
        <p:nvSpPr>
          <p:cNvPr name="Freeform 2" id="2"/>
          <p:cNvSpPr/>
          <p:nvPr/>
        </p:nvSpPr>
        <p:spPr>
          <a:xfrm flipH="false" flipV="false" rot="0">
            <a:off x="-1448004" y="-155937"/>
            <a:ext cx="10598873" cy="10598873"/>
          </a:xfrm>
          <a:custGeom>
            <a:avLst/>
            <a:gdLst/>
            <a:ahLst/>
            <a:cxnLst/>
            <a:rect r="r" b="b" t="t" l="l"/>
            <a:pathLst>
              <a:path h="10598873" w="10598873">
                <a:moveTo>
                  <a:pt x="0" y="0"/>
                </a:moveTo>
                <a:lnTo>
                  <a:pt x="10598874" y="0"/>
                </a:lnTo>
                <a:lnTo>
                  <a:pt x="10598874" y="10598874"/>
                </a:lnTo>
                <a:lnTo>
                  <a:pt x="0" y="10598874"/>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37130" y="-155937"/>
            <a:ext cx="10598873" cy="10598873"/>
          </a:xfrm>
          <a:custGeom>
            <a:avLst/>
            <a:gdLst/>
            <a:ahLst/>
            <a:cxnLst/>
            <a:rect r="r" b="b" t="t" l="l"/>
            <a:pathLst>
              <a:path h="10598873" w="10598873">
                <a:moveTo>
                  <a:pt x="0" y="0"/>
                </a:moveTo>
                <a:lnTo>
                  <a:pt x="10598874" y="0"/>
                </a:lnTo>
                <a:lnTo>
                  <a:pt x="10598874" y="10598874"/>
                </a:lnTo>
                <a:lnTo>
                  <a:pt x="0" y="10598874"/>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028700" y="8358538"/>
            <a:ext cx="5472536" cy="899762"/>
            <a:chOff x="0" y="0"/>
            <a:chExt cx="1441326" cy="236974"/>
          </a:xfrm>
        </p:grpSpPr>
        <p:sp>
          <p:nvSpPr>
            <p:cNvPr name="Freeform 5" id="5"/>
            <p:cNvSpPr/>
            <p:nvPr/>
          </p:nvSpPr>
          <p:spPr>
            <a:xfrm flipH="false" flipV="false" rot="0">
              <a:off x="0" y="0"/>
              <a:ext cx="1441326" cy="236974"/>
            </a:xfrm>
            <a:custGeom>
              <a:avLst/>
              <a:gdLst/>
              <a:ahLst/>
              <a:cxnLst/>
              <a:rect r="r" b="b" t="t" l="l"/>
              <a:pathLst>
                <a:path h="236974" w="1441326">
                  <a:moveTo>
                    <a:pt x="72149" y="0"/>
                  </a:moveTo>
                  <a:lnTo>
                    <a:pt x="1369177" y="0"/>
                  </a:lnTo>
                  <a:cubicBezTo>
                    <a:pt x="1409024" y="0"/>
                    <a:pt x="1441326" y="32302"/>
                    <a:pt x="1441326" y="72149"/>
                  </a:cubicBezTo>
                  <a:lnTo>
                    <a:pt x="1441326" y="164825"/>
                  </a:lnTo>
                  <a:cubicBezTo>
                    <a:pt x="1441326" y="204672"/>
                    <a:pt x="1409024" y="236974"/>
                    <a:pt x="1369177" y="236974"/>
                  </a:cubicBezTo>
                  <a:lnTo>
                    <a:pt x="72149" y="236974"/>
                  </a:lnTo>
                  <a:cubicBezTo>
                    <a:pt x="32302" y="236974"/>
                    <a:pt x="0" y="204672"/>
                    <a:pt x="0" y="164825"/>
                  </a:cubicBezTo>
                  <a:lnTo>
                    <a:pt x="0" y="72149"/>
                  </a:lnTo>
                  <a:cubicBezTo>
                    <a:pt x="0" y="32302"/>
                    <a:pt x="32302" y="0"/>
                    <a:pt x="72149" y="0"/>
                  </a:cubicBezTo>
                  <a:close/>
                </a:path>
              </a:pathLst>
            </a:custGeom>
            <a:solidFill>
              <a:srgbClr val="000000">
                <a:alpha val="0"/>
              </a:srgbClr>
            </a:solidFill>
            <a:ln w="19050" cap="rnd">
              <a:solidFill>
                <a:srgbClr val="FFFFFF"/>
              </a:solidFill>
              <a:prstDash val="solid"/>
              <a:round/>
            </a:ln>
          </p:spPr>
        </p:sp>
        <p:sp>
          <p:nvSpPr>
            <p:cNvPr name="TextBox 6" id="6"/>
            <p:cNvSpPr txBox="true"/>
            <p:nvPr/>
          </p:nvSpPr>
          <p:spPr>
            <a:xfrm>
              <a:off x="0" y="-38100"/>
              <a:ext cx="1441326" cy="275074"/>
            </a:xfrm>
            <a:prstGeom prst="rect">
              <a:avLst/>
            </a:prstGeom>
          </p:spPr>
          <p:txBody>
            <a:bodyPr anchor="ctr" rtlCol="false" tIns="50800" lIns="50800" bIns="50800" rIns="50800"/>
            <a:lstStyle/>
            <a:p>
              <a:pPr algn="ctr">
                <a:lnSpc>
                  <a:spcPts val="2659"/>
                </a:lnSpc>
                <a:spcBef>
                  <a:spcPct val="0"/>
                </a:spcBef>
              </a:pPr>
            </a:p>
          </p:txBody>
        </p:sp>
      </p:grpSp>
      <p:sp>
        <p:nvSpPr>
          <p:cNvPr name="Freeform 7" id="7"/>
          <p:cNvSpPr/>
          <p:nvPr/>
        </p:nvSpPr>
        <p:spPr>
          <a:xfrm flipH="false" flipV="false" rot="0">
            <a:off x="7252045" y="3768035"/>
            <a:ext cx="11822479" cy="10554250"/>
          </a:xfrm>
          <a:custGeom>
            <a:avLst/>
            <a:gdLst/>
            <a:ahLst/>
            <a:cxnLst/>
            <a:rect r="r" b="b" t="t" l="l"/>
            <a:pathLst>
              <a:path h="10554250" w="11822479">
                <a:moveTo>
                  <a:pt x="0" y="0"/>
                </a:moveTo>
                <a:lnTo>
                  <a:pt x="11822479" y="0"/>
                </a:lnTo>
                <a:lnTo>
                  <a:pt x="11822479" y="10554250"/>
                </a:lnTo>
                <a:lnTo>
                  <a:pt x="0" y="105542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163284" y="-820170"/>
            <a:ext cx="4096016" cy="4588205"/>
          </a:xfrm>
          <a:custGeom>
            <a:avLst/>
            <a:gdLst/>
            <a:ahLst/>
            <a:cxnLst/>
            <a:rect r="r" b="b" t="t" l="l"/>
            <a:pathLst>
              <a:path h="4588205" w="4096016">
                <a:moveTo>
                  <a:pt x="0" y="0"/>
                </a:moveTo>
                <a:lnTo>
                  <a:pt x="4096016" y="0"/>
                </a:lnTo>
                <a:lnTo>
                  <a:pt x="4096016" y="4588205"/>
                </a:lnTo>
                <a:lnTo>
                  <a:pt x="0" y="458820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230700" y="1721582"/>
            <a:ext cx="12042689" cy="1449872"/>
          </a:xfrm>
          <a:prstGeom prst="rect">
            <a:avLst/>
          </a:prstGeom>
        </p:spPr>
        <p:txBody>
          <a:bodyPr anchor="t" rtlCol="false" tIns="0" lIns="0" bIns="0" rIns="0">
            <a:spAutoFit/>
          </a:bodyPr>
          <a:lstStyle/>
          <a:p>
            <a:pPr algn="l">
              <a:lnSpc>
                <a:spcPts val="10823"/>
              </a:lnSpc>
            </a:pPr>
            <a:r>
              <a:rPr lang="en-US" sz="11157" spc="-669" b="true">
                <a:solidFill>
                  <a:srgbClr val="FFFFFF"/>
                </a:solidFill>
                <a:latin typeface="Fabrica Heavy"/>
                <a:ea typeface="Fabrica Heavy"/>
                <a:cs typeface="Fabrica Heavy"/>
                <a:sym typeface="Fabrica Heavy"/>
              </a:rPr>
              <a:t>GEORILLA</a:t>
            </a:r>
          </a:p>
        </p:txBody>
      </p:sp>
      <p:sp>
        <p:nvSpPr>
          <p:cNvPr name="TextBox 10" id="10"/>
          <p:cNvSpPr txBox="true"/>
          <p:nvPr/>
        </p:nvSpPr>
        <p:spPr>
          <a:xfrm rot="0">
            <a:off x="1230700" y="3006736"/>
            <a:ext cx="10016472" cy="377063"/>
          </a:xfrm>
          <a:prstGeom prst="rect">
            <a:avLst/>
          </a:prstGeom>
        </p:spPr>
        <p:txBody>
          <a:bodyPr anchor="t" rtlCol="false" tIns="0" lIns="0" bIns="0" rIns="0">
            <a:spAutoFit/>
          </a:bodyPr>
          <a:lstStyle/>
          <a:p>
            <a:pPr algn="l">
              <a:lnSpc>
                <a:spcPts val="2715"/>
              </a:lnSpc>
            </a:pPr>
            <a:r>
              <a:rPr lang="en-US" sz="2799" i="true" spc="-167">
                <a:solidFill>
                  <a:srgbClr val="FFFFFF"/>
                </a:solidFill>
                <a:latin typeface="Public Sans Italics"/>
                <a:ea typeface="Public Sans Italics"/>
                <a:cs typeface="Public Sans Italics"/>
                <a:sym typeface="Public Sans Italics"/>
              </a:rPr>
              <a:t>AI - Powered Geo - Location Based Attendance System</a:t>
            </a:r>
          </a:p>
        </p:txBody>
      </p:sp>
      <p:sp>
        <p:nvSpPr>
          <p:cNvPr name="TextBox 11" id="11"/>
          <p:cNvSpPr txBox="true"/>
          <p:nvPr/>
        </p:nvSpPr>
        <p:spPr>
          <a:xfrm rot="0">
            <a:off x="119727" y="8638353"/>
            <a:ext cx="5169439" cy="406807"/>
          </a:xfrm>
          <a:prstGeom prst="rect">
            <a:avLst/>
          </a:prstGeom>
        </p:spPr>
        <p:txBody>
          <a:bodyPr anchor="t" rtlCol="false" tIns="0" lIns="0" bIns="0" rIns="0">
            <a:spAutoFit/>
          </a:bodyPr>
          <a:lstStyle/>
          <a:p>
            <a:pPr algn="ctr">
              <a:lnSpc>
                <a:spcPts val="3071"/>
              </a:lnSpc>
            </a:pPr>
            <a:r>
              <a:rPr lang="en-US" sz="3166" spc="-189">
                <a:solidFill>
                  <a:srgbClr val="FFFFFF"/>
                </a:solidFill>
                <a:latin typeface="Public Sans"/>
                <a:ea typeface="Public Sans"/>
                <a:cs typeface="Public Sans"/>
                <a:sym typeface="Public Sans"/>
              </a:rPr>
              <a:t>Presented by </a:t>
            </a:r>
          </a:p>
        </p:txBody>
      </p:sp>
      <p:sp>
        <p:nvSpPr>
          <p:cNvPr name="TextBox 12" id="12"/>
          <p:cNvSpPr txBox="true"/>
          <p:nvPr/>
        </p:nvSpPr>
        <p:spPr>
          <a:xfrm rot="0">
            <a:off x="2255028" y="8638353"/>
            <a:ext cx="5372321" cy="406807"/>
          </a:xfrm>
          <a:prstGeom prst="rect">
            <a:avLst/>
          </a:prstGeom>
        </p:spPr>
        <p:txBody>
          <a:bodyPr anchor="t" rtlCol="false" tIns="0" lIns="0" bIns="0" rIns="0">
            <a:spAutoFit/>
          </a:bodyPr>
          <a:lstStyle/>
          <a:p>
            <a:pPr algn="ctr">
              <a:lnSpc>
                <a:spcPts val="3071"/>
              </a:lnSpc>
            </a:pPr>
            <a:r>
              <a:rPr lang="en-US" b="true" sz="3166" spc="-189">
                <a:solidFill>
                  <a:srgbClr val="FFFFFF"/>
                </a:solidFill>
                <a:latin typeface="Public Sans Bold"/>
                <a:ea typeface="Public Sans Bold"/>
                <a:cs typeface="Public Sans Bold"/>
                <a:sym typeface="Public Sans Bold"/>
              </a:rPr>
              <a:t>Hackshastra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35782"/>
        </a:solidFill>
      </p:bgPr>
    </p:bg>
    <p:spTree>
      <p:nvGrpSpPr>
        <p:cNvPr id="1" name=""/>
        <p:cNvGrpSpPr/>
        <p:nvPr/>
      </p:nvGrpSpPr>
      <p:grpSpPr>
        <a:xfrm>
          <a:off x="0" y="0"/>
          <a:ext cx="0" cy="0"/>
          <a:chOff x="0" y="0"/>
          <a:chExt cx="0" cy="0"/>
        </a:xfrm>
      </p:grpSpPr>
      <p:grpSp>
        <p:nvGrpSpPr>
          <p:cNvPr name="Group 2" id="2"/>
          <p:cNvGrpSpPr/>
          <p:nvPr/>
        </p:nvGrpSpPr>
        <p:grpSpPr>
          <a:xfrm rot="0">
            <a:off x="-1448004" y="-155937"/>
            <a:ext cx="21184007" cy="10598873"/>
            <a:chOff x="0" y="0"/>
            <a:chExt cx="28245343" cy="14131831"/>
          </a:xfrm>
        </p:grpSpPr>
        <p:sp>
          <p:nvSpPr>
            <p:cNvPr name="Freeform 3" id="3"/>
            <p:cNvSpPr/>
            <p:nvPr/>
          </p:nvSpPr>
          <p:spPr>
            <a:xfrm flipH="false" flipV="false" rot="0">
              <a:off x="0"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13512"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9144000" y="3811983"/>
            <a:ext cx="10185412" cy="8666859"/>
          </a:xfrm>
          <a:custGeom>
            <a:avLst/>
            <a:gdLst/>
            <a:ahLst/>
            <a:cxnLst/>
            <a:rect r="r" b="b" t="t" l="l"/>
            <a:pathLst>
              <a:path h="8666859" w="10185412">
                <a:moveTo>
                  <a:pt x="0" y="0"/>
                </a:moveTo>
                <a:lnTo>
                  <a:pt x="10185412" y="0"/>
                </a:lnTo>
                <a:lnTo>
                  <a:pt x="10185412" y="8666859"/>
                </a:lnTo>
                <a:lnTo>
                  <a:pt x="0" y="86668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59803" y="2632920"/>
            <a:ext cx="10503803" cy="11024985"/>
          </a:xfrm>
          <a:custGeom>
            <a:avLst/>
            <a:gdLst/>
            <a:ahLst/>
            <a:cxnLst/>
            <a:rect r="r" b="b" t="t" l="l"/>
            <a:pathLst>
              <a:path h="11024985" w="10503803">
                <a:moveTo>
                  <a:pt x="0" y="0"/>
                </a:moveTo>
                <a:lnTo>
                  <a:pt x="10503803" y="0"/>
                </a:lnTo>
                <a:lnTo>
                  <a:pt x="10503803" y="11024985"/>
                </a:lnTo>
                <a:lnTo>
                  <a:pt x="0" y="110249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138338" y="1257300"/>
            <a:ext cx="10011323" cy="1430992"/>
          </a:xfrm>
          <a:prstGeom prst="rect">
            <a:avLst/>
          </a:prstGeom>
        </p:spPr>
        <p:txBody>
          <a:bodyPr anchor="t" rtlCol="false" tIns="0" lIns="0" bIns="0" rIns="0">
            <a:spAutoFit/>
          </a:bodyPr>
          <a:lstStyle/>
          <a:p>
            <a:pPr algn="ctr">
              <a:lnSpc>
                <a:spcPts val="10579"/>
              </a:lnSpc>
            </a:pPr>
            <a:r>
              <a:rPr lang="en-US" b="true" sz="10906" spc="-654">
                <a:solidFill>
                  <a:srgbClr val="FFFFFF"/>
                </a:solidFill>
                <a:latin typeface="Public Sans Bold"/>
                <a:ea typeface="Public Sans Bold"/>
                <a:cs typeface="Public Sans Bold"/>
                <a:sym typeface="Public Sans Bold"/>
              </a:rPr>
              <a:t>Thank You </a:t>
            </a:r>
          </a:p>
        </p:txBody>
      </p:sp>
      <p:sp>
        <p:nvSpPr>
          <p:cNvPr name="Freeform 8" id="8"/>
          <p:cNvSpPr/>
          <p:nvPr/>
        </p:nvSpPr>
        <p:spPr>
          <a:xfrm flipH="false" flipV="false" rot="0">
            <a:off x="15448002" y="1186932"/>
            <a:ext cx="2268950" cy="2240073"/>
          </a:xfrm>
          <a:custGeom>
            <a:avLst/>
            <a:gdLst/>
            <a:ahLst/>
            <a:cxnLst/>
            <a:rect r="r" b="b" t="t" l="l"/>
            <a:pathLst>
              <a:path h="2240073" w="2268950">
                <a:moveTo>
                  <a:pt x="0" y="0"/>
                </a:moveTo>
                <a:lnTo>
                  <a:pt x="2268950" y="0"/>
                </a:lnTo>
                <a:lnTo>
                  <a:pt x="2268950" y="2240073"/>
                </a:lnTo>
                <a:lnTo>
                  <a:pt x="0" y="22400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505629">
            <a:off x="761221" y="1186932"/>
            <a:ext cx="2268950" cy="2240073"/>
          </a:xfrm>
          <a:custGeom>
            <a:avLst/>
            <a:gdLst/>
            <a:ahLst/>
            <a:cxnLst/>
            <a:rect r="r" b="b" t="t" l="l"/>
            <a:pathLst>
              <a:path h="2240073" w="2268950">
                <a:moveTo>
                  <a:pt x="0" y="0"/>
                </a:moveTo>
                <a:lnTo>
                  <a:pt x="2268950" y="0"/>
                </a:lnTo>
                <a:lnTo>
                  <a:pt x="2268950" y="2240073"/>
                </a:lnTo>
                <a:lnTo>
                  <a:pt x="0" y="22400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35782"/>
        </a:solidFill>
      </p:bgPr>
    </p:bg>
    <p:spTree>
      <p:nvGrpSpPr>
        <p:cNvPr id="1" name=""/>
        <p:cNvGrpSpPr/>
        <p:nvPr/>
      </p:nvGrpSpPr>
      <p:grpSpPr>
        <a:xfrm>
          <a:off x="0" y="0"/>
          <a:ext cx="0" cy="0"/>
          <a:chOff x="0" y="0"/>
          <a:chExt cx="0" cy="0"/>
        </a:xfrm>
      </p:grpSpPr>
      <p:grpSp>
        <p:nvGrpSpPr>
          <p:cNvPr name="Group 2" id="2"/>
          <p:cNvGrpSpPr/>
          <p:nvPr/>
        </p:nvGrpSpPr>
        <p:grpSpPr>
          <a:xfrm rot="0">
            <a:off x="-1448004" y="-155937"/>
            <a:ext cx="21184007" cy="10598873"/>
            <a:chOff x="0" y="0"/>
            <a:chExt cx="28245343" cy="14131831"/>
          </a:xfrm>
        </p:grpSpPr>
        <p:sp>
          <p:nvSpPr>
            <p:cNvPr name="Freeform 3" id="3"/>
            <p:cNvSpPr/>
            <p:nvPr/>
          </p:nvSpPr>
          <p:spPr>
            <a:xfrm flipH="false" flipV="false" rot="0">
              <a:off x="0"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13512"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9549953" y="1445097"/>
            <a:ext cx="6975059" cy="7813203"/>
          </a:xfrm>
          <a:custGeom>
            <a:avLst/>
            <a:gdLst/>
            <a:ahLst/>
            <a:cxnLst/>
            <a:rect r="r" b="b" t="t" l="l"/>
            <a:pathLst>
              <a:path h="7813203" w="6975059">
                <a:moveTo>
                  <a:pt x="0" y="0"/>
                </a:moveTo>
                <a:lnTo>
                  <a:pt x="6975059" y="0"/>
                </a:lnTo>
                <a:lnTo>
                  <a:pt x="6975059" y="7813203"/>
                </a:lnTo>
                <a:lnTo>
                  <a:pt x="0" y="78132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5351698"/>
            <a:ext cx="7679859" cy="7470409"/>
          </a:xfrm>
          <a:custGeom>
            <a:avLst/>
            <a:gdLst/>
            <a:ahLst/>
            <a:cxnLst/>
            <a:rect r="r" b="b" t="t" l="l"/>
            <a:pathLst>
              <a:path h="7470409" w="7679859">
                <a:moveTo>
                  <a:pt x="0" y="0"/>
                </a:moveTo>
                <a:lnTo>
                  <a:pt x="7679859" y="0"/>
                </a:lnTo>
                <a:lnTo>
                  <a:pt x="7679859" y="7470409"/>
                </a:lnTo>
                <a:lnTo>
                  <a:pt x="0" y="74704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028700" y="1062020"/>
            <a:ext cx="7679859" cy="1284972"/>
          </a:xfrm>
          <a:prstGeom prst="rect">
            <a:avLst/>
          </a:prstGeom>
        </p:spPr>
        <p:txBody>
          <a:bodyPr anchor="t" rtlCol="false" tIns="0" lIns="0" bIns="0" rIns="0">
            <a:spAutoFit/>
          </a:bodyPr>
          <a:lstStyle/>
          <a:p>
            <a:pPr algn="l">
              <a:lnSpc>
                <a:spcPts val="9468"/>
              </a:lnSpc>
            </a:pPr>
            <a:r>
              <a:rPr lang="en-US" sz="9760" spc="-585" b="true">
                <a:solidFill>
                  <a:srgbClr val="FFFFFF"/>
                </a:solidFill>
                <a:latin typeface="Public Sans Bold"/>
                <a:ea typeface="Public Sans Bold"/>
                <a:cs typeface="Public Sans Bold"/>
                <a:sym typeface="Public Sans Bold"/>
              </a:rPr>
              <a:t>Introduction</a:t>
            </a:r>
          </a:p>
        </p:txBody>
      </p:sp>
      <p:sp>
        <p:nvSpPr>
          <p:cNvPr name="TextBox 8" id="8"/>
          <p:cNvSpPr txBox="true"/>
          <p:nvPr/>
        </p:nvSpPr>
        <p:spPr>
          <a:xfrm rot="0">
            <a:off x="1028700" y="2394617"/>
            <a:ext cx="7679859" cy="2468118"/>
          </a:xfrm>
          <a:prstGeom prst="rect">
            <a:avLst/>
          </a:prstGeom>
        </p:spPr>
        <p:txBody>
          <a:bodyPr anchor="t" rtlCol="false" tIns="0" lIns="0" bIns="0" rIns="0">
            <a:spAutoFit/>
          </a:bodyPr>
          <a:lstStyle/>
          <a:p>
            <a:pPr algn="l">
              <a:lnSpc>
                <a:spcPts val="3275"/>
              </a:lnSpc>
            </a:pPr>
            <a:r>
              <a:rPr lang="en-US" sz="2799" spc="-167">
                <a:solidFill>
                  <a:srgbClr val="FFFFFF"/>
                </a:solidFill>
                <a:latin typeface="Public Sans"/>
                <a:ea typeface="Public Sans"/>
                <a:cs typeface="Public Sans"/>
                <a:sym typeface="Public Sans"/>
              </a:rPr>
              <a:t>we aim to develop  an application that simplifies and automates employee attendance tracking across multiple office locations. The app will use geolocation technology to accurately capture check-in and check-out times, along with the employee's location, as they enter or exit office premises.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35782"/>
        </a:solidFill>
      </p:bgPr>
    </p:bg>
    <p:spTree>
      <p:nvGrpSpPr>
        <p:cNvPr id="1" name=""/>
        <p:cNvGrpSpPr/>
        <p:nvPr/>
      </p:nvGrpSpPr>
      <p:grpSpPr>
        <a:xfrm>
          <a:off x="0" y="0"/>
          <a:ext cx="0" cy="0"/>
          <a:chOff x="0" y="0"/>
          <a:chExt cx="0" cy="0"/>
        </a:xfrm>
      </p:grpSpPr>
      <p:grpSp>
        <p:nvGrpSpPr>
          <p:cNvPr name="Group 2" id="2"/>
          <p:cNvGrpSpPr/>
          <p:nvPr/>
        </p:nvGrpSpPr>
        <p:grpSpPr>
          <a:xfrm rot="0">
            <a:off x="-1448004" y="-155937"/>
            <a:ext cx="21184007" cy="10598873"/>
            <a:chOff x="0" y="0"/>
            <a:chExt cx="28245343" cy="14131831"/>
          </a:xfrm>
        </p:grpSpPr>
        <p:sp>
          <p:nvSpPr>
            <p:cNvPr name="Freeform 3" id="3"/>
            <p:cNvSpPr/>
            <p:nvPr/>
          </p:nvSpPr>
          <p:spPr>
            <a:xfrm flipH="false" flipV="false" rot="0">
              <a:off x="0"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13512"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3872565" y="7464939"/>
            <a:ext cx="4232296" cy="2977997"/>
          </a:xfrm>
          <a:custGeom>
            <a:avLst/>
            <a:gdLst/>
            <a:ahLst/>
            <a:cxnLst/>
            <a:rect r="r" b="b" t="t" l="l"/>
            <a:pathLst>
              <a:path h="2977997" w="4232296">
                <a:moveTo>
                  <a:pt x="0" y="0"/>
                </a:moveTo>
                <a:lnTo>
                  <a:pt x="4232295" y="0"/>
                </a:lnTo>
                <a:lnTo>
                  <a:pt x="4232295" y="2977998"/>
                </a:lnTo>
                <a:lnTo>
                  <a:pt x="0" y="29779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34284" y="696269"/>
            <a:ext cx="11111859" cy="960137"/>
          </a:xfrm>
          <a:prstGeom prst="rect">
            <a:avLst/>
          </a:prstGeom>
        </p:spPr>
        <p:txBody>
          <a:bodyPr anchor="t" rtlCol="false" tIns="0" lIns="0" bIns="0" rIns="0">
            <a:spAutoFit/>
          </a:bodyPr>
          <a:lstStyle/>
          <a:p>
            <a:pPr algn="l">
              <a:lnSpc>
                <a:spcPts val="7032"/>
              </a:lnSpc>
            </a:pPr>
            <a:r>
              <a:rPr lang="en-US" sz="7250" spc="-435" b="true">
                <a:solidFill>
                  <a:srgbClr val="FFFFFF"/>
                </a:solidFill>
                <a:latin typeface="Public Sans Bold"/>
                <a:ea typeface="Public Sans Bold"/>
                <a:cs typeface="Public Sans Bold"/>
                <a:sym typeface="Public Sans Bold"/>
              </a:rPr>
              <a:t>PROPOSED SOLUTION</a:t>
            </a:r>
          </a:p>
        </p:txBody>
      </p:sp>
      <p:sp>
        <p:nvSpPr>
          <p:cNvPr name="TextBox 7" id="7"/>
          <p:cNvSpPr txBox="true"/>
          <p:nvPr/>
        </p:nvSpPr>
        <p:spPr>
          <a:xfrm rot="0">
            <a:off x="734284" y="1646881"/>
            <a:ext cx="16852935" cy="8124444"/>
          </a:xfrm>
          <a:prstGeom prst="rect">
            <a:avLst/>
          </a:prstGeom>
        </p:spPr>
        <p:txBody>
          <a:bodyPr anchor="t" rtlCol="false" tIns="0" lIns="0" bIns="0" rIns="0">
            <a:spAutoFit/>
          </a:bodyPr>
          <a:lstStyle/>
          <a:p>
            <a:pPr algn="just">
              <a:lnSpc>
                <a:spcPts val="2808"/>
              </a:lnSpc>
            </a:pPr>
            <a:r>
              <a:rPr lang="en-US" sz="2400" spc="-144">
                <a:solidFill>
                  <a:srgbClr val="FFFFFF"/>
                </a:solidFill>
                <a:latin typeface="Public Sans"/>
                <a:ea typeface="Public Sans"/>
                <a:cs typeface="Public Sans"/>
                <a:sym typeface="Public Sans"/>
              </a:rPr>
              <a:t>We propose a robust and secure mobile/web-based attendance system that utilizes geolocation to automate and validate employee check-ins and check-outs across multiple office locations.</a:t>
            </a:r>
          </a:p>
          <a:p>
            <a:pPr algn="just">
              <a:lnSpc>
                <a:spcPts val="2808"/>
              </a:lnSpc>
            </a:pPr>
          </a:p>
          <a:p>
            <a:pPr algn="just">
              <a:lnSpc>
                <a:spcPts val="2808"/>
              </a:lnSpc>
            </a:pPr>
            <a:r>
              <a:rPr lang="en-US" sz="2400" spc="-144">
                <a:solidFill>
                  <a:srgbClr val="FFFFFF"/>
                </a:solidFill>
                <a:latin typeface="Public Sans"/>
                <a:ea typeface="Public Sans"/>
                <a:cs typeface="Public Sans"/>
                <a:sym typeface="Public Sans"/>
              </a:rPr>
              <a:t>   </a:t>
            </a:r>
            <a:r>
              <a:rPr lang="en-US" sz="2400" spc="-144">
                <a:solidFill>
                  <a:srgbClr val="FFFFFF"/>
                </a:solidFill>
                <a:latin typeface="Public Sans"/>
                <a:ea typeface="Public Sans"/>
                <a:cs typeface="Public Sans"/>
                <a:sym typeface="Public Sans"/>
              </a:rPr>
              <a:t>1</a:t>
            </a:r>
            <a:r>
              <a:rPr lang="en-US" b="true" sz="2400" spc="-144">
                <a:solidFill>
                  <a:srgbClr val="FFFFFF"/>
                </a:solidFill>
                <a:latin typeface="Public Sans Bold"/>
                <a:ea typeface="Public Sans Bold"/>
                <a:cs typeface="Public Sans Bold"/>
                <a:sym typeface="Public Sans Bold"/>
              </a:rPr>
              <a:t> ) Core Functionalities :</a:t>
            </a:r>
          </a:p>
          <a:p>
            <a:pPr algn="just" marL="518160" indent="-259080" lvl="1">
              <a:lnSpc>
                <a:spcPts val="2808"/>
              </a:lnSpc>
              <a:buFont typeface="Arial"/>
              <a:buChar char="•"/>
            </a:pPr>
            <a:r>
              <a:rPr lang="en-US" b="true" sz="2400" spc="-144">
                <a:solidFill>
                  <a:srgbClr val="FFFFFF"/>
                </a:solidFill>
                <a:latin typeface="Public Sans Bold"/>
                <a:ea typeface="Public Sans Bold"/>
                <a:cs typeface="Public Sans Bold"/>
                <a:sym typeface="Public Sans Bold"/>
              </a:rPr>
              <a:t>  Real-time Location Tracking: </a:t>
            </a:r>
            <a:r>
              <a:rPr lang="en-US" sz="2400" spc="-144">
                <a:solidFill>
                  <a:srgbClr val="FFFFFF"/>
                </a:solidFill>
                <a:latin typeface="Public Sans"/>
                <a:ea typeface="Public Sans"/>
                <a:cs typeface="Public Sans"/>
                <a:sym typeface="Public Sans"/>
              </a:rPr>
              <a:t>Capture user coordinates using the HTML5 Geolocation API.</a:t>
            </a:r>
          </a:p>
          <a:p>
            <a:pPr algn="just">
              <a:lnSpc>
                <a:spcPts val="2808"/>
              </a:lnSpc>
            </a:pPr>
          </a:p>
          <a:p>
            <a:pPr algn="just" marL="518160" indent="-259080" lvl="1">
              <a:lnSpc>
                <a:spcPts val="2808"/>
              </a:lnSpc>
              <a:buFont typeface="Arial"/>
              <a:buChar char="•"/>
            </a:pPr>
            <a:r>
              <a:rPr lang="en-US" b="true" sz="2400" spc="-144">
                <a:solidFill>
                  <a:srgbClr val="FFFFFF"/>
                </a:solidFill>
                <a:latin typeface="Public Sans Bold"/>
                <a:ea typeface="Public Sans Bold"/>
                <a:cs typeface="Public Sans Bold"/>
                <a:sym typeface="Public Sans Bold"/>
              </a:rPr>
              <a:t>  Geo-fencing Enforcement:</a:t>
            </a:r>
            <a:r>
              <a:rPr lang="en-US" sz="2400" spc="-144">
                <a:solidFill>
                  <a:srgbClr val="FFFFFF"/>
                </a:solidFill>
                <a:latin typeface="Public Sans"/>
                <a:ea typeface="Public Sans"/>
                <a:cs typeface="Public Sans"/>
                <a:sym typeface="Public Sans"/>
              </a:rPr>
              <a:t> </a:t>
            </a:r>
          </a:p>
          <a:p>
            <a:pPr algn="just">
              <a:lnSpc>
                <a:spcPts val="2808"/>
              </a:lnSpc>
            </a:pPr>
            <a:r>
              <a:rPr lang="en-US" sz="2400" spc="-144">
                <a:solidFill>
                  <a:srgbClr val="FFFFFF"/>
                </a:solidFill>
                <a:latin typeface="Public Sans"/>
                <a:ea typeface="Public Sans"/>
                <a:cs typeface="Public Sans"/>
                <a:sym typeface="Public Sans"/>
              </a:rPr>
              <a:t>            Apply the Haversine formula to ensure users are physically within a defined office radius before allowing attendance actions.</a:t>
            </a:r>
          </a:p>
          <a:p>
            <a:pPr algn="just">
              <a:lnSpc>
                <a:spcPts val="2808"/>
              </a:lnSpc>
            </a:pPr>
          </a:p>
          <a:p>
            <a:pPr algn="just" marL="518160" indent="-259080" lvl="1">
              <a:lnSpc>
                <a:spcPts val="2808"/>
              </a:lnSpc>
              <a:buFont typeface="Arial"/>
              <a:buChar char="•"/>
            </a:pPr>
            <a:r>
              <a:rPr lang="en-US" b="true" sz="2400" spc="-144">
                <a:solidFill>
                  <a:srgbClr val="FFFFFF"/>
                </a:solidFill>
                <a:latin typeface="Public Sans Bold"/>
                <a:ea typeface="Public Sans Bold"/>
                <a:cs typeface="Public Sans Bold"/>
                <a:sym typeface="Public Sans Bold"/>
              </a:rPr>
              <a:t>  Conditional Attendance Marking: </a:t>
            </a:r>
          </a:p>
          <a:p>
            <a:pPr algn="just">
              <a:lnSpc>
                <a:spcPts val="2808"/>
              </a:lnSpc>
            </a:pPr>
            <a:r>
              <a:rPr lang="en-US" sz="2400" spc="-144">
                <a:solidFill>
                  <a:srgbClr val="FFFFFF"/>
                </a:solidFill>
                <a:latin typeface="Public Sans"/>
                <a:ea typeface="Public Sans"/>
                <a:cs typeface="Public Sans"/>
                <a:sym typeface="Public Sans"/>
              </a:rPr>
              <a:t>            Check-in and check-out options are displayed only when the user is inside the geofence and hasn’t already marked attendance.</a:t>
            </a:r>
          </a:p>
          <a:p>
            <a:pPr algn="just">
              <a:lnSpc>
                <a:spcPts val="2808"/>
              </a:lnSpc>
            </a:pPr>
          </a:p>
          <a:p>
            <a:pPr algn="just">
              <a:lnSpc>
                <a:spcPts val="2808"/>
              </a:lnSpc>
            </a:pPr>
            <a:r>
              <a:rPr lang="en-US" sz="2400" spc="-144">
                <a:solidFill>
                  <a:srgbClr val="FFFFFF"/>
                </a:solidFill>
                <a:latin typeface="Public Sans"/>
                <a:ea typeface="Public Sans"/>
                <a:cs typeface="Public Sans"/>
                <a:sym typeface="Public Sans"/>
              </a:rPr>
              <a:t>     </a:t>
            </a:r>
            <a:r>
              <a:rPr lang="en-US" b="true" sz="2400" spc="-144">
                <a:solidFill>
                  <a:srgbClr val="FFFFFF"/>
                </a:solidFill>
                <a:latin typeface="Public Sans Bold"/>
                <a:ea typeface="Public Sans Bold"/>
                <a:cs typeface="Public Sans Bold"/>
                <a:sym typeface="Public Sans Bold"/>
              </a:rPr>
              <a:t>2)</a:t>
            </a:r>
            <a:r>
              <a:rPr lang="en-US" b="true" sz="2400" spc="-144">
                <a:solidFill>
                  <a:srgbClr val="FFFFFF"/>
                </a:solidFill>
                <a:latin typeface="Public Sans Bold"/>
                <a:ea typeface="Public Sans Bold"/>
                <a:cs typeface="Public Sans Bold"/>
                <a:sym typeface="Public Sans Bold"/>
              </a:rPr>
              <a:t>Critical Enhancements :</a:t>
            </a:r>
          </a:p>
          <a:p>
            <a:pPr algn="just" marL="518160" indent="-259080" lvl="1">
              <a:lnSpc>
                <a:spcPts val="2808"/>
              </a:lnSpc>
              <a:buFont typeface="Arial"/>
              <a:buChar char="•"/>
            </a:pPr>
            <a:r>
              <a:rPr lang="en-US" sz="2400" spc="-144">
                <a:solidFill>
                  <a:srgbClr val="FFFFFF"/>
                </a:solidFill>
                <a:latin typeface="Public Sans"/>
                <a:ea typeface="Public Sans"/>
                <a:cs typeface="Public Sans"/>
                <a:sym typeface="Public Sans"/>
              </a:rPr>
              <a:t>I</a:t>
            </a:r>
            <a:r>
              <a:rPr lang="en-US" b="true" sz="2400" spc="-144">
                <a:solidFill>
                  <a:srgbClr val="FFFFFF"/>
                </a:solidFill>
                <a:latin typeface="Public Sans Bold"/>
                <a:ea typeface="Public Sans Bold"/>
                <a:cs typeface="Public Sans Bold"/>
                <a:sym typeface="Public Sans Bold"/>
              </a:rPr>
              <a:t>dentity Verification:</a:t>
            </a:r>
            <a:r>
              <a:rPr lang="en-US" sz="2400" spc="-144">
                <a:solidFill>
                  <a:srgbClr val="FFFFFF"/>
                </a:solidFill>
                <a:latin typeface="Public Sans"/>
                <a:ea typeface="Public Sans"/>
                <a:cs typeface="Public Sans"/>
                <a:sym typeface="Public Sans"/>
              </a:rPr>
              <a:t> Implement face recognition during check-in to prevent proxy attendance, using facial embeddings</a:t>
            </a:r>
          </a:p>
          <a:p>
            <a:pPr algn="just">
              <a:lnSpc>
                <a:spcPts val="2808"/>
              </a:lnSpc>
            </a:pPr>
            <a:r>
              <a:rPr lang="en-US" sz="2400" spc="-144">
                <a:solidFill>
                  <a:srgbClr val="FFFFFF"/>
                </a:solidFill>
                <a:latin typeface="Public Sans"/>
                <a:ea typeface="Public Sans"/>
                <a:cs typeface="Public Sans"/>
                <a:sym typeface="Public Sans"/>
              </a:rPr>
              <a:t>           compared with stored profiles.</a:t>
            </a:r>
          </a:p>
          <a:p>
            <a:pPr algn="just">
              <a:lnSpc>
                <a:spcPts val="2808"/>
              </a:lnSpc>
            </a:pPr>
          </a:p>
          <a:p>
            <a:pPr algn="just" marL="518160" indent="-259080" lvl="1">
              <a:lnSpc>
                <a:spcPts val="2808"/>
              </a:lnSpc>
              <a:buFont typeface="Arial"/>
              <a:buChar char="•"/>
            </a:pPr>
            <a:r>
              <a:rPr lang="en-US" b="true" sz="2400" spc="-144">
                <a:solidFill>
                  <a:srgbClr val="FFFFFF"/>
                </a:solidFill>
                <a:latin typeface="Public Sans Bold"/>
                <a:ea typeface="Public Sans Bold"/>
                <a:cs typeface="Public Sans Bold"/>
                <a:sym typeface="Public Sans Bold"/>
              </a:rPr>
              <a:t>Anomaly Detection:</a:t>
            </a:r>
          </a:p>
          <a:p>
            <a:pPr algn="just">
              <a:lnSpc>
                <a:spcPts val="2808"/>
              </a:lnSpc>
            </a:pPr>
            <a:r>
              <a:rPr lang="en-US" sz="2400" spc="-144">
                <a:solidFill>
                  <a:srgbClr val="FFFFFF"/>
                </a:solidFill>
                <a:latin typeface="Public Sans"/>
                <a:ea typeface="Public Sans"/>
                <a:cs typeface="Public Sans"/>
                <a:sym typeface="Public Sans"/>
              </a:rPr>
              <a:t>           Monitor location and time patterns using machine learning to flag suspicious or inconsistent</a:t>
            </a:r>
          </a:p>
          <a:p>
            <a:pPr algn="just">
              <a:lnSpc>
                <a:spcPts val="2808"/>
              </a:lnSpc>
            </a:pPr>
            <a:r>
              <a:rPr lang="en-US" sz="2400" spc="-144">
                <a:solidFill>
                  <a:srgbClr val="FFFFFF"/>
                </a:solidFill>
                <a:latin typeface="Public Sans"/>
                <a:ea typeface="Public Sans"/>
                <a:cs typeface="Public Sans"/>
                <a:sym typeface="Public Sans"/>
              </a:rPr>
              <a:t>           attendance behavior.</a:t>
            </a:r>
          </a:p>
          <a:p>
            <a:pPr algn="just">
              <a:lnSpc>
                <a:spcPts val="2808"/>
              </a:lnSpc>
            </a:pPr>
          </a:p>
          <a:p>
            <a:pPr algn="just" marL="518160" indent="-259080" lvl="1">
              <a:lnSpc>
                <a:spcPts val="2808"/>
              </a:lnSpc>
              <a:buFont typeface="Arial"/>
              <a:buChar char="•"/>
            </a:pPr>
            <a:r>
              <a:rPr lang="en-US" b="true" sz="2400" spc="-144">
                <a:solidFill>
                  <a:srgbClr val="FFFFFF"/>
                </a:solidFill>
                <a:latin typeface="Public Sans Bold"/>
                <a:ea typeface="Public Sans Bold"/>
                <a:cs typeface="Public Sans Bold"/>
                <a:sym typeface="Public Sans Bold"/>
              </a:rPr>
              <a:t>Attendance Insights and Forecasting: </a:t>
            </a:r>
          </a:p>
          <a:p>
            <a:pPr algn="just">
              <a:lnSpc>
                <a:spcPts val="2808"/>
              </a:lnSpc>
            </a:pPr>
            <a:r>
              <a:rPr lang="en-US" sz="2400" spc="-144">
                <a:solidFill>
                  <a:srgbClr val="FFFFFF"/>
                </a:solidFill>
                <a:latin typeface="Public Sans"/>
                <a:ea typeface="Public Sans"/>
                <a:cs typeface="Public Sans"/>
                <a:sym typeface="Public Sans"/>
              </a:rPr>
              <a:t>          Apply time series analysis to forecast absenteeism and provide </a:t>
            </a:r>
          </a:p>
          <a:p>
            <a:pPr algn="just">
              <a:lnSpc>
                <a:spcPts val="2808"/>
              </a:lnSpc>
            </a:pPr>
            <a:r>
              <a:rPr lang="en-US" sz="2400" spc="-144">
                <a:solidFill>
                  <a:srgbClr val="FFFFFF"/>
                </a:solidFill>
                <a:latin typeface="Public Sans"/>
                <a:ea typeface="Public Sans"/>
                <a:cs typeface="Public Sans"/>
                <a:sym typeface="Public Sans"/>
              </a:rPr>
              <a:t>          </a:t>
            </a:r>
            <a:r>
              <a:rPr lang="en-US" sz="2400" spc="-144">
                <a:solidFill>
                  <a:srgbClr val="FFFFFF"/>
                </a:solidFill>
                <a:latin typeface="Public Sans"/>
                <a:ea typeface="Public Sans"/>
                <a:cs typeface="Public Sans"/>
                <a:sym typeface="Public Sans"/>
              </a:rPr>
              <a:t>trend reports for administrative planning.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35782"/>
        </a:solidFill>
      </p:bgPr>
    </p:bg>
    <p:spTree>
      <p:nvGrpSpPr>
        <p:cNvPr id="1" name=""/>
        <p:cNvGrpSpPr/>
        <p:nvPr/>
      </p:nvGrpSpPr>
      <p:grpSpPr>
        <a:xfrm>
          <a:off x="0" y="0"/>
          <a:ext cx="0" cy="0"/>
          <a:chOff x="0" y="0"/>
          <a:chExt cx="0" cy="0"/>
        </a:xfrm>
      </p:grpSpPr>
      <p:grpSp>
        <p:nvGrpSpPr>
          <p:cNvPr name="Group 2" id="2"/>
          <p:cNvGrpSpPr/>
          <p:nvPr/>
        </p:nvGrpSpPr>
        <p:grpSpPr>
          <a:xfrm rot="0">
            <a:off x="-1448004" y="-155937"/>
            <a:ext cx="21184007" cy="10598873"/>
            <a:chOff x="0" y="0"/>
            <a:chExt cx="28245343" cy="14131831"/>
          </a:xfrm>
        </p:grpSpPr>
        <p:sp>
          <p:nvSpPr>
            <p:cNvPr name="Freeform 3" id="3"/>
            <p:cNvSpPr/>
            <p:nvPr/>
          </p:nvSpPr>
          <p:spPr>
            <a:xfrm flipH="false" flipV="false" rot="0">
              <a:off x="0"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13512"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952668">
            <a:off x="14113398" y="5607945"/>
            <a:ext cx="4014817" cy="4442956"/>
          </a:xfrm>
          <a:custGeom>
            <a:avLst/>
            <a:gdLst/>
            <a:ahLst/>
            <a:cxnLst/>
            <a:rect r="r" b="b" t="t" l="l"/>
            <a:pathLst>
              <a:path h="4442956" w="4014817">
                <a:moveTo>
                  <a:pt x="0" y="0"/>
                </a:moveTo>
                <a:lnTo>
                  <a:pt x="4014816" y="0"/>
                </a:lnTo>
                <a:lnTo>
                  <a:pt x="4014816" y="4442956"/>
                </a:lnTo>
                <a:lnTo>
                  <a:pt x="0" y="44429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735691"/>
            <a:ext cx="10534976" cy="1285242"/>
          </a:xfrm>
          <a:prstGeom prst="rect">
            <a:avLst/>
          </a:prstGeom>
        </p:spPr>
        <p:txBody>
          <a:bodyPr anchor="t" rtlCol="false" tIns="0" lIns="0" bIns="0" rIns="0">
            <a:spAutoFit/>
          </a:bodyPr>
          <a:lstStyle/>
          <a:p>
            <a:pPr algn="l">
              <a:lnSpc>
                <a:spcPts val="9468"/>
              </a:lnSpc>
            </a:pPr>
            <a:r>
              <a:rPr lang="en-US" sz="9760" spc="-585" b="true">
                <a:solidFill>
                  <a:srgbClr val="FFFFFF"/>
                </a:solidFill>
                <a:latin typeface="Public Sans Bold"/>
                <a:ea typeface="Public Sans Bold"/>
                <a:cs typeface="Public Sans Bold"/>
                <a:sym typeface="Public Sans Bold"/>
              </a:rPr>
              <a:t>TECH-STACK</a:t>
            </a:r>
          </a:p>
        </p:txBody>
      </p:sp>
      <p:sp>
        <p:nvSpPr>
          <p:cNvPr name="TextBox 7" id="7"/>
          <p:cNvSpPr txBox="true"/>
          <p:nvPr/>
        </p:nvSpPr>
        <p:spPr>
          <a:xfrm rot="0">
            <a:off x="1373715" y="2020934"/>
            <a:ext cx="10595803" cy="7327085"/>
          </a:xfrm>
          <a:prstGeom prst="rect">
            <a:avLst/>
          </a:prstGeom>
        </p:spPr>
        <p:txBody>
          <a:bodyPr anchor="t" rtlCol="false" tIns="0" lIns="0" bIns="0" rIns="0">
            <a:spAutoFit/>
          </a:bodyPr>
          <a:lstStyle/>
          <a:p>
            <a:pPr algn="just">
              <a:lnSpc>
                <a:spcPts val="3649"/>
              </a:lnSpc>
            </a:pPr>
            <a:r>
              <a:rPr lang="en-US" b="true" sz="3119" spc="-187">
                <a:solidFill>
                  <a:srgbClr val="FFFFFF"/>
                </a:solidFill>
                <a:latin typeface="Public Sans Bold"/>
                <a:ea typeface="Public Sans Bold"/>
                <a:cs typeface="Public Sans Bold"/>
                <a:sym typeface="Public Sans Bold"/>
              </a:rPr>
              <a:t>Frontend: </a:t>
            </a:r>
            <a:r>
              <a:rPr lang="en-US" sz="3119" spc="-187">
                <a:solidFill>
                  <a:srgbClr val="FFFFFF"/>
                </a:solidFill>
                <a:latin typeface="Public Sans"/>
                <a:ea typeface="Public Sans"/>
                <a:cs typeface="Public Sans"/>
                <a:sym typeface="Public Sans"/>
              </a:rPr>
              <a:t>React.js with responsive UI libraries.</a:t>
            </a:r>
          </a:p>
          <a:p>
            <a:pPr algn="just">
              <a:lnSpc>
                <a:spcPts val="3649"/>
              </a:lnSpc>
            </a:pPr>
          </a:p>
          <a:p>
            <a:pPr algn="just">
              <a:lnSpc>
                <a:spcPts val="3649"/>
              </a:lnSpc>
            </a:pPr>
            <a:r>
              <a:rPr lang="en-US" b="true" sz="3119" spc="-187">
                <a:solidFill>
                  <a:srgbClr val="FFFFFF"/>
                </a:solidFill>
                <a:latin typeface="Public Sans Bold"/>
                <a:ea typeface="Public Sans Bold"/>
                <a:cs typeface="Public Sans Bold"/>
                <a:sym typeface="Public Sans Bold"/>
              </a:rPr>
              <a:t>Backend: </a:t>
            </a:r>
            <a:r>
              <a:rPr lang="en-US" sz="3119" spc="-187">
                <a:solidFill>
                  <a:srgbClr val="FFFFFF"/>
                </a:solidFill>
                <a:latin typeface="Public Sans"/>
                <a:ea typeface="Public Sans"/>
                <a:cs typeface="Public Sans"/>
                <a:sym typeface="Public Sans"/>
              </a:rPr>
              <a:t>Node.js with Express for scalable API handling.</a:t>
            </a:r>
          </a:p>
          <a:p>
            <a:pPr algn="just">
              <a:lnSpc>
                <a:spcPts val="3649"/>
              </a:lnSpc>
            </a:pPr>
          </a:p>
          <a:p>
            <a:pPr algn="just">
              <a:lnSpc>
                <a:spcPts val="3649"/>
              </a:lnSpc>
            </a:pPr>
            <a:r>
              <a:rPr lang="en-US" b="true" sz="3119" spc="-187">
                <a:solidFill>
                  <a:srgbClr val="FFFFFF"/>
                </a:solidFill>
                <a:latin typeface="Public Sans Bold"/>
                <a:ea typeface="Public Sans Bold"/>
                <a:cs typeface="Public Sans Bold"/>
                <a:sym typeface="Public Sans Bold"/>
              </a:rPr>
              <a:t>Database:</a:t>
            </a:r>
            <a:r>
              <a:rPr lang="en-US" sz="3119" spc="-187">
                <a:solidFill>
                  <a:srgbClr val="FFFFFF"/>
                </a:solidFill>
                <a:latin typeface="Public Sans"/>
                <a:ea typeface="Public Sans"/>
                <a:cs typeface="Public Sans"/>
                <a:sym typeface="Public Sans"/>
              </a:rPr>
              <a:t> MongoDB or PostgreSQL for structured attendance records.</a:t>
            </a:r>
          </a:p>
          <a:p>
            <a:pPr algn="just">
              <a:lnSpc>
                <a:spcPts val="3649"/>
              </a:lnSpc>
            </a:pPr>
          </a:p>
          <a:p>
            <a:pPr algn="just">
              <a:lnSpc>
                <a:spcPts val="3649"/>
              </a:lnSpc>
            </a:pPr>
            <a:r>
              <a:rPr lang="en-US" b="true" sz="3119" spc="-187">
                <a:solidFill>
                  <a:srgbClr val="FFFFFF"/>
                </a:solidFill>
                <a:latin typeface="Public Sans Bold"/>
                <a:ea typeface="Public Sans Bold"/>
                <a:cs typeface="Public Sans Bold"/>
                <a:sym typeface="Public Sans Bold"/>
              </a:rPr>
              <a:t>Authentication:</a:t>
            </a:r>
            <a:r>
              <a:rPr lang="en-US" sz="3119" spc="-187">
                <a:solidFill>
                  <a:srgbClr val="FFFFFF"/>
                </a:solidFill>
                <a:latin typeface="Public Sans"/>
                <a:ea typeface="Public Sans"/>
                <a:cs typeface="Public Sans"/>
                <a:sym typeface="Public Sans"/>
              </a:rPr>
              <a:t> JWT-based token system with role-based access control.</a:t>
            </a:r>
          </a:p>
          <a:p>
            <a:pPr algn="just">
              <a:lnSpc>
                <a:spcPts val="3649"/>
              </a:lnSpc>
            </a:pPr>
          </a:p>
          <a:p>
            <a:pPr algn="just">
              <a:lnSpc>
                <a:spcPts val="3649"/>
              </a:lnSpc>
            </a:pPr>
            <a:r>
              <a:rPr lang="en-US" b="true" sz="3119" spc="-187">
                <a:solidFill>
                  <a:srgbClr val="FFFFFF"/>
                </a:solidFill>
                <a:latin typeface="Public Sans Bold"/>
                <a:ea typeface="Public Sans Bold"/>
                <a:cs typeface="Public Sans Bold"/>
                <a:sym typeface="Public Sans Bold"/>
              </a:rPr>
              <a:t>AI Integrations:</a:t>
            </a:r>
            <a:r>
              <a:rPr lang="en-US" sz="3119" spc="-187">
                <a:solidFill>
                  <a:srgbClr val="FFFFFF"/>
                </a:solidFill>
                <a:latin typeface="Public Sans"/>
                <a:ea typeface="Public Sans"/>
                <a:cs typeface="Public Sans"/>
                <a:sym typeface="Public Sans"/>
              </a:rPr>
              <a:t> Face recognition, anomaly detection, and predictive analytics using libraries like face-api.js, scikit-learn, and TensorFlow.js.</a:t>
            </a:r>
          </a:p>
          <a:p>
            <a:pPr algn="just">
              <a:lnSpc>
                <a:spcPts val="3649"/>
              </a:lnSpc>
            </a:pPr>
          </a:p>
          <a:p>
            <a:pPr algn="just">
              <a:lnSpc>
                <a:spcPts val="3649"/>
              </a:lnSpc>
            </a:pPr>
            <a:r>
              <a:rPr lang="en-US" b="true" sz="3119" spc="-187">
                <a:solidFill>
                  <a:srgbClr val="FFFFFF"/>
                </a:solidFill>
                <a:latin typeface="Public Sans Bold"/>
                <a:ea typeface="Public Sans Bold"/>
                <a:cs typeface="Public Sans Bold"/>
                <a:sym typeface="Public Sans Bold"/>
              </a:rPr>
              <a:t>Geo-Location: </a:t>
            </a:r>
            <a:r>
              <a:rPr lang="en-US" sz="3119" spc="-187">
                <a:solidFill>
                  <a:srgbClr val="FFFFFF"/>
                </a:solidFill>
                <a:latin typeface="Public Sans"/>
                <a:ea typeface="Public Sans"/>
                <a:cs typeface="Public Sans"/>
                <a:sym typeface="Public Sans"/>
              </a:rPr>
              <a:t>HTML5 Geolocation API, Google Maps API.</a:t>
            </a:r>
          </a:p>
          <a:p>
            <a:pPr algn="just">
              <a:lnSpc>
                <a:spcPts val="364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35782"/>
        </a:solidFill>
      </p:bgPr>
    </p:bg>
    <p:spTree>
      <p:nvGrpSpPr>
        <p:cNvPr id="1" name=""/>
        <p:cNvGrpSpPr/>
        <p:nvPr/>
      </p:nvGrpSpPr>
      <p:grpSpPr>
        <a:xfrm>
          <a:off x="0" y="0"/>
          <a:ext cx="0" cy="0"/>
          <a:chOff x="0" y="0"/>
          <a:chExt cx="0" cy="0"/>
        </a:xfrm>
      </p:grpSpPr>
      <p:grpSp>
        <p:nvGrpSpPr>
          <p:cNvPr name="Group 2" id="2"/>
          <p:cNvGrpSpPr/>
          <p:nvPr/>
        </p:nvGrpSpPr>
        <p:grpSpPr>
          <a:xfrm rot="0">
            <a:off x="-1448004" y="-155937"/>
            <a:ext cx="21184007" cy="10598873"/>
            <a:chOff x="0" y="0"/>
            <a:chExt cx="28245343" cy="14131831"/>
          </a:xfrm>
        </p:grpSpPr>
        <p:sp>
          <p:nvSpPr>
            <p:cNvPr name="Freeform 3" id="3"/>
            <p:cNvSpPr/>
            <p:nvPr/>
          </p:nvSpPr>
          <p:spPr>
            <a:xfrm flipH="false" flipV="false" rot="0">
              <a:off x="0"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13512"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77920" y="3171539"/>
            <a:ext cx="7020408" cy="6905529"/>
          </a:xfrm>
          <a:custGeom>
            <a:avLst/>
            <a:gdLst/>
            <a:ahLst/>
            <a:cxnLst/>
            <a:rect r="r" b="b" t="t" l="l"/>
            <a:pathLst>
              <a:path h="6905529" w="7020408">
                <a:moveTo>
                  <a:pt x="0" y="0"/>
                </a:moveTo>
                <a:lnTo>
                  <a:pt x="7020409" y="0"/>
                </a:lnTo>
                <a:lnTo>
                  <a:pt x="7020409" y="6905529"/>
                </a:lnTo>
                <a:lnTo>
                  <a:pt x="0" y="6905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28835" y="757973"/>
            <a:ext cx="7308790" cy="3685542"/>
          </a:xfrm>
          <a:prstGeom prst="rect">
            <a:avLst/>
          </a:prstGeom>
        </p:spPr>
        <p:txBody>
          <a:bodyPr anchor="t" rtlCol="false" tIns="0" lIns="0" bIns="0" rIns="0">
            <a:spAutoFit/>
          </a:bodyPr>
          <a:lstStyle/>
          <a:p>
            <a:pPr algn="l">
              <a:lnSpc>
                <a:spcPts val="9468"/>
              </a:lnSpc>
            </a:pPr>
            <a:r>
              <a:rPr lang="en-US" sz="9760" spc="-585" b="true">
                <a:solidFill>
                  <a:srgbClr val="FFFFFF"/>
                </a:solidFill>
                <a:latin typeface="Public Sans Bold"/>
                <a:ea typeface="Public Sans Bold"/>
                <a:cs typeface="Public Sans Bold"/>
                <a:sym typeface="Public Sans Bold"/>
              </a:rPr>
              <a:t>Feasibility and Viability</a:t>
            </a:r>
          </a:p>
          <a:p>
            <a:pPr algn="l">
              <a:lnSpc>
                <a:spcPts val="9468"/>
              </a:lnSpc>
            </a:pPr>
          </a:p>
        </p:txBody>
      </p:sp>
      <p:sp>
        <p:nvSpPr>
          <p:cNvPr name="TextBox 7" id="7"/>
          <p:cNvSpPr txBox="true"/>
          <p:nvPr/>
        </p:nvSpPr>
        <p:spPr>
          <a:xfrm rot="0">
            <a:off x="9124950" y="622898"/>
            <a:ext cx="8466420" cy="8974529"/>
          </a:xfrm>
          <a:prstGeom prst="rect">
            <a:avLst/>
          </a:prstGeom>
        </p:spPr>
        <p:txBody>
          <a:bodyPr anchor="t" rtlCol="false" tIns="0" lIns="0" bIns="0" rIns="0">
            <a:spAutoFit/>
          </a:bodyPr>
          <a:lstStyle/>
          <a:p>
            <a:pPr algn="l">
              <a:lnSpc>
                <a:spcPts val="3532"/>
              </a:lnSpc>
            </a:pPr>
            <a:r>
              <a:rPr lang="en-US" sz="3019" spc="-181">
                <a:solidFill>
                  <a:srgbClr val="FFFFFF"/>
                </a:solidFill>
                <a:latin typeface="Public Sans"/>
                <a:ea typeface="Public Sans"/>
                <a:cs typeface="Public Sans"/>
                <a:sym typeface="Public Sans"/>
              </a:rPr>
              <a:t>The proposed geo-location-based attendance system is both feasible and viable, utilizing only open-source and free technologies. Technically, it can be built using well-established web development tools such as HTML5 Geolocation API for accurate location tracking, Node.js with Express for backend services, and a database like MongoDB or PostgreSQL for secure data storage. The system supports core functionalities such as automatic check-in/check-out within a defined radius, manual location-based entries for offsite work, and accurate calculation of total working hours. It also ensures tamper-proof logging, real-time data synchronization, and secure communication through HTTPS and JWT authentication. Operationally, the solution improves accuracy, eliminates manual tracking errors, and provides flexibility for different work environments. Economically, the solution is highly cost-effective, requiring no licensing or proprietary resources, making it ideal for scalable, real-world deployme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35782"/>
        </a:solidFill>
      </p:bgPr>
    </p:bg>
    <p:spTree>
      <p:nvGrpSpPr>
        <p:cNvPr id="1" name=""/>
        <p:cNvGrpSpPr/>
        <p:nvPr/>
      </p:nvGrpSpPr>
      <p:grpSpPr>
        <a:xfrm>
          <a:off x="0" y="0"/>
          <a:ext cx="0" cy="0"/>
          <a:chOff x="0" y="0"/>
          <a:chExt cx="0" cy="0"/>
        </a:xfrm>
      </p:grpSpPr>
      <p:grpSp>
        <p:nvGrpSpPr>
          <p:cNvPr name="Group 2" id="2"/>
          <p:cNvGrpSpPr/>
          <p:nvPr/>
        </p:nvGrpSpPr>
        <p:grpSpPr>
          <a:xfrm rot="0">
            <a:off x="-1448004" y="-155937"/>
            <a:ext cx="21184007" cy="10598873"/>
            <a:chOff x="0" y="0"/>
            <a:chExt cx="28245343" cy="14131831"/>
          </a:xfrm>
        </p:grpSpPr>
        <p:sp>
          <p:nvSpPr>
            <p:cNvPr name="Freeform 3" id="3"/>
            <p:cNvSpPr/>
            <p:nvPr/>
          </p:nvSpPr>
          <p:spPr>
            <a:xfrm flipH="false" flipV="false" rot="0">
              <a:off x="0"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13512"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028700" y="652601"/>
            <a:ext cx="7466977" cy="1285242"/>
          </a:xfrm>
          <a:prstGeom prst="rect">
            <a:avLst/>
          </a:prstGeom>
        </p:spPr>
        <p:txBody>
          <a:bodyPr anchor="t" rtlCol="false" tIns="0" lIns="0" bIns="0" rIns="0">
            <a:spAutoFit/>
          </a:bodyPr>
          <a:lstStyle/>
          <a:p>
            <a:pPr algn="l">
              <a:lnSpc>
                <a:spcPts val="9468"/>
              </a:lnSpc>
            </a:pPr>
            <a:r>
              <a:rPr lang="en-US" sz="9760" spc="-585" b="true">
                <a:solidFill>
                  <a:srgbClr val="FFFFFF"/>
                </a:solidFill>
                <a:latin typeface="Public Sans Bold"/>
                <a:ea typeface="Public Sans Bold"/>
                <a:cs typeface="Public Sans Bold"/>
                <a:sym typeface="Public Sans Bold"/>
              </a:rPr>
              <a:t>FEATURES</a:t>
            </a:r>
          </a:p>
        </p:txBody>
      </p:sp>
      <p:sp>
        <p:nvSpPr>
          <p:cNvPr name="TextBox 6" id="6"/>
          <p:cNvSpPr txBox="true"/>
          <p:nvPr/>
        </p:nvSpPr>
        <p:spPr>
          <a:xfrm rot="0">
            <a:off x="1028700" y="1979110"/>
            <a:ext cx="16395944" cy="7792667"/>
          </a:xfrm>
          <a:prstGeom prst="rect">
            <a:avLst/>
          </a:prstGeom>
        </p:spPr>
        <p:txBody>
          <a:bodyPr anchor="t" rtlCol="false" tIns="0" lIns="0" bIns="0" rIns="0">
            <a:spAutoFit/>
          </a:bodyPr>
          <a:lstStyle/>
          <a:p>
            <a:pPr algn="l">
              <a:lnSpc>
                <a:spcPts val="3298"/>
              </a:lnSpc>
            </a:pPr>
            <a:r>
              <a:rPr lang="en-US" sz="2819" spc="-169" b="true">
                <a:solidFill>
                  <a:srgbClr val="FFFFFF"/>
                </a:solidFill>
                <a:latin typeface="Public Sans Bold"/>
                <a:ea typeface="Public Sans Bold"/>
                <a:cs typeface="Public Sans Bold"/>
                <a:sym typeface="Public Sans Bold"/>
              </a:rPr>
              <a:t>Real-Time Geo-Location Based Check-In/Check-Out</a:t>
            </a:r>
          </a:p>
          <a:p>
            <a:pPr algn="l">
              <a:lnSpc>
                <a:spcPts val="3298"/>
              </a:lnSpc>
            </a:pPr>
            <a:r>
              <a:rPr lang="en-US" sz="2819" spc="-169">
                <a:solidFill>
                  <a:srgbClr val="FFFFFF"/>
                </a:solidFill>
                <a:latin typeface="Public Sans"/>
                <a:ea typeface="Public Sans"/>
                <a:cs typeface="Public Sans"/>
                <a:sym typeface="Public Sans"/>
              </a:rPr>
              <a:t>Automatically records employee attendance when they enter or exit a 200-meter radius of the office, ensuring accurate and hands-free tracking.</a:t>
            </a:r>
          </a:p>
          <a:p>
            <a:pPr algn="l">
              <a:lnSpc>
                <a:spcPts val="3298"/>
              </a:lnSpc>
            </a:pPr>
          </a:p>
          <a:p>
            <a:pPr algn="l">
              <a:lnSpc>
                <a:spcPts val="3298"/>
              </a:lnSpc>
            </a:pPr>
            <a:r>
              <a:rPr lang="en-US" sz="2819" spc="-169" b="true">
                <a:solidFill>
                  <a:srgbClr val="FFFFFF"/>
                </a:solidFill>
                <a:latin typeface="Public Sans Bold"/>
                <a:ea typeface="Public Sans Bold"/>
                <a:cs typeface="Public Sans Bold"/>
                <a:sym typeface="Public Sans Bold"/>
              </a:rPr>
              <a:t>Manual Attendance with Location Suggestions for Offsite Work</a:t>
            </a:r>
          </a:p>
          <a:p>
            <a:pPr algn="l">
              <a:lnSpc>
                <a:spcPts val="3298"/>
              </a:lnSpc>
            </a:pPr>
            <a:r>
              <a:rPr lang="en-US" sz="2819" spc="-169">
                <a:solidFill>
                  <a:srgbClr val="FFFFFF"/>
                </a:solidFill>
                <a:latin typeface="Public Sans"/>
                <a:ea typeface="Public Sans"/>
                <a:cs typeface="Public Sans"/>
                <a:sym typeface="Public Sans"/>
              </a:rPr>
              <a:t>Enables employees working outside office locations to check in manually, with intelligent suggestions based on current GPS coordinates for validation.</a:t>
            </a:r>
          </a:p>
          <a:p>
            <a:pPr algn="l">
              <a:lnSpc>
                <a:spcPts val="3298"/>
              </a:lnSpc>
            </a:pPr>
          </a:p>
          <a:p>
            <a:pPr algn="l">
              <a:lnSpc>
                <a:spcPts val="3298"/>
              </a:lnSpc>
            </a:pPr>
            <a:r>
              <a:rPr lang="en-US" sz="2819" spc="-169" b="true">
                <a:solidFill>
                  <a:srgbClr val="FFFFFF"/>
                </a:solidFill>
                <a:latin typeface="Public Sans Bold"/>
                <a:ea typeface="Public Sans Bold"/>
                <a:cs typeface="Public Sans Bold"/>
                <a:sym typeface="Public Sans Bold"/>
              </a:rPr>
              <a:t>Tamper-Proof and Real-Time Data Synchronization</a:t>
            </a:r>
          </a:p>
          <a:p>
            <a:pPr algn="l">
              <a:lnSpc>
                <a:spcPts val="3298"/>
              </a:lnSpc>
            </a:pPr>
            <a:r>
              <a:rPr lang="en-US" sz="2819" spc="-169">
                <a:solidFill>
                  <a:srgbClr val="FFFFFF"/>
                </a:solidFill>
                <a:latin typeface="Public Sans"/>
                <a:ea typeface="Public Sans"/>
                <a:cs typeface="Public Sans"/>
                <a:sym typeface="Public Sans"/>
              </a:rPr>
              <a:t>Ensures all attendance records are securely logged, synchronized instantly across the system, and protected from unauthorized changes using secure APIs and best database practices.</a:t>
            </a:r>
          </a:p>
          <a:p>
            <a:pPr algn="l">
              <a:lnSpc>
                <a:spcPts val="3298"/>
              </a:lnSpc>
            </a:pPr>
          </a:p>
          <a:p>
            <a:pPr algn="l">
              <a:lnSpc>
                <a:spcPts val="3298"/>
              </a:lnSpc>
            </a:pPr>
            <a:r>
              <a:rPr lang="en-US" sz="2819" spc="-169" b="true">
                <a:solidFill>
                  <a:srgbClr val="FFFFFF"/>
                </a:solidFill>
                <a:latin typeface="Public Sans Bold"/>
                <a:ea typeface="Public Sans Bold"/>
                <a:cs typeface="Public Sans Bold"/>
                <a:sym typeface="Public Sans Bold"/>
              </a:rPr>
              <a:t>AI-Based Spoofing and Location Authenticity Detection</a:t>
            </a:r>
          </a:p>
          <a:p>
            <a:pPr algn="l">
              <a:lnSpc>
                <a:spcPts val="3298"/>
              </a:lnSpc>
            </a:pPr>
            <a:r>
              <a:rPr lang="en-US" sz="2819" spc="-169">
                <a:solidFill>
                  <a:srgbClr val="FFFFFF"/>
                </a:solidFill>
                <a:latin typeface="Public Sans"/>
                <a:ea typeface="Public Sans"/>
                <a:cs typeface="Public Sans"/>
                <a:sym typeface="Public Sans"/>
              </a:rPr>
              <a:t>Uses AI models to detect location spoofing or unusual patterns, ensuring only genuine physical presence is accepted for check-ins.</a:t>
            </a:r>
          </a:p>
          <a:p>
            <a:pPr algn="l">
              <a:lnSpc>
                <a:spcPts val="3298"/>
              </a:lnSpc>
            </a:pPr>
          </a:p>
          <a:p>
            <a:pPr algn="l">
              <a:lnSpc>
                <a:spcPts val="3298"/>
              </a:lnSpc>
            </a:pPr>
            <a:r>
              <a:rPr lang="en-US" sz="2819" spc="-169" b="true">
                <a:solidFill>
                  <a:srgbClr val="FFFFFF"/>
                </a:solidFill>
                <a:latin typeface="Public Sans Bold"/>
                <a:ea typeface="Public Sans Bold"/>
                <a:cs typeface="Public Sans Bold"/>
                <a:sym typeface="Public Sans Bold"/>
              </a:rPr>
              <a:t>Secure Role-Based User Authentication and Admin Dashboard</a:t>
            </a:r>
          </a:p>
          <a:p>
            <a:pPr algn="l">
              <a:lnSpc>
                <a:spcPts val="3298"/>
              </a:lnSpc>
            </a:pPr>
            <a:r>
              <a:rPr lang="en-US" sz="2819" spc="-169">
                <a:solidFill>
                  <a:srgbClr val="FFFFFF"/>
                </a:solidFill>
                <a:latin typeface="Public Sans"/>
                <a:ea typeface="Public Sans"/>
                <a:cs typeface="Public Sans"/>
                <a:sym typeface="Public Sans"/>
              </a:rPr>
              <a:t>Provides encrypted access and differentiated user roles, along with a powerful admin dashboard featuring map-based check-in views and auto-generated attendance reports (daily, weekly, monthly).</a:t>
            </a:r>
          </a:p>
        </p:txBody>
      </p:sp>
      <p:sp>
        <p:nvSpPr>
          <p:cNvPr name="Freeform 7" id="7"/>
          <p:cNvSpPr/>
          <p:nvPr/>
        </p:nvSpPr>
        <p:spPr>
          <a:xfrm flipH="false" flipV="false" rot="0">
            <a:off x="15140071" y="267319"/>
            <a:ext cx="2652108" cy="2184373"/>
          </a:xfrm>
          <a:custGeom>
            <a:avLst/>
            <a:gdLst/>
            <a:ahLst/>
            <a:cxnLst/>
            <a:rect r="r" b="b" t="t" l="l"/>
            <a:pathLst>
              <a:path h="2184373" w="2652108">
                <a:moveTo>
                  <a:pt x="0" y="0"/>
                </a:moveTo>
                <a:lnTo>
                  <a:pt x="2652108" y="0"/>
                </a:lnTo>
                <a:lnTo>
                  <a:pt x="2652108" y="2184373"/>
                </a:lnTo>
                <a:lnTo>
                  <a:pt x="0" y="21843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35782"/>
        </a:solidFill>
      </p:bgPr>
    </p:bg>
    <p:spTree>
      <p:nvGrpSpPr>
        <p:cNvPr id="1" name=""/>
        <p:cNvGrpSpPr/>
        <p:nvPr/>
      </p:nvGrpSpPr>
      <p:grpSpPr>
        <a:xfrm>
          <a:off x="0" y="0"/>
          <a:ext cx="0" cy="0"/>
          <a:chOff x="0" y="0"/>
          <a:chExt cx="0" cy="0"/>
        </a:xfrm>
      </p:grpSpPr>
      <p:grpSp>
        <p:nvGrpSpPr>
          <p:cNvPr name="Group 2" id="2"/>
          <p:cNvGrpSpPr/>
          <p:nvPr/>
        </p:nvGrpSpPr>
        <p:grpSpPr>
          <a:xfrm rot="0">
            <a:off x="-5462740" y="-618486"/>
            <a:ext cx="21184007" cy="10598873"/>
            <a:chOff x="0" y="0"/>
            <a:chExt cx="28245343" cy="14131831"/>
          </a:xfrm>
        </p:grpSpPr>
        <p:sp>
          <p:nvSpPr>
            <p:cNvPr name="Freeform 3" id="3"/>
            <p:cNvSpPr/>
            <p:nvPr/>
          </p:nvSpPr>
          <p:spPr>
            <a:xfrm flipH="false" flipV="false" rot="0">
              <a:off x="0"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13512"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515302" y="3699143"/>
            <a:ext cx="8115300" cy="5710220"/>
          </a:xfrm>
          <a:custGeom>
            <a:avLst/>
            <a:gdLst/>
            <a:ahLst/>
            <a:cxnLst/>
            <a:rect r="r" b="b" t="t" l="l"/>
            <a:pathLst>
              <a:path h="5710220" w="8115300">
                <a:moveTo>
                  <a:pt x="0" y="0"/>
                </a:moveTo>
                <a:lnTo>
                  <a:pt x="8115300" y="0"/>
                </a:lnTo>
                <a:lnTo>
                  <a:pt x="8115300" y="5710220"/>
                </a:lnTo>
                <a:lnTo>
                  <a:pt x="0" y="57102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239975" y="441621"/>
            <a:ext cx="9227924" cy="3100327"/>
          </a:xfrm>
          <a:prstGeom prst="rect">
            <a:avLst/>
          </a:prstGeom>
        </p:spPr>
        <p:txBody>
          <a:bodyPr anchor="t" rtlCol="false" tIns="0" lIns="0" bIns="0" rIns="0">
            <a:spAutoFit/>
          </a:bodyPr>
          <a:lstStyle/>
          <a:p>
            <a:pPr algn="l">
              <a:lnSpc>
                <a:spcPts val="11859"/>
              </a:lnSpc>
            </a:pPr>
            <a:r>
              <a:rPr lang="en-US" sz="12226" spc="-733" b="true">
                <a:solidFill>
                  <a:srgbClr val="FFFFFF"/>
                </a:solidFill>
                <a:latin typeface="Public Sans Bold"/>
                <a:ea typeface="Public Sans Bold"/>
                <a:cs typeface="Public Sans Bold"/>
                <a:sym typeface="Public Sans Bold"/>
              </a:rPr>
              <a:t>Impact and Benefits</a:t>
            </a:r>
          </a:p>
        </p:txBody>
      </p:sp>
      <p:sp>
        <p:nvSpPr>
          <p:cNvPr name="TextBox 7" id="7"/>
          <p:cNvSpPr txBox="true"/>
          <p:nvPr/>
        </p:nvSpPr>
        <p:spPr>
          <a:xfrm rot="0">
            <a:off x="9449901" y="2278136"/>
            <a:ext cx="8201128" cy="6154367"/>
          </a:xfrm>
          <a:prstGeom prst="rect">
            <a:avLst/>
          </a:prstGeom>
        </p:spPr>
        <p:txBody>
          <a:bodyPr anchor="t" rtlCol="false" tIns="0" lIns="0" bIns="0" rIns="0">
            <a:spAutoFit/>
          </a:bodyPr>
          <a:lstStyle/>
          <a:p>
            <a:pPr algn="l">
              <a:lnSpc>
                <a:spcPts val="3298"/>
              </a:lnSpc>
            </a:pPr>
            <a:r>
              <a:rPr lang="en-US" sz="2819" spc="-169">
                <a:solidFill>
                  <a:srgbClr val="FFFFFF"/>
                </a:solidFill>
                <a:latin typeface="Public Sans"/>
                <a:ea typeface="Public Sans"/>
                <a:cs typeface="Public Sans"/>
                <a:sym typeface="Public Sans"/>
              </a:rPr>
              <a:t>The proposed attendance system offers high impact by enhancing operational efficiency and ensuring secure, real-time tracking of employee presence. It eliminates manual errors through automated geo-location-based check-in and check-out within a defined office radius. AI-based spoofing detection prevents misuse and ensures only authentic data is recorded. Manual check-in for offsite work, with smart location suggestions, supports hybrid and field-based roles. All records are tamper-proof and synchronized in real time using secure APIs and database practices. The system provides secure role-based access for users and admins, while offering comprehensive attendance reports, map views, and trend analytics to support better decision-making, compliance, and transparency across the organization.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35782"/>
        </a:solidFill>
      </p:bgPr>
    </p:bg>
    <p:spTree>
      <p:nvGrpSpPr>
        <p:cNvPr id="1" name=""/>
        <p:cNvGrpSpPr/>
        <p:nvPr/>
      </p:nvGrpSpPr>
      <p:grpSpPr>
        <a:xfrm>
          <a:off x="0" y="0"/>
          <a:ext cx="0" cy="0"/>
          <a:chOff x="0" y="0"/>
          <a:chExt cx="0" cy="0"/>
        </a:xfrm>
      </p:grpSpPr>
      <p:grpSp>
        <p:nvGrpSpPr>
          <p:cNvPr name="Group 2" id="2"/>
          <p:cNvGrpSpPr/>
          <p:nvPr/>
        </p:nvGrpSpPr>
        <p:grpSpPr>
          <a:xfrm rot="0">
            <a:off x="-1448004" y="-155937"/>
            <a:ext cx="21184007" cy="10598873"/>
            <a:chOff x="0" y="0"/>
            <a:chExt cx="28245343" cy="14131831"/>
          </a:xfrm>
        </p:grpSpPr>
        <p:sp>
          <p:nvSpPr>
            <p:cNvPr name="Freeform 3" id="3"/>
            <p:cNvSpPr/>
            <p:nvPr/>
          </p:nvSpPr>
          <p:spPr>
            <a:xfrm flipH="false" flipV="false" rot="0">
              <a:off x="0"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13512" y="0"/>
              <a:ext cx="14131831" cy="14131831"/>
            </a:xfrm>
            <a:custGeom>
              <a:avLst/>
              <a:gdLst/>
              <a:ahLst/>
              <a:cxnLst/>
              <a:rect r="r" b="b" t="t" l="l"/>
              <a:pathLst>
                <a:path h="14131831" w="14131831">
                  <a:moveTo>
                    <a:pt x="0" y="0"/>
                  </a:moveTo>
                  <a:lnTo>
                    <a:pt x="14131831" y="0"/>
                  </a:lnTo>
                  <a:lnTo>
                    <a:pt x="14131831" y="14131831"/>
                  </a:lnTo>
                  <a:lnTo>
                    <a:pt x="0" y="14131831"/>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3210785" y="2491308"/>
            <a:ext cx="11866430" cy="6766992"/>
          </a:xfrm>
          <a:custGeom>
            <a:avLst/>
            <a:gdLst/>
            <a:ahLst/>
            <a:cxnLst/>
            <a:rect r="r" b="b" t="t" l="l"/>
            <a:pathLst>
              <a:path h="6766992" w="11866430">
                <a:moveTo>
                  <a:pt x="0" y="0"/>
                </a:moveTo>
                <a:lnTo>
                  <a:pt x="11866430" y="0"/>
                </a:lnTo>
                <a:lnTo>
                  <a:pt x="11866430" y="6766992"/>
                </a:lnTo>
                <a:lnTo>
                  <a:pt x="0" y="6766992"/>
                </a:lnTo>
                <a:lnTo>
                  <a:pt x="0" y="0"/>
                </a:lnTo>
                <a:close/>
              </a:path>
            </a:pathLst>
          </a:custGeom>
          <a:blipFill>
            <a:blip r:embed="rId4"/>
            <a:stretch>
              <a:fillRect l="0" t="-17518" r="-587" b="0"/>
            </a:stretch>
          </a:blipFill>
        </p:spPr>
      </p:sp>
      <p:sp>
        <p:nvSpPr>
          <p:cNvPr name="TextBox 6" id="6"/>
          <p:cNvSpPr txBox="true"/>
          <p:nvPr/>
        </p:nvSpPr>
        <p:spPr>
          <a:xfrm rot="0">
            <a:off x="466725" y="746600"/>
            <a:ext cx="13340635" cy="1285242"/>
          </a:xfrm>
          <a:prstGeom prst="rect">
            <a:avLst/>
          </a:prstGeom>
        </p:spPr>
        <p:txBody>
          <a:bodyPr anchor="t" rtlCol="false" tIns="0" lIns="0" bIns="0" rIns="0">
            <a:spAutoFit/>
          </a:bodyPr>
          <a:lstStyle/>
          <a:p>
            <a:pPr algn="r">
              <a:lnSpc>
                <a:spcPts val="9468"/>
              </a:lnSpc>
            </a:pPr>
            <a:r>
              <a:rPr lang="en-US" b="true" sz="9760" spc="-585">
                <a:solidFill>
                  <a:srgbClr val="FFFFFF"/>
                </a:solidFill>
                <a:latin typeface="Public Sans Bold"/>
                <a:ea typeface="Public Sans Bold"/>
                <a:cs typeface="Public Sans Bold"/>
                <a:sym typeface="Public Sans Bold"/>
              </a:rPr>
              <a:t>PROJECT FLOW</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35782"/>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437365"/>
            <a:ext cx="7236294" cy="5412270"/>
          </a:xfrm>
          <a:custGeom>
            <a:avLst/>
            <a:gdLst/>
            <a:ahLst/>
            <a:cxnLst/>
            <a:rect r="r" b="b" t="t" l="l"/>
            <a:pathLst>
              <a:path h="5412270" w="7236294">
                <a:moveTo>
                  <a:pt x="0" y="0"/>
                </a:moveTo>
                <a:lnTo>
                  <a:pt x="7236294" y="0"/>
                </a:lnTo>
                <a:lnTo>
                  <a:pt x="7236294" y="5412270"/>
                </a:lnTo>
                <a:lnTo>
                  <a:pt x="0" y="5412270"/>
                </a:lnTo>
                <a:lnTo>
                  <a:pt x="0" y="0"/>
                </a:lnTo>
                <a:close/>
              </a:path>
            </a:pathLst>
          </a:custGeom>
          <a:blipFill>
            <a:blip r:embed="rId2"/>
            <a:stretch>
              <a:fillRect l="0" t="0" r="0" b="0"/>
            </a:stretch>
          </a:blipFill>
        </p:spPr>
      </p:sp>
      <p:sp>
        <p:nvSpPr>
          <p:cNvPr name="Freeform 3" id="3"/>
          <p:cNvSpPr/>
          <p:nvPr/>
        </p:nvSpPr>
        <p:spPr>
          <a:xfrm flipH="false" flipV="false" rot="0">
            <a:off x="9144000" y="2305537"/>
            <a:ext cx="3165420" cy="5675926"/>
          </a:xfrm>
          <a:custGeom>
            <a:avLst/>
            <a:gdLst/>
            <a:ahLst/>
            <a:cxnLst/>
            <a:rect r="r" b="b" t="t" l="l"/>
            <a:pathLst>
              <a:path h="5675926" w="3165420">
                <a:moveTo>
                  <a:pt x="0" y="0"/>
                </a:moveTo>
                <a:lnTo>
                  <a:pt x="3165420" y="0"/>
                </a:lnTo>
                <a:lnTo>
                  <a:pt x="3165420" y="5675926"/>
                </a:lnTo>
                <a:lnTo>
                  <a:pt x="0" y="5675926"/>
                </a:lnTo>
                <a:lnTo>
                  <a:pt x="0" y="0"/>
                </a:lnTo>
                <a:close/>
              </a:path>
            </a:pathLst>
          </a:custGeom>
          <a:blipFill>
            <a:blip r:embed="rId3"/>
            <a:stretch>
              <a:fillRect l="0" t="0" r="0" b="0"/>
            </a:stretch>
          </a:blipFill>
        </p:spPr>
      </p:sp>
      <p:sp>
        <p:nvSpPr>
          <p:cNvPr name="Freeform 4" id="4"/>
          <p:cNvSpPr/>
          <p:nvPr/>
        </p:nvSpPr>
        <p:spPr>
          <a:xfrm flipH="false" flipV="false" rot="0">
            <a:off x="13810632" y="2296083"/>
            <a:ext cx="2951098" cy="5685380"/>
          </a:xfrm>
          <a:custGeom>
            <a:avLst/>
            <a:gdLst/>
            <a:ahLst/>
            <a:cxnLst/>
            <a:rect r="r" b="b" t="t" l="l"/>
            <a:pathLst>
              <a:path h="5685380" w="2951098">
                <a:moveTo>
                  <a:pt x="0" y="0"/>
                </a:moveTo>
                <a:lnTo>
                  <a:pt x="2951098" y="0"/>
                </a:lnTo>
                <a:lnTo>
                  <a:pt x="2951098" y="5685380"/>
                </a:lnTo>
                <a:lnTo>
                  <a:pt x="0" y="5685380"/>
                </a:lnTo>
                <a:lnTo>
                  <a:pt x="0" y="0"/>
                </a:lnTo>
                <a:close/>
              </a:path>
            </a:pathLst>
          </a:custGeom>
          <a:blipFill>
            <a:blip r:embed="rId4"/>
            <a:stretch>
              <a:fillRect l="0" t="0" r="0" b="0"/>
            </a:stretch>
          </a:blipFill>
        </p:spPr>
      </p:sp>
      <p:sp>
        <p:nvSpPr>
          <p:cNvPr name="TextBox 5" id="5"/>
          <p:cNvSpPr txBox="true"/>
          <p:nvPr/>
        </p:nvSpPr>
        <p:spPr>
          <a:xfrm rot="0">
            <a:off x="4877327" y="738000"/>
            <a:ext cx="11103842" cy="705226"/>
          </a:xfrm>
          <a:prstGeom prst="rect">
            <a:avLst/>
          </a:prstGeom>
        </p:spPr>
        <p:txBody>
          <a:bodyPr anchor="t" rtlCol="false" tIns="0" lIns="0" bIns="0" rIns="0">
            <a:spAutoFit/>
          </a:bodyPr>
          <a:lstStyle/>
          <a:p>
            <a:pPr algn="l">
              <a:lnSpc>
                <a:spcPts val="5285"/>
              </a:lnSpc>
            </a:pPr>
            <a:r>
              <a:rPr lang="en-US" sz="5449" spc="-326" b="true">
                <a:solidFill>
                  <a:srgbClr val="FFFFFF"/>
                </a:solidFill>
                <a:latin typeface="Fabrica Heavy"/>
                <a:ea typeface="Fabrica Heavy"/>
                <a:cs typeface="Fabrica Heavy"/>
                <a:sym typeface="Fabrica Heavy"/>
              </a:rPr>
              <a:t>PROTOTYPE  DESIGN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DAGkKEdzPyU</dc:identifier>
  <dcterms:modified xsi:type="dcterms:W3CDTF">2011-08-01T06:04:30Z</dcterms:modified>
  <cp:revision>1</cp:revision>
  <dc:title>Blue and White Illustration Build a Business Team Presentation</dc:title>
</cp:coreProperties>
</file>