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8" d="100"/>
          <a:sy n="58" d="100"/>
        </p:scale>
        <p:origin x="3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26B40-2259-487E-AAD8-74F0A2154993}" type="datetimeFigureOut">
              <a:rPr lang="en-IN" smtClean="0"/>
              <a:t>01-06-2020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D3E79-6670-45E6-AB51-9227BCEB25A1}" type="slidenum">
              <a:rPr lang="en-IN" smtClean="0"/>
              <a:t>‹#›</a:t>
            </a:fld>
            <a:endParaRPr lang="en-IN"/>
          </a:p>
        </p:txBody>
      </p:sp>
    </p:spTree>
    <p:extLst>
      <p:ext uri="{BB962C8B-B14F-4D97-AF65-F5344CB8AC3E}">
        <p14:creationId xmlns:p14="http://schemas.microsoft.com/office/powerpoint/2010/main" val="25639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AD3E79-6670-45E6-AB51-9227BCEB25A1}" type="slidenum">
              <a:rPr lang="en-IN" smtClean="0"/>
              <a:t>1</a:t>
            </a:fld>
            <a:endParaRPr lang="en-IN"/>
          </a:p>
        </p:txBody>
      </p:sp>
    </p:spTree>
    <p:extLst>
      <p:ext uri="{BB962C8B-B14F-4D97-AF65-F5344CB8AC3E}">
        <p14:creationId xmlns:p14="http://schemas.microsoft.com/office/powerpoint/2010/main" val="312182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AD3E79-6670-45E6-AB51-9227BCEB25A1}" type="slidenum">
              <a:rPr lang="en-IN" smtClean="0"/>
              <a:t>2</a:t>
            </a:fld>
            <a:endParaRPr lang="en-IN"/>
          </a:p>
        </p:txBody>
      </p:sp>
    </p:spTree>
    <p:extLst>
      <p:ext uri="{BB962C8B-B14F-4D97-AF65-F5344CB8AC3E}">
        <p14:creationId xmlns:p14="http://schemas.microsoft.com/office/powerpoint/2010/main" val="96432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AD3E79-6670-45E6-AB51-9227BCEB25A1}" type="slidenum">
              <a:rPr lang="en-IN" smtClean="0"/>
              <a:t>3</a:t>
            </a:fld>
            <a:endParaRPr lang="en-IN"/>
          </a:p>
        </p:txBody>
      </p:sp>
    </p:spTree>
    <p:extLst>
      <p:ext uri="{BB962C8B-B14F-4D97-AF65-F5344CB8AC3E}">
        <p14:creationId xmlns:p14="http://schemas.microsoft.com/office/powerpoint/2010/main" val="1414173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AD3E79-6670-45E6-AB51-9227BCEB25A1}" type="slidenum">
              <a:rPr lang="en-IN" smtClean="0"/>
              <a:t>4</a:t>
            </a:fld>
            <a:endParaRPr lang="en-IN"/>
          </a:p>
        </p:txBody>
      </p:sp>
    </p:spTree>
    <p:extLst>
      <p:ext uri="{BB962C8B-B14F-4D97-AF65-F5344CB8AC3E}">
        <p14:creationId xmlns:p14="http://schemas.microsoft.com/office/powerpoint/2010/main" val="163660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AD3E79-6670-45E6-AB51-9227BCEB25A1}" type="slidenum">
              <a:rPr lang="en-IN" smtClean="0"/>
              <a:t>5</a:t>
            </a:fld>
            <a:endParaRPr lang="en-IN"/>
          </a:p>
        </p:txBody>
      </p:sp>
    </p:spTree>
    <p:extLst>
      <p:ext uri="{BB962C8B-B14F-4D97-AF65-F5344CB8AC3E}">
        <p14:creationId xmlns:p14="http://schemas.microsoft.com/office/powerpoint/2010/main" val="1870249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AD3E79-6670-45E6-AB51-9227BCEB25A1}" type="slidenum">
              <a:rPr lang="en-IN" smtClean="0"/>
              <a:t>6</a:t>
            </a:fld>
            <a:endParaRPr lang="en-IN"/>
          </a:p>
        </p:txBody>
      </p:sp>
    </p:spTree>
    <p:extLst>
      <p:ext uri="{BB962C8B-B14F-4D97-AF65-F5344CB8AC3E}">
        <p14:creationId xmlns:p14="http://schemas.microsoft.com/office/powerpoint/2010/main" val="147057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AD3E79-6670-45E6-AB51-9227BCEB25A1}" type="slidenum">
              <a:rPr lang="en-IN" smtClean="0"/>
              <a:t>7</a:t>
            </a:fld>
            <a:endParaRPr lang="en-IN"/>
          </a:p>
        </p:txBody>
      </p:sp>
    </p:spTree>
    <p:extLst>
      <p:ext uri="{BB962C8B-B14F-4D97-AF65-F5344CB8AC3E}">
        <p14:creationId xmlns:p14="http://schemas.microsoft.com/office/powerpoint/2010/main" val="101054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217F2C-D75C-43EF-9932-1FDC2DFF7663}"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136669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217F2C-D75C-43EF-9932-1FDC2DFF7663}"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22402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217F2C-D75C-43EF-9932-1FDC2DFF7663}"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320995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217F2C-D75C-43EF-9932-1FDC2DFF7663}"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409687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217F2C-D75C-43EF-9932-1FDC2DFF7663}"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79855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217F2C-D75C-43EF-9932-1FDC2DFF7663}"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20552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B217F2C-D75C-43EF-9932-1FDC2DFF7663}" type="datetimeFigureOut">
              <a:rPr lang="en-IN" smtClean="0"/>
              <a:t>01-06-2020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220267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B217F2C-D75C-43EF-9932-1FDC2DFF7663}" type="datetimeFigureOut">
              <a:rPr lang="en-IN" smtClean="0"/>
              <a:t>01-06-2020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306877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17F2C-D75C-43EF-9932-1FDC2DFF7663}" type="datetimeFigureOut">
              <a:rPr lang="en-IN" smtClean="0"/>
              <a:t>01-06-2020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15484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17F2C-D75C-43EF-9932-1FDC2DFF7663}"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255086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17F2C-D75C-43EF-9932-1FDC2DFF7663}"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A02CB8-BEC2-4CA4-9494-BA26EE00DA16}" type="slidenum">
              <a:rPr lang="en-IN" smtClean="0"/>
              <a:t>‹#›</a:t>
            </a:fld>
            <a:endParaRPr lang="en-IN"/>
          </a:p>
        </p:txBody>
      </p:sp>
    </p:spTree>
    <p:extLst>
      <p:ext uri="{BB962C8B-B14F-4D97-AF65-F5344CB8AC3E}">
        <p14:creationId xmlns:p14="http://schemas.microsoft.com/office/powerpoint/2010/main" val="121535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17F2C-D75C-43EF-9932-1FDC2DFF7663}" type="datetimeFigureOut">
              <a:rPr lang="en-IN" smtClean="0"/>
              <a:t>01-06-2020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02CB8-BEC2-4CA4-9494-BA26EE00DA16}" type="slidenum">
              <a:rPr lang="en-IN" smtClean="0"/>
              <a:t>‹#›</a:t>
            </a:fld>
            <a:endParaRPr lang="en-IN"/>
          </a:p>
        </p:txBody>
      </p:sp>
    </p:spTree>
    <p:extLst>
      <p:ext uri="{BB962C8B-B14F-4D97-AF65-F5344CB8AC3E}">
        <p14:creationId xmlns:p14="http://schemas.microsoft.com/office/powerpoint/2010/main" val="1633160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indomSharma76/Coursera_Capston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492875"/>
          </a:xfrm>
        </p:spPr>
        <p:txBody>
          <a:bodyPr>
            <a:normAutofit/>
          </a:bodyPr>
          <a:lstStyle/>
          <a:p>
            <a:r>
              <a:rPr lang="en-IN" dirty="0"/>
              <a:t>Capstone Project – The Battle of </a:t>
            </a:r>
            <a:r>
              <a:rPr lang="en-IN" dirty="0" smtClean="0"/>
              <a:t>Neighbourhoods -Finding </a:t>
            </a:r>
            <a:r>
              <a:rPr lang="en-IN" dirty="0"/>
              <a:t>a Better Place in Scarborough, </a:t>
            </a:r>
            <a:r>
              <a:rPr lang="en-IN" dirty="0" smtClean="0"/>
              <a:t>Toronto by Arindom Sharma</a:t>
            </a:r>
            <a:r>
              <a:rPr lang="en-IN" dirty="0"/>
              <a:t/>
            </a:r>
            <a:br>
              <a:rPr lang="en-IN" dirty="0"/>
            </a:br>
            <a:endParaRPr lang="en-IN" b="1" dirty="0"/>
          </a:p>
        </p:txBody>
      </p:sp>
    </p:spTree>
    <p:extLst>
      <p:ext uri="{BB962C8B-B14F-4D97-AF65-F5344CB8AC3E}">
        <p14:creationId xmlns:p14="http://schemas.microsoft.com/office/powerpoint/2010/main" val="147359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460500"/>
          </a:xfrm>
        </p:spPr>
        <p:txBody>
          <a:bodyPr>
            <a:normAutofit fontScale="90000"/>
          </a:bodyPr>
          <a:lstStyle/>
          <a:p>
            <a:r>
              <a:rPr lang="en-IN" dirty="0"/>
              <a:t>1. Introduction:</a:t>
            </a:r>
            <a:br>
              <a:rPr lang="en-IN" dirty="0"/>
            </a:br>
            <a:r>
              <a:rPr lang="en-IN" dirty="0"/>
              <a:t/>
            </a:r>
            <a:br>
              <a:rPr lang="en-IN" dirty="0"/>
            </a:br>
            <a:endParaRPr lang="en-IN" b="1" dirty="0"/>
          </a:p>
        </p:txBody>
      </p:sp>
      <p:sp>
        <p:nvSpPr>
          <p:cNvPr id="5" name="Content Placeholder 4"/>
          <p:cNvSpPr>
            <a:spLocks noGrp="1"/>
          </p:cNvSpPr>
          <p:nvPr>
            <p:ph idx="1"/>
          </p:nvPr>
        </p:nvSpPr>
        <p:spPr>
          <a:xfrm>
            <a:off x="838199" y="1330036"/>
            <a:ext cx="11032375" cy="5370021"/>
          </a:xfrm>
        </p:spPr>
        <p:txBody>
          <a:bodyPr>
            <a:normAutofit fontScale="85000" lnSpcReduction="20000"/>
          </a:bodyPr>
          <a:lstStyle/>
          <a:p>
            <a:r>
              <a:rPr lang="en-IN" dirty="0"/>
              <a:t>The purpose of this Capstone Project is to help people in exploring better facilities around their </a:t>
            </a:r>
            <a:r>
              <a:rPr lang="en-IN" dirty="0" smtClean="0"/>
              <a:t>neighbourhood</a:t>
            </a:r>
            <a:r>
              <a:rPr lang="en-IN" dirty="0"/>
              <a:t>. It will help people making smart and efficient decision on selecting great </a:t>
            </a:r>
            <a:r>
              <a:rPr lang="en-IN" dirty="0" smtClean="0"/>
              <a:t>neighbourhood </a:t>
            </a:r>
            <a:r>
              <a:rPr lang="en-IN" dirty="0"/>
              <a:t>out of numbers of other </a:t>
            </a:r>
            <a:r>
              <a:rPr lang="en-IN" dirty="0" smtClean="0"/>
              <a:t>neighbourhoods </a:t>
            </a:r>
            <a:r>
              <a:rPr lang="en-IN" dirty="0"/>
              <a:t>in Scarborough, </a:t>
            </a:r>
            <a:r>
              <a:rPr lang="en-IN" dirty="0" err="1"/>
              <a:t>Toranto</a:t>
            </a:r>
            <a:r>
              <a:rPr lang="en-IN" dirty="0"/>
              <a:t>.</a:t>
            </a:r>
          </a:p>
          <a:p>
            <a:r>
              <a:rPr lang="en-IN" dirty="0"/>
              <a:t>Lots of people are migrating to various states of Canada and needed lots of research for good housing prices and </a:t>
            </a:r>
            <a:r>
              <a:rPr lang="en-IN" dirty="0" err="1" smtClean="0"/>
              <a:t>reputate</a:t>
            </a:r>
            <a:r>
              <a:rPr lang="en-IN" dirty="0" smtClean="0"/>
              <a:t> </a:t>
            </a:r>
            <a:r>
              <a:rPr lang="en-IN" dirty="0"/>
              <a:t>schools for their children. This project is for those people who are looking for better </a:t>
            </a:r>
            <a:r>
              <a:rPr lang="en-IN" dirty="0" smtClean="0"/>
              <a:t>neighbourhoods</a:t>
            </a:r>
            <a:r>
              <a:rPr lang="en-IN" dirty="0"/>
              <a:t>. For ease of accessing to Cafe, School, Super market, medical shops, grocery shops, mall, theatre, hospital, like minded people, etc.</a:t>
            </a:r>
          </a:p>
          <a:p>
            <a:r>
              <a:rPr lang="en-IN" dirty="0"/>
              <a:t>This Capstone Project aim to create an analysis of features for a people migrating to Scarborough to search a best </a:t>
            </a:r>
            <a:r>
              <a:rPr lang="en-IN" dirty="0" smtClean="0"/>
              <a:t>neighbourhood </a:t>
            </a:r>
            <a:r>
              <a:rPr lang="en-IN" dirty="0"/>
              <a:t>as a comparative analysis between </a:t>
            </a:r>
            <a:r>
              <a:rPr lang="en-IN" dirty="0" smtClean="0"/>
              <a:t>neighbourhoods</a:t>
            </a:r>
            <a:r>
              <a:rPr lang="en-IN" dirty="0"/>
              <a:t>. The features include median housing price and better school according to ratings, crime rates of that particular area, road connectivity, weather conditions, good management for emergency, water resources both </a:t>
            </a:r>
            <a:r>
              <a:rPr lang="en-IN" dirty="0" smtClean="0"/>
              <a:t>fresh </a:t>
            </a:r>
            <a:r>
              <a:rPr lang="en-IN" dirty="0"/>
              <a:t>and waste water and excrement conveyed in sewers and recreational facilities.</a:t>
            </a:r>
          </a:p>
          <a:p>
            <a:r>
              <a:rPr lang="en-IN" dirty="0"/>
              <a:t>It will help people to get awareness of the area and </a:t>
            </a:r>
            <a:r>
              <a:rPr lang="en-IN" dirty="0" smtClean="0"/>
              <a:t>neighbourhood </a:t>
            </a:r>
            <a:r>
              <a:rPr lang="en-IN" dirty="0"/>
              <a:t>before moving to a new city, state, country or place for their work or to start a new fresh life.</a:t>
            </a:r>
          </a:p>
          <a:p>
            <a:endParaRPr lang="en-IN" dirty="0"/>
          </a:p>
        </p:txBody>
      </p:sp>
    </p:spTree>
    <p:extLst>
      <p:ext uri="{BB962C8B-B14F-4D97-AF65-F5344CB8AC3E}">
        <p14:creationId xmlns:p14="http://schemas.microsoft.com/office/powerpoint/2010/main" val="308252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460500"/>
          </a:xfrm>
        </p:spPr>
        <p:txBody>
          <a:bodyPr>
            <a:normAutofit fontScale="90000"/>
          </a:bodyPr>
          <a:lstStyle/>
          <a:p>
            <a:r>
              <a:rPr lang="en-IN" dirty="0"/>
              <a:t>2. Data Section</a:t>
            </a:r>
            <a:br>
              <a:rPr lang="en-IN" dirty="0"/>
            </a:br>
            <a:r>
              <a:rPr lang="en-IN" dirty="0"/>
              <a:t/>
            </a:r>
            <a:br>
              <a:rPr lang="en-IN" dirty="0"/>
            </a:br>
            <a:r>
              <a:rPr lang="en-IN" dirty="0"/>
              <a:t/>
            </a:r>
            <a:br>
              <a:rPr lang="en-IN" dirty="0"/>
            </a:br>
            <a:endParaRPr lang="en-IN" b="1" dirty="0"/>
          </a:p>
        </p:txBody>
      </p:sp>
      <p:sp>
        <p:nvSpPr>
          <p:cNvPr id="3" name="Content Placeholder 2"/>
          <p:cNvSpPr>
            <a:spLocks noGrp="1" noChangeArrowheads="1"/>
          </p:cNvSpPr>
          <p:nvPr>
            <p:ph idx="1"/>
          </p:nvPr>
        </p:nvSpPr>
        <p:spPr bwMode="auto">
          <a:xfrm>
            <a:off x="838199" y="1078715"/>
            <a:ext cx="10699865" cy="5845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333333"/>
                </a:solidFill>
                <a:effectLst/>
                <a:cs typeface="Arial" panose="020B0604020202020204" pitchFamily="34" charset="0"/>
              </a:rPr>
              <a:t>Data Link: https://en.wikipedia.org/wiki/List_of_postal_codes_of_Canada:_M</a:t>
            </a:r>
            <a:endParaRPr kumimoji="0" lang="en-US" altLang="en-US" sz="1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333333"/>
                </a:solidFill>
                <a:effectLst/>
                <a:cs typeface="Arial" panose="020B0604020202020204" pitchFamily="34" charset="0"/>
              </a:rPr>
              <a:t>Will use Scarborough dataset which we scrapped from </a:t>
            </a:r>
            <a:r>
              <a:rPr kumimoji="0" lang="en-US" altLang="en-US" sz="1700" b="0" i="0" u="none" strike="noStrike" cap="none" normalizeH="0" baseline="0" dirty="0" err="1" smtClean="0">
                <a:ln>
                  <a:noFill/>
                </a:ln>
                <a:solidFill>
                  <a:srgbClr val="333333"/>
                </a:solidFill>
                <a:effectLst/>
                <a:cs typeface="Arial" panose="020B0604020202020204" pitchFamily="34" charset="0"/>
              </a:rPr>
              <a:t>wikipedia</a:t>
            </a:r>
            <a:r>
              <a:rPr kumimoji="0" lang="en-US" altLang="en-US" sz="1700" b="0" i="0" u="none" strike="noStrike" cap="none" normalizeH="0" baseline="0" dirty="0" smtClean="0">
                <a:ln>
                  <a:noFill/>
                </a:ln>
                <a:solidFill>
                  <a:srgbClr val="333333"/>
                </a:solidFill>
                <a:effectLst/>
                <a:cs typeface="Arial" panose="020B0604020202020204" pitchFamily="34" charset="0"/>
              </a:rPr>
              <a:t> on Week 3. Dataset consisting of latitude and longitude, zip codes.</a:t>
            </a:r>
            <a:endParaRPr kumimoji="0" lang="en-US" altLang="en-US" sz="17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333333"/>
                </a:solidFill>
                <a:effectLst/>
                <a:latin typeface="Lincoln-ProximaNova-Reg"/>
              </a:rPr>
              <a:t>Foursquare API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333333"/>
                </a:solidFill>
                <a:effectLst/>
                <a:cs typeface="Arial" panose="020B0604020202020204" pitchFamily="34" charset="0"/>
              </a:rPr>
              <a:t>We will need data about different venues in different neighborhoods of that specific borough.</a:t>
            </a:r>
            <a:br>
              <a:rPr kumimoji="0" lang="en-US" altLang="en-US" sz="1700" b="0" i="0" u="none" strike="noStrike" cap="none" normalizeH="0" baseline="0" dirty="0" smtClean="0">
                <a:ln>
                  <a:noFill/>
                </a:ln>
                <a:solidFill>
                  <a:srgbClr val="333333"/>
                </a:solidFill>
                <a:effectLst/>
                <a:cs typeface="Arial" panose="020B0604020202020204" pitchFamily="34" charset="0"/>
              </a:rPr>
            </a:br>
            <a:r>
              <a:rPr kumimoji="0" lang="en-US" altLang="en-US" sz="1700" b="0" i="0" u="none" strike="noStrike" cap="none" normalizeH="0" baseline="0" dirty="0" smtClean="0">
                <a:ln>
                  <a:noFill/>
                </a:ln>
                <a:solidFill>
                  <a:srgbClr val="333333"/>
                </a:solidFill>
                <a:effectLst/>
                <a:cs typeface="Arial" panose="020B0604020202020204" pitchFamily="34"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kumimoji="0" lang="en-US" altLang="en-US" sz="1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333333"/>
                </a:solidFill>
                <a:effectLst/>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endParaRPr kumimoji="0" lang="en-US" altLang="en-US" sz="1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333333"/>
                </a:solidFill>
                <a:effectLst/>
                <a:cs typeface="Arial" panose="020B0604020202020204" pitchFamily="34" charset="0"/>
              </a:rPr>
              <a:t>The data retrieved from Foursquare contained information of venues within a specified distance of the longitude and latitude of the postcodes. The information obtained per venue as follows:</a:t>
            </a:r>
            <a:endParaRPr kumimoji="0" lang="en-US" altLang="en-US" sz="1700" b="0" i="0" u="none" strike="noStrike" cap="none" normalizeH="0" baseline="0" dirty="0" smtClean="0">
              <a:ln>
                <a:noFill/>
              </a:ln>
              <a:solidFill>
                <a:srgbClr val="23282D"/>
              </a:solidFill>
              <a:effectLst/>
              <a:latin typeface="Menlo"/>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smtClean="0">
                <a:ln>
                  <a:noFill/>
                </a:ln>
                <a:solidFill>
                  <a:srgbClr val="23282D"/>
                </a:solidFill>
                <a:effectLst/>
                <a:latin typeface="Menlo"/>
              </a:rPr>
              <a:t>Neighborhood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smtClean="0">
                <a:ln>
                  <a:noFill/>
                </a:ln>
                <a:solidFill>
                  <a:srgbClr val="23282D"/>
                </a:solidFill>
                <a:effectLst/>
                <a:latin typeface="Menlo"/>
              </a:rPr>
              <a:t>Neighborhood Latitude</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smtClean="0">
                <a:ln>
                  <a:noFill/>
                </a:ln>
                <a:solidFill>
                  <a:srgbClr val="23282D"/>
                </a:solidFill>
                <a:effectLst/>
                <a:latin typeface="Menlo"/>
              </a:rPr>
              <a:t>Neighborhood Longitude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smtClean="0">
                <a:ln>
                  <a:noFill/>
                </a:ln>
                <a:solidFill>
                  <a:srgbClr val="23282D"/>
                </a:solidFill>
                <a:effectLst/>
                <a:latin typeface="Menlo"/>
              </a:rPr>
              <a:t>Venue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smtClean="0">
                <a:ln>
                  <a:noFill/>
                </a:ln>
                <a:solidFill>
                  <a:srgbClr val="23282D"/>
                </a:solidFill>
                <a:effectLst/>
                <a:latin typeface="Menlo"/>
              </a:rPr>
              <a:t>Name of the venue e.g. the name of a store or restaurant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smtClean="0">
                <a:ln>
                  <a:noFill/>
                </a:ln>
                <a:solidFill>
                  <a:srgbClr val="23282D"/>
                </a:solidFill>
                <a:effectLst/>
                <a:latin typeface="Menlo"/>
              </a:rPr>
              <a:t>Venue Latitude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smtClean="0">
                <a:ln>
                  <a:noFill/>
                </a:ln>
                <a:solidFill>
                  <a:srgbClr val="23282D"/>
                </a:solidFill>
                <a:effectLst/>
                <a:latin typeface="Menlo"/>
              </a:rPr>
              <a:t>Venue Longitude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smtClean="0">
                <a:ln>
                  <a:noFill/>
                </a:ln>
                <a:solidFill>
                  <a:srgbClr val="23282D"/>
                </a:solidFill>
                <a:effectLst/>
                <a:latin typeface="Menlo"/>
              </a:rPr>
              <a:t>Venue Category</a:t>
            </a:r>
            <a:r>
              <a:rPr kumimoji="0" lang="en-US" altLang="en-US" sz="17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14252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460500"/>
          </a:xfrm>
        </p:spPr>
        <p:txBody>
          <a:bodyPr>
            <a:normAutofit fontScale="90000"/>
          </a:bodyPr>
          <a:lstStyle/>
          <a:p>
            <a:r>
              <a:rPr lang="en-IN" dirty="0"/>
              <a:t>3. Methodology Section</a:t>
            </a:r>
            <a:br>
              <a:rPr lang="en-IN" dirty="0"/>
            </a:br>
            <a:r>
              <a:rPr lang="en-IN" dirty="0"/>
              <a:t/>
            </a:r>
            <a:br>
              <a:rPr lang="en-IN" dirty="0"/>
            </a:br>
            <a:r>
              <a:rPr lang="en-IN" dirty="0"/>
              <a:t/>
            </a:r>
            <a:br>
              <a:rPr lang="en-IN" dirty="0"/>
            </a:br>
            <a:endParaRPr lang="en-IN" b="1" dirty="0"/>
          </a:p>
        </p:txBody>
      </p:sp>
      <p:sp>
        <p:nvSpPr>
          <p:cNvPr id="5" name="Content Placeholder 4"/>
          <p:cNvSpPr>
            <a:spLocks noGrp="1"/>
          </p:cNvSpPr>
          <p:nvPr>
            <p:ph idx="1"/>
          </p:nvPr>
        </p:nvSpPr>
        <p:spPr>
          <a:xfrm>
            <a:off x="615142" y="864524"/>
            <a:ext cx="10738658" cy="5818909"/>
          </a:xfrm>
        </p:spPr>
        <p:txBody>
          <a:bodyPr>
            <a:normAutofit lnSpcReduction="10000"/>
          </a:bodyPr>
          <a:lstStyle/>
          <a:p>
            <a:pPr marL="0" indent="0">
              <a:buNone/>
            </a:pPr>
            <a:r>
              <a:rPr lang="en-IN" dirty="0"/>
              <a:t>Clustering Approach:</a:t>
            </a:r>
          </a:p>
          <a:p>
            <a:r>
              <a:rPr lang="en-IN" dirty="0"/>
              <a:t>To compare the similarities of two cities, we decided to explore </a:t>
            </a:r>
            <a:r>
              <a:rPr lang="en-IN" dirty="0" smtClean="0"/>
              <a:t>neighbourhoods</a:t>
            </a:r>
            <a:r>
              <a:rPr lang="en-IN" dirty="0"/>
              <a:t>, segment them, and group them into clusters to find similar </a:t>
            </a:r>
            <a:r>
              <a:rPr lang="en-IN" dirty="0" smtClean="0"/>
              <a:t>neighbourhoods </a:t>
            </a:r>
            <a:r>
              <a:rPr lang="en-IN" dirty="0"/>
              <a:t>in a big city like New York and Toronto. To be able to do that, we need to cluster data which is a form of unsupervised machine learning: k-means clustering algorithm.</a:t>
            </a:r>
          </a:p>
          <a:p>
            <a:pPr marL="0" indent="0">
              <a:buNone/>
            </a:pPr>
            <a:r>
              <a:rPr lang="en-IN" b="1" dirty="0"/>
              <a:t> </a:t>
            </a:r>
            <a:r>
              <a:rPr lang="en-IN" b="1" dirty="0" smtClean="0"/>
              <a:t>        Using </a:t>
            </a:r>
            <a:r>
              <a:rPr lang="en-IN" b="1" dirty="0"/>
              <a:t>K-Means Clustering Approach</a:t>
            </a:r>
            <a:r>
              <a:rPr lang="en-IN" dirty="0"/>
              <a:t> | Most Common </a:t>
            </a:r>
            <a:r>
              <a:rPr lang="en-IN" dirty="0" smtClean="0"/>
              <a:t>Venue</a:t>
            </a:r>
          </a:p>
          <a:p>
            <a:pPr marL="0" indent="0">
              <a:buNone/>
            </a:pPr>
            <a:r>
              <a:rPr lang="en-IN" b="1" dirty="0" smtClean="0"/>
              <a:t>         Most </a:t>
            </a:r>
            <a:r>
              <a:rPr lang="en-IN" b="1" dirty="0"/>
              <a:t>Common Venues near </a:t>
            </a:r>
            <a:r>
              <a:rPr lang="en-IN" b="1" dirty="0" err="1"/>
              <a:t>Neighborhood</a:t>
            </a:r>
            <a:r>
              <a:rPr lang="en-IN" dirty="0"/>
              <a:t> | Using </a:t>
            </a:r>
            <a:r>
              <a:rPr lang="en-IN" dirty="0" smtClean="0"/>
              <a:t>Clustering..</a:t>
            </a:r>
          </a:p>
          <a:p>
            <a:pPr marL="0" indent="0">
              <a:buNone/>
            </a:pPr>
            <a:endParaRPr lang="en-IN" dirty="0" smtClean="0"/>
          </a:p>
          <a:p>
            <a:pPr marL="0" indent="0">
              <a:buNone/>
            </a:pPr>
            <a:r>
              <a:rPr lang="en-IN" dirty="0" smtClean="0"/>
              <a:t>Work </a:t>
            </a:r>
            <a:r>
              <a:rPr lang="en-IN" dirty="0"/>
              <a:t>Flow:</a:t>
            </a:r>
          </a:p>
          <a:p>
            <a:r>
              <a:rPr lang="en-IN" dirty="0"/>
              <a:t>Using credentials of Foursquare API features of near-by places of the </a:t>
            </a:r>
            <a:r>
              <a:rPr lang="en-IN" dirty="0" smtClean="0"/>
              <a:t>neighbourhoods </a:t>
            </a:r>
            <a:r>
              <a:rPr lang="en-IN" dirty="0"/>
              <a:t>would be mined. Due to http request limitations the number of places per </a:t>
            </a:r>
            <a:r>
              <a:rPr lang="en-IN" dirty="0" smtClean="0"/>
              <a:t>neighbourhood </a:t>
            </a:r>
            <a:r>
              <a:rPr lang="en-IN" dirty="0"/>
              <a:t>parameter would reasonably be set to 100 and the radius parameter would be set to </a:t>
            </a:r>
            <a:r>
              <a:rPr lang="en-IN" dirty="0" smtClean="0"/>
              <a:t>500.</a:t>
            </a:r>
            <a:endParaRPr lang="en-IN" dirty="0"/>
          </a:p>
          <a:p>
            <a:pPr marL="0" indent="0">
              <a:buNone/>
            </a:pPr>
            <a:endParaRPr lang="en-IN" dirty="0"/>
          </a:p>
        </p:txBody>
      </p:sp>
    </p:spTree>
    <p:extLst>
      <p:ext uri="{BB962C8B-B14F-4D97-AF65-F5344CB8AC3E}">
        <p14:creationId xmlns:p14="http://schemas.microsoft.com/office/powerpoint/2010/main" val="239636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022" y="3042459"/>
            <a:ext cx="11122429" cy="2942705"/>
          </a:xfrm>
        </p:spPr>
        <p:txBody>
          <a:bodyPr>
            <a:normAutofit fontScale="90000"/>
          </a:bodyPr>
          <a:lstStyle/>
          <a:p>
            <a:r>
              <a:rPr lang="en-IN" b="1" dirty="0"/>
              <a:t>4. Results Section</a:t>
            </a:r>
            <a:br>
              <a:rPr lang="en-IN" b="1" dirty="0"/>
            </a:br>
            <a:r>
              <a:rPr lang="en-IN" sz="2700" b="1" dirty="0" smtClean="0"/>
              <a:t>Map </a:t>
            </a:r>
            <a:r>
              <a:rPr lang="en-IN" sz="2700" b="1" dirty="0"/>
              <a:t>of Clusters in </a:t>
            </a:r>
            <a:r>
              <a:rPr lang="en-IN" sz="2700" b="1" dirty="0" smtClean="0"/>
              <a:t>Scarborough</a:t>
            </a:r>
            <a:br>
              <a:rPr lang="en-IN" sz="2700" b="1" dirty="0" smtClean="0"/>
            </a:br>
            <a:r>
              <a:rPr lang="en-IN" sz="2700" b="1" dirty="0" smtClean="0"/>
              <a:t/>
            </a:r>
            <a:br>
              <a:rPr lang="en-IN" sz="2700" b="1" dirty="0" smtClean="0"/>
            </a:br>
            <a:r>
              <a:rPr lang="en-IN" sz="2700" b="1" dirty="0"/>
              <a:t>Average Housing Price by Clusters in </a:t>
            </a:r>
            <a:r>
              <a:rPr lang="en-IN" sz="2700" b="1" dirty="0" smtClean="0"/>
              <a:t>Scarborough</a:t>
            </a:r>
            <a:br>
              <a:rPr lang="en-IN" sz="2700" b="1" dirty="0" smtClean="0"/>
            </a:br>
            <a:r>
              <a:rPr lang="en-IN" sz="2700" b="1" dirty="0" smtClean="0"/>
              <a:t/>
            </a:r>
            <a:br>
              <a:rPr lang="en-IN" sz="2700" b="1" dirty="0" smtClean="0"/>
            </a:br>
            <a:r>
              <a:rPr lang="en-IN" sz="2700" b="1" dirty="0" smtClean="0"/>
              <a:t>School </a:t>
            </a:r>
            <a:r>
              <a:rPr lang="en-IN" sz="2700" b="1" dirty="0"/>
              <a:t>Ratings by Clusters in Scarborough</a:t>
            </a:r>
            <a:r>
              <a:rPr lang="en-IN" sz="2700" b="1" dirty="0" smtClean="0"/>
              <a:t/>
            </a:r>
            <a:br>
              <a:rPr lang="en-IN" sz="2700" b="1" dirty="0" smtClean="0"/>
            </a:br>
            <a:r>
              <a:rPr lang="en-IN" sz="2700" b="1" dirty="0" smtClean="0"/>
              <a:t/>
            </a:r>
            <a:br>
              <a:rPr lang="en-IN" sz="2700" b="1" dirty="0" smtClean="0"/>
            </a:br>
            <a:r>
              <a:rPr lang="en-IN" sz="2700" b="1" dirty="0" smtClean="0"/>
              <a:t>The </a:t>
            </a:r>
            <a:r>
              <a:rPr lang="en-IN" sz="2700" b="1" dirty="0"/>
              <a:t>Location:</a:t>
            </a:r>
            <a:r>
              <a:rPr lang="en-IN" sz="2700" dirty="0"/>
              <a:t/>
            </a:r>
            <a:br>
              <a:rPr lang="en-IN" sz="2700" dirty="0"/>
            </a:br>
            <a:r>
              <a:rPr lang="en-IN" sz="2700"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br>
              <a:rPr lang="en-IN" sz="2700" dirty="0"/>
            </a:br>
            <a:r>
              <a:rPr lang="en-IN" sz="2700" dirty="0" smtClean="0"/>
              <a:t/>
            </a:r>
            <a:br>
              <a:rPr lang="en-IN" sz="2700" dirty="0" smtClean="0"/>
            </a:br>
            <a:r>
              <a:rPr lang="en-IN" sz="2700" b="1" dirty="0" smtClean="0"/>
              <a:t>Foursquare </a:t>
            </a:r>
            <a:r>
              <a:rPr lang="en-IN" sz="2700" b="1" dirty="0"/>
              <a:t>API:</a:t>
            </a:r>
            <a:r>
              <a:rPr lang="en-IN" sz="2700" dirty="0"/>
              <a:t/>
            </a:r>
            <a:br>
              <a:rPr lang="en-IN" sz="2700" dirty="0"/>
            </a:br>
            <a:r>
              <a:rPr lang="en-IN" sz="2700" dirty="0"/>
              <a:t>This Capstone project have used Four-square API as its prime data gathering source as it has a database of millions of places, especially their places API which provides the ability to perform location search, location sharing and details about a business.</a:t>
            </a:r>
            <a:br>
              <a:rPr lang="en-IN" sz="2700" dirty="0"/>
            </a:br>
            <a:r>
              <a:rPr lang="en-IN" dirty="0"/>
              <a:t/>
            </a:r>
            <a:br>
              <a:rPr lang="en-IN" dirty="0"/>
            </a:br>
            <a:r>
              <a:rPr lang="en-IN" dirty="0"/>
              <a:t/>
            </a:r>
            <a:br>
              <a:rPr lang="en-IN" dirty="0"/>
            </a:br>
            <a:r>
              <a:rPr lang="en-IN" dirty="0"/>
              <a:t/>
            </a:r>
            <a:br>
              <a:rPr lang="en-IN" dirty="0"/>
            </a:br>
            <a:endParaRPr lang="en-IN" b="1" dirty="0"/>
          </a:p>
        </p:txBody>
      </p:sp>
    </p:spTree>
    <p:extLst>
      <p:ext uri="{BB962C8B-B14F-4D97-AF65-F5344CB8AC3E}">
        <p14:creationId xmlns:p14="http://schemas.microsoft.com/office/powerpoint/2010/main" val="129161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64275"/>
            <a:ext cx="10515600" cy="861349"/>
          </a:xfrm>
        </p:spPr>
        <p:txBody>
          <a:bodyPr>
            <a:normAutofit fontScale="90000"/>
          </a:bodyPr>
          <a:lstStyle/>
          <a:p>
            <a:r>
              <a:rPr lang="en-IN" dirty="0"/>
              <a:t>5. Discussion Section</a:t>
            </a:r>
            <a:br>
              <a:rPr lang="en-IN" dirty="0"/>
            </a:br>
            <a:r>
              <a:rPr lang="en-IN" dirty="0"/>
              <a:t/>
            </a:r>
            <a:br>
              <a:rPr lang="en-IN" dirty="0"/>
            </a:br>
            <a:r>
              <a:rPr lang="en-IN" dirty="0"/>
              <a:t/>
            </a:r>
            <a:br>
              <a:rPr lang="en-IN" dirty="0"/>
            </a:br>
            <a:endParaRPr lang="en-IN" b="1" dirty="0"/>
          </a:p>
        </p:txBody>
      </p:sp>
      <p:sp>
        <p:nvSpPr>
          <p:cNvPr id="5" name="Content Placeholder 4"/>
          <p:cNvSpPr>
            <a:spLocks noGrp="1"/>
          </p:cNvSpPr>
          <p:nvPr>
            <p:ph idx="1"/>
          </p:nvPr>
        </p:nvSpPr>
        <p:spPr>
          <a:xfrm>
            <a:off x="838199" y="1330036"/>
            <a:ext cx="11032375" cy="5370021"/>
          </a:xfrm>
        </p:spPr>
        <p:txBody>
          <a:bodyPr>
            <a:normAutofit/>
          </a:bodyPr>
          <a:lstStyle/>
          <a:p>
            <a:r>
              <a:rPr lang="en-IN" dirty="0"/>
              <a:t>Problem Which Tried to Solve:</a:t>
            </a:r>
          </a:p>
          <a:p>
            <a:pPr marL="0" indent="0">
              <a:buNone/>
            </a:pPr>
            <a:r>
              <a:rPr lang="en-IN" dirty="0"/>
              <a:t>The major purpose of this project, is to suggest a better </a:t>
            </a:r>
            <a:r>
              <a:rPr lang="en-IN" dirty="0" smtClean="0"/>
              <a:t>neighbourhood </a:t>
            </a:r>
            <a:r>
              <a:rPr lang="en-IN" dirty="0"/>
              <a:t>in a new city for the person who are </a:t>
            </a:r>
            <a:r>
              <a:rPr lang="en-IN" dirty="0" smtClean="0"/>
              <a:t>shifting </a:t>
            </a:r>
            <a:r>
              <a:rPr lang="en-IN" dirty="0"/>
              <a:t>there. Social presence in society in terms of like minded people. Connectivity to the airport, bus stand, city </a:t>
            </a:r>
            <a:r>
              <a:rPr lang="en-IN" dirty="0" smtClean="0"/>
              <a:t>centre, </a:t>
            </a:r>
            <a:r>
              <a:rPr lang="en-IN" dirty="0"/>
              <a:t>markets and other daily needs things nearby.</a:t>
            </a:r>
          </a:p>
          <a:p>
            <a:r>
              <a:rPr lang="en-IN" dirty="0"/>
              <a:t>Sorted list of house in terms of housing prices in a ascending or descending order</a:t>
            </a:r>
          </a:p>
          <a:p>
            <a:r>
              <a:rPr lang="en-IN" dirty="0"/>
              <a:t>Sorted list of schools in terms of location, fees, rating and reviews</a:t>
            </a:r>
          </a:p>
          <a:p>
            <a:endParaRPr lang="en-IN" dirty="0"/>
          </a:p>
        </p:txBody>
      </p:sp>
    </p:spTree>
    <p:extLst>
      <p:ext uri="{BB962C8B-B14F-4D97-AF65-F5344CB8AC3E}">
        <p14:creationId xmlns:p14="http://schemas.microsoft.com/office/powerpoint/2010/main" val="415837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330035"/>
            <a:ext cx="10515600" cy="495589"/>
          </a:xfrm>
        </p:spPr>
        <p:txBody>
          <a:bodyPr>
            <a:normAutofit fontScale="90000"/>
          </a:bodyPr>
          <a:lstStyle/>
          <a:p>
            <a:r>
              <a:rPr lang="en-IN" dirty="0"/>
              <a:t>6. Conclusion Section</a:t>
            </a:r>
            <a:br>
              <a:rPr lang="en-IN" dirty="0"/>
            </a:br>
            <a:r>
              <a:rPr lang="en-IN" dirty="0"/>
              <a:t/>
            </a:r>
            <a:br>
              <a:rPr lang="en-IN" dirty="0"/>
            </a:br>
            <a:r>
              <a:rPr lang="en-IN" dirty="0"/>
              <a:t/>
            </a:r>
            <a:br>
              <a:rPr lang="en-IN" dirty="0"/>
            </a:br>
            <a:r>
              <a:rPr lang="en-IN" dirty="0"/>
              <a:t/>
            </a:r>
            <a:br>
              <a:rPr lang="en-IN" dirty="0"/>
            </a:br>
            <a:endParaRPr lang="en-IN" b="1" dirty="0"/>
          </a:p>
        </p:txBody>
      </p:sp>
      <p:sp>
        <p:nvSpPr>
          <p:cNvPr id="2" name="Content Placeholder 1"/>
          <p:cNvSpPr>
            <a:spLocks noGrp="1" noChangeArrowheads="1"/>
          </p:cNvSpPr>
          <p:nvPr>
            <p:ph idx="1"/>
          </p:nvPr>
        </p:nvSpPr>
        <p:spPr bwMode="auto">
          <a:xfrm>
            <a:off x="838201" y="1537979"/>
            <a:ext cx="10716490" cy="49552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cs typeface="Arial" panose="020B0604020202020204" pitchFamily="34" charset="0"/>
              </a:rPr>
              <a:t>In this Capstone project, using k-means cluster algorithm I separated the neighborhood into 10(Ten) different clusters and for 103 different latitude and longitude from dataset, which have very-similar neighborhoods around them. Using the charts above results presented to a particular neighborhood based on average house prices and school rating have been made.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cs typeface="Arial" panose="020B0604020202020204" pitchFamily="34" charset="0"/>
              </a:rPr>
              <a:t>I feel rewarded with the efforts and believe this course with all the topics covered is well worthy of appreciation.</a:t>
            </a:r>
            <a:br>
              <a:rPr kumimoji="0" lang="en-US" altLang="en-US" sz="1400" b="0" i="0" u="none" strike="noStrike" cap="none" normalizeH="0" baseline="0" dirty="0" smtClean="0">
                <a:ln>
                  <a:noFill/>
                </a:ln>
                <a:solidFill>
                  <a:srgbClr val="333333"/>
                </a:solidFill>
                <a:effectLst/>
                <a:cs typeface="Arial" panose="020B0604020202020204" pitchFamily="34" charset="0"/>
              </a:rPr>
            </a:br>
            <a:r>
              <a:rPr kumimoji="0" lang="en-US" altLang="en-US" sz="1400" b="0" i="0" u="none" strike="noStrike" cap="none" normalizeH="0" baseline="0" dirty="0" smtClean="0">
                <a:ln>
                  <a:noFill/>
                </a:ln>
                <a:solidFill>
                  <a:srgbClr val="333333"/>
                </a:solidFill>
                <a:effectLst/>
                <a:cs typeface="Arial" panose="020B0604020202020204" pitchFamily="34" charset="0"/>
              </a:rPr>
              <a:t>This project has shown me a practical application to resolve a real situation that has impacting personal and financial impact using Data Science tools.</a:t>
            </a:r>
            <a:br>
              <a:rPr kumimoji="0" lang="en-US" altLang="en-US" sz="1400" b="0" i="0" u="none" strike="noStrike" cap="none" normalizeH="0" baseline="0" dirty="0" smtClean="0">
                <a:ln>
                  <a:noFill/>
                </a:ln>
                <a:solidFill>
                  <a:srgbClr val="333333"/>
                </a:solidFill>
                <a:effectLst/>
                <a:cs typeface="Arial" panose="020B0604020202020204" pitchFamily="34" charset="0"/>
              </a:rPr>
            </a:br>
            <a:r>
              <a:rPr kumimoji="0" lang="en-US" altLang="en-US" sz="1400" b="0" i="0" u="none" strike="noStrike" cap="none" normalizeH="0" baseline="0" dirty="0" smtClean="0">
                <a:ln>
                  <a:noFill/>
                </a:ln>
                <a:solidFill>
                  <a:srgbClr val="333333"/>
                </a:solidFill>
                <a:effectLst/>
                <a:cs typeface="Arial" panose="020B0604020202020204" pitchFamily="34" charset="0"/>
              </a:rPr>
              <a:t>The mapping with Folium is a very powerful technique to consolidate information and make the analysis and decision better with confidence.</a:t>
            </a:r>
            <a:endParaRPr kumimoji="0" lang="en-US" altLang="en-US" sz="14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Lincoln-ProximaNova-Reg"/>
              </a:rPr>
              <a:t>Future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cs typeface="Arial" panose="020B0604020202020204" pitchFamily="34" charset="0"/>
              </a:rPr>
              <a:t>This Capstone project can be continued for making it more precise in terms to find best house in Scarborough. Best means on the basis of all required things(daily needs or things we need to live a better life) around and also in terms of cost effective.</a:t>
            </a:r>
            <a:endParaRPr kumimoji="0" lang="en-US" altLang="en-US" sz="14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Lincoln-ProximaNova-Reg"/>
              </a:rPr>
              <a:t>Libraries Which are Used to </a:t>
            </a:r>
            <a:r>
              <a:rPr kumimoji="0" lang="en-US" altLang="en-US" sz="1400" b="0" i="0" u="none" strike="noStrike" cap="none" normalizeH="0" baseline="0" dirty="0" err="1" smtClean="0">
                <a:ln>
                  <a:noFill/>
                </a:ln>
                <a:solidFill>
                  <a:srgbClr val="333333"/>
                </a:solidFill>
                <a:effectLst/>
                <a:latin typeface="Lincoln-ProximaNova-Reg"/>
              </a:rPr>
              <a:t>Develope</a:t>
            </a:r>
            <a:r>
              <a:rPr kumimoji="0" lang="en-US" altLang="en-US" sz="1400" b="0" i="0" u="none" strike="noStrike" cap="none" normalizeH="0" baseline="0" dirty="0" smtClean="0">
                <a:ln>
                  <a:noFill/>
                </a:ln>
                <a:solidFill>
                  <a:srgbClr val="333333"/>
                </a:solidFill>
                <a:effectLst/>
                <a:latin typeface="Lincoln-ProximaNova-Reg"/>
              </a:rPr>
              <a:t> the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cs typeface="Arial" panose="020B0604020202020204" pitchFamily="34" charset="0"/>
              </a:rPr>
              <a:t>Pandas: For creating and manipulating </a:t>
            </a:r>
            <a:r>
              <a:rPr kumimoji="0" lang="en-US" altLang="en-US" sz="1400" b="0" i="0" u="none" strike="noStrike" cap="none" normalizeH="0" baseline="0" dirty="0" err="1" smtClean="0">
                <a:ln>
                  <a:noFill/>
                </a:ln>
                <a:solidFill>
                  <a:schemeClr val="tx1"/>
                </a:solidFill>
                <a:effectLst/>
                <a:cs typeface="Arial" panose="020B0604020202020204" pitchFamily="34" charset="0"/>
              </a:rPr>
              <a:t>dataframes</a:t>
            </a:r>
            <a:r>
              <a:rPr kumimoji="0" lang="en-US" altLang="en-US" sz="1400" b="0" i="0" u="none" strike="noStrike" cap="none" normalizeH="0" baseline="0" dirty="0" smtClean="0">
                <a:ln>
                  <a:noFill/>
                </a:ln>
                <a:solidFill>
                  <a:schemeClr val="tx1"/>
                </a:solidFill>
                <a:effectLst/>
                <a:cs typeface="Arial" panose="020B0604020202020204" pitchFamily="34" charset="0"/>
              </a:rPr>
              <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cs typeface="Arial" panose="020B0604020202020204" pitchFamily="34" charset="0"/>
              </a:rPr>
              <a:t>Folium: Python visualization library would be used to visualize the neighborhoods cluster distribution of using interactive leaflet map.</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cs typeface="Arial" panose="020B0604020202020204" pitchFamily="34" charset="0"/>
              </a:rPr>
              <a:t>Scikit</a:t>
            </a:r>
            <a:r>
              <a:rPr kumimoji="0" lang="en-US" altLang="en-US" sz="1400" b="0" i="0" u="none" strike="noStrike" cap="none" normalizeH="0" baseline="0" dirty="0" smtClean="0">
                <a:ln>
                  <a:noFill/>
                </a:ln>
                <a:solidFill>
                  <a:schemeClr val="tx1"/>
                </a:solidFill>
                <a:effectLst/>
                <a:cs typeface="Arial" panose="020B0604020202020204" pitchFamily="34" charset="0"/>
              </a:rPr>
              <a:t> Learn: For importing k-means clustering.</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cs typeface="Arial" panose="020B0604020202020204" pitchFamily="34" charset="0"/>
              </a:rPr>
              <a:t>JSON: Library to handle JSON files.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cs typeface="Arial" panose="020B0604020202020204" pitchFamily="34" charset="0"/>
              </a:rPr>
              <a:t>XML: To separate data from presentation and XML stores data in plain text format.</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cs typeface="Arial" panose="020B0604020202020204" pitchFamily="34" charset="0"/>
              </a:rPr>
              <a:t>Geocoder: To retrieve Location Data.</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cs typeface="Arial" panose="020B0604020202020204" pitchFamily="34" charset="0"/>
              </a:rPr>
              <a:t>Beautiful Soup and Requests: To scrap and library to handle http requests.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cs typeface="Arial" panose="020B0604020202020204" pitchFamily="34" charset="0"/>
              </a:rPr>
              <a:t>Matplotlib</a:t>
            </a:r>
            <a:r>
              <a:rPr kumimoji="0" lang="en-US" altLang="en-US" sz="1400" b="0" i="0" u="none" strike="noStrike" cap="none" normalizeH="0" baseline="0" dirty="0" smtClean="0">
                <a:ln>
                  <a:noFill/>
                </a:ln>
                <a:solidFill>
                  <a:schemeClr val="tx1"/>
                </a:solidFill>
                <a:effectLst/>
                <a:cs typeface="Arial" panose="020B0604020202020204" pitchFamily="34" charset="0"/>
              </a:rPr>
              <a:t>: Python Plotting Module.</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333333"/>
              </a:solidFill>
              <a:effectLst/>
              <a:cs typeface="Arial" panose="020B0604020202020204" pitchFamily="34" charset="0"/>
            </a:endParaRPr>
          </a:p>
          <a:p>
            <a:pPr marL="0" lvl="0" indent="0">
              <a:lnSpc>
                <a:spcPct val="100000"/>
              </a:lnSpc>
              <a:buNone/>
            </a:pPr>
            <a:r>
              <a:rPr kumimoji="0" lang="en-US" altLang="en-US" sz="1400" b="0" i="0" u="none" strike="noStrike" cap="none" normalizeH="0" baseline="0" dirty="0" smtClean="0">
                <a:ln>
                  <a:noFill/>
                </a:ln>
                <a:solidFill>
                  <a:srgbClr val="333333"/>
                </a:solidFill>
                <a:effectLst/>
                <a:cs typeface="Arial" panose="020B0604020202020204" pitchFamily="34" charset="0"/>
              </a:rPr>
              <a:t>GitHub Link of Complete Project : </a:t>
            </a:r>
            <a:r>
              <a:rPr lang="en-IN" sz="1400" dirty="0" smtClean="0">
                <a:hlinkClick r:id="rId3"/>
              </a:rPr>
              <a:t>https://github.com/ArindomSharma76/Coursera_Capstone</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60065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558</Words>
  <Application>Microsoft Office PowerPoint</Application>
  <PresentationFormat>Widescreen</PresentationFormat>
  <Paragraphs>59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Lincoln-ProximaNova-Reg</vt:lpstr>
      <vt:lpstr>Menlo</vt:lpstr>
      <vt:lpstr>Office Theme</vt:lpstr>
      <vt:lpstr>Capstone Project – The Battle of Neighbourhoods -Finding a Better Place in Scarborough, Toronto by Arindom Sharma </vt:lpstr>
      <vt:lpstr>1. Introduction:  </vt:lpstr>
      <vt:lpstr>2. Data Section   </vt:lpstr>
      <vt:lpstr>3. Methodology Section   </vt:lpstr>
      <vt:lpstr>4. Results Section Map of Clusters in Scarborough  Average Housing Price by Clusters in Scarborough  School Ratings by Clusters in Scarborough  The Location: 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  Foursquare API: This Capstone project have used Four-square API as its prime data gathering source as it has a database of millions of places, especially their places API which provides the ability to perform location search, location sharing and details about a business.    </vt:lpstr>
      <vt:lpstr>5. Discussion Section   </vt:lpstr>
      <vt:lpstr>6. Conclusion Section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Neighbourhoods -Finding a Better Place in Scarborough, Toronto by Arindom Sharma</dc:title>
  <dc:creator>Arindom Sharma</dc:creator>
  <cp:lastModifiedBy>Arindom Sharma</cp:lastModifiedBy>
  <cp:revision>3</cp:revision>
  <dcterms:created xsi:type="dcterms:W3CDTF">2020-05-31T20:13:05Z</dcterms:created>
  <dcterms:modified xsi:type="dcterms:W3CDTF">2020-05-31T20:31:05Z</dcterms:modified>
</cp:coreProperties>
</file>