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5" r:id="rId2"/>
    <p:sldId id="310" r:id="rId3"/>
    <p:sldId id="311" r:id="rId4"/>
    <p:sldId id="313" r:id="rId5"/>
    <p:sldId id="312" r:id="rId6"/>
    <p:sldId id="316" r:id="rId7"/>
    <p:sldId id="315" r:id="rId8"/>
    <p:sldId id="317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138" y="8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12/9/2020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12/9/2020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12/9/2020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12/9/2020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12/9/2020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12/9/2020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43045" y="457200"/>
            <a:ext cx="8229600" cy="2895600"/>
          </a:xfrm>
        </p:spPr>
        <p:txBody>
          <a:bodyPr/>
          <a:lstStyle/>
          <a:p>
            <a:r>
              <a:rPr lang="en-US" dirty="0"/>
              <a:t>DETECTING PARKINSON’S DISEASE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89012" y="3598128"/>
            <a:ext cx="3505200" cy="1676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b="1" dirty="0">
                <a:solidFill>
                  <a:schemeClr val="tx2"/>
                </a:solidFill>
              </a:rPr>
              <a:t>GUIDED BY 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b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Internal mentor: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sz="1600" b="1" dirty="0" smtClean="0">
                <a:solidFill>
                  <a:schemeClr val="tx1"/>
                </a:solidFill>
              </a:rPr>
              <a:t>Mrs. Mousoomi Bora, (</a:t>
            </a:r>
            <a:r>
              <a:rPr lang="en-IN" sz="1600" b="1" dirty="0" smtClean="0">
                <a:solidFill>
                  <a:schemeClr val="accent3">
                    <a:lumMod val="75000"/>
                  </a:schemeClr>
                </a:solidFill>
              </a:rPr>
              <a:t>H.O.D CSE Department</a:t>
            </a:r>
            <a:r>
              <a:rPr lang="en-IN" sz="1600" b="1" dirty="0" smtClean="0">
                <a:solidFill>
                  <a:schemeClr val="tx1"/>
                </a:solidFill>
              </a:rPr>
              <a:t>)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b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External </a:t>
            </a:r>
            <a:r>
              <a:rPr lang="en-US" sz="1600" b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mentor</a:t>
            </a:r>
            <a:r>
              <a:rPr lang="en-US" sz="1600" b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b="1" dirty="0" smtClean="0">
                <a:solidFill>
                  <a:schemeClr val="tx1"/>
                </a:solidFill>
              </a:rPr>
              <a:t>Amit </a:t>
            </a:r>
            <a:r>
              <a:rPr lang="en-US" sz="1600" b="1" dirty="0">
                <a:solidFill>
                  <a:schemeClr val="tx1"/>
                </a:solidFill>
              </a:rPr>
              <a:t>Bhatt, (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IBM</a:t>
            </a:r>
            <a:r>
              <a:rPr lang="en-US" sz="1600" b="1" dirty="0">
                <a:solidFill>
                  <a:schemeClr val="tx1"/>
                </a:solidFill>
              </a:rPr>
              <a:t>) &amp; Viqaruddin Surki, (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IBM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endParaRPr lang="it-IT" sz="1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484812" y="3560958"/>
            <a:ext cx="32766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PRESENTED BY :</a:t>
            </a:r>
          </a:p>
          <a:p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/>
              <a:t>ARINDOM SHARMA</a:t>
            </a:r>
          </a:p>
          <a:p>
            <a:r>
              <a:rPr lang="en-US" sz="2000" dirty="0"/>
              <a:t>AMRIT KUMAR BARUAH</a:t>
            </a:r>
          </a:p>
          <a:p>
            <a:r>
              <a:rPr lang="en-US" sz="2000" dirty="0"/>
              <a:t>POPEE BORAH</a:t>
            </a:r>
          </a:p>
          <a:p>
            <a:r>
              <a:rPr lang="en-US" sz="2000" dirty="0"/>
              <a:t>ADITYA CHAKRABORTY </a:t>
            </a:r>
          </a:p>
          <a:p>
            <a:r>
              <a:rPr lang="en-US" sz="2000" dirty="0"/>
              <a:t>JILI TALI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184608" y="304800"/>
            <a:ext cx="3809999" cy="914400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08111" y="1752600"/>
            <a:ext cx="9362992" cy="4343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AIM OF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PROJECT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The </a:t>
            </a:r>
            <a:r>
              <a:rPr lang="en-US" dirty="0"/>
              <a:t>goal of this project is to build a model to accurately predict the presence of Parkinson’s disease in an individual.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What is Parkinson’s Disease?</a:t>
            </a:r>
          </a:p>
          <a:p>
            <a:pPr marL="0" indent="0">
              <a:buNone/>
            </a:pPr>
            <a:r>
              <a:rPr lang="en-US" dirty="0"/>
              <a:t>Parkinson’s disease is a progressive disorder of the central nervous system. </a:t>
            </a:r>
            <a:r>
              <a:rPr lang="en-IN" dirty="0"/>
              <a:t>It is a chronic and progressive disease.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Why detecting Parkinson’s disease is so important?</a:t>
            </a:r>
          </a:p>
          <a:p>
            <a:pPr marL="0" indent="0">
              <a:buNone/>
            </a:pPr>
            <a:r>
              <a:rPr lang="en-US" dirty="0"/>
              <a:t>If Parkinson predicted in its early stages, then it helps to save the lives.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227511" y="381000"/>
            <a:ext cx="4190999" cy="6858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5212" y="1219200"/>
            <a:ext cx="10515599" cy="5333999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2800" b="1" dirty="0">
                <a:solidFill>
                  <a:schemeClr val="tx2">
                    <a:lumMod val="75000"/>
                  </a:schemeClr>
                </a:solidFill>
              </a:rPr>
              <a:t>Algorithm used: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900" dirty="0"/>
              <a:t>We used the </a:t>
            </a:r>
            <a:r>
              <a:rPr lang="en-IN" sz="2900" dirty="0" smtClean="0"/>
              <a:t>XGBoost </a:t>
            </a:r>
            <a:r>
              <a:rPr lang="en-IN" sz="2900" dirty="0"/>
              <a:t>algorithm. It is a new algorithm for Machine Learning developed with speed and efficiency in mind and is focused on trees to make decisions.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IN" sz="2800" dirty="0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2800" b="1" dirty="0" smtClean="0">
                <a:solidFill>
                  <a:schemeClr val="tx2">
                    <a:lumMod val="75000"/>
                  </a:schemeClr>
                </a:solidFill>
              </a:rPr>
              <a:t>How </a:t>
            </a:r>
            <a:r>
              <a:rPr lang="en-IN" sz="2800" b="1" dirty="0">
                <a:solidFill>
                  <a:schemeClr val="tx2">
                    <a:lumMod val="75000"/>
                  </a:schemeClr>
                </a:solidFill>
              </a:rPr>
              <a:t>XGBoost works: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900" dirty="0"/>
              <a:t>The algorithm goes on by sequentially building more weak learners, each one correcting and reduce the errors of the previous tree until a stopping condition is reached.</a:t>
            </a:r>
            <a:endParaRPr lang="en-US" sz="29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Advantages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of XGBoost: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900" dirty="0"/>
              <a:t>Better Speed and performance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900" dirty="0"/>
              <a:t>Regularization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900" dirty="0"/>
              <a:t>Parallel Processing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900" dirty="0"/>
              <a:t>Wide variety of tuning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381000"/>
            <a:ext cx="10591799" cy="685800"/>
          </a:xfrm>
        </p:spPr>
        <p:txBody>
          <a:bodyPr/>
          <a:lstStyle/>
          <a:p>
            <a:r>
              <a:rPr lang="en-IN" b="1" dirty="0"/>
              <a:t>Detecting Parkinson’s Disease work-flow diagram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066212" y="6172200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1.1: Workflow Diagram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21238" r="31343" b="4432"/>
          <a:stretch/>
        </p:blipFill>
        <p:spPr>
          <a:xfrm>
            <a:off x="3766688" y="1295400"/>
            <a:ext cx="5036446" cy="518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989511" y="224941"/>
            <a:ext cx="2362199" cy="539842"/>
          </a:xfrm>
        </p:spPr>
        <p:txBody>
          <a:bodyPr>
            <a:no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0412" y="990600"/>
            <a:ext cx="10820399" cy="5486399"/>
          </a:xfrm>
        </p:spPr>
        <p:txBody>
          <a:bodyPr/>
          <a:lstStyle/>
          <a:p>
            <a:r>
              <a:rPr lang="en-IN" dirty="0" smtClean="0"/>
              <a:t>An accuracy of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92.3077%</a:t>
            </a:r>
            <a:r>
              <a:rPr lang="en-IN" dirty="0" smtClean="0"/>
              <a:t> was provided by the machine learning model with Root Mean Square Error of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0.277350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On </a:t>
            </a:r>
            <a:r>
              <a:rPr lang="en-IN" dirty="0"/>
              <a:t>computing the k-fold cross validation of the model. The model gives Average Test RMSE of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0.281145</a:t>
            </a:r>
            <a:r>
              <a:rPr lang="en-IN" dirty="0"/>
              <a:t>, which is very close to the RMSE given by our model initially.</a:t>
            </a:r>
          </a:p>
          <a:p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161212" y="2524600"/>
            <a:ext cx="3452388" cy="447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1.2: Accuracy and RMSE of the model</a:t>
            </a:r>
          </a:p>
          <a:p>
            <a:endParaRPr lang="en-US" sz="1200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7161212" y="5448300"/>
            <a:ext cx="4255506" cy="495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1.3: test-RMSE-mean of k-fold cross-validation </a:t>
            </a:r>
          </a:p>
          <a:p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1032261" y="1844115"/>
            <a:ext cx="5976551" cy="158957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9542" t="-201296" r="-75490" b="-238964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32261" y="4648200"/>
            <a:ext cx="5976551" cy="16002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6664" t="-496229" r="-198889" b="-188675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512" y="228600"/>
            <a:ext cx="2514599" cy="609600"/>
          </a:xfrm>
        </p:spPr>
        <p:txBody>
          <a:bodyPr/>
          <a:lstStyle/>
          <a:p>
            <a:r>
              <a:rPr lang="en-US" b="1" dirty="0"/>
              <a:t>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4212" y="1066800"/>
            <a:ext cx="1112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Feature</a:t>
            </a:r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sz="2400" b="1" dirty="0"/>
              <a:t>MDVP.Fo(Hz)</a:t>
            </a:r>
            <a:r>
              <a:rPr lang="en-IN" sz="2400" dirty="0"/>
              <a:t> (i.e. </a:t>
            </a:r>
            <a:r>
              <a:rPr lang="en-IN" sz="2400" b="1" dirty="0"/>
              <a:t>Average vocal fundamental frequency</a:t>
            </a:r>
            <a:r>
              <a:rPr lang="en-IN" sz="2400" dirty="0"/>
              <a:t>) has been given the </a:t>
            </a:r>
            <a:r>
              <a:rPr lang="en-IN" sz="2400" dirty="0" smtClean="0"/>
              <a:t>highest </a:t>
            </a:r>
            <a:r>
              <a:rPr lang="en-IN" sz="2400" dirty="0"/>
              <a:t>importance score among all the features.</a:t>
            </a:r>
            <a:endParaRPr lang="en-IN" sz="2400" b="1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65612" y="5867400"/>
            <a:ext cx="42528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1.4: </a:t>
            </a: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Feature-importance vs F-score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17811" y="2057400"/>
            <a:ext cx="6857999" cy="36576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5928" t="-72016" r="-44380" b="-75602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312" y="304800"/>
            <a:ext cx="7162799" cy="762000"/>
          </a:xfrm>
        </p:spPr>
        <p:txBody>
          <a:bodyPr/>
          <a:lstStyle/>
          <a:p>
            <a:r>
              <a:rPr lang="en-US" b="1" dirty="0"/>
              <a:t>CONCLUSION &amp; FUTURE SCOPE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212" y="1981200"/>
            <a:ext cx="9525001" cy="3657601"/>
          </a:xfrm>
        </p:spPr>
        <p:txBody>
          <a:bodyPr/>
          <a:lstStyle/>
          <a:p>
            <a:r>
              <a:rPr lang="en-IN" dirty="0"/>
              <a:t>The proposed model is a reliable model to detect Parkinson’s disease due to its efficient accuracy rates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Though the model works efficiently, this is limited by the richness of the dataset with which it is being trained. The selected dataset, has only 197 instances, hence a dataset with more no of samples would help the model generalize better. </a:t>
            </a: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808412" y="2895600"/>
            <a:ext cx="4191000" cy="990600"/>
          </a:xfrm>
          <a:prstGeom prst="rect">
            <a:avLst/>
          </a:prstGeom>
        </p:spPr>
        <p:txBody>
          <a:bodyPr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5400" b="1" dirty="0" smtClean="0"/>
              <a:t>THANK YOU!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117</TotalTime>
  <Words>388</Words>
  <Application>Microsoft Office PowerPoint</Application>
  <PresentationFormat>Custom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Corbel</vt:lpstr>
      <vt:lpstr>Times New Roman</vt:lpstr>
      <vt:lpstr>Wingdings</vt:lpstr>
      <vt:lpstr>Digital Blue Tunnel 16x9</vt:lpstr>
      <vt:lpstr>DETECTING PARKINSON’S DISEASE</vt:lpstr>
      <vt:lpstr>INTRODUCTION</vt:lpstr>
      <vt:lpstr>METHODOLOGY</vt:lpstr>
      <vt:lpstr>Detecting Parkinson’s Disease work-flow diagram</vt:lpstr>
      <vt:lpstr>OUTPUT</vt:lpstr>
      <vt:lpstr>OUTPUT</vt:lpstr>
      <vt:lpstr>CONCLUSION &amp; FUTURE SCOPE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PARKINSON’S DISEASE</dc:title>
  <dc:creator>amrit baruah</dc:creator>
  <cp:lastModifiedBy>Arindom Sharma</cp:lastModifiedBy>
  <cp:revision>14</cp:revision>
  <dcterms:created xsi:type="dcterms:W3CDTF">2020-12-09T09:10:19Z</dcterms:created>
  <dcterms:modified xsi:type="dcterms:W3CDTF">2020-12-09T16:21:10Z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