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9" r:id="rId4"/>
    <p:sldId id="260" r:id="rId5"/>
    <p:sldId id="262" r:id="rId6"/>
    <p:sldId id="261" r:id="rId7"/>
    <p:sldId id="263" r:id="rId8"/>
    <p:sldId id="285"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86" r:id="rId25"/>
    <p:sldId id="279" r:id="rId26"/>
    <p:sldId id="280" r:id="rId27"/>
    <p:sldId id="287" r:id="rId28"/>
    <p:sldId id="288" r:id="rId29"/>
    <p:sldId id="281" r:id="rId30"/>
    <p:sldId id="282" r:id="rId31"/>
    <p:sldId id="283"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xPr>
        <a:bodyPr/>
        <a:lstStyle/>
        <a:p>
          <a:pPr>
            <a:defRPr lang="en-IN"/>
          </a:pPr>
          <a:endParaRPr lang="en-US"/>
        </a:p>
      </c:txPr>
    </c:title>
    <c:plotArea>
      <c:layout/>
      <c:barChart>
        <c:barDir val="col"/>
        <c:grouping val="stacked"/>
        <c:ser>
          <c:idx val="0"/>
          <c:order val="0"/>
          <c:tx>
            <c:strRef>
              <c:f>Sheet1!$B$1</c:f>
              <c:strCache>
                <c:ptCount val="1"/>
                <c:pt idx="0">
                  <c:v>PERCENTAGE</c:v>
                </c:pt>
              </c:strCache>
            </c:strRef>
          </c:tx>
          <c:cat>
            <c:strRef>
              <c:f>Sheet1!$A$2:$A$3</c:f>
              <c:strCache>
                <c:ptCount val="2"/>
                <c:pt idx="0">
                  <c:v>DEFAULT</c:v>
                </c:pt>
                <c:pt idx="1">
                  <c:v>NON DEFAULT</c:v>
                </c:pt>
              </c:strCache>
            </c:strRef>
          </c:cat>
          <c:val>
            <c:numRef>
              <c:f>Sheet1!$B$2:$B$3</c:f>
              <c:numCache>
                <c:formatCode>General</c:formatCode>
                <c:ptCount val="2"/>
                <c:pt idx="0">
                  <c:v>22.12</c:v>
                </c:pt>
                <c:pt idx="1">
                  <c:v>77.88</c:v>
                </c:pt>
              </c:numCache>
            </c:numRef>
          </c:val>
          <c:extLst xmlns:c16r2="http://schemas.microsoft.com/office/drawing/2015/06/chart">
            <c:ext xmlns:c16="http://schemas.microsoft.com/office/drawing/2014/chart" uri="{C3380CC4-5D6E-409C-BE32-E72D297353CC}">
              <c16:uniqueId val="{00000000-E51B-A843-A3B1-ABFE8ADE89C0}"/>
            </c:ext>
          </c:extLst>
        </c:ser>
        <c:dLbls/>
        <c:overlap val="100"/>
        <c:axId val="146222464"/>
        <c:axId val="141554816"/>
      </c:barChart>
      <c:catAx>
        <c:axId val="146222464"/>
        <c:scaling>
          <c:orientation val="minMax"/>
        </c:scaling>
        <c:axPos val="b"/>
        <c:numFmt formatCode="General" sourceLinked="0"/>
        <c:tickLblPos val="nextTo"/>
        <c:txPr>
          <a:bodyPr/>
          <a:lstStyle/>
          <a:p>
            <a:pPr>
              <a:defRPr lang="en-IN"/>
            </a:pPr>
            <a:endParaRPr lang="en-US"/>
          </a:p>
        </c:txPr>
        <c:crossAx val="141554816"/>
        <c:crosses val="autoZero"/>
        <c:auto val="1"/>
        <c:lblAlgn val="ctr"/>
        <c:lblOffset val="100"/>
      </c:catAx>
      <c:valAx>
        <c:axId val="141554816"/>
        <c:scaling>
          <c:orientation val="minMax"/>
        </c:scaling>
        <c:axPos val="l"/>
        <c:majorGridlines/>
        <c:numFmt formatCode="General" sourceLinked="1"/>
        <c:tickLblPos val="nextTo"/>
        <c:txPr>
          <a:bodyPr/>
          <a:lstStyle/>
          <a:p>
            <a:pPr>
              <a:defRPr lang="en-IN"/>
            </a:pPr>
            <a:endParaRPr lang="en-US"/>
          </a:p>
        </c:txPr>
        <c:crossAx val="146222464"/>
        <c:crosses val="autoZero"/>
        <c:crossBetween val="between"/>
      </c:valAx>
    </c:plotArea>
    <c:legend>
      <c:legendPos val="r"/>
      <c:layout/>
      <c:txPr>
        <a:bodyPr/>
        <a:lstStyle/>
        <a:p>
          <a:pPr>
            <a:defRPr lang="en-IN"/>
          </a:pPr>
          <a:endParaRPr lang="en-US"/>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F82F69-65BD-4F09-9A2B-470E06F76CFE}" type="datetimeFigureOut">
              <a:rPr lang="en-US" smtClean="0"/>
              <a:pPr/>
              <a:t>4/10/2023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4A356F-7D56-4882-B0A2-31B52FC274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a:t>
            </a:r>
          </a:p>
        </p:txBody>
      </p:sp>
      <p:sp>
        <p:nvSpPr>
          <p:cNvPr id="4" name="Slide Number Placeholder 3"/>
          <p:cNvSpPr>
            <a:spLocks noGrp="1"/>
          </p:cNvSpPr>
          <p:nvPr>
            <p:ph type="sldNum" sz="quarter" idx="10"/>
          </p:nvPr>
        </p:nvSpPr>
        <p:spPr/>
        <p:txBody>
          <a:bodyPr/>
          <a:lstStyle/>
          <a:p>
            <a:fld id="{354A356F-7D56-4882-B0A2-31B52FC274E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49D8A16-3137-40FA-9423-10B167BE5EBB}" type="datetimeFigureOut">
              <a:rPr lang="en-US" smtClean="0"/>
              <a:pPr/>
              <a:t>4/10/2023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B98E39-B681-42A1-8021-A8BABEDC89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9D8A16-3137-40FA-9423-10B167BE5EBB}"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98E39-B681-42A1-8021-A8BABEDC89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9D8A16-3137-40FA-9423-10B167BE5EBB}"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98E39-B681-42A1-8021-A8BABEDC89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9D8A16-3137-40FA-9423-10B167BE5EBB}"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98E39-B681-42A1-8021-A8BABEDC899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49D8A16-3137-40FA-9423-10B167BE5EBB}"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98E39-B681-42A1-8021-A8BABEDC899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49D8A16-3137-40FA-9423-10B167BE5EBB}"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98E39-B681-42A1-8021-A8BABEDC899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49D8A16-3137-40FA-9423-10B167BE5EBB}" type="datetimeFigureOut">
              <a:rPr lang="en-US" smtClean="0"/>
              <a:pPr/>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98E39-B681-42A1-8021-A8BABEDC89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9D8A16-3137-40FA-9423-10B167BE5EBB}" type="datetimeFigureOut">
              <a:rPr lang="en-US" smtClean="0"/>
              <a:pPr/>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98E39-B681-42A1-8021-A8BABEDC899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D8A16-3137-40FA-9423-10B167BE5EBB}" type="datetimeFigureOut">
              <a:rPr lang="en-US" smtClean="0"/>
              <a:pPr/>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98E39-B681-42A1-8021-A8BABEDC89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49D8A16-3137-40FA-9423-10B167BE5EBB}"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98E39-B681-42A1-8021-A8BABEDC89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49D8A16-3137-40FA-9423-10B167BE5EBB}" type="datetimeFigureOut">
              <a:rPr lang="en-US" smtClean="0"/>
              <a:pPr/>
              <a:t>4/10/2023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B98E39-B681-42A1-8021-A8BABEDC899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49D8A16-3137-40FA-9423-10B167BE5EBB}" type="datetimeFigureOut">
              <a:rPr lang="en-US" smtClean="0"/>
              <a:pPr/>
              <a:t>4/10/2023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B98E39-B681-42A1-8021-A8BABEDC89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2"/>
                </a:solidFill>
              </a:rPr>
              <a:t>CREDIT CARD FRAUD DETECTION</a:t>
            </a:r>
            <a:br>
              <a:rPr lang="en-US" dirty="0">
                <a:solidFill>
                  <a:schemeClr val="accent2"/>
                </a:solidFill>
              </a:rPr>
            </a:br>
            <a:r>
              <a:rPr lang="en-US" dirty="0">
                <a:solidFill>
                  <a:schemeClr val="accent2"/>
                </a:solidFill>
              </a:rPr>
              <a:t>BY USING MACHINE LEARNING</a:t>
            </a:r>
            <a:r>
              <a:rPr lang="en-US" dirty="0"/>
              <a:t/>
            </a:r>
            <a:br>
              <a:rPr lang="en-US" dirty="0"/>
            </a:br>
            <a:endParaRPr lang="en-US" dirty="0"/>
          </a:p>
        </p:txBody>
      </p:sp>
      <p:sp>
        <p:nvSpPr>
          <p:cNvPr id="3" name="Subtitle 2"/>
          <p:cNvSpPr>
            <a:spLocks noGrp="1"/>
          </p:cNvSpPr>
          <p:nvPr>
            <p:ph type="subTitle" idx="1"/>
          </p:nvPr>
        </p:nvSpPr>
        <p:spPr>
          <a:xfrm>
            <a:off x="609600" y="3048000"/>
            <a:ext cx="7772400" cy="1981200"/>
          </a:xfrm>
        </p:spPr>
        <p:txBody>
          <a:bodyPr/>
          <a:lstStyle/>
          <a:p>
            <a:r>
              <a:rPr lang="en-US" dirty="0">
                <a:solidFill>
                  <a:schemeClr val="accent4"/>
                </a:solidFill>
              </a:rPr>
              <a:t>ARINDOM BHATTACHARJEE DST 004</a:t>
            </a:r>
          </a:p>
          <a:p>
            <a:r>
              <a:rPr lang="en-US" dirty="0">
                <a:solidFill>
                  <a:schemeClr val="accent4"/>
                </a:solidFill>
              </a:rPr>
              <a:t>DEEPJOY BISWAS DST 012</a:t>
            </a:r>
          </a:p>
          <a:p>
            <a:r>
              <a:rPr lang="en-US" dirty="0">
                <a:solidFill>
                  <a:schemeClr val="accent4"/>
                </a:solidFill>
              </a:rPr>
              <a:t>SUPERVISED BY DR. SANJIT MAITRA</a:t>
            </a:r>
          </a:p>
          <a:p>
            <a:r>
              <a:rPr lang="en-US" dirty="0">
                <a:solidFill>
                  <a:schemeClr val="accent4"/>
                </a:solidFill>
              </a:rPr>
              <a:t>INDIAN STATISTICAL INSTITUTE, TEZPUR</a:t>
            </a:r>
          </a:p>
          <a:p>
            <a:endParaRPr lang="en-US" dirty="0">
              <a:solidFill>
                <a:schemeClr val="accent4"/>
              </a:solidFill>
            </a:endParaRPr>
          </a:p>
          <a:p>
            <a:endParaRPr lang="en-US" dirty="0">
              <a:solidFill>
                <a:schemeClr val="accent4"/>
              </a:solidFill>
            </a:endParaRPr>
          </a:p>
          <a:p>
            <a:endParaRPr lang="en-US"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3554" name="Rectangle 2"/>
          <p:cNvSpPr>
            <a:spLocks noChangeArrowheads="1"/>
          </p:cNvSpPr>
          <p:nvPr/>
        </p:nvSpPr>
        <p:spPr bwMode="auto">
          <a:xfrm>
            <a:off x="0" y="0"/>
            <a:ext cx="8229600" cy="59708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800" b="1" i="0" u="sng" strike="noStrike" cap="none" normalizeH="0" baseline="0" dirty="0">
              <a:ln>
                <a:noFill/>
              </a:ln>
              <a:solidFill>
                <a:srgbClr val="2E2E2E"/>
              </a:solidFill>
              <a:effectLst/>
              <a:latin typeface="Arial Narrow" pitchFamily="34" charset="0"/>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2800" b="1" u="sng" dirty="0">
              <a:solidFill>
                <a:srgbClr val="2E2E2E"/>
              </a:solidFill>
              <a:latin typeface="Arial Narrow" pitchFamily="34" charset="0"/>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rgbClr val="C00000"/>
                </a:solidFill>
                <a:effectLst/>
                <a:latin typeface="Arial Narrow" pitchFamily="34" charset="0"/>
                <a:ea typeface="Times New Roman" pitchFamily="18" charset="0"/>
                <a:cs typeface="Arial" pitchFamily="34" charset="0"/>
              </a:rPr>
              <a:t>Logistic regression</a:t>
            </a:r>
            <a:endParaRPr kumimoji="0" lang="en-US" sz="2800" b="1" i="0" u="none" strike="noStrike" cap="none" normalizeH="0" baseline="0" dirty="0">
              <a:ln>
                <a:noFill/>
              </a:ln>
              <a:solidFill>
                <a:srgbClr val="C00000"/>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Logistic regression works with sigmoid function because the sigmoid function can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be used to classify the output that is dependent feature and it uses the probability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for classification of the dependent feature.</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This algorithm works well with less amount of data set because of the use of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sigmoid function if value  of sigmoid functions greater than 0.5 the output will 1 if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the output the sigmoid function is less than 0.5 then the output is considered as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the 0.</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Logistic regression is another powerful supervised ML algorithm used for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binary classification problems (when target is categorical). The best way to think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about logistic regression is that it is a linear regression but for classification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problems. Logistic regression essentially uses a logistic function defined below to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model a binary output variable</a:t>
            </a:r>
          </a:p>
          <a:p>
            <a:endParaRPr lang="en-US" sz="2000" dirty="0"/>
          </a:p>
          <a:p>
            <a:r>
              <a:rPr lang="en-US" sz="2000" dirty="0"/>
              <a:t> </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0"/>
            <a:ext cx="8077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The primary difference between linear regression and logistic </a:t>
            </a: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regression is that logistic regression's range is bounded between 0 </a:t>
            </a: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and 1. In addition, as opposed to linear regression, logistic </a:t>
            </a: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regression does not require a linear relationship between inputs </a:t>
            </a: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and output variables. This is due to applying a nonlinear log </a:t>
            </a: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transformation to the odds ratio.</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endParaRPr>
          </a:p>
          <a:p>
            <a:pPr indent="457200" fontAlgn="base">
              <a:spcBef>
                <a:spcPct val="0"/>
              </a:spcBef>
              <a:spcAft>
                <a:spcPct val="0"/>
              </a:spcAft>
            </a:pPr>
            <a:r>
              <a:rPr lang="en-US" sz="2400" b="1" u="sng" dirty="0">
                <a:solidFill>
                  <a:srgbClr val="C00000"/>
                </a:solidFill>
              </a:rPr>
              <a:t>Logistic Function</a:t>
            </a:r>
            <a:r>
              <a:rPr lang="en-US" sz="2400" b="1" dirty="0"/>
              <a:t>:-</a:t>
            </a:r>
          </a:p>
          <a:p>
            <a:pPr indent="457200" fontAlgn="base">
              <a:spcBef>
                <a:spcPct val="0"/>
              </a:spcBef>
              <a:spcAft>
                <a:spcPct val="0"/>
              </a:spcAft>
            </a:pPr>
            <a:endParaRPr lang="en-US" sz="2400" dirty="0"/>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descr="sigmoid-function.png"/>
          <p:cNvPicPr/>
          <p:nvPr/>
        </p:nvPicPr>
        <p:blipFill>
          <a:blip r:embed="rId2"/>
          <a:stretch>
            <a:fillRect/>
          </a:stretch>
        </p:blipFill>
        <p:spPr>
          <a:xfrm>
            <a:off x="685800" y="3276600"/>
            <a:ext cx="3733800" cy="175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_OUOB_YF41M-O4GgZH_F2rw.png"/>
          <p:cNvPicPr/>
          <p:nvPr/>
        </p:nvPicPr>
        <p:blipFill>
          <a:blip r:embed="rId2"/>
          <a:stretch>
            <a:fillRect/>
          </a:stretch>
        </p:blipFill>
        <p:spPr>
          <a:xfrm>
            <a:off x="914400" y="609600"/>
            <a:ext cx="7010400" cy="548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0"/>
            <a:ext cx="8382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C00000"/>
                </a:solidFill>
                <a:effectLst/>
                <a:latin typeface="Arial Narrow" pitchFamily="34" charset="0"/>
                <a:ea typeface="Times New Roman" pitchFamily="18" charset="0"/>
                <a:cs typeface="Arial" pitchFamily="34" charset="0"/>
              </a:rPr>
              <a:t>MODEL</a:t>
            </a:r>
            <a:r>
              <a:rPr kumimoji="0" lang="en-US" sz="2400" b="1"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Let Y be a binary responsible variable.</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Yi = 1 if the transaction is fraud</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    = 0 if the transaction is not fraud</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X = (X1,X2,……..X23) be the set of explanatory </a:t>
            </a:r>
            <a:r>
              <a:rPr kumimoji="0" lang="en-US" sz="2400" b="0" i="0" u="none" strike="noStrike" cap="none" normalizeH="0" baseline="0" dirty="0" err="1">
                <a:ln>
                  <a:noFill/>
                </a:ln>
                <a:solidFill>
                  <a:srgbClr val="2E2E2E"/>
                </a:solidFill>
                <a:effectLst/>
                <a:latin typeface="Arial Narrow" pitchFamily="34" charset="0"/>
                <a:ea typeface="Times New Roman" pitchFamily="18" charset="0"/>
                <a:cs typeface="Arial" pitchFamily="34" charset="0"/>
              </a:rPr>
              <a:t>variables.Thus</a:t>
            </a: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 the model is given by</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2E2E2E"/>
                </a:solidFill>
                <a:effectLst/>
                <a:latin typeface="Arial Narrow" pitchFamily="34" charset="0"/>
                <a:ea typeface="Times New Roman" pitchFamily="18" charset="0"/>
                <a:cs typeface="Arial" pitchFamily="34" charset="0"/>
              </a:rPr>
              <a:t>Logit</a:t>
            </a:r>
            <a:r>
              <a:rPr kumimoji="0" lang="en-US" sz="2400" b="0"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 (p(x))=Log(p(x)/(1-p(x))=Bo + B1X1+B2X2+…..+B23X23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2E2E2E"/>
                </a:solidFill>
                <a:effectLst/>
                <a:latin typeface="Arial Narrow" pitchFamily="34" charset="0"/>
                <a:ea typeface="Times New Roman" pitchFamily="18" charset="0"/>
                <a:cs typeface="Arial" pitchFamily="34" charset="0"/>
              </a:rPr>
              <a:t>							</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descr="Derivation-Logistic-Regression-In-R-Edureka-3-768x868.png"/>
          <p:cNvPicPr/>
          <p:nvPr/>
        </p:nvPicPr>
        <p:blipFill>
          <a:blip r:embed="rId2"/>
          <a:stretch>
            <a:fillRect/>
          </a:stretch>
        </p:blipFill>
        <p:spPr>
          <a:xfrm>
            <a:off x="533400" y="3352800"/>
            <a:ext cx="7772400" cy="2057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0"/>
            <a:ext cx="24384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1" i="0" u="sng" strike="noStrike" cap="none" normalizeH="0" baseline="0" dirty="0">
              <a:ln>
                <a:noFill/>
              </a:ln>
              <a:solidFill>
                <a:schemeClr val="tx1"/>
              </a:solidFill>
              <a:effectLst/>
              <a:latin typeface="Arial Narrow"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b="1" u="sng" dirty="0">
              <a:latin typeface="Arial Narrow"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Arial Narrow" pitchFamily="34" charset="0"/>
                <a:ea typeface="Times New Roman" pitchFamily="18" charset="0"/>
                <a:cs typeface="Calibri" pitchFamily="34" charset="0"/>
              </a:rPr>
              <a:t>Correlation Plot</a:t>
            </a:r>
            <a:r>
              <a:rPr kumimoji="0" lang="en-US" sz="24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descr="Screenshot (2).png"/>
          <p:cNvPicPr/>
          <p:nvPr/>
        </p:nvPicPr>
        <p:blipFill>
          <a:blip r:embed="rId2"/>
          <a:stretch>
            <a:fillRect/>
          </a:stretch>
        </p:blipFill>
        <p:spPr>
          <a:xfrm>
            <a:off x="381000" y="1143001"/>
            <a:ext cx="8229600"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0"/>
            <a:ext cx="861060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Features Engineering</a:t>
            </a:r>
            <a:r>
              <a:rPr kumimoji="0" lang="en-US" sz="1400" b="1"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a:t>
            </a:r>
            <a:endParaRPr kumimoji="0" lang="en-US" sz="800" b="0" i="0" u="none" strike="noStrike" cap="none" normalizeH="0" baseline="0" dirty="0">
              <a:ln>
                <a:noFill/>
              </a:ln>
              <a:solidFill>
                <a:srgbClr val="C00000"/>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Analysis our data above, we have been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abled</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to noted that the extremely weak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correlation of some variables with the final target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variables.The</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following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arec</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the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ones which have significantly low correlation values:-AGE,BILL_AMT  1, BILL_AMT  2,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BILL_AMT  3, BILL_AMT  4, BILL_AMT  5, BILL_AMT  6,</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8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Preprocessing</a:t>
            </a:r>
            <a:r>
              <a:rPr kumimoji="0" lang="en-US" sz="2800" b="1"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a:t>
            </a:r>
            <a:endParaRPr kumimoji="0" lang="en-US" sz="2800" b="0" i="0" u="none" strike="noStrike" cap="none" normalizeH="0" baseline="0" dirty="0">
              <a:ln>
                <a:noFill/>
              </a:ln>
              <a:solidFill>
                <a:srgbClr val="C00000"/>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Standadization</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is the transformation that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centres</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the data by removing the main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values of each features and then scale it by dividing(non constant) features by their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standard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deviation.After</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the standardizing of the data the mean will be zero and stand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deviation is 1.</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It is more suitable for technique that assume a Gaussian in the input variable work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better with rescaled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data,such</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as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Losictic</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regression and Linear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discreminantanalysis.If</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a features has a variance that is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orederd</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of magnitude larger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than others it might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dominat</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objectives function and makes the estimators unable to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learn from others features as expected </a:t>
            </a:r>
            <a:r>
              <a:rPr kumimoji="0" lang="en-US" sz="14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Model development</a:t>
            </a:r>
            <a:r>
              <a:rPr kumimoji="0" lang="en-US" sz="2400" b="1"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a:t>
            </a:r>
            <a:endParaRPr kumimoji="0" lang="en-US" sz="2400" b="0" i="0" u="none" strike="noStrike" cap="none" normalizeH="0" baseline="0" dirty="0">
              <a:ln>
                <a:noFill/>
              </a:ln>
              <a:solidFill>
                <a:srgbClr val="C00000"/>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We will now move to our most important step of developing our logistic model we split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our data set into 70:30 ratio and trained our model</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1371600"/>
          <a:ext cx="8001000" cy="3886200"/>
        </p:xfrm>
        <a:graphic>
          <a:graphicData uri="http://schemas.openxmlformats.org/drawingml/2006/table">
            <a:tbl>
              <a:tblPr/>
              <a:tblGrid>
                <a:gridCol w="2000250">
                  <a:extLst>
                    <a:ext uri="{9D8B030D-6E8A-4147-A177-3AD203B41FA5}">
                      <a16:colId xmlns:a16="http://schemas.microsoft.com/office/drawing/2014/main" xmlns="" val="20000"/>
                    </a:ext>
                  </a:extLst>
                </a:gridCol>
                <a:gridCol w="2000250">
                  <a:extLst>
                    <a:ext uri="{9D8B030D-6E8A-4147-A177-3AD203B41FA5}">
                      <a16:colId xmlns:a16="http://schemas.microsoft.com/office/drawing/2014/main" xmlns="" val="20001"/>
                    </a:ext>
                  </a:extLst>
                </a:gridCol>
                <a:gridCol w="2000250">
                  <a:extLst>
                    <a:ext uri="{9D8B030D-6E8A-4147-A177-3AD203B41FA5}">
                      <a16:colId xmlns:a16="http://schemas.microsoft.com/office/drawing/2014/main" xmlns="" val="20002"/>
                    </a:ext>
                  </a:extLst>
                </a:gridCol>
                <a:gridCol w="2000250">
                  <a:extLst>
                    <a:ext uri="{9D8B030D-6E8A-4147-A177-3AD203B41FA5}">
                      <a16:colId xmlns:a16="http://schemas.microsoft.com/office/drawing/2014/main" xmlns="" val="20003"/>
                    </a:ext>
                  </a:extLst>
                </a:gridCol>
              </a:tblGrid>
              <a:tr h="777240">
                <a:tc>
                  <a:txBody>
                    <a:bodyPr/>
                    <a:lstStyle/>
                    <a:p>
                      <a:pPr marL="0" marR="0" algn="just">
                        <a:lnSpc>
                          <a:spcPct val="115000"/>
                        </a:lnSpc>
                        <a:spcBef>
                          <a:spcPts val="0"/>
                        </a:spcBef>
                        <a:spcAft>
                          <a:spcPts val="600"/>
                        </a:spcAft>
                      </a:pPr>
                      <a:endParaRPr lang="en-US" sz="1100" dirty="0">
                        <a:solidFill>
                          <a:srgbClr val="032348"/>
                        </a:solidFill>
                        <a:latin typeface="Calibri"/>
                        <a:ea typeface="Times New Roman"/>
                        <a:cs typeface="Times New Roman"/>
                      </a:endParaRPr>
                    </a:p>
                  </a:txBody>
                  <a:tcPr marL="68580" marR="68580" marT="0" marB="0">
                    <a:lnL>
                      <a:noFill/>
                    </a:lnL>
                    <a:lnR>
                      <a:noFill/>
                    </a:lnR>
                    <a:lnT w="12700" cap="flat" cmpd="sng" algn="ctr">
                      <a:solidFill>
                        <a:srgbClr val="052F61"/>
                      </a:solidFill>
                      <a:prstDash val="solid"/>
                      <a:round/>
                      <a:headEnd type="none" w="med" len="med"/>
                      <a:tailEnd type="none" w="med" len="med"/>
                    </a:lnT>
                    <a:lnB w="12700" cap="flat" cmpd="sng" algn="ctr">
                      <a:solidFill>
                        <a:srgbClr val="052F6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IN" sz="1400" b="1">
                          <a:solidFill>
                            <a:srgbClr val="032348"/>
                          </a:solidFill>
                          <a:latin typeface="Arial Narrow"/>
                          <a:ea typeface="Times New Roman"/>
                          <a:cs typeface="Times New Roman"/>
                        </a:rPr>
                        <a:t>Not Fraud (0)</a:t>
                      </a:r>
                      <a:endParaRPr lang="en-US" sz="1100">
                        <a:solidFill>
                          <a:srgbClr val="032348"/>
                        </a:solidFill>
                        <a:latin typeface="Calibri"/>
                        <a:ea typeface="Times New Roman"/>
                        <a:cs typeface="Times New Roman"/>
                      </a:endParaRPr>
                    </a:p>
                  </a:txBody>
                  <a:tcPr marL="68580" marR="68580" marT="0" marB="0">
                    <a:lnL>
                      <a:noFill/>
                    </a:lnL>
                    <a:lnR>
                      <a:noFill/>
                    </a:lnR>
                    <a:lnT w="12700" cap="flat" cmpd="sng" algn="ctr">
                      <a:solidFill>
                        <a:srgbClr val="052F61"/>
                      </a:solidFill>
                      <a:prstDash val="solid"/>
                      <a:round/>
                      <a:headEnd type="none" w="med" len="med"/>
                      <a:tailEnd type="none" w="med" len="med"/>
                    </a:lnT>
                    <a:lnB w="12700" cap="flat" cmpd="sng" algn="ctr">
                      <a:solidFill>
                        <a:srgbClr val="052F6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IN" sz="1400" b="1">
                          <a:solidFill>
                            <a:srgbClr val="032348"/>
                          </a:solidFill>
                          <a:latin typeface="Arial Narrow"/>
                          <a:ea typeface="Times New Roman"/>
                          <a:cs typeface="Times New Roman"/>
                        </a:rPr>
                        <a:t>Fraud (1)</a:t>
                      </a:r>
                      <a:endParaRPr lang="en-US" sz="1100">
                        <a:solidFill>
                          <a:srgbClr val="032348"/>
                        </a:solidFill>
                        <a:latin typeface="Calibri"/>
                        <a:ea typeface="Times New Roman"/>
                        <a:cs typeface="Times New Roman"/>
                      </a:endParaRPr>
                    </a:p>
                  </a:txBody>
                  <a:tcPr marL="68580" marR="68580" marT="0" marB="0">
                    <a:lnL>
                      <a:noFill/>
                    </a:lnL>
                    <a:lnR>
                      <a:noFill/>
                    </a:lnR>
                    <a:lnT w="12700" cap="flat" cmpd="sng" algn="ctr">
                      <a:solidFill>
                        <a:srgbClr val="052F61"/>
                      </a:solidFill>
                      <a:prstDash val="solid"/>
                      <a:round/>
                      <a:headEnd type="none" w="med" len="med"/>
                      <a:tailEnd type="none" w="med" len="med"/>
                    </a:lnT>
                    <a:lnB w="12700" cap="flat" cmpd="sng" algn="ctr">
                      <a:solidFill>
                        <a:srgbClr val="052F61"/>
                      </a:solidFill>
                      <a:prstDash val="solid"/>
                      <a:round/>
                      <a:headEnd type="none" w="med" len="med"/>
                      <a:tailEnd type="none" w="med" len="med"/>
                    </a:lnB>
                  </a:tcPr>
                </a:tc>
                <a:tc>
                  <a:txBody>
                    <a:bodyPr/>
                    <a:lstStyle/>
                    <a:p>
                      <a:pPr marL="0" marR="0" algn="just">
                        <a:lnSpc>
                          <a:spcPct val="115000"/>
                        </a:lnSpc>
                        <a:spcBef>
                          <a:spcPts val="0"/>
                        </a:spcBef>
                        <a:spcAft>
                          <a:spcPts val="600"/>
                        </a:spcAft>
                      </a:pPr>
                      <a:endParaRPr lang="en-US" sz="1100">
                        <a:solidFill>
                          <a:srgbClr val="032348"/>
                        </a:solidFill>
                        <a:latin typeface="Calibri"/>
                        <a:ea typeface="Times New Roman"/>
                        <a:cs typeface="Times New Roman"/>
                      </a:endParaRPr>
                    </a:p>
                  </a:txBody>
                  <a:tcPr marL="68580" marR="68580" marT="0" marB="0">
                    <a:lnL>
                      <a:noFill/>
                    </a:lnL>
                    <a:lnR>
                      <a:noFill/>
                    </a:lnR>
                    <a:lnT w="12700" cap="flat" cmpd="sng" algn="ctr">
                      <a:solidFill>
                        <a:srgbClr val="052F61"/>
                      </a:solidFill>
                      <a:prstDash val="solid"/>
                      <a:round/>
                      <a:headEnd type="none" w="med" len="med"/>
                      <a:tailEnd type="none" w="med" len="med"/>
                    </a:lnT>
                    <a:lnB w="12700" cap="flat" cmpd="sng" algn="ctr">
                      <a:solidFill>
                        <a:srgbClr val="052F61"/>
                      </a:solidFill>
                      <a:prstDash val="solid"/>
                      <a:round/>
                      <a:headEnd type="none" w="med" len="med"/>
                      <a:tailEnd type="none" w="med" len="med"/>
                    </a:lnB>
                  </a:tcPr>
                </a:tc>
                <a:extLst>
                  <a:ext uri="{0D108BD9-81ED-4DB2-BD59-A6C34878D82A}">
                    <a16:rowId xmlns:a16="http://schemas.microsoft.com/office/drawing/2014/main" xmlns="" val="10000"/>
                  </a:ext>
                </a:extLst>
              </a:tr>
              <a:tr h="1554480">
                <a:tc>
                  <a:txBody>
                    <a:bodyPr/>
                    <a:lstStyle/>
                    <a:p>
                      <a:pPr marL="0" marR="0" algn="just">
                        <a:lnSpc>
                          <a:spcPct val="115000"/>
                        </a:lnSpc>
                        <a:spcBef>
                          <a:spcPts val="0"/>
                        </a:spcBef>
                        <a:spcAft>
                          <a:spcPts val="600"/>
                        </a:spcAft>
                      </a:pPr>
                      <a:r>
                        <a:rPr lang="en-IN" sz="1400" b="1">
                          <a:solidFill>
                            <a:srgbClr val="032348"/>
                          </a:solidFill>
                          <a:latin typeface="Arial Narrow"/>
                          <a:ea typeface="Times New Roman"/>
                          <a:cs typeface="Times New Roman"/>
                        </a:rPr>
                        <a:t>Not Fraud (0)</a:t>
                      </a:r>
                      <a:endParaRPr lang="en-US" sz="1100">
                        <a:solidFill>
                          <a:srgbClr val="032348"/>
                        </a:solidFill>
                        <a:latin typeface="Calibri"/>
                        <a:ea typeface="Times New Roman"/>
                        <a:cs typeface="Times New Roman"/>
                      </a:endParaRPr>
                    </a:p>
                  </a:txBody>
                  <a:tcPr marL="68580" marR="68580" marT="0" marB="0">
                    <a:lnL>
                      <a:noFill/>
                    </a:lnL>
                    <a:lnR>
                      <a:noFill/>
                    </a:lnR>
                    <a:lnT w="12700" cap="flat" cmpd="sng" algn="ctr">
                      <a:solidFill>
                        <a:srgbClr val="052F61"/>
                      </a:solidFill>
                      <a:prstDash val="solid"/>
                      <a:round/>
                      <a:headEnd type="none" w="med" len="med"/>
                      <a:tailEnd type="none" w="med" len="med"/>
                    </a:lnT>
                    <a:lnB>
                      <a:noFill/>
                    </a:lnB>
                    <a:solidFill>
                      <a:srgbClr val="9EC8FA"/>
                    </a:solidFill>
                  </a:tcPr>
                </a:tc>
                <a:tc>
                  <a:txBody>
                    <a:bodyPr/>
                    <a:lstStyle/>
                    <a:p>
                      <a:pPr marL="0" marR="0" algn="just">
                        <a:lnSpc>
                          <a:spcPct val="115000"/>
                        </a:lnSpc>
                        <a:spcBef>
                          <a:spcPts val="0"/>
                        </a:spcBef>
                        <a:spcAft>
                          <a:spcPts val="600"/>
                        </a:spcAft>
                      </a:pPr>
                      <a:r>
                        <a:rPr lang="en-IN" sz="1400" b="1">
                          <a:solidFill>
                            <a:srgbClr val="032348"/>
                          </a:solidFill>
                          <a:latin typeface="Arial Narrow"/>
                          <a:ea typeface="Times New Roman"/>
                          <a:cs typeface="Times New Roman"/>
                        </a:rPr>
                        <a:t>6819</a:t>
                      </a:r>
                      <a:endParaRPr lang="en-US" sz="1100">
                        <a:solidFill>
                          <a:srgbClr val="032348"/>
                        </a:solidFill>
                        <a:latin typeface="Calibri"/>
                        <a:ea typeface="Times New Roman"/>
                        <a:cs typeface="Times New Roman"/>
                      </a:endParaRPr>
                    </a:p>
                  </a:txBody>
                  <a:tcPr marL="68580" marR="68580" marT="0" marB="0">
                    <a:lnL>
                      <a:noFill/>
                    </a:lnL>
                    <a:lnR>
                      <a:noFill/>
                    </a:lnR>
                    <a:lnT w="12700" cap="flat" cmpd="sng" algn="ctr">
                      <a:solidFill>
                        <a:srgbClr val="052F61"/>
                      </a:solidFill>
                      <a:prstDash val="solid"/>
                      <a:round/>
                      <a:headEnd type="none" w="med" len="med"/>
                      <a:tailEnd type="none" w="med" len="med"/>
                    </a:lnT>
                    <a:lnB>
                      <a:noFill/>
                    </a:lnB>
                    <a:solidFill>
                      <a:srgbClr val="9EC8FA"/>
                    </a:solidFill>
                  </a:tcPr>
                </a:tc>
                <a:tc>
                  <a:txBody>
                    <a:bodyPr/>
                    <a:lstStyle/>
                    <a:p>
                      <a:pPr marL="0" marR="0" algn="just">
                        <a:lnSpc>
                          <a:spcPct val="115000"/>
                        </a:lnSpc>
                        <a:spcBef>
                          <a:spcPts val="0"/>
                        </a:spcBef>
                        <a:spcAft>
                          <a:spcPts val="600"/>
                        </a:spcAft>
                      </a:pPr>
                      <a:r>
                        <a:rPr lang="en-IN" sz="1400" b="1">
                          <a:solidFill>
                            <a:srgbClr val="032348"/>
                          </a:solidFill>
                          <a:latin typeface="Arial Narrow"/>
                          <a:ea typeface="Times New Roman"/>
                          <a:cs typeface="Times New Roman"/>
                        </a:rPr>
                        <a:t>                              1568</a:t>
                      </a:r>
                      <a:endParaRPr lang="en-US" sz="1100">
                        <a:solidFill>
                          <a:srgbClr val="032348"/>
                        </a:solidFill>
                        <a:latin typeface="Calibri"/>
                        <a:ea typeface="Times New Roman"/>
                        <a:cs typeface="Times New Roman"/>
                      </a:endParaRPr>
                    </a:p>
                  </a:txBody>
                  <a:tcPr marL="68580" marR="68580" marT="0" marB="0">
                    <a:lnL>
                      <a:noFill/>
                    </a:lnL>
                    <a:lnR>
                      <a:noFill/>
                    </a:lnR>
                    <a:lnT w="12700" cap="flat" cmpd="sng" algn="ctr">
                      <a:solidFill>
                        <a:srgbClr val="052F61"/>
                      </a:solidFill>
                      <a:prstDash val="solid"/>
                      <a:round/>
                      <a:headEnd type="none" w="med" len="med"/>
                      <a:tailEnd type="none" w="med" len="med"/>
                    </a:lnT>
                    <a:lnB>
                      <a:noFill/>
                    </a:lnB>
                    <a:solidFill>
                      <a:srgbClr val="9EC8FA"/>
                    </a:solidFill>
                  </a:tcPr>
                </a:tc>
                <a:tc>
                  <a:txBody>
                    <a:bodyPr/>
                    <a:lstStyle/>
                    <a:p>
                      <a:pPr marL="0" marR="0" algn="just">
                        <a:lnSpc>
                          <a:spcPct val="115000"/>
                        </a:lnSpc>
                        <a:spcBef>
                          <a:spcPts val="0"/>
                        </a:spcBef>
                        <a:spcAft>
                          <a:spcPts val="600"/>
                        </a:spcAft>
                      </a:pPr>
                      <a:endParaRPr lang="en-US" sz="1100">
                        <a:solidFill>
                          <a:srgbClr val="032348"/>
                        </a:solidFill>
                        <a:latin typeface="Calibri"/>
                        <a:ea typeface="Times New Roman"/>
                        <a:cs typeface="Times New Roman"/>
                      </a:endParaRPr>
                    </a:p>
                  </a:txBody>
                  <a:tcPr marL="68580" marR="68580" marT="0" marB="0">
                    <a:lnL>
                      <a:noFill/>
                    </a:lnL>
                    <a:lnR>
                      <a:noFill/>
                    </a:lnR>
                    <a:lnT w="12700" cap="flat" cmpd="sng" algn="ctr">
                      <a:solidFill>
                        <a:srgbClr val="052F61"/>
                      </a:solidFill>
                      <a:prstDash val="solid"/>
                      <a:round/>
                      <a:headEnd type="none" w="med" len="med"/>
                      <a:tailEnd type="none" w="med" len="med"/>
                    </a:lnT>
                    <a:lnB>
                      <a:noFill/>
                    </a:lnB>
                    <a:solidFill>
                      <a:srgbClr val="9EC8FA"/>
                    </a:solidFill>
                  </a:tcPr>
                </a:tc>
                <a:extLst>
                  <a:ext uri="{0D108BD9-81ED-4DB2-BD59-A6C34878D82A}">
                    <a16:rowId xmlns:a16="http://schemas.microsoft.com/office/drawing/2014/main" xmlns="" val="10001"/>
                  </a:ext>
                </a:extLst>
              </a:tr>
              <a:tr h="1554480">
                <a:tc>
                  <a:txBody>
                    <a:bodyPr/>
                    <a:lstStyle/>
                    <a:p>
                      <a:pPr marL="0" marR="0" algn="just">
                        <a:lnSpc>
                          <a:spcPct val="115000"/>
                        </a:lnSpc>
                        <a:spcBef>
                          <a:spcPts val="0"/>
                        </a:spcBef>
                        <a:spcAft>
                          <a:spcPts val="600"/>
                        </a:spcAft>
                      </a:pPr>
                      <a:r>
                        <a:rPr lang="en-IN" sz="1400" b="1">
                          <a:solidFill>
                            <a:srgbClr val="032348"/>
                          </a:solidFill>
                          <a:latin typeface="Arial Narrow"/>
                          <a:ea typeface="Times New Roman"/>
                          <a:cs typeface="Times New Roman"/>
                        </a:rPr>
                        <a:t>Fraud (1)</a:t>
                      </a:r>
                      <a:endParaRPr lang="en-US" sz="1100">
                        <a:solidFill>
                          <a:srgbClr val="032348"/>
                        </a:solidFill>
                        <a:latin typeface="Calibri"/>
                        <a:ea typeface="Times New Roman"/>
                        <a:cs typeface="Times New Roman"/>
                      </a:endParaRPr>
                    </a:p>
                  </a:txBody>
                  <a:tcPr marL="68580" marR="68580" marT="0" marB="0">
                    <a:lnL>
                      <a:noFill/>
                    </a:lnL>
                    <a:lnR>
                      <a:noFill/>
                    </a:lnR>
                    <a:lnT>
                      <a:noFill/>
                    </a:lnT>
                    <a:lnB w="12700" cap="flat" cmpd="sng" algn="ctr">
                      <a:solidFill>
                        <a:srgbClr val="052F6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IN" sz="1400" b="1" dirty="0">
                          <a:solidFill>
                            <a:srgbClr val="032348"/>
                          </a:solidFill>
                          <a:latin typeface="Arial Narrow"/>
                          <a:ea typeface="Times New Roman"/>
                          <a:cs typeface="Times New Roman"/>
                        </a:rPr>
                        <a:t>173</a:t>
                      </a:r>
                      <a:endParaRPr lang="en-US" sz="1100" dirty="0">
                        <a:solidFill>
                          <a:srgbClr val="032348"/>
                        </a:solidFill>
                        <a:latin typeface="Calibri"/>
                        <a:ea typeface="Times New Roman"/>
                        <a:cs typeface="Times New Roman"/>
                      </a:endParaRPr>
                    </a:p>
                  </a:txBody>
                  <a:tcPr marL="68580" marR="68580" marT="0" marB="0">
                    <a:lnL>
                      <a:noFill/>
                    </a:lnL>
                    <a:lnR>
                      <a:noFill/>
                    </a:lnR>
                    <a:lnT>
                      <a:noFill/>
                    </a:lnT>
                    <a:lnB w="12700" cap="flat" cmpd="sng" algn="ctr">
                      <a:solidFill>
                        <a:srgbClr val="052F6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IN" sz="1400" b="1">
                          <a:solidFill>
                            <a:srgbClr val="032348"/>
                          </a:solidFill>
                          <a:latin typeface="Arial Narrow"/>
                          <a:ea typeface="Times New Roman"/>
                          <a:cs typeface="Times New Roman"/>
                        </a:rPr>
                        <a:t>                              439</a:t>
                      </a:r>
                      <a:endParaRPr lang="en-US" sz="1100">
                        <a:solidFill>
                          <a:srgbClr val="032348"/>
                        </a:solidFill>
                        <a:latin typeface="Calibri"/>
                        <a:ea typeface="Times New Roman"/>
                        <a:cs typeface="Times New Roman"/>
                      </a:endParaRPr>
                    </a:p>
                  </a:txBody>
                  <a:tcPr marL="68580" marR="68580" marT="0" marB="0">
                    <a:lnL>
                      <a:noFill/>
                    </a:lnL>
                    <a:lnR>
                      <a:noFill/>
                    </a:lnR>
                    <a:lnT>
                      <a:noFill/>
                    </a:lnT>
                    <a:lnB w="12700" cap="flat" cmpd="sng" algn="ctr">
                      <a:solidFill>
                        <a:srgbClr val="052F61"/>
                      </a:solidFill>
                      <a:prstDash val="solid"/>
                      <a:round/>
                      <a:headEnd type="none" w="med" len="med"/>
                      <a:tailEnd type="none" w="med" len="med"/>
                    </a:lnB>
                  </a:tcPr>
                </a:tc>
                <a:tc>
                  <a:txBody>
                    <a:bodyPr/>
                    <a:lstStyle/>
                    <a:p>
                      <a:pPr marL="0" marR="0" algn="just">
                        <a:lnSpc>
                          <a:spcPct val="115000"/>
                        </a:lnSpc>
                        <a:spcBef>
                          <a:spcPts val="0"/>
                        </a:spcBef>
                        <a:spcAft>
                          <a:spcPts val="600"/>
                        </a:spcAft>
                      </a:pPr>
                      <a:endParaRPr lang="en-US" sz="1100" dirty="0">
                        <a:solidFill>
                          <a:srgbClr val="032348"/>
                        </a:solidFill>
                        <a:latin typeface="Calibri"/>
                        <a:ea typeface="Times New Roman"/>
                        <a:cs typeface="Times New Roman"/>
                      </a:endParaRPr>
                    </a:p>
                  </a:txBody>
                  <a:tcPr marL="68580" marR="68580" marT="0" marB="0">
                    <a:lnL>
                      <a:noFill/>
                    </a:lnL>
                    <a:lnR>
                      <a:noFill/>
                    </a:lnR>
                    <a:lnT>
                      <a:noFill/>
                    </a:lnT>
                    <a:lnB w="12700" cap="flat" cmpd="sng" algn="ctr">
                      <a:solidFill>
                        <a:srgbClr val="052F6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30721" name="Rectangle 1"/>
          <p:cNvSpPr>
            <a:spLocks noChangeArrowheads="1"/>
          </p:cNvSpPr>
          <p:nvPr/>
        </p:nvSpPr>
        <p:spPr bwMode="auto">
          <a:xfrm>
            <a:off x="0" y="0"/>
            <a:ext cx="2412840" cy="110799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sng" strike="noStrike" cap="none" normalizeH="0" baseline="0" dirty="0">
              <a:ln>
                <a:noFill/>
              </a:ln>
              <a:solidFill>
                <a:schemeClr val="tx1"/>
              </a:solidFill>
              <a:effectLst/>
              <a:latin typeface="Arial Narrow"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Confusion Matrix</a:t>
            </a:r>
            <a:r>
              <a:rPr kumimoji="0" lang="en-US" sz="2400" b="1"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a:t>
            </a:r>
            <a:endParaRPr kumimoji="0" lang="en-US" sz="2400" b="0" i="0" u="none" strike="noStrike" cap="none" normalizeH="0" baseline="0" dirty="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0"/>
            <a:ext cx="7010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SENSITIVITY/Recall:= TP/(TP+FN)=0.8130</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Specificity=TN/(TN+FP)=0.717</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PPV=TP/(TP+FP)=0.9752</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NPV=TN/(FN+TN)=0.257</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Misclassification Error=1- accuracy =0.194</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If we split 70:30 ratio then the accuracy of test data set is 0.806</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i.e</a:t>
            </a: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80.60 %</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If we split 80:20 ratio then the accuracy of test data set is 0.8075</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i.e</a:t>
            </a:r>
            <a:r>
              <a:rPr kumimoji="0" lang="en-US" sz="32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80.75 %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JIt.png"/>
          <p:cNvPicPr/>
          <p:nvPr/>
        </p:nvPicPr>
        <p:blipFill>
          <a:blip r:embed="rId2"/>
          <a:stretch>
            <a:fillRect/>
          </a:stretch>
        </p:blipFill>
        <p:spPr>
          <a:xfrm>
            <a:off x="762000" y="381000"/>
            <a:ext cx="7391400" cy="5181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0" y="0"/>
            <a:ext cx="81534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KNN algorithm (k-nearest neighbor)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C00000"/>
              </a:solidFill>
              <a:effectLst/>
              <a:latin typeface="Arial Narrow"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One of the most efficient and simple classification algorithms, based on the majority of the </a:t>
            </a:r>
            <a:r>
              <a:rPr kumimoji="0" lang="en-US" sz="24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neighbour’s</a:t>
            </a:r>
            <a:r>
              <a:rPr kumimoji="0" lang="en-US" sz="24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class.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KNN workflow: </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Narrow" pitchFamily="34" charset="0"/>
                <a:cs typeface="Arial" pitchFamily="34" charset="0"/>
              </a:rPr>
              <a:t>Assign k- a user defined constant for numbers of </a:t>
            </a:r>
            <a:r>
              <a:rPr kumimoji="0" lang="en-US" sz="2400" b="0" i="0" u="none" strike="noStrike" cap="none" normalizeH="0" baseline="0" dirty="0" err="1">
                <a:ln>
                  <a:noFill/>
                </a:ln>
                <a:solidFill>
                  <a:schemeClr val="tx1"/>
                </a:solidFill>
                <a:effectLst/>
                <a:latin typeface="Arial Narrow" pitchFamily="34" charset="0"/>
                <a:cs typeface="Arial" pitchFamily="34" charset="0"/>
              </a:rPr>
              <a:t>neighbour</a:t>
            </a:r>
            <a:r>
              <a:rPr kumimoji="0" lang="en-US" sz="2400" b="0" i="0" u="none" strike="noStrike" cap="none" normalizeH="0" baseline="0" dirty="0">
                <a:ln>
                  <a:noFill/>
                </a:ln>
                <a:solidFill>
                  <a:schemeClr val="tx1"/>
                </a:solidFill>
                <a:effectLst/>
                <a:latin typeface="Arial Narrow" pitchFamily="34" charset="0"/>
                <a:cs typeface="Arial" pitchFamily="34" charset="0"/>
              </a:rPr>
              <a: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Narrow" pitchFamily="34" charset="0"/>
                <a:cs typeface="Arial" pitchFamily="34" charset="0"/>
              </a:rPr>
              <a:t>For each test sample, count the class of k </a:t>
            </a:r>
            <a:r>
              <a:rPr kumimoji="0" lang="en-US" sz="2400" b="0" i="0" u="none" strike="noStrike" cap="none" normalizeH="0" baseline="0" dirty="0" err="1">
                <a:ln>
                  <a:noFill/>
                </a:ln>
                <a:solidFill>
                  <a:schemeClr val="tx1"/>
                </a:solidFill>
                <a:effectLst/>
                <a:latin typeface="Arial Narrow" pitchFamily="34" charset="0"/>
                <a:cs typeface="Arial" pitchFamily="34" charset="0"/>
              </a:rPr>
              <a:t>neighbour’s</a:t>
            </a:r>
            <a:r>
              <a:rPr kumimoji="0" lang="en-US" sz="2400" b="0" i="0" u="none" strike="noStrike" cap="none" normalizeH="0" baseline="0" dirty="0">
                <a:ln>
                  <a:noFill/>
                </a:ln>
                <a:solidFill>
                  <a:schemeClr val="tx1"/>
                </a:solidFill>
                <a:effectLst/>
                <a:latin typeface="Arial Narrow" pitchFamily="34" charset="0"/>
                <a:cs typeface="Arial" pitchFamily="34" charset="0"/>
              </a:rPr>
              <a:t> class of training set.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Narrow" pitchFamily="34" charset="0"/>
                <a:cs typeface="Arial" pitchFamily="34" charset="0"/>
              </a:rPr>
              <a:t>Assigned class of each test sample by the class of majority class of each k </a:t>
            </a:r>
            <a:r>
              <a:rPr kumimoji="0" lang="en-US" sz="2400" b="0" i="0" u="none" strike="noStrike" cap="none" normalizeH="0" baseline="0" dirty="0" err="1">
                <a:ln>
                  <a:noFill/>
                </a:ln>
                <a:solidFill>
                  <a:schemeClr val="tx1"/>
                </a:solidFill>
                <a:effectLst/>
                <a:latin typeface="Arial Narrow" pitchFamily="34" charset="0"/>
                <a:cs typeface="Arial" pitchFamily="34" charset="0"/>
              </a:rPr>
              <a:t>neighbours</a:t>
            </a:r>
            <a:r>
              <a:rPr kumimoji="0" lang="en-US" sz="2400" b="0" i="0" u="none" strike="noStrike" cap="none" normalizeH="0" baseline="0" dirty="0">
                <a:ln>
                  <a:noFill/>
                </a:ln>
                <a:solidFill>
                  <a:schemeClr val="tx1"/>
                </a:solidFill>
                <a:effectLst/>
                <a:latin typeface="Arial Narrow" pitchFamily="34" charset="0"/>
                <a:cs typeface="Arial" pitchFamily="34" charset="0"/>
              </a:rPr>
              <a:t>.</a:t>
            </a:r>
          </a:p>
        </p:txBody>
      </p:sp>
      <p:pic>
        <p:nvPicPr>
          <p:cNvPr id="3" name="Picture 2" descr="WhatsApp Image 2022-07-03 at 9.53.18 AM.jpeg"/>
          <p:cNvPicPr>
            <a:picLocks noChangeAspect="1"/>
          </p:cNvPicPr>
          <p:nvPr/>
        </p:nvPicPr>
        <p:blipFill>
          <a:blip r:embed="rId2"/>
          <a:stretch>
            <a:fillRect/>
          </a:stretch>
        </p:blipFill>
        <p:spPr>
          <a:xfrm>
            <a:off x="2895600" y="4572000"/>
            <a:ext cx="3829050" cy="16291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7772400" cy="2659912"/>
          </a:xfrm>
        </p:spPr>
        <p:txBody>
          <a:bodyPr>
            <a:normAutofit fontScale="90000"/>
          </a:bodyPr>
          <a:lstStyle/>
          <a:p>
            <a:r>
              <a:rPr lang="en-US" dirty="0"/>
              <a:t>1.INTRODUCTION</a:t>
            </a:r>
            <a:br>
              <a:rPr lang="en-US" dirty="0"/>
            </a:br>
            <a:r>
              <a:rPr lang="en-US" dirty="0"/>
              <a:t>2.OBJECTIVE</a:t>
            </a:r>
            <a:br>
              <a:rPr lang="en-US" dirty="0"/>
            </a:br>
            <a:r>
              <a:rPr lang="en-US" dirty="0"/>
              <a:t>3.METHODOLOGY</a:t>
            </a:r>
            <a:br>
              <a:rPr lang="en-US" dirty="0"/>
            </a:br>
            <a:r>
              <a:rPr lang="en-US" dirty="0"/>
              <a:t>4.RESULTS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304800"/>
          <a:ext cx="6858000" cy="4876807"/>
        </p:xfrm>
        <a:graphic>
          <a:graphicData uri="http://schemas.openxmlformats.org/drawingml/2006/table">
            <a:tbl>
              <a:tblPr/>
              <a:tblGrid>
                <a:gridCol w="3429000">
                  <a:extLst>
                    <a:ext uri="{9D8B030D-6E8A-4147-A177-3AD203B41FA5}">
                      <a16:colId xmlns:a16="http://schemas.microsoft.com/office/drawing/2014/main" xmlns="" val="20000"/>
                    </a:ext>
                  </a:extLst>
                </a:gridCol>
                <a:gridCol w="3429000">
                  <a:extLst>
                    <a:ext uri="{9D8B030D-6E8A-4147-A177-3AD203B41FA5}">
                      <a16:colId xmlns:a16="http://schemas.microsoft.com/office/drawing/2014/main" xmlns="" val="20001"/>
                    </a:ext>
                  </a:extLst>
                </a:gridCol>
              </a:tblGrid>
              <a:tr h="375139">
                <a:tc>
                  <a:txBody>
                    <a:bodyPr/>
                    <a:lstStyle/>
                    <a:p>
                      <a:pPr marL="0" marR="0" indent="457200" algn="just">
                        <a:spcBef>
                          <a:spcPts val="0"/>
                        </a:spcBef>
                        <a:spcAft>
                          <a:spcPts val="600"/>
                        </a:spcAft>
                      </a:pPr>
                      <a:r>
                        <a:rPr lang="en-US" sz="1400" dirty="0">
                          <a:latin typeface="Arial Narrow"/>
                          <a:ea typeface="Century Gothic"/>
                          <a:cs typeface="Times New Roman"/>
                        </a:rPr>
                        <a:t>  K</a:t>
                      </a:r>
                      <a:endParaRPr lang="en-US" sz="1100" dirty="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a:latin typeface="Arial Narrow"/>
                          <a:ea typeface="Century Gothic"/>
                          <a:cs typeface="Times New Roman"/>
                        </a:rPr>
                        <a:t>ACCURACY</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75139">
                <a:tc>
                  <a:txBody>
                    <a:bodyPr/>
                    <a:lstStyle/>
                    <a:p>
                      <a:pPr marL="0" marR="0" indent="457200" algn="just">
                        <a:spcBef>
                          <a:spcPts val="0"/>
                        </a:spcBef>
                        <a:spcAft>
                          <a:spcPts val="600"/>
                        </a:spcAft>
                      </a:pPr>
                      <a:endParaRPr lang="en-US" sz="1100" dirty="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endParaRPr lang="en-US" sz="1100" dirty="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3</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dirty="0">
                          <a:latin typeface="Arial Narrow"/>
                          <a:ea typeface="Century Gothic"/>
                          <a:cs typeface="Times New Roman"/>
                        </a:rPr>
                        <a:t>0.9972</a:t>
                      </a:r>
                      <a:endParaRPr lang="en-US" sz="1100" dirty="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5</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dirty="0">
                          <a:latin typeface="Arial Narrow"/>
                          <a:ea typeface="Century Gothic"/>
                          <a:cs typeface="Times New Roman"/>
                        </a:rPr>
                        <a:t>0.9962</a:t>
                      </a:r>
                      <a:endParaRPr lang="en-US" sz="1100" dirty="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7</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a:latin typeface="Arial Narrow"/>
                          <a:ea typeface="Century Gothic"/>
                          <a:cs typeface="Times New Roman"/>
                        </a:rPr>
                        <a:t>0.9955</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25</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a:latin typeface="Arial Narrow"/>
                          <a:ea typeface="Century Gothic"/>
                          <a:cs typeface="Times New Roman"/>
                        </a:rPr>
                        <a:t>0.9929</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27</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a:latin typeface="Arial Narrow"/>
                          <a:ea typeface="Century Gothic"/>
                          <a:cs typeface="Times New Roman"/>
                        </a:rPr>
                        <a:t>0.99273</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19</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a:latin typeface="Arial Narrow"/>
                          <a:ea typeface="Century Gothic"/>
                          <a:cs typeface="Times New Roman"/>
                        </a:rPr>
                        <a:t>0.9933</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21</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a:latin typeface="Arial Narrow"/>
                          <a:ea typeface="Century Gothic"/>
                          <a:cs typeface="Times New Roman"/>
                        </a:rPr>
                        <a:t>0.9934</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23</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a:latin typeface="Arial Narrow"/>
                          <a:ea typeface="Century Gothic"/>
                          <a:cs typeface="Times New Roman"/>
                        </a:rPr>
                        <a:t>0.9931</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173</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a:latin typeface="Arial Narrow"/>
                          <a:ea typeface="Century Gothic"/>
                          <a:cs typeface="Times New Roman"/>
                        </a:rPr>
                        <a:t>0.9872</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75139">
                <a:tc>
                  <a:txBody>
                    <a:bodyPr/>
                    <a:lstStyle/>
                    <a:p>
                      <a:pPr marL="0" marR="0" indent="457200" algn="just">
                        <a:spcBef>
                          <a:spcPts val="0"/>
                        </a:spcBef>
                        <a:spcAft>
                          <a:spcPts val="600"/>
                        </a:spcAft>
                      </a:pPr>
                      <a:r>
                        <a:rPr lang="en-US" sz="1400">
                          <a:latin typeface="Arial Narrow"/>
                          <a:ea typeface="Century Gothic"/>
                          <a:cs typeface="Times New Roman"/>
                        </a:rPr>
                        <a:t>179</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a:latin typeface="Arial Narrow"/>
                          <a:ea typeface="Century Gothic"/>
                          <a:cs typeface="Times New Roman"/>
                        </a:rPr>
                        <a:t>0.9871</a:t>
                      </a:r>
                      <a:endParaRPr lang="en-US" sz="110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375139">
                <a:tc>
                  <a:txBody>
                    <a:bodyPr/>
                    <a:lstStyle/>
                    <a:p>
                      <a:pPr marL="0" marR="0" indent="457200" algn="just">
                        <a:spcBef>
                          <a:spcPts val="0"/>
                        </a:spcBef>
                        <a:spcAft>
                          <a:spcPts val="600"/>
                        </a:spcAft>
                      </a:pPr>
                      <a:r>
                        <a:rPr lang="en-US" sz="1400" dirty="0">
                          <a:latin typeface="Arial Narrow"/>
                          <a:ea typeface="Century Gothic"/>
                          <a:cs typeface="Times New Roman"/>
                        </a:rPr>
                        <a:t>51</a:t>
                      </a:r>
                      <a:endParaRPr lang="en-US" sz="1100" dirty="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spcBef>
                          <a:spcPts val="0"/>
                        </a:spcBef>
                        <a:spcAft>
                          <a:spcPts val="600"/>
                        </a:spcAft>
                      </a:pPr>
                      <a:r>
                        <a:rPr lang="en-US" sz="1400" dirty="0">
                          <a:latin typeface="Arial Narrow"/>
                          <a:ea typeface="Century Gothic"/>
                          <a:cs typeface="Times New Roman"/>
                        </a:rPr>
                        <a:t>0.9915</a:t>
                      </a:r>
                      <a:endParaRPr lang="en-US" sz="1100" dirty="0">
                        <a:latin typeface="Century Gothic"/>
                        <a:ea typeface="Century Gothic"/>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bl>
          </a:graphicData>
        </a:graphic>
      </p:graphicFrame>
      <p:sp>
        <p:nvSpPr>
          <p:cNvPr id="5" name="Rectangle 4"/>
          <p:cNvSpPr/>
          <p:nvPr/>
        </p:nvSpPr>
        <p:spPr>
          <a:xfrm>
            <a:off x="2133600" y="5562600"/>
            <a:ext cx="5486400" cy="369332"/>
          </a:xfrm>
          <a:prstGeom prst="rect">
            <a:avLst/>
          </a:prstGeom>
        </p:spPr>
        <p:txBody>
          <a:bodyPr wrap="square">
            <a:spAutoFit/>
          </a:bodyPr>
          <a:lstStyle/>
          <a:p>
            <a:r>
              <a:rPr kumimoji="0" lang="en-US"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Here the model </a:t>
            </a:r>
            <a:r>
              <a:rPr kumimoji="0" lang="en-US" b="1"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achived</a:t>
            </a:r>
            <a:r>
              <a:rPr kumimoji="0" lang="en-US"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99.72% accuracy with k=3 </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0"/>
            <a:ext cx="6781800" cy="43704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DECISION TREE</a:t>
            </a:r>
            <a:r>
              <a:rPr kumimoji="0" lang="en-US" sz="2000"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a:t>
            </a:r>
            <a:endParaRPr kumimoji="0" lang="en-US" sz="2000" i="0" u="none" strike="noStrike" cap="none" normalizeH="0" baseline="0" dirty="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 decision tree is a tree shaped graphical representation used to determined a course of action of show a statistically probability.</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Decision tree work flow:-</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Narrow" pitchFamily="34" charset="0"/>
                <a:cs typeface="Arial" pitchFamily="34" charset="0"/>
              </a:rPr>
              <a:t>Decide on best predictor/attributes(root node) of target variables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Narrow" pitchFamily="34" charset="0"/>
                <a:cs typeface="Arial" pitchFamily="34" charset="0"/>
              </a:rPr>
              <a:t>With each label of the </a:t>
            </a:r>
            <a:r>
              <a:rPr kumimoji="0" lang="en-US" sz="2000" b="0" i="0" u="none" strike="noStrike" cap="none" normalizeH="0" baseline="0" dirty="0" err="1">
                <a:ln>
                  <a:noFill/>
                </a:ln>
                <a:solidFill>
                  <a:schemeClr val="tx1"/>
                </a:solidFill>
                <a:effectLst/>
                <a:latin typeface="Arial Narrow" pitchFamily="34" charset="0"/>
                <a:cs typeface="Arial" pitchFamily="34" charset="0"/>
              </a:rPr>
              <a:t>nodes,decide</a:t>
            </a:r>
            <a:r>
              <a:rPr kumimoji="0" lang="en-US" sz="2000" b="0" i="0" u="none" strike="noStrike" cap="none" normalizeH="0" baseline="0" dirty="0">
                <a:ln>
                  <a:noFill/>
                </a:ln>
                <a:solidFill>
                  <a:schemeClr val="tx1"/>
                </a:solidFill>
                <a:effectLst/>
                <a:latin typeface="Arial Narrow" pitchFamily="34" charset="0"/>
                <a:cs typeface="Arial" pitchFamily="34" charset="0"/>
              </a:rPr>
              <a:t> best attributes from the </a:t>
            </a:r>
            <a:r>
              <a:rPr kumimoji="0" lang="en-US" sz="2000" b="0" i="0" u="none" strike="noStrike" cap="none" normalizeH="0" baseline="0" dirty="0" err="1">
                <a:ln>
                  <a:noFill/>
                </a:ln>
                <a:solidFill>
                  <a:schemeClr val="tx1"/>
                </a:solidFill>
                <a:effectLst/>
                <a:latin typeface="Arial Narrow" pitchFamily="34" charset="0"/>
                <a:cs typeface="Arial" pitchFamily="34" charset="0"/>
              </a:rPr>
              <a:t>remaining.Stop</a:t>
            </a:r>
            <a:r>
              <a:rPr kumimoji="0" lang="en-US" sz="2000" b="0" i="0" u="none" strike="noStrike" cap="none" normalizeH="0" baseline="0" dirty="0">
                <a:ln>
                  <a:noFill/>
                </a:ln>
                <a:solidFill>
                  <a:schemeClr val="tx1"/>
                </a:solidFill>
                <a:effectLst/>
                <a:latin typeface="Arial Narrow" pitchFamily="34" charset="0"/>
                <a:cs typeface="Arial" pitchFamily="34" charset="0"/>
              </a:rPr>
              <a:t> for each label if any of them classify the target’s label fully(which is term as leaf node).</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C) Repeat B until “Leaf nodes” is achieved.</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Entropy 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For a target variable having “C”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values,Pi</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is the proportion of 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belonging to class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i</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Information gain for attribute A given Entropy(S):-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descr="decision-tree-equations.png"/>
          <p:cNvPicPr/>
          <p:nvPr/>
        </p:nvPicPr>
        <p:blipFill>
          <a:blip r:embed="rId2"/>
          <a:stretch>
            <a:fillRect/>
          </a:stretch>
        </p:blipFill>
        <p:spPr>
          <a:xfrm>
            <a:off x="838200" y="4038600"/>
            <a:ext cx="5943600" cy="1520825"/>
          </a:xfrm>
          <a:prstGeom prst="rect">
            <a:avLst/>
          </a:prstGeom>
        </p:spPr>
      </p:pic>
      <p:sp>
        <p:nvSpPr>
          <p:cNvPr id="32770" name="Rectangle 2"/>
          <p:cNvSpPr>
            <a:spLocks noChangeArrowheads="1"/>
          </p:cNvSpPr>
          <p:nvPr/>
        </p:nvSpPr>
        <p:spPr bwMode="auto">
          <a:xfrm>
            <a:off x="3352800" y="5562600"/>
            <a:ext cx="5354671"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Where,</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Values(A) is the set of all possible values for attribute A.</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Sv</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is the subset of S for which attributes A has value v</a:t>
            </a:r>
            <a:r>
              <a:rPr kumimoji="0" lang="en-US" sz="14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t>
            </a:r>
            <a:endParaRPr kumimoji="0" lang="en-US" sz="1400" b="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
            </a:r>
            <a:br>
              <a:rPr kumimoji="0" lang="en-US" sz="1400" b="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b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plot09.png"/>
          <p:cNvPicPr/>
          <p:nvPr/>
        </p:nvPicPr>
        <p:blipFill>
          <a:blip r:embed="rId2">
            <a:extLst>
              <a:ext uri="{28A0092B-C50C-407E-A947-70E740481C1C}">
                <a14:useLocalDpi xmlns:a14="http://schemas.microsoft.com/office/drawing/2010/main" xmlns="" val="0"/>
              </a:ext>
            </a:extLst>
          </a:blip>
          <a:stretch>
            <a:fillRect/>
          </a:stretch>
        </p:blipFill>
        <p:spPr>
          <a:xfrm>
            <a:off x="609600" y="228600"/>
            <a:ext cx="7924799" cy="5410200"/>
          </a:xfrm>
          <a:prstGeom prst="rect">
            <a:avLst/>
          </a:prstGeom>
        </p:spPr>
      </p:pic>
      <p:sp>
        <p:nvSpPr>
          <p:cNvPr id="36871" name="Rectangle 7"/>
          <p:cNvSpPr>
            <a:spLocks noChangeArrowheads="1"/>
          </p:cNvSpPr>
          <p:nvPr/>
        </p:nvSpPr>
        <p:spPr bwMode="auto">
          <a:xfrm>
            <a:off x="1371600" y="5486400"/>
            <a:ext cx="596028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The decision </a:t>
            </a:r>
            <a:r>
              <a:rPr kumimoji="0" lang="en-US" sz="28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classiferachived</a:t>
            </a: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40% accuracy</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0" y="0"/>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K – Means algorithm</a:t>
            </a:r>
            <a:r>
              <a:rPr kumimoji="0" lang="en-US" sz="2400" b="0"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a:t>
            </a:r>
            <a:endParaRPr kumimoji="0" lang="en-US" sz="2400" b="0" i="0" u="none" strike="noStrike" cap="none" normalizeH="0" baseline="0" dirty="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K means clustering is one of the most popular unsupervised learning methods in machine learning. This algorithms helps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identify”k</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possible group(cluster) from “n” elements based on the distances between the elements.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 more detailed explanation would be: the algorithms finds out the distances among each elements in your data, then find the number of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centroid,allocates</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the elements to the nearest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centroids</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to form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clusters,and</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the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ultimates</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goal is to keep the size of each cluster as small as possible.</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K-means can be used in multiple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ways.For</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instances, Customer segmentation, insurance fraud detection, document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classification,etc</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K means is a clustering algorithm,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ie</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we have points in n- dimensional space, and we want to form them group having similar characteristics.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Workflow:-</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Narrow" pitchFamily="34" charset="0"/>
                <a:cs typeface="Arial" pitchFamily="34" charset="0"/>
              </a:rPr>
              <a:t>Assign or arbitrarily choose k points as the initial cluster centers.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Narrow" pitchFamily="34" charset="0"/>
                <a:cs typeface="Arial" pitchFamily="34" charset="0"/>
              </a:rPr>
              <a:t>Reassign each object/points to the cluster to which the object/points are the most similar based on the mean values of the objects in the cluster.</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Narrow" pitchFamily="34" charset="0"/>
                <a:cs typeface="Arial" pitchFamily="34" charset="0"/>
              </a:rPr>
              <a:t>Update the cluster </a:t>
            </a:r>
            <a:r>
              <a:rPr kumimoji="0" lang="en-US" sz="2000" b="0" i="0" u="none" strike="noStrike" cap="none" normalizeH="0" baseline="0" dirty="0" err="1">
                <a:ln>
                  <a:noFill/>
                </a:ln>
                <a:solidFill>
                  <a:schemeClr val="tx1"/>
                </a:solidFill>
                <a:effectLst/>
                <a:latin typeface="Arial Narrow" pitchFamily="34" charset="0"/>
                <a:cs typeface="Arial" pitchFamily="34" charset="0"/>
              </a:rPr>
              <a:t>means,that</a:t>
            </a:r>
            <a:r>
              <a:rPr kumimoji="0" lang="en-US" sz="2000" b="0" i="0" u="none" strike="noStrike" cap="none" normalizeH="0" baseline="0" dirty="0">
                <a:ln>
                  <a:noFill/>
                </a:ln>
                <a:solidFill>
                  <a:schemeClr val="tx1"/>
                </a:solidFill>
                <a:effectLst/>
                <a:latin typeface="Arial Narrow" pitchFamily="34" charset="0"/>
                <a:cs typeface="Arial" pitchFamily="34" charset="0"/>
              </a:rPr>
              <a:t> is, calculate the mean value of the objects for each cluster.</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Narrow" pitchFamily="34" charset="0"/>
                <a:cs typeface="Arial" pitchFamily="34" charset="0"/>
              </a:rPr>
              <a:t>Repeat (B) and (c) until no change:</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2964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Find K </a:t>
            </a:r>
            <a:endParaRPr kumimoji="0" lang="en-US" sz="20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In this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step,we</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would need to know two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terms,”wss</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and “elbow rule”, to help us find the best number of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centroids</a:t>
            </a: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WSS:-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The sum distance within the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centroids.Since</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the K- means algorithm’s goal is to keep the size of each cluster as small as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possible,the</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small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wss</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indicates that every data point is close to its nearest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centroids,or</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say the model has returned good results.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Elbow rule/method: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 heuristic used in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determing</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the number of cluster in a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dataset.We</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first plot our the WSS score against the number of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K.Because</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with the number of K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increasing,the</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WSS will always decrease;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however,the</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magnitude of decrease between each k will be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diminishing,and</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plot will be a curve which looks like an arm that curled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up.In</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this </a:t>
            </a:r>
            <a:r>
              <a:rPr kumimoji="0" lang="en-US"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way,we</a:t>
            </a:r>
            <a:r>
              <a:rPr kumimoji="0" lang="en-US"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secondly need to find out which points falls on the elbow.</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descr="WhatsApp Image 2022-07-03 at 9.53.18 AM.jpeg"/>
          <p:cNvPicPr>
            <a:picLocks noChangeAspect="1"/>
          </p:cNvPicPr>
          <p:nvPr/>
        </p:nvPicPr>
        <p:blipFill>
          <a:blip r:embed="rId2"/>
          <a:stretch>
            <a:fillRect/>
          </a:stretch>
        </p:blipFill>
        <p:spPr>
          <a:xfrm>
            <a:off x="2667000" y="4192658"/>
            <a:ext cx="3600450" cy="153186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3276600" y="152400"/>
            <a:ext cx="2061897"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latin typeface="Arial Narrow" pitchFamily="34" charset="0"/>
                <a:ea typeface="Times New Roman" pitchFamily="18" charset="0"/>
                <a:cs typeface="Calibri" pitchFamily="34" charset="0"/>
              </a:rPr>
              <a:t>Elbow method</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descr="WhatsApp Image 2022-07-02 at 11.37.39 AM.jpeg"/>
          <p:cNvPicPr/>
          <p:nvPr/>
        </p:nvPicPr>
        <p:blipFill>
          <a:blip r:embed="rId2"/>
          <a:stretch>
            <a:fillRect/>
          </a:stretch>
        </p:blipFill>
        <p:spPr>
          <a:xfrm>
            <a:off x="2057400" y="762000"/>
            <a:ext cx="4448175" cy="2600325"/>
          </a:xfrm>
          <a:prstGeom prst="rect">
            <a:avLst/>
          </a:prstGeom>
        </p:spPr>
      </p:pic>
      <p:graphicFrame>
        <p:nvGraphicFramePr>
          <p:cNvPr id="4" name="Table 3"/>
          <p:cNvGraphicFramePr>
            <a:graphicFrameLocks noGrp="1"/>
          </p:cNvGraphicFramePr>
          <p:nvPr/>
        </p:nvGraphicFramePr>
        <p:xfrm>
          <a:off x="2895600" y="5715000"/>
          <a:ext cx="6080760" cy="736092"/>
        </p:xfrm>
        <a:graphic>
          <a:graphicData uri="http://schemas.openxmlformats.org/drawingml/2006/table">
            <a:tbl>
              <a:tblPr/>
              <a:tblGrid>
                <a:gridCol w="1520190">
                  <a:extLst>
                    <a:ext uri="{9D8B030D-6E8A-4147-A177-3AD203B41FA5}">
                      <a16:colId xmlns:a16="http://schemas.microsoft.com/office/drawing/2014/main" xmlns="" val="20000"/>
                    </a:ext>
                  </a:extLst>
                </a:gridCol>
                <a:gridCol w="1520190">
                  <a:extLst>
                    <a:ext uri="{9D8B030D-6E8A-4147-A177-3AD203B41FA5}">
                      <a16:colId xmlns:a16="http://schemas.microsoft.com/office/drawing/2014/main" xmlns="" val="20001"/>
                    </a:ext>
                  </a:extLst>
                </a:gridCol>
                <a:gridCol w="1520190">
                  <a:extLst>
                    <a:ext uri="{9D8B030D-6E8A-4147-A177-3AD203B41FA5}">
                      <a16:colId xmlns:a16="http://schemas.microsoft.com/office/drawing/2014/main" xmlns="" val="20002"/>
                    </a:ext>
                  </a:extLst>
                </a:gridCol>
                <a:gridCol w="1520190">
                  <a:extLst>
                    <a:ext uri="{9D8B030D-6E8A-4147-A177-3AD203B41FA5}">
                      <a16:colId xmlns:a16="http://schemas.microsoft.com/office/drawing/2014/main" xmlns="" val="20003"/>
                    </a:ext>
                  </a:extLst>
                </a:gridCol>
              </a:tblGrid>
              <a:tr h="29718">
                <a:tc>
                  <a:txBody>
                    <a:bodyPr/>
                    <a:lstStyle/>
                    <a:p>
                      <a:pPr marL="0" marR="0" indent="457200" algn="just">
                        <a:lnSpc>
                          <a:spcPct val="115000"/>
                        </a:lnSpc>
                        <a:spcBef>
                          <a:spcPts val="0"/>
                        </a:spcBef>
                        <a:spcAft>
                          <a:spcPts val="600"/>
                        </a:spcAft>
                      </a:pP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0</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8785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dirty="0">
                          <a:latin typeface="Arial Narrow"/>
                          <a:ea typeface="Century Gothic"/>
                          <a:cs typeface="Times New Roman"/>
                        </a:rPr>
                        <a:t>11687</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2892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1733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4229</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dirty="0">
                          <a:latin typeface="Arial Narrow"/>
                          <a:ea typeface="Century Gothic"/>
                          <a:cs typeface="Times New Roman"/>
                        </a:rPr>
                        <a:t>674</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38914" name="Rectangle 2"/>
          <p:cNvSpPr>
            <a:spLocks noChangeArrowheads="1"/>
          </p:cNvSpPr>
          <p:nvPr/>
        </p:nvSpPr>
        <p:spPr bwMode="auto">
          <a:xfrm>
            <a:off x="228600" y="3352800"/>
            <a:ext cx="9144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From the above plot, we look for an elbow where sum of square beings to bend.</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This is typically optimal number of cluster for this plot each appeared that there is a bit of elbow or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bend at K=3 cluster</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In our dataset,15916 be observation in cluster 2</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10518 be observation in cluster 1</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3566 be observation in cluster 3</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1981200" y="5181600"/>
            <a:ext cx="1377878" cy="369332"/>
          </a:xfrm>
          <a:prstGeom prst="rect">
            <a:avLst/>
          </a:prstGeom>
        </p:spPr>
        <p:txBody>
          <a:bodyPr wrap="none">
            <a:spAutoFit/>
          </a:bodyPr>
          <a:lstStyle/>
          <a:p>
            <a:pPr lvl="0" indent="457200" eaLnBrk="0" fontAlgn="base" hangingPunct="0">
              <a:spcBef>
                <a:spcPct val="0"/>
              </a:spcBef>
              <a:spcAft>
                <a:spcPct val="0"/>
              </a:spcAft>
            </a:pPr>
            <a:r>
              <a:rPr kumimoji="0" lang="en-US"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TABLE</a:t>
            </a:r>
            <a:r>
              <a:rPr kumimoji="0" lang="en-US"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0"/>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PCA – PRINCIPAL COMPONENT ANALYSIS</a:t>
            </a:r>
            <a:endParaRPr kumimoji="0" lang="en-US" sz="2000" b="0" i="0" u="sng" strike="noStrike" cap="none" normalizeH="0" baseline="0" dirty="0">
              <a:ln>
                <a:noFill/>
              </a:ln>
              <a:solidFill>
                <a:srgbClr val="C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PCA is a statistical technique for reducing the dimension of an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mxn</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dataset such a way that a set of values possibly correlated variables into a set of linearly uncorrelated variables namely principal components.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The first principal component direction of the data is the one along which the observation vary the </a:t>
            </a:r>
            <a:r>
              <a:rPr kumimoji="0" lang="en-US" sz="2000" b="0" i="0" u="none" strike="noStrike" cap="none" normalizeH="0" baseline="0" dirty="0" err="1">
                <a:ln>
                  <a:noFill/>
                </a:ln>
                <a:solidFill>
                  <a:schemeClr val="tx1"/>
                </a:solidFill>
                <a:effectLst/>
                <a:latin typeface="Arial Narrow" pitchFamily="34" charset="0"/>
                <a:ea typeface="Times New Roman" pitchFamily="18" charset="0"/>
                <a:cs typeface="Calibri" pitchFamily="34" charset="0"/>
              </a:rPr>
              <a:t>most.Likewise</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the first principal components as the 2</a:t>
            </a:r>
            <a:r>
              <a:rPr kumimoji="0" lang="en-US" sz="2000" b="0" i="0" u="none" strike="noStrike" cap="none" normalizeH="0" baseline="30000" dirty="0">
                <a:ln>
                  <a:noFill/>
                </a:ln>
                <a:solidFill>
                  <a:schemeClr val="tx1"/>
                </a:solidFill>
                <a:effectLst/>
                <a:latin typeface="Arial Narrow" pitchFamily="34" charset="0"/>
                <a:ea typeface="Times New Roman" pitchFamily="18" charset="0"/>
                <a:cs typeface="Calibri" pitchFamily="34" charset="0"/>
              </a:rPr>
              <a:t>nd</a:t>
            </a: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most vary and so on</a:t>
            </a:r>
            <a:r>
              <a:rPr kumimoji="0" lang="en-US" sz="20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descr="pca.png"/>
          <p:cNvPicPr/>
          <p:nvPr/>
        </p:nvPicPr>
        <p:blipFill>
          <a:blip r:embed="rId2"/>
          <a:stretch>
            <a:fillRect/>
          </a:stretch>
        </p:blipFill>
        <p:spPr>
          <a:xfrm>
            <a:off x="304800" y="2286000"/>
            <a:ext cx="7696200" cy="350043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21 pca.png"/>
          <p:cNvPicPr>
            <a:picLocks noChangeAspect="1"/>
          </p:cNvPicPr>
          <p:nvPr/>
        </p:nvPicPr>
        <p:blipFill>
          <a:blip r:embed="rId2"/>
          <a:stretch>
            <a:fillRect/>
          </a:stretch>
        </p:blipFill>
        <p:spPr>
          <a:xfrm>
            <a:off x="0" y="1600200"/>
            <a:ext cx="9144000" cy="3513507"/>
          </a:xfrm>
          <a:prstGeom prst="rect">
            <a:avLst/>
          </a:prstGeom>
        </p:spPr>
      </p:pic>
      <p:sp>
        <p:nvSpPr>
          <p:cNvPr id="3" name="Rectangle 2"/>
          <p:cNvSpPr/>
          <p:nvPr/>
        </p:nvSpPr>
        <p:spPr>
          <a:xfrm>
            <a:off x="0" y="990600"/>
            <a:ext cx="2861681" cy="369332"/>
          </a:xfrm>
          <a:prstGeom prst="rect">
            <a:avLst/>
          </a:prstGeom>
        </p:spPr>
        <p:txBody>
          <a:bodyPr wrap="none">
            <a:spAutoFit/>
          </a:bodyPr>
          <a:lstStyle/>
          <a:p>
            <a:r>
              <a:rPr lang="en-US" b="1" dirty="0"/>
              <a:t>PRINCIPAL COMPONENT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3).png"/>
          <p:cNvPicPr>
            <a:picLocks noChangeAspect="1"/>
          </p:cNvPicPr>
          <p:nvPr/>
        </p:nvPicPr>
        <p:blipFill>
          <a:blip r:embed="rId2"/>
          <a:stretch>
            <a:fillRect/>
          </a:stretch>
        </p:blipFill>
        <p:spPr>
          <a:xfrm>
            <a:off x="0" y="1057275"/>
            <a:ext cx="9144000" cy="47434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0"/>
            <a:ext cx="683232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The proportion of variance explained by each principal component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descr="Screenshot (47).png"/>
          <p:cNvPicPr/>
          <p:nvPr/>
        </p:nvPicPr>
        <p:blipFill>
          <a:blip r:embed="rId2"/>
          <a:stretch>
            <a:fillRect/>
          </a:stretch>
        </p:blipFill>
        <p:spPr>
          <a:xfrm>
            <a:off x="152400" y="381001"/>
            <a:ext cx="6629400" cy="1143000"/>
          </a:xfrm>
          <a:prstGeom prst="rect">
            <a:avLst/>
          </a:prstGeom>
        </p:spPr>
      </p:pic>
      <p:sp>
        <p:nvSpPr>
          <p:cNvPr id="4" name="Rectangle 3"/>
          <p:cNvSpPr/>
          <p:nvPr/>
        </p:nvSpPr>
        <p:spPr>
          <a:xfrm>
            <a:off x="381000" y="1676400"/>
            <a:ext cx="2414444" cy="369332"/>
          </a:xfrm>
          <a:prstGeom prst="rect">
            <a:avLst/>
          </a:prstGeom>
        </p:spPr>
        <p:txBody>
          <a:bodyPr wrap="none">
            <a:spAutoFit/>
          </a:bodyPr>
          <a:lstStyle/>
          <a:p>
            <a:r>
              <a:rPr lang="en-US" b="1" u="sng" dirty="0"/>
              <a:t>SCREE PLOT OF PCA</a:t>
            </a:r>
            <a:endParaRPr lang="en-US" u="sng" dirty="0"/>
          </a:p>
        </p:txBody>
      </p:sp>
      <p:pic>
        <p:nvPicPr>
          <p:cNvPr id="5" name="Picture 4" descr="SCREE PLOT.png"/>
          <p:cNvPicPr/>
          <p:nvPr/>
        </p:nvPicPr>
        <p:blipFill>
          <a:blip r:embed="rId3"/>
          <a:stretch>
            <a:fillRect/>
          </a:stretch>
        </p:blipFill>
        <p:spPr>
          <a:xfrm>
            <a:off x="381000" y="2057400"/>
            <a:ext cx="7315200" cy="3581400"/>
          </a:xfrm>
          <a:prstGeom prst="rect">
            <a:avLst/>
          </a:prstGeom>
        </p:spPr>
      </p:pic>
      <p:sp>
        <p:nvSpPr>
          <p:cNvPr id="40962" name="Rectangle 2"/>
          <p:cNvSpPr>
            <a:spLocks noChangeArrowheads="1"/>
          </p:cNvSpPr>
          <p:nvPr/>
        </p:nvSpPr>
        <p:spPr bwMode="auto">
          <a:xfrm>
            <a:off x="2514600" y="5486400"/>
            <a:ext cx="6324600" cy="10464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chemeClr val="tx1"/>
                </a:solidFill>
                <a:effectLst/>
                <a:latin typeface="Arial Narrow" pitchFamily="34" charset="0"/>
                <a:ea typeface="Times New Roman" pitchFamily="18" charset="0"/>
                <a:cs typeface="Calibri" pitchFamily="34" charset="0"/>
              </a:rPr>
              <a:t>Interpretation</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Upto16</a:t>
            </a:r>
            <a:r>
              <a:rPr kumimoji="0" lang="en-US" sz="1600" b="0" i="0" u="none" strike="noStrike" cap="none" normalizeH="0" baseline="30000" dirty="0">
                <a:ln>
                  <a:noFill/>
                </a:ln>
                <a:solidFill>
                  <a:schemeClr val="tx1"/>
                </a:solidFill>
                <a:effectLst/>
                <a:latin typeface="Arial Narrow" pitchFamily="34" charset="0"/>
                <a:ea typeface="Times New Roman" pitchFamily="18" charset="0"/>
                <a:cs typeface="Calibri" pitchFamily="34" charset="0"/>
              </a:rPr>
              <a:t>th</a:t>
            </a:r>
            <a:r>
              <a:rPr kumimoji="0" lang="en-US" sz="16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Principal components, it accounts for 98.61 variance for the whole </a:t>
            </a: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dataset. Where, we have 21 variables, the PCA is reduced to 16</a:t>
            </a:r>
            <a:r>
              <a:rPr kumimoji="0" lang="en-US" sz="1600" b="0" i="0" u="none" strike="noStrike" cap="none" normalizeH="0" baseline="30000" dirty="0">
                <a:ln>
                  <a:noFill/>
                </a:ln>
                <a:solidFill>
                  <a:schemeClr val="tx1"/>
                </a:solidFill>
                <a:effectLst/>
                <a:latin typeface="Arial Narrow" pitchFamily="34" charset="0"/>
                <a:ea typeface="Times New Roman" pitchFamily="18" charset="0"/>
                <a:cs typeface="Calibri" pitchFamily="34" charset="0"/>
              </a:rPr>
              <a:t>th</a:t>
            </a:r>
            <a:r>
              <a:rPr kumimoji="0" lang="en-US" sz="16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linearly </a:t>
            </a: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uncorrelated variables which is an efficient dimension reduction</a:t>
            </a:r>
            <a:r>
              <a:rPr kumimoji="0" lang="en-US" sz="16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838200"/>
            <a:ext cx="8991600" cy="3908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400" b="1" i="1" u="sng" strike="noStrike" cap="none" normalizeH="0" baseline="0" dirty="0">
              <a:ln>
                <a:noFill/>
              </a:ln>
              <a:solidFill>
                <a:schemeClr val="tx1"/>
              </a:solidFill>
              <a:effectLst/>
              <a:latin typeface="Arial Narrow" pitchFamily="34" charset="0"/>
              <a:ea typeface="Times New Roman" pitchFamily="18" charset="0"/>
              <a:cs typeface="Calibri"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1400" b="1" i="1" u="sng" dirty="0">
              <a:latin typeface="Arial Narrow" pitchFamily="34" charset="0"/>
              <a:ea typeface="Times New Roman" pitchFamily="18" charset="0"/>
              <a:cs typeface="Calibri"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400" b="1" i="1" u="sng" strike="noStrike" cap="none" normalizeH="0" baseline="0" dirty="0">
              <a:ln>
                <a:noFill/>
              </a:ln>
              <a:solidFill>
                <a:schemeClr val="tx1"/>
              </a:solidFill>
              <a:effectLst/>
              <a:latin typeface="Arial Narrow" pitchFamily="34" charset="0"/>
              <a:ea typeface="Times New Roman" pitchFamily="18" charset="0"/>
              <a:cs typeface="Calibri"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1400" b="1" i="1" u="sng" dirty="0">
              <a:latin typeface="Arial Narrow" pitchFamily="34" charset="0"/>
              <a:ea typeface="Times New Roman" pitchFamily="18" charset="0"/>
              <a:cs typeface="Calibri"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i="1" u="sng" strike="noStrike" cap="none" normalizeH="0" baseline="0" dirty="0">
                <a:ln>
                  <a:noFill/>
                </a:ln>
                <a:solidFill>
                  <a:schemeClr val="accent2"/>
                </a:solidFill>
                <a:effectLst/>
                <a:latin typeface="Arial Narrow" pitchFamily="34" charset="0"/>
                <a:ea typeface="Times New Roman" pitchFamily="18" charset="0"/>
                <a:cs typeface="Calibri" pitchFamily="34" charset="0"/>
              </a:rPr>
              <a:t>Abstract</a:t>
            </a:r>
            <a:r>
              <a:rPr kumimoji="0" lang="en-US" sz="2400" i="1" u="none" strike="noStrike" cap="none" normalizeH="0" baseline="0" dirty="0">
                <a:ln>
                  <a:noFill/>
                </a:ln>
                <a:solidFill>
                  <a:schemeClr val="accent2"/>
                </a:solidFill>
                <a:effectLst/>
                <a:latin typeface="Arial Narrow" pitchFamily="34" charset="0"/>
                <a:ea typeface="Times New Roman" pitchFamily="18" charset="0"/>
                <a:cs typeface="Calibri" pitchFamily="34" charset="0"/>
              </a:rPr>
              <a:t>:-</a:t>
            </a:r>
            <a:endParaRPr kumimoji="0" lang="en-US" sz="2400" i="1" u="none" strike="noStrike" cap="none" normalizeH="0" baseline="0" dirty="0">
              <a:ln>
                <a:noFill/>
              </a:ln>
              <a:solidFill>
                <a:schemeClr val="accent2"/>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a:ln>
                  <a:noFill/>
                </a:ln>
                <a:solidFill>
                  <a:schemeClr val="tx1"/>
                </a:solidFill>
                <a:effectLst/>
                <a:latin typeface="Arial Narrow" pitchFamily="34" charset="0"/>
                <a:ea typeface="Times New Roman" pitchFamily="18" charset="0"/>
                <a:cs typeface="Calibri" pitchFamily="34" charset="0"/>
              </a:rPr>
              <a:t>Now a days Using technology like phishing technique to do internet</a:t>
            </a:r>
            <a:endParaRPr kumimoji="0" lang="en-US" sz="2400" i="1"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a:ln>
                  <a:noFill/>
                </a:ln>
                <a:solidFill>
                  <a:schemeClr val="tx1"/>
                </a:solidFill>
                <a:effectLst/>
                <a:latin typeface="Arial Narrow" pitchFamily="34" charset="0"/>
                <a:ea typeface="Times New Roman" pitchFamily="18" charset="0"/>
                <a:cs typeface="Calibri" pitchFamily="34" charset="0"/>
              </a:rPr>
              <a:t>banking, fraud means transferring and removing the money from banker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a:ln>
                  <a:noFill/>
                </a:ln>
                <a:solidFill>
                  <a:schemeClr val="tx1"/>
                </a:solidFill>
                <a:effectLst/>
                <a:latin typeface="Arial Narrow" pitchFamily="34" charset="0"/>
                <a:ea typeface="Times New Roman" pitchFamily="18" charset="0"/>
                <a:cs typeface="Calibri" pitchFamily="34" charset="0"/>
              </a:rPr>
              <a:t>Account</a:t>
            </a:r>
            <a:r>
              <a:rPr lang="en-US" sz="2400" i="1" dirty="0">
                <a:latin typeface="Arial" pitchFamily="34" charset="0"/>
                <a:ea typeface="Times New Roman" pitchFamily="18" charset="0"/>
                <a:cs typeface="Arial" pitchFamily="34" charset="0"/>
              </a:rPr>
              <a:t> </a:t>
            </a:r>
            <a:r>
              <a:rPr kumimoji="0" lang="en-US" sz="2400" i="1" u="none" strike="noStrike" cap="none" normalizeH="0" baseline="0" dirty="0">
                <a:ln>
                  <a:noFill/>
                </a:ln>
                <a:solidFill>
                  <a:schemeClr val="tx1"/>
                </a:solidFill>
                <a:effectLst/>
                <a:latin typeface="Arial Narrow" pitchFamily="34" charset="0"/>
                <a:ea typeface="Times New Roman" pitchFamily="18" charset="0"/>
                <a:cs typeface="Calibri" pitchFamily="34" charset="0"/>
              </a:rPr>
              <a:t>without the permission of the banker. credit card frauds are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a:ln>
                  <a:noFill/>
                </a:ln>
                <a:solidFill>
                  <a:schemeClr val="tx1"/>
                </a:solidFill>
                <a:effectLst/>
                <a:latin typeface="Arial Narrow" pitchFamily="34" charset="0"/>
                <a:ea typeface="Times New Roman" pitchFamily="18" charset="0"/>
                <a:cs typeface="Calibri" pitchFamily="34" charset="0"/>
              </a:rPr>
              <a:t>happening in large amount and also some banking companies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a:ln>
                  <a:noFill/>
                </a:ln>
                <a:solidFill>
                  <a:schemeClr val="tx1"/>
                </a:solidFill>
                <a:effectLst/>
                <a:latin typeface="Arial Narrow" pitchFamily="34" charset="0"/>
                <a:ea typeface="Times New Roman" pitchFamily="18" charset="0"/>
                <a:cs typeface="Calibri" pitchFamily="34" charset="0"/>
              </a:rPr>
              <a:t>and the companies giving service to</a:t>
            </a:r>
            <a:r>
              <a:rPr lang="en-US" sz="2400" i="1" dirty="0">
                <a:latin typeface="Arial" pitchFamily="34" charset="0"/>
                <a:ea typeface="Times New Roman" pitchFamily="18" charset="0"/>
                <a:cs typeface="Arial" pitchFamily="34" charset="0"/>
              </a:rPr>
              <a:t> </a:t>
            </a:r>
            <a:r>
              <a:rPr kumimoji="0" lang="en-US" sz="2400" i="1" u="none" strike="noStrike" cap="none" normalizeH="0" baseline="0" dirty="0">
                <a:ln>
                  <a:noFill/>
                </a:ln>
                <a:solidFill>
                  <a:schemeClr val="tx1"/>
                </a:solidFill>
                <a:effectLst/>
                <a:latin typeface="Arial Narrow" pitchFamily="34" charset="0"/>
                <a:ea typeface="Times New Roman" pitchFamily="18" charset="0"/>
                <a:cs typeface="Calibri" pitchFamily="34" charset="0"/>
              </a:rPr>
              <a:t>banks are facing problem. In this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a:ln>
                  <a:noFill/>
                </a:ln>
                <a:solidFill>
                  <a:schemeClr val="tx1"/>
                </a:solidFill>
                <a:effectLst/>
                <a:latin typeface="Arial Narrow" pitchFamily="34" charset="0"/>
                <a:ea typeface="Times New Roman" pitchFamily="18" charset="0"/>
                <a:cs typeface="Calibri" pitchFamily="34" charset="0"/>
              </a:rPr>
              <a:t>project trying build the model which predict fraud</a:t>
            </a:r>
            <a:r>
              <a:rPr lang="en-US" sz="2400" i="1" dirty="0">
                <a:latin typeface="Arial Narrow" pitchFamily="34" charset="0"/>
                <a:ea typeface="Times New Roman" pitchFamily="18" charset="0"/>
                <a:cs typeface="Times New Roman" pitchFamily="18" charset="0"/>
              </a:rPr>
              <a:t> </a:t>
            </a:r>
            <a:r>
              <a:rPr kumimoji="0" lang="en-US" sz="2400" i="1"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and </a:t>
            </a:r>
            <a:r>
              <a:rPr kumimoji="0" lang="en-US" sz="2400" i="1" u="none" strike="noStrike" cap="none" normalizeH="0" baseline="0" dirty="0" err="1">
                <a:ln>
                  <a:noFill/>
                </a:ln>
                <a:solidFill>
                  <a:schemeClr val="tx1"/>
                </a:solidFill>
                <a:effectLst/>
                <a:latin typeface="Arial Narrow" pitchFamily="34" charset="0"/>
                <a:ea typeface="Times New Roman" pitchFamily="18" charset="0"/>
                <a:cs typeface="Times New Roman" pitchFamily="18" charset="0"/>
              </a:rPr>
              <a:t>nonfraud</a:t>
            </a:r>
            <a:r>
              <a:rPr kumimoji="0" lang="en-US" sz="2400" i="1"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 transaction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in best way using machine learning  algorithms </a:t>
            </a:r>
            <a:endParaRPr kumimoji="0" lang="en-US" sz="240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3009" name="Picture 28" descr="Rplot20000000.png"/>
          <p:cNvPicPr>
            <a:picLocks noChangeAspect="1" noChangeArrowheads="1"/>
          </p:cNvPicPr>
          <p:nvPr/>
        </p:nvPicPr>
        <p:blipFill>
          <a:blip r:embed="rId2"/>
          <a:srcRect/>
          <a:stretch>
            <a:fillRect/>
          </a:stretch>
        </p:blipFill>
        <p:spPr bwMode="auto">
          <a:xfrm>
            <a:off x="249238" y="982663"/>
            <a:ext cx="7177670" cy="4198937"/>
          </a:xfrm>
          <a:prstGeom prst="rect">
            <a:avLst/>
          </a:prstGeom>
          <a:noFill/>
        </p:spPr>
      </p:pic>
      <p:sp>
        <p:nvSpPr>
          <p:cNvPr id="43011" name="Rectangle 3"/>
          <p:cNvSpPr>
            <a:spLocks noChangeArrowheads="1"/>
          </p:cNvSpPr>
          <p:nvPr/>
        </p:nvSpPr>
        <p:spPr bwMode="auto">
          <a:xfrm>
            <a:off x="0" y="304800"/>
            <a:ext cx="2367956"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a:r>
            <a:br>
              <a:rPr kumimoji="0" lang="en-US" sz="20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br>
            <a:r>
              <a:rPr kumimoji="0" lang="en-US" sz="2000" b="1" i="0" u="sng" strike="noStrike" cap="none" normalizeH="0" baseline="0" dirty="0">
                <a:ln>
                  <a:noFill/>
                </a:ln>
                <a:solidFill>
                  <a:schemeClr val="tx1"/>
                </a:solidFill>
                <a:effectLst/>
                <a:latin typeface="Arial Narrow" pitchFamily="34" charset="0"/>
                <a:ea typeface="Times New Roman" pitchFamily="18" charset="0"/>
                <a:cs typeface="Calibri" pitchFamily="34" charset="0"/>
              </a:rPr>
              <a:t>Cumulative </a:t>
            </a:r>
            <a:r>
              <a:rPr kumimoji="0" lang="en-US" sz="2000" b="1" i="0" u="sng" strike="noStrike" cap="none" normalizeH="0" baseline="0" dirty="0" err="1">
                <a:ln>
                  <a:noFill/>
                </a:ln>
                <a:solidFill>
                  <a:schemeClr val="tx1"/>
                </a:solidFill>
                <a:effectLst/>
                <a:latin typeface="Arial Narrow" pitchFamily="34" charset="0"/>
                <a:ea typeface="Times New Roman" pitchFamily="18" charset="0"/>
                <a:cs typeface="Calibri" pitchFamily="34" charset="0"/>
              </a:rPr>
              <a:t>scree</a:t>
            </a:r>
            <a:r>
              <a:rPr kumimoji="0" lang="en-US" sz="2000" b="1" i="0" u="sng" strike="noStrike" cap="none" normalizeH="0" baseline="0" dirty="0">
                <a:ln>
                  <a:noFill/>
                </a:ln>
                <a:solidFill>
                  <a:schemeClr val="tx1"/>
                </a:solidFill>
                <a:effectLst/>
                <a:latin typeface="Arial Narrow" pitchFamily="34" charset="0"/>
                <a:ea typeface="Times New Roman" pitchFamily="18" charset="0"/>
                <a:cs typeface="Calibri" pitchFamily="34" charset="0"/>
              </a:rPr>
              <a:t> plot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228600" y="914400"/>
            <a:ext cx="172675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Conclusion</a:t>
            </a:r>
            <a:r>
              <a:rPr kumimoji="0" lang="en-US" sz="2400" b="1"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a:t>
            </a:r>
            <a:endParaRPr kumimoji="0" lang="en-US" sz="2400" b="0" i="0" u="none" strike="noStrike" cap="none" normalizeH="0" baseline="0" dirty="0">
              <a:ln>
                <a:noFill/>
              </a:ln>
              <a:solidFill>
                <a:srgbClr val="C00000"/>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457200" y="1524000"/>
          <a:ext cx="7391400" cy="2666998"/>
        </p:xfrm>
        <a:graphic>
          <a:graphicData uri="http://schemas.openxmlformats.org/drawingml/2006/table">
            <a:tbl>
              <a:tblPr/>
              <a:tblGrid>
                <a:gridCol w="2464314">
                  <a:extLst>
                    <a:ext uri="{9D8B030D-6E8A-4147-A177-3AD203B41FA5}">
                      <a16:colId xmlns:a16="http://schemas.microsoft.com/office/drawing/2014/main" xmlns="" val="20000"/>
                    </a:ext>
                  </a:extLst>
                </a:gridCol>
                <a:gridCol w="2465086">
                  <a:extLst>
                    <a:ext uri="{9D8B030D-6E8A-4147-A177-3AD203B41FA5}">
                      <a16:colId xmlns:a16="http://schemas.microsoft.com/office/drawing/2014/main" xmlns="" val="20001"/>
                    </a:ext>
                  </a:extLst>
                </a:gridCol>
                <a:gridCol w="2462000">
                  <a:extLst>
                    <a:ext uri="{9D8B030D-6E8A-4147-A177-3AD203B41FA5}">
                      <a16:colId xmlns:a16="http://schemas.microsoft.com/office/drawing/2014/main" xmlns="" val="20002"/>
                    </a:ext>
                  </a:extLst>
                </a:gridCol>
              </a:tblGrid>
              <a:tr h="398564">
                <a:tc>
                  <a:txBody>
                    <a:bodyPr/>
                    <a:lstStyle/>
                    <a:p>
                      <a:pPr marL="0" marR="0" indent="457200" algn="just">
                        <a:lnSpc>
                          <a:spcPct val="115000"/>
                        </a:lnSpc>
                        <a:spcBef>
                          <a:spcPts val="0"/>
                        </a:spcBef>
                        <a:spcAft>
                          <a:spcPts val="600"/>
                        </a:spcAft>
                      </a:pPr>
                      <a:r>
                        <a:rPr lang="en-US" sz="1400" b="1" dirty="0">
                          <a:latin typeface="Arial Narrow"/>
                          <a:ea typeface="Century Gothic"/>
                          <a:cs typeface="Times New Roman"/>
                        </a:rPr>
                        <a:t>SL.NO</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ALGORITHM</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ACCURACY</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98564">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dirty="0">
                          <a:latin typeface="Arial Narrow"/>
                          <a:ea typeface="Century Gothic"/>
                          <a:cs typeface="Times New Roman"/>
                        </a:rPr>
                        <a:t>LOGISTIC</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80.75%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98564">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KNN</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dirty="0">
                          <a:latin typeface="Arial Narrow"/>
                          <a:ea typeface="Century Gothic"/>
                          <a:cs typeface="Times New Roman"/>
                        </a:rPr>
                        <a:t>99.72%</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98564">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DECISION TREE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40%</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53852">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4</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KMEANS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just">
                        <a:lnSpc>
                          <a:spcPct val="115000"/>
                        </a:lnSpc>
                        <a:spcBef>
                          <a:spcPts val="0"/>
                        </a:spcBef>
                        <a:spcAft>
                          <a:spcPts val="600"/>
                        </a:spcAft>
                      </a:pPr>
                      <a:r>
                        <a:rPr lang="en-US" sz="1400" b="1">
                          <a:latin typeface="Arial Narrow"/>
                          <a:ea typeface="Century Gothic"/>
                          <a:cs typeface="Times New Roman"/>
                        </a:rPr>
                        <a: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18890">
                <a:tc>
                  <a:txBody>
                    <a:bodyPr/>
                    <a:lstStyle/>
                    <a:p>
                      <a:pPr marL="0" marR="0" indent="0" algn="just">
                        <a:lnSpc>
                          <a:spcPct val="115000"/>
                        </a:lnSpc>
                        <a:spcBef>
                          <a:spcPts val="0"/>
                        </a:spcBef>
                        <a:spcAft>
                          <a:spcPts val="600"/>
                        </a:spcAft>
                      </a:pPr>
                      <a:r>
                        <a:rPr lang="en-US" sz="1400" b="1" dirty="0">
                          <a:latin typeface="Arial Narrow"/>
                          <a:ea typeface="Century Gothic"/>
                          <a:cs typeface="Times New Roman"/>
                        </a:rPr>
                        <a:t>            5</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indent="457200" algn="just">
                        <a:lnSpc>
                          <a:spcPct val="115000"/>
                        </a:lnSpc>
                        <a:spcBef>
                          <a:spcPts val="0"/>
                        </a:spcBef>
                        <a:spcAft>
                          <a:spcPts val="600"/>
                        </a:spcAft>
                      </a:pPr>
                      <a:r>
                        <a:rPr lang="en-US" sz="1400" b="1">
                          <a:latin typeface="Arial Narrow"/>
                          <a:ea typeface="Century Gothic"/>
                          <a:cs typeface="Times New Roman"/>
                        </a:rPr>
                        <a:t>PCA</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0" indent="457200" algn="just">
                        <a:lnSpc>
                          <a:spcPct val="115000"/>
                        </a:lnSpc>
                        <a:spcBef>
                          <a:spcPts val="0"/>
                        </a:spcBef>
                        <a:spcAft>
                          <a:spcPts val="600"/>
                        </a:spcAft>
                      </a:pPr>
                      <a:r>
                        <a:rPr lang="en-US" sz="1400" b="1" dirty="0">
                          <a:latin typeface="Arial Narrow"/>
                          <a:ea typeface="Century Gothic"/>
                          <a:cs typeface="Times New Roman"/>
                        </a:rPr>
                        <a:t>98.67%</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44034" name="Rectangle 2"/>
          <p:cNvSpPr>
            <a:spLocks noChangeArrowheads="1"/>
          </p:cNvSpPr>
          <p:nvPr/>
        </p:nvSpPr>
        <p:spPr bwMode="auto">
          <a:xfrm>
            <a:off x="533400" y="4267200"/>
            <a:ext cx="94488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b="1" u="sng" dirty="0">
              <a:solidFill>
                <a:srgbClr val="C00000"/>
              </a:solidFill>
              <a:latin typeface="Arial Narrow"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FUTURE WORK </a:t>
            </a:r>
            <a:r>
              <a:rPr kumimoji="0" lang="en-US" sz="20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NEURAL NETWORK</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2895600" y="2667000"/>
            <a:ext cx="3552383"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5400" b="1"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THANK YOU</a:t>
            </a:r>
            <a:endParaRPr kumimoji="0" lang="en-US" sz="5400" b="0" i="0" u="none" strike="noStrike" cap="none" normalizeH="0" baseline="0" dirty="0">
              <a:ln>
                <a:noFill/>
              </a:ln>
              <a:solidFill>
                <a:srgbClr val="C00000"/>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57200" y="210026"/>
            <a:ext cx="74676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sng" strike="noStrike" cap="none" normalizeH="0" baseline="0" dirty="0">
                <a:ln>
                  <a:noFill/>
                </a:ln>
                <a:solidFill>
                  <a:schemeClr val="tx1"/>
                </a:solidFill>
                <a:effectLst/>
                <a:latin typeface="Arial Narrow" pitchFamily="34" charset="0"/>
                <a:ea typeface="Times New Roman" pitchFamily="18" charset="0"/>
                <a:cs typeface="Calibri" pitchFamily="34" charset="0"/>
              </a:rPr>
              <a:t>Objective</a:t>
            </a:r>
            <a:r>
              <a:rPr kumimoji="0" lang="en-US" sz="3600" b="1"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 </a:t>
            </a:r>
            <a:endParaRPr kumimoji="0" lang="en-US" sz="3600" b="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accent2">
                    <a:lumMod val="75000"/>
                  </a:schemeClr>
                </a:solidFill>
                <a:effectLst/>
                <a:latin typeface="Arial Narrow" pitchFamily="34" charset="0"/>
                <a:ea typeface="Times New Roman" pitchFamily="18" charset="0"/>
                <a:cs typeface="Times New Roman" pitchFamily="18" charset="0"/>
              </a:rPr>
              <a:t>Project is to predict the fraud and fraud less transaction with respect to the amount of the transaction using</a:t>
            </a:r>
            <a:r>
              <a:rPr kumimoji="0" lang="en-US" sz="2800" b="0" i="0" u="none" strike="noStrike" cap="none" normalizeH="0" baseline="0" dirty="0">
                <a:ln>
                  <a:noFill/>
                </a:ln>
                <a:solidFill>
                  <a:schemeClr val="accent2">
                    <a:lumMod val="75000"/>
                  </a:schemeClr>
                </a:solidFill>
                <a:effectLst/>
                <a:latin typeface="Arial Narrow" pitchFamily="34" charset="0"/>
                <a:ea typeface="Times New Roman" pitchFamily="18" charset="0"/>
                <a:cs typeface="TimesNewRomanPS-BoldMT"/>
              </a:rPr>
              <a:t> machine learning </a:t>
            </a:r>
            <a:r>
              <a:rPr kumimoji="0" lang="en-US" sz="2800" b="0" i="0" u="none" strike="noStrike" cap="none" normalizeH="0" baseline="0" dirty="0">
                <a:ln>
                  <a:noFill/>
                </a:ln>
                <a:solidFill>
                  <a:schemeClr val="accent2">
                    <a:lumMod val="75000"/>
                  </a:schemeClr>
                </a:solidFill>
                <a:effectLst/>
                <a:latin typeface="Arial Narrow" pitchFamily="34" charset="0"/>
                <a:ea typeface="Times New Roman" pitchFamily="18" charset="0"/>
                <a:cs typeface="Times New Roman" pitchFamily="18" charset="0"/>
              </a:rPr>
              <a:t>algorithms and statistics</a:t>
            </a:r>
            <a:r>
              <a:rPr kumimoji="0" lang="en-US" sz="2800" b="0" i="0" u="none" strike="noStrike" cap="none" normalizeH="0" baseline="0" dirty="0">
                <a:ln>
                  <a:noFill/>
                </a:ln>
                <a:solidFill>
                  <a:schemeClr val="accent2">
                    <a:lumMod val="75000"/>
                  </a:schemeClr>
                </a:solidFill>
                <a:effectLst/>
                <a:latin typeface="Arial" pitchFamily="34" charset="0"/>
                <a:cs typeface="Arial" pitchFamily="34" charset="0"/>
              </a:rPr>
              <a:t> </a:t>
            </a:r>
            <a:r>
              <a:rPr kumimoji="0" lang="en-US" sz="3200" b="1" i="0" u="sng" strike="noStrike" cap="none" normalizeH="0" baseline="0" dirty="0">
                <a:ln>
                  <a:noFill/>
                </a:ln>
                <a:solidFill>
                  <a:srgbClr val="000000"/>
                </a:solidFill>
                <a:effectLst/>
                <a:latin typeface="Arial Narrow" pitchFamily="34" charset="0"/>
                <a:ea typeface="Times New Roman" pitchFamily="18" charset="0"/>
                <a:cs typeface="Arial" pitchFamily="34" charset="0"/>
              </a:rPr>
              <a:t>INTRODUCTION:-</a:t>
            </a:r>
            <a:endParaRPr lang="en-US" sz="3200"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accent2"/>
                </a:solidFill>
                <a:effectLst/>
                <a:latin typeface="Arial Narrow" pitchFamily="34" charset="0"/>
                <a:ea typeface="Times New Roman" pitchFamily="18" charset="0"/>
                <a:cs typeface="Arial" pitchFamily="34" charset="0"/>
              </a:rPr>
              <a:t>Credit card frauds are increasing heavily because of fraud financial loss is increasing drastically. Now a </a:t>
            </a:r>
            <a:r>
              <a:rPr kumimoji="0" lang="en-US" sz="2800" b="0" i="0" u="none" strike="noStrike" cap="none" normalizeH="0" baseline="0" dirty="0" err="1">
                <a:ln>
                  <a:noFill/>
                </a:ln>
                <a:solidFill>
                  <a:schemeClr val="accent2"/>
                </a:solidFill>
                <a:effectLst/>
                <a:latin typeface="Arial Narrow" pitchFamily="34" charset="0"/>
                <a:ea typeface="Times New Roman" pitchFamily="18" charset="0"/>
                <a:cs typeface="Arial" pitchFamily="34" charset="0"/>
              </a:rPr>
              <a:t>days,Internet</a:t>
            </a:r>
            <a:r>
              <a:rPr kumimoji="0" lang="en-US" sz="2800" b="0" i="0" u="none" strike="noStrike" cap="none" normalizeH="0" baseline="0" dirty="0">
                <a:ln>
                  <a:noFill/>
                </a:ln>
                <a:solidFill>
                  <a:schemeClr val="accent2"/>
                </a:solidFill>
                <a:effectLst/>
                <a:latin typeface="Arial Narrow" pitchFamily="34" charset="0"/>
                <a:ea typeface="Times New Roman" pitchFamily="18" charset="0"/>
                <a:cs typeface="Arial" pitchFamily="34" charset="0"/>
              </a:rPr>
              <a:t> or online transaction growing as new technology are coming day by </a:t>
            </a:r>
            <a:r>
              <a:rPr kumimoji="0" lang="en-US" sz="2800" b="0" i="0" u="none" strike="noStrike" cap="none" normalizeH="0" baseline="0" dirty="0" err="1">
                <a:ln>
                  <a:noFill/>
                </a:ln>
                <a:solidFill>
                  <a:schemeClr val="accent2"/>
                </a:solidFill>
                <a:effectLst/>
                <a:latin typeface="Arial Narrow" pitchFamily="34" charset="0"/>
                <a:ea typeface="Times New Roman" pitchFamily="18" charset="0"/>
                <a:cs typeface="Arial" pitchFamily="34" charset="0"/>
              </a:rPr>
              <a:t>day.In</a:t>
            </a:r>
            <a:r>
              <a:rPr kumimoji="0" lang="en-US" sz="2800" b="0" i="0" u="none" strike="noStrike" cap="none" normalizeH="0" baseline="0" dirty="0">
                <a:ln>
                  <a:noFill/>
                </a:ln>
                <a:solidFill>
                  <a:schemeClr val="accent2"/>
                </a:solidFill>
                <a:effectLst/>
                <a:latin typeface="Arial Narrow" pitchFamily="34" charset="0"/>
                <a:ea typeface="Times New Roman" pitchFamily="18" charset="0"/>
                <a:cs typeface="Arial" pitchFamily="34" charset="0"/>
              </a:rPr>
              <a:t> these transaction credit cards holds the maximum </a:t>
            </a:r>
            <a:r>
              <a:rPr kumimoji="0" lang="en-US" sz="2800" b="0" i="0" u="none" strike="noStrike" cap="none" normalizeH="0" baseline="0" dirty="0" err="1">
                <a:ln>
                  <a:noFill/>
                </a:ln>
                <a:solidFill>
                  <a:schemeClr val="accent2"/>
                </a:solidFill>
                <a:effectLst/>
                <a:latin typeface="Arial Narrow" pitchFamily="34" charset="0"/>
                <a:ea typeface="Times New Roman" pitchFamily="18" charset="0"/>
                <a:cs typeface="Arial" pitchFamily="34" charset="0"/>
              </a:rPr>
              <a:t>share.There</a:t>
            </a:r>
            <a:r>
              <a:rPr kumimoji="0" lang="en-US" sz="2800" b="0" i="0" u="none" strike="noStrike" cap="none" normalizeH="0" baseline="0" dirty="0">
                <a:ln>
                  <a:noFill/>
                </a:ln>
                <a:solidFill>
                  <a:schemeClr val="accent2"/>
                </a:solidFill>
                <a:effectLst/>
                <a:latin typeface="Arial Narrow" pitchFamily="34" charset="0"/>
                <a:ea typeface="Times New Roman" pitchFamily="18" charset="0"/>
                <a:cs typeface="Arial" pitchFamily="34" charset="0"/>
              </a:rPr>
              <a:t> are different types of frauds occurring as technology is growing </a:t>
            </a:r>
            <a:r>
              <a:rPr kumimoji="0" lang="en-US" sz="2800" b="0" i="0" u="none" strike="noStrike" cap="none" normalizeH="0" baseline="0" dirty="0" err="1">
                <a:ln>
                  <a:noFill/>
                </a:ln>
                <a:solidFill>
                  <a:schemeClr val="accent2"/>
                </a:solidFill>
                <a:effectLst/>
                <a:latin typeface="Arial Narrow" pitchFamily="34" charset="0"/>
                <a:ea typeface="Times New Roman" pitchFamily="18" charset="0"/>
                <a:cs typeface="Arial" pitchFamily="34" charset="0"/>
              </a:rPr>
              <a:t>rapidly.So</a:t>
            </a:r>
            <a:r>
              <a:rPr kumimoji="0" lang="en-US" sz="2800" b="0" i="0" u="none" strike="noStrike" cap="none" normalizeH="0" baseline="0" dirty="0">
                <a:ln>
                  <a:noFill/>
                </a:ln>
                <a:solidFill>
                  <a:schemeClr val="accent2"/>
                </a:solidFill>
                <a:effectLst/>
                <a:latin typeface="Arial Narrow" pitchFamily="34" charset="0"/>
                <a:ea typeface="Times New Roman" pitchFamily="18" charset="0"/>
                <a:cs typeface="Arial" pitchFamily="34" charset="0"/>
              </a:rPr>
              <a:t>, there are many machine algorithms are used to detect frauds</a:t>
            </a:r>
            <a:r>
              <a:rPr kumimoji="0" lang="en-US" sz="2800" b="0" i="0" u="none" strike="noStrike" cap="none" normalizeH="0" baseline="0" dirty="0">
                <a:ln>
                  <a:noFill/>
                </a:ln>
                <a:solidFill>
                  <a:srgbClr val="222222"/>
                </a:solidFill>
                <a:effectLst/>
                <a:latin typeface="Arial Narrow" pitchFamily="34" charset="0"/>
                <a:ea typeface="Times New Roman" pitchFamily="18" charset="0"/>
                <a:cs typeface="Arial" pitchFamily="34" charset="0"/>
              </a:rPr>
              <a:t>.</a:t>
            </a:r>
            <a:endParaRPr kumimoji="0" lang="en-US" sz="3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accent2">
                  <a:lumMod val="75000"/>
                </a:schemeClr>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914400" y="990600"/>
            <a:ext cx="7543800" cy="41857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u="sng" dirty="0"/>
              <a:t>PROBLEM STATEMENT :-</a:t>
            </a:r>
            <a:endParaRPr lang="en-US" sz="2400" b="1" dirty="0"/>
          </a:p>
          <a:p>
            <a:r>
              <a:rPr lang="en-US" sz="2000" dirty="0">
                <a:solidFill>
                  <a:srgbClr val="C00000"/>
                </a:solidFill>
              </a:rPr>
              <a:t>Credit card frauds are increasing heavily because of </a:t>
            </a:r>
            <a:r>
              <a:rPr lang="en-US" sz="2000" dirty="0" err="1">
                <a:solidFill>
                  <a:srgbClr val="C00000"/>
                </a:solidFill>
              </a:rPr>
              <a:t>fraudfinancial</a:t>
            </a:r>
            <a:r>
              <a:rPr lang="en-US" sz="2000" dirty="0">
                <a:solidFill>
                  <a:srgbClr val="C00000"/>
                </a:solidFill>
              </a:rPr>
              <a:t> loss is increasing drastically. Every year due to fraud Billions of amounts lost. To analyze the fraud there is lack </a:t>
            </a:r>
            <a:r>
              <a:rPr lang="en-US" sz="2000" dirty="0" err="1">
                <a:solidFill>
                  <a:srgbClr val="C00000"/>
                </a:solidFill>
              </a:rPr>
              <a:t>ofresearch</a:t>
            </a:r>
            <a:r>
              <a:rPr lang="en-US" sz="2000" dirty="0">
                <a:solidFill>
                  <a:srgbClr val="C00000"/>
                </a:solidFill>
              </a:rPr>
              <a:t>. Many machine learning algorithms are </a:t>
            </a:r>
            <a:r>
              <a:rPr lang="en-US" sz="2000" dirty="0" err="1">
                <a:solidFill>
                  <a:srgbClr val="C00000"/>
                </a:solidFill>
              </a:rPr>
              <a:t>implementedto</a:t>
            </a:r>
            <a:r>
              <a:rPr lang="en-US" sz="2000" dirty="0">
                <a:solidFill>
                  <a:srgbClr val="C00000"/>
                </a:solidFill>
              </a:rPr>
              <a:t> detect real world credit card fraud.</a:t>
            </a:r>
          </a:p>
          <a:p>
            <a:r>
              <a:rPr lang="en-US" sz="2400" b="1" u="sng" dirty="0"/>
              <a:t>Objective of the project</a:t>
            </a:r>
            <a:r>
              <a:rPr lang="en-US" sz="2400" b="1" dirty="0"/>
              <a:t>:-</a:t>
            </a:r>
          </a:p>
          <a:p>
            <a:r>
              <a:rPr lang="en-US" sz="2000" dirty="0">
                <a:solidFill>
                  <a:srgbClr val="C00000"/>
                </a:solidFill>
              </a:rPr>
              <a:t>Our project is on Credit card data set which is on detection to fraud credit card transaction. The aim is to detect or identify the fraud while using credit card transaction or </a:t>
            </a:r>
            <a:r>
              <a:rPr lang="en-US" sz="2000" dirty="0" err="1">
                <a:solidFill>
                  <a:srgbClr val="C00000"/>
                </a:solidFill>
              </a:rPr>
              <a:t>not.Thus</a:t>
            </a:r>
            <a:r>
              <a:rPr lang="en-US" sz="2000" dirty="0">
                <a:solidFill>
                  <a:srgbClr val="C00000"/>
                </a:solidFill>
              </a:rPr>
              <a:t>, ours is a classification </a:t>
            </a:r>
            <a:r>
              <a:rPr lang="en-US" sz="2000" dirty="0" err="1">
                <a:solidFill>
                  <a:srgbClr val="C00000"/>
                </a:solidFill>
              </a:rPr>
              <a:t>problem.We</a:t>
            </a:r>
            <a:r>
              <a:rPr lang="en-US" sz="2000" dirty="0">
                <a:solidFill>
                  <a:srgbClr val="C00000"/>
                </a:solidFill>
              </a:rPr>
              <a:t> have to classify the fraud while using credit card transaction or not.</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1"/>
            <a:ext cx="73914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C00000"/>
                </a:solidFill>
                <a:effectLst/>
                <a:latin typeface="Arial Narrow" pitchFamily="34" charset="0"/>
                <a:ea typeface="Times New Roman" pitchFamily="18" charset="0"/>
                <a:cs typeface="Calibri" pitchFamily="34" charset="0"/>
              </a:rPr>
              <a:t>DATA  DESCRIPTION</a:t>
            </a:r>
            <a:r>
              <a:rPr kumimoji="0" lang="en-US" sz="2400" b="1" i="0" u="none" strike="noStrike" cap="none" normalizeH="0" baseline="0" dirty="0">
                <a:ln>
                  <a:noFill/>
                </a:ln>
                <a:solidFill>
                  <a:srgbClr val="C00000"/>
                </a:solidFill>
                <a:effectLst/>
                <a:latin typeface="Arial Narrow" pitchFamily="34" charset="0"/>
                <a:ea typeface="Times New Roman" pitchFamily="18" charset="0"/>
                <a:cs typeface="Calibri" pitchFamily="34" charset="0"/>
              </a:rPr>
              <a:t>:-</a:t>
            </a:r>
            <a:endParaRPr kumimoji="0" lang="en-US" sz="2400" b="0" i="0" u="none" strike="noStrike" cap="none" normalizeH="0" baseline="0" dirty="0">
              <a:ln>
                <a:noFill/>
              </a:ln>
              <a:solidFill>
                <a:srgbClr val="C00000"/>
              </a:solidFill>
              <a:effectLst/>
              <a:latin typeface="Arial Narrow"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We have a data set which on credit card fraud </a:t>
            </a:r>
            <a:r>
              <a:rPr kumimoji="0" lang="en-US" sz="2800" b="0" i="1" u="none" strike="noStrike" cap="none" normalizeH="0" baseline="0" dirty="0" err="1">
                <a:ln>
                  <a:noFill/>
                </a:ln>
                <a:solidFill>
                  <a:schemeClr val="tx1"/>
                </a:solidFill>
                <a:effectLst/>
                <a:latin typeface="Arial Narrow" pitchFamily="34" charset="0"/>
                <a:ea typeface="Times New Roman" pitchFamily="18" charset="0"/>
                <a:cs typeface="Times New Roman" pitchFamily="18" charset="0"/>
              </a:rPr>
              <a:t>transction</a:t>
            </a:r>
            <a:r>
              <a:rPr kumimoji="0" lang="en-US" sz="2800" b="0" i="1"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 of customer along with some demographic information of the customer. In our dataset, there are 30000 instances and 24 attributes</a:t>
            </a:r>
            <a:r>
              <a:rPr kumimoji="0" lang="en-US" sz="2800" b="0" i="1" u="none" strike="noStrike" cap="none" normalizeH="0" baseline="0" dirty="0">
                <a:ln>
                  <a:noFill/>
                </a:ln>
                <a:solidFill>
                  <a:schemeClr val="tx1"/>
                </a:solidFill>
                <a:effectLst/>
                <a:latin typeface="Arial" pitchFamily="34" charset="0"/>
                <a:cs typeface="Arial" pitchFamily="34" charset="0"/>
              </a:rPr>
              <a:t> </a:t>
            </a:r>
          </a:p>
          <a:p>
            <a:r>
              <a:rPr lang="en-US" sz="2000" b="1" u="sng" dirty="0">
                <a:solidFill>
                  <a:srgbClr val="C00000"/>
                </a:solidFill>
              </a:rPr>
              <a:t>Attribute Information</a:t>
            </a:r>
            <a:r>
              <a:rPr lang="en-US" sz="2000" dirty="0"/>
              <a:t>:-</a:t>
            </a:r>
          </a:p>
          <a:p>
            <a:pPr lvl="0"/>
            <a:r>
              <a:rPr lang="en-US" sz="2000" dirty="0"/>
              <a:t>GENDER</a:t>
            </a:r>
          </a:p>
          <a:p>
            <a:pPr lvl="0"/>
            <a:r>
              <a:rPr lang="en-US" sz="2000" dirty="0"/>
              <a:t>EDUCATION</a:t>
            </a:r>
          </a:p>
          <a:p>
            <a:pPr lvl="0"/>
            <a:r>
              <a:rPr lang="en-US" sz="2000" dirty="0"/>
              <a:t>MARRIAGE </a:t>
            </a:r>
          </a:p>
          <a:p>
            <a:pPr lvl="0"/>
            <a:r>
              <a:rPr lang="en-US" sz="2000" dirty="0"/>
              <a:t>AGE</a:t>
            </a:r>
          </a:p>
          <a:p>
            <a:pPr lvl="0"/>
            <a:r>
              <a:rPr lang="en-US" sz="2000" dirty="0"/>
              <a:t>LIMIT BALANCE</a:t>
            </a:r>
          </a:p>
          <a:p>
            <a:pPr lvl="0"/>
            <a:r>
              <a:rPr lang="en-US" sz="2000" dirty="0"/>
              <a:t>PAY _0 TO PAY_6 (HISTORY OF PAST PAYMENT)</a:t>
            </a:r>
          </a:p>
          <a:p>
            <a:pPr lvl="0"/>
            <a:r>
              <a:rPr lang="en-US" sz="2000" dirty="0"/>
              <a:t>BILL_AMT1 TO  BILL_AMT6   (AMOUNT OF BILL STATEMENT)</a:t>
            </a:r>
          </a:p>
          <a:p>
            <a:pPr lvl="0"/>
            <a:r>
              <a:rPr lang="en-US" sz="2000" dirty="0"/>
              <a:t>PAY_AMT 1 TO PAY_AMT 6 (AMOUNT OF PREVIOUS PAYMENT)</a:t>
            </a:r>
          </a:p>
          <a:p>
            <a:pPr lvl="0"/>
            <a:r>
              <a:rPr lang="en-US" sz="2000" dirty="0"/>
              <a:t>DEFAULT (AS A RESPONSIBLE VARIABLE)</a:t>
            </a:r>
          </a:p>
          <a:p>
            <a:r>
              <a:rPr lang="en-US" sz="20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1"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0"/>
            <a:ext cx="8600816" cy="48320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95600" algn="l"/>
              </a:tabLst>
            </a:pPr>
            <a:endPar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2895600" algn="l"/>
              </a:tabLst>
            </a:pPr>
            <a:endParaRPr lang="en-US" sz="2800" dirty="0">
              <a:latin typeface="Arial Narrow" pitchFamily="34" charset="0"/>
              <a:ea typeface="Times New Roman" pitchFamily="18" charset="0"/>
              <a:cs typeface="Calibr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2895600" algn="l"/>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1 = FRAUDULENT TRANSCATION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95600" algn="l"/>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0 = NOT FRAUDULENT TRANSCATION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95600" algn="l"/>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EXPLORATION OF THE DATA</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95600" algn="l"/>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After exploring the data, we have found that:</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95600" algn="l"/>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There is no missing values in our dataset</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95600" algn="l"/>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The percentage of NOT FRAUDULENT TRANSCATION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95600" algn="l"/>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Is quite high as compared to the FRAUDULENT TRANSCATION</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95600" algn="l"/>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The percentage of non-fraud transaction = 77.88%</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895600" algn="l"/>
              </a:tabLst>
            </a:pPr>
            <a:r>
              <a:rPr kumimoji="0" lang="en-US" sz="2800" b="0" i="0" u="none" strike="noStrike" cap="none" normalizeH="0" baseline="0" dirty="0">
                <a:ln>
                  <a:noFill/>
                </a:ln>
                <a:solidFill>
                  <a:schemeClr val="tx1"/>
                </a:solidFill>
                <a:effectLst/>
                <a:latin typeface="Arial Narrow" pitchFamily="34" charset="0"/>
                <a:ea typeface="Times New Roman" pitchFamily="18" charset="0"/>
                <a:cs typeface="Calibri" pitchFamily="34" charset="0"/>
              </a:rPr>
              <a:t>The percentage of fraud transaction   = 22.12%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50).png"/>
          <p:cNvPicPr>
            <a:picLocks noChangeAspect="1"/>
          </p:cNvPicPr>
          <p:nvPr/>
        </p:nvPicPr>
        <p:blipFill>
          <a:blip r:embed="rId2"/>
          <a:stretch>
            <a:fillRect/>
          </a:stretch>
        </p:blipFill>
        <p:spPr>
          <a:xfrm>
            <a:off x="0" y="1905000"/>
            <a:ext cx="9144000" cy="4696343"/>
          </a:xfrm>
          <a:prstGeom prst="rect">
            <a:avLst/>
          </a:prstGeom>
        </p:spPr>
      </p:pic>
      <p:sp>
        <p:nvSpPr>
          <p:cNvPr id="4" name="Rectangle 3"/>
          <p:cNvSpPr/>
          <p:nvPr/>
        </p:nvSpPr>
        <p:spPr>
          <a:xfrm>
            <a:off x="3276600" y="5562600"/>
            <a:ext cx="2988319" cy="369332"/>
          </a:xfrm>
          <a:prstGeom prst="rect">
            <a:avLst/>
          </a:prstGeom>
        </p:spPr>
        <p:txBody>
          <a:bodyPr wrap="none">
            <a:spAutoFit/>
          </a:bodyPr>
          <a:lstStyle/>
          <a:p>
            <a:r>
              <a:rPr lang="en-US" dirty="0"/>
              <a:t>Fig :Descriptive Statistics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990600" y="990600"/>
          <a:ext cx="7315200" cy="4953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242</TotalTime>
  <Words>1778</Words>
  <Application>Microsoft Office PowerPoint</Application>
  <PresentationFormat>On-screen Show (4:3)</PresentationFormat>
  <Paragraphs>245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CREDIT CARD FRAUD DETECTION BY USING MACHINE LEARNING </vt:lpstr>
      <vt:lpstr>1.INTRODUCTION 2.OBJECTIVE 3.METHODOLOGY 4.RESULTS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BY USING MACHINE LEARNING</dc:title>
  <dc:creator>Lenovo</dc:creator>
  <cp:lastModifiedBy>Lenovo</cp:lastModifiedBy>
  <cp:revision>31</cp:revision>
  <dcterms:created xsi:type="dcterms:W3CDTF">2022-07-03T05:48:17Z</dcterms:created>
  <dcterms:modified xsi:type="dcterms:W3CDTF">2023-04-10T13:35:15Z</dcterms:modified>
</cp:coreProperties>
</file>