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webextensions/webextension1.xml" ContentType="application/vnd.ms-office.webextension+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1"/>
  </p:notesMasterIdLst>
  <p:sldIdLst>
    <p:sldId id="256" r:id="rId2"/>
    <p:sldId id="261" r:id="rId3"/>
    <p:sldId id="257" r:id="rId4"/>
    <p:sldId id="262" r:id="rId5"/>
    <p:sldId id="264" r:id="rId6"/>
    <p:sldId id="265" r:id="rId7"/>
    <p:sldId id="266" r:id="rId8"/>
    <p:sldId id="280" r:id="rId9"/>
    <p:sldId id="267" r:id="rId10"/>
    <p:sldId id="281" r:id="rId11"/>
    <p:sldId id="270" r:id="rId12"/>
    <p:sldId id="271" r:id="rId13"/>
    <p:sldId id="274" r:id="rId14"/>
    <p:sldId id="275" r:id="rId15"/>
    <p:sldId id="278" r:id="rId16"/>
    <p:sldId id="276" r:id="rId17"/>
    <p:sldId id="277" r:id="rId18"/>
    <p:sldId id="282" r:id="rId19"/>
    <p:sldId id="27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00"/>
    <a:srgbClr val="003635"/>
    <a:srgbClr val="600000"/>
    <a:srgbClr val="719DFF"/>
    <a:srgbClr val="81BDFF"/>
    <a:srgbClr val="5DD5FF"/>
    <a:srgbClr val="FF9933"/>
    <a:srgbClr val="9EFF29"/>
    <a:srgbClr val="00217E"/>
    <a:srgbClr val="FF8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690" y="6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F5337-6644-41C6-A26C-A4C0EF900DF4}"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DBA7FEF0-DECB-414F-9BC3-598C6606F4D8}">
      <dgm:prSet>
        <dgm:style>
          <a:lnRef idx="2">
            <a:schemeClr val="accent3"/>
          </a:lnRef>
          <a:fillRef idx="1">
            <a:schemeClr val="lt1"/>
          </a:fillRef>
          <a:effectRef idx="0">
            <a:schemeClr val="accent3"/>
          </a:effectRef>
          <a:fontRef idx="minor">
            <a:schemeClr val="dk1"/>
          </a:fontRef>
        </dgm:style>
      </dgm:prSet>
      <dgm:spPr/>
      <dgm:t>
        <a:bodyPr/>
        <a:lstStyle/>
        <a:p>
          <a:r>
            <a:rPr lang="en-US"/>
            <a:t>The case was a challenging, exciting, yet interesting one that got me out of my comfort zone. </a:t>
          </a:r>
        </a:p>
      </dgm:t>
    </dgm:pt>
    <dgm:pt modelId="{DC20C194-4EE9-4CB4-B58A-06D7D24040E4}" type="parTrans" cxnId="{EA7F88EA-959F-45ED-8C03-C32D07F7E436}">
      <dgm:prSet/>
      <dgm:spPr/>
      <dgm:t>
        <a:bodyPr/>
        <a:lstStyle/>
        <a:p>
          <a:endParaRPr lang="en-US"/>
        </a:p>
      </dgm:t>
    </dgm:pt>
    <dgm:pt modelId="{B984295D-8DA7-494E-A925-190E6380319E}" type="sibTrans" cxnId="{EA7F88EA-959F-45ED-8C03-C32D07F7E436}">
      <dgm:prSet phldrT="1" phldr="0">
        <dgm:style>
          <a:lnRef idx="2">
            <a:schemeClr val="accent3"/>
          </a:lnRef>
          <a:fillRef idx="1">
            <a:schemeClr val="lt1"/>
          </a:fillRef>
          <a:effectRef idx="0">
            <a:schemeClr val="accent3"/>
          </a:effectRef>
          <a:fontRef idx="minor">
            <a:schemeClr val="dk1"/>
          </a:fontRef>
        </dgm:style>
      </dgm:prSet>
      <dgm:spPr/>
      <dgm:t>
        <a:bodyPr/>
        <a:lstStyle/>
        <a:p>
          <a:r>
            <a:rPr lang="en-US"/>
            <a:t>1</a:t>
          </a:r>
        </a:p>
      </dgm:t>
    </dgm:pt>
    <dgm:pt modelId="{C7C1D962-3C84-45DA-B674-D2F8B51A5EE1}">
      <dgm:prSet>
        <dgm:style>
          <a:lnRef idx="2">
            <a:schemeClr val="accent3"/>
          </a:lnRef>
          <a:fillRef idx="1">
            <a:schemeClr val="lt1"/>
          </a:fillRef>
          <a:effectRef idx="0">
            <a:schemeClr val="accent3"/>
          </a:effectRef>
          <a:fontRef idx="minor">
            <a:schemeClr val="dk1"/>
          </a:fontRef>
        </dgm:style>
      </dgm:prSet>
      <dgm:spPr/>
      <dgm:t>
        <a:bodyPr/>
        <a:lstStyle/>
        <a:p>
          <a:r>
            <a:rPr lang="en-US" dirty="0"/>
            <a:t>The data has a lot of hidden insights that could improve Norsk Eats 'cost efficiency, profit margin, and staffing issues.</a:t>
          </a:r>
        </a:p>
      </dgm:t>
    </dgm:pt>
    <dgm:pt modelId="{2749FB62-73FB-488C-BFD8-EB463B32FD1F}" type="parTrans" cxnId="{019119A4-CDDE-408F-822D-0CD692036B19}">
      <dgm:prSet/>
      <dgm:spPr/>
      <dgm:t>
        <a:bodyPr/>
        <a:lstStyle/>
        <a:p>
          <a:endParaRPr lang="en-US"/>
        </a:p>
      </dgm:t>
    </dgm:pt>
    <dgm:pt modelId="{F5141961-2FB3-4093-A3BC-F114B4ADDE48}" type="sibTrans" cxnId="{019119A4-CDDE-408F-822D-0CD692036B19}">
      <dgm:prSet phldrT="2" phldr="0">
        <dgm:style>
          <a:lnRef idx="2">
            <a:schemeClr val="accent3"/>
          </a:lnRef>
          <a:fillRef idx="1">
            <a:schemeClr val="lt1"/>
          </a:fillRef>
          <a:effectRef idx="0">
            <a:schemeClr val="accent3"/>
          </a:effectRef>
          <a:fontRef idx="minor">
            <a:schemeClr val="dk1"/>
          </a:fontRef>
        </dgm:style>
      </dgm:prSet>
      <dgm:spPr/>
      <dgm:t>
        <a:bodyPr/>
        <a:lstStyle/>
        <a:p>
          <a:r>
            <a:rPr lang="en-US"/>
            <a:t>2</a:t>
          </a:r>
        </a:p>
      </dgm:t>
    </dgm:pt>
    <dgm:pt modelId="{D042D263-DE9E-47FE-B7B1-FA8542ED7530}">
      <dgm:prSet>
        <dgm:style>
          <a:lnRef idx="2">
            <a:schemeClr val="accent3"/>
          </a:lnRef>
          <a:fillRef idx="1">
            <a:schemeClr val="lt1"/>
          </a:fillRef>
          <a:effectRef idx="0">
            <a:schemeClr val="accent3"/>
          </a:effectRef>
          <a:fontRef idx="minor">
            <a:schemeClr val="dk1"/>
          </a:fontRef>
        </dgm:style>
      </dgm:prSet>
      <dgm:spPr/>
      <dgm:t>
        <a:bodyPr/>
        <a:lstStyle/>
        <a:p>
          <a:r>
            <a:rPr lang="en-US"/>
            <a:t>It brought out my analytical, problem solving, and dashboard designing skills.</a:t>
          </a:r>
        </a:p>
      </dgm:t>
    </dgm:pt>
    <dgm:pt modelId="{D930361E-9613-4FC4-8486-FB2984650FA3}" type="parTrans" cxnId="{99246FD0-2F02-4D9F-B8C1-3CFAD89D0173}">
      <dgm:prSet/>
      <dgm:spPr/>
      <dgm:t>
        <a:bodyPr/>
        <a:lstStyle/>
        <a:p>
          <a:endParaRPr lang="en-US"/>
        </a:p>
      </dgm:t>
    </dgm:pt>
    <dgm:pt modelId="{537B4C09-D08B-46C6-8F13-CB5F4CF7E35D}" type="sibTrans" cxnId="{99246FD0-2F02-4D9F-B8C1-3CFAD89D0173}">
      <dgm:prSet phldrT="3" phldr="0">
        <dgm:style>
          <a:lnRef idx="2">
            <a:schemeClr val="accent3"/>
          </a:lnRef>
          <a:fillRef idx="1">
            <a:schemeClr val="lt1"/>
          </a:fillRef>
          <a:effectRef idx="0">
            <a:schemeClr val="accent3"/>
          </a:effectRef>
          <a:fontRef idx="minor">
            <a:schemeClr val="dk1"/>
          </a:fontRef>
        </dgm:style>
      </dgm:prSet>
      <dgm:spPr/>
      <dgm:t>
        <a:bodyPr/>
        <a:lstStyle/>
        <a:p>
          <a:r>
            <a:rPr lang="en-US"/>
            <a:t>3</a:t>
          </a:r>
          <a:endParaRPr lang="en-US" dirty="0"/>
        </a:p>
      </dgm:t>
    </dgm:pt>
    <dgm:pt modelId="{5BF8B0B4-5F70-4530-95CD-C853EB86E1AF}" type="pres">
      <dgm:prSet presAssocID="{B37F5337-6644-41C6-A26C-A4C0EF900DF4}" presName="Name0" presStyleCnt="0">
        <dgm:presLayoutVars>
          <dgm:animLvl val="lvl"/>
          <dgm:resizeHandles val="exact"/>
        </dgm:presLayoutVars>
      </dgm:prSet>
      <dgm:spPr/>
    </dgm:pt>
    <dgm:pt modelId="{BFCC15D7-50E3-4892-8C81-16AC9DE23337}" type="pres">
      <dgm:prSet presAssocID="{DBA7FEF0-DECB-414F-9BC3-598C6606F4D8}" presName="compositeNode" presStyleCnt="0">
        <dgm:presLayoutVars>
          <dgm:bulletEnabled val="1"/>
        </dgm:presLayoutVars>
      </dgm:prSet>
      <dgm:spPr/>
    </dgm:pt>
    <dgm:pt modelId="{B4AA4CF2-18FB-44F4-B40A-E9BF91CF1D68}" type="pres">
      <dgm:prSet presAssocID="{DBA7FEF0-DECB-414F-9BC3-598C6606F4D8}" presName="bgRect" presStyleLbl="bgAccFollowNode1" presStyleIdx="0" presStyleCnt="3"/>
      <dgm:spPr/>
    </dgm:pt>
    <dgm:pt modelId="{78ABB813-6079-4C63-9064-30AE7CD1B299}" type="pres">
      <dgm:prSet presAssocID="{B984295D-8DA7-494E-A925-190E6380319E}" presName="sibTransNodeCircle" presStyleLbl="alignNode1" presStyleIdx="0" presStyleCnt="6">
        <dgm:presLayoutVars>
          <dgm:chMax val="0"/>
          <dgm:bulletEnabled/>
        </dgm:presLayoutVars>
      </dgm:prSet>
      <dgm:spPr/>
    </dgm:pt>
    <dgm:pt modelId="{73640811-9277-4C5B-9F6A-2B9B2A3F8C08}" type="pres">
      <dgm:prSet presAssocID="{DBA7FEF0-DECB-414F-9BC3-598C6606F4D8}" presName="bottomLine" presStyleLbl="alignNode1" presStyleIdx="1" presStyleCnt="6">
        <dgm:presLayoutVars/>
      </dgm:prSet>
      <dgm:spPr/>
    </dgm:pt>
    <dgm:pt modelId="{0C55AE82-1C15-4165-9286-72D00BEFDFDA}" type="pres">
      <dgm:prSet presAssocID="{DBA7FEF0-DECB-414F-9BC3-598C6606F4D8}" presName="nodeText" presStyleLbl="bgAccFollowNode1" presStyleIdx="0" presStyleCnt="3">
        <dgm:presLayoutVars>
          <dgm:bulletEnabled val="1"/>
        </dgm:presLayoutVars>
      </dgm:prSet>
      <dgm:spPr/>
    </dgm:pt>
    <dgm:pt modelId="{70A89912-F726-4B4D-A223-EABA875A49A0}" type="pres">
      <dgm:prSet presAssocID="{B984295D-8DA7-494E-A925-190E6380319E}" presName="sibTrans" presStyleCnt="0"/>
      <dgm:spPr/>
    </dgm:pt>
    <dgm:pt modelId="{CA3D2AF9-A6AE-4ABD-A940-6908A8AB2831}" type="pres">
      <dgm:prSet presAssocID="{C7C1D962-3C84-45DA-B674-D2F8B51A5EE1}" presName="compositeNode" presStyleCnt="0">
        <dgm:presLayoutVars>
          <dgm:bulletEnabled val="1"/>
        </dgm:presLayoutVars>
      </dgm:prSet>
      <dgm:spPr/>
    </dgm:pt>
    <dgm:pt modelId="{5E91FAD5-ED31-47EC-B0D7-05D0D4535CAF}" type="pres">
      <dgm:prSet presAssocID="{C7C1D962-3C84-45DA-B674-D2F8B51A5EE1}" presName="bgRect" presStyleLbl="bgAccFollowNode1" presStyleIdx="1" presStyleCnt="3"/>
      <dgm:spPr/>
    </dgm:pt>
    <dgm:pt modelId="{FE3D8835-7B8C-4463-94A5-77AF4193BBB2}" type="pres">
      <dgm:prSet presAssocID="{F5141961-2FB3-4093-A3BC-F114B4ADDE48}" presName="sibTransNodeCircle" presStyleLbl="alignNode1" presStyleIdx="2" presStyleCnt="6">
        <dgm:presLayoutVars>
          <dgm:chMax val="0"/>
          <dgm:bulletEnabled/>
        </dgm:presLayoutVars>
      </dgm:prSet>
      <dgm:spPr/>
    </dgm:pt>
    <dgm:pt modelId="{9CE74991-F9C1-43F5-A17B-B23C713CF7EA}" type="pres">
      <dgm:prSet presAssocID="{C7C1D962-3C84-45DA-B674-D2F8B51A5EE1}" presName="bottomLine" presStyleLbl="alignNode1" presStyleIdx="3" presStyleCnt="6">
        <dgm:presLayoutVars/>
      </dgm:prSet>
      <dgm:spPr/>
    </dgm:pt>
    <dgm:pt modelId="{82B68964-7B28-4D55-934B-3A6A68BB5318}" type="pres">
      <dgm:prSet presAssocID="{C7C1D962-3C84-45DA-B674-D2F8B51A5EE1}" presName="nodeText" presStyleLbl="bgAccFollowNode1" presStyleIdx="1" presStyleCnt="3">
        <dgm:presLayoutVars>
          <dgm:bulletEnabled val="1"/>
        </dgm:presLayoutVars>
      </dgm:prSet>
      <dgm:spPr/>
    </dgm:pt>
    <dgm:pt modelId="{A152E6B7-2808-4B99-B4CC-5CDD3C69B2A3}" type="pres">
      <dgm:prSet presAssocID="{F5141961-2FB3-4093-A3BC-F114B4ADDE48}" presName="sibTrans" presStyleCnt="0"/>
      <dgm:spPr/>
    </dgm:pt>
    <dgm:pt modelId="{841615E9-D80C-4DFC-BBD6-BD248C16B47D}" type="pres">
      <dgm:prSet presAssocID="{D042D263-DE9E-47FE-B7B1-FA8542ED7530}" presName="compositeNode" presStyleCnt="0">
        <dgm:presLayoutVars>
          <dgm:bulletEnabled val="1"/>
        </dgm:presLayoutVars>
      </dgm:prSet>
      <dgm:spPr/>
    </dgm:pt>
    <dgm:pt modelId="{2FAA91BF-08C6-4F0E-9CB7-6644C56A2E63}" type="pres">
      <dgm:prSet presAssocID="{D042D263-DE9E-47FE-B7B1-FA8542ED7530}" presName="bgRect" presStyleLbl="bgAccFollowNode1" presStyleIdx="2" presStyleCnt="3"/>
      <dgm:spPr/>
    </dgm:pt>
    <dgm:pt modelId="{251FD7B0-A9CC-4054-8538-F42978770859}" type="pres">
      <dgm:prSet presAssocID="{537B4C09-D08B-46C6-8F13-CB5F4CF7E35D}" presName="sibTransNodeCircle" presStyleLbl="alignNode1" presStyleIdx="4" presStyleCnt="6">
        <dgm:presLayoutVars>
          <dgm:chMax val="0"/>
          <dgm:bulletEnabled/>
        </dgm:presLayoutVars>
      </dgm:prSet>
      <dgm:spPr/>
    </dgm:pt>
    <dgm:pt modelId="{2CBA25BB-5BD6-42DD-BB9E-574A7C8B68EE}" type="pres">
      <dgm:prSet presAssocID="{D042D263-DE9E-47FE-B7B1-FA8542ED7530}" presName="bottomLine" presStyleLbl="alignNode1" presStyleIdx="5" presStyleCnt="6">
        <dgm:presLayoutVars/>
      </dgm:prSet>
      <dgm:spPr/>
    </dgm:pt>
    <dgm:pt modelId="{16B67435-F4F7-4966-84F8-EBB71E0AFCBA}" type="pres">
      <dgm:prSet presAssocID="{D042D263-DE9E-47FE-B7B1-FA8542ED7530}" presName="nodeText" presStyleLbl="bgAccFollowNode1" presStyleIdx="2" presStyleCnt="3">
        <dgm:presLayoutVars>
          <dgm:bulletEnabled val="1"/>
        </dgm:presLayoutVars>
      </dgm:prSet>
      <dgm:spPr/>
    </dgm:pt>
  </dgm:ptLst>
  <dgm:cxnLst>
    <dgm:cxn modelId="{00A41E03-BC6E-434A-AD20-2D840050E553}" type="presOf" srcId="{B37F5337-6644-41C6-A26C-A4C0EF900DF4}" destId="{5BF8B0B4-5F70-4530-95CD-C853EB86E1AF}" srcOrd="0" destOrd="0" presId="urn:microsoft.com/office/officeart/2016/7/layout/BasicLinearProcessNumbered"/>
    <dgm:cxn modelId="{B2BEE015-82C6-4EA1-AE3F-9B349A20E67F}" type="presOf" srcId="{C7C1D962-3C84-45DA-B674-D2F8B51A5EE1}" destId="{5E91FAD5-ED31-47EC-B0D7-05D0D4535CAF}" srcOrd="0" destOrd="0" presId="urn:microsoft.com/office/officeart/2016/7/layout/BasicLinearProcessNumbered"/>
    <dgm:cxn modelId="{C3E28074-DF07-487A-BB07-9286A9821431}" type="presOf" srcId="{DBA7FEF0-DECB-414F-9BC3-598C6606F4D8}" destId="{0C55AE82-1C15-4165-9286-72D00BEFDFDA}" srcOrd="1" destOrd="0" presId="urn:microsoft.com/office/officeart/2016/7/layout/BasicLinearProcessNumbered"/>
    <dgm:cxn modelId="{F7A45993-5DF7-4C03-91CF-E6DC3FC43128}" type="presOf" srcId="{DBA7FEF0-DECB-414F-9BC3-598C6606F4D8}" destId="{B4AA4CF2-18FB-44F4-B40A-E9BF91CF1D68}" srcOrd="0" destOrd="0" presId="urn:microsoft.com/office/officeart/2016/7/layout/BasicLinearProcessNumbered"/>
    <dgm:cxn modelId="{019119A4-CDDE-408F-822D-0CD692036B19}" srcId="{B37F5337-6644-41C6-A26C-A4C0EF900DF4}" destId="{C7C1D962-3C84-45DA-B674-D2F8B51A5EE1}" srcOrd="1" destOrd="0" parTransId="{2749FB62-73FB-488C-BFD8-EB463B32FD1F}" sibTransId="{F5141961-2FB3-4093-A3BC-F114B4ADDE48}"/>
    <dgm:cxn modelId="{1D02E4B2-25F1-4A41-88FF-225EE58B4D4D}" type="presOf" srcId="{F5141961-2FB3-4093-A3BC-F114B4ADDE48}" destId="{FE3D8835-7B8C-4463-94A5-77AF4193BBB2}" srcOrd="0" destOrd="0" presId="urn:microsoft.com/office/officeart/2016/7/layout/BasicLinearProcessNumbered"/>
    <dgm:cxn modelId="{B3671AC4-B24F-4BB7-8947-90F13CF75105}" type="presOf" srcId="{C7C1D962-3C84-45DA-B674-D2F8B51A5EE1}" destId="{82B68964-7B28-4D55-934B-3A6A68BB5318}" srcOrd="1" destOrd="0" presId="urn:microsoft.com/office/officeart/2016/7/layout/BasicLinearProcessNumbered"/>
    <dgm:cxn modelId="{CF8D05CA-8388-4796-9C98-49CC0021EAFE}" type="presOf" srcId="{537B4C09-D08B-46C6-8F13-CB5F4CF7E35D}" destId="{251FD7B0-A9CC-4054-8538-F42978770859}" srcOrd="0" destOrd="0" presId="urn:microsoft.com/office/officeart/2016/7/layout/BasicLinearProcessNumbered"/>
    <dgm:cxn modelId="{B11D7ECD-F6F0-426E-81D7-F8D5A09C56FB}" type="presOf" srcId="{B984295D-8DA7-494E-A925-190E6380319E}" destId="{78ABB813-6079-4C63-9064-30AE7CD1B299}" srcOrd="0" destOrd="0" presId="urn:microsoft.com/office/officeart/2016/7/layout/BasicLinearProcessNumbered"/>
    <dgm:cxn modelId="{99246FD0-2F02-4D9F-B8C1-3CFAD89D0173}" srcId="{B37F5337-6644-41C6-A26C-A4C0EF900DF4}" destId="{D042D263-DE9E-47FE-B7B1-FA8542ED7530}" srcOrd="2" destOrd="0" parTransId="{D930361E-9613-4FC4-8486-FB2984650FA3}" sibTransId="{537B4C09-D08B-46C6-8F13-CB5F4CF7E35D}"/>
    <dgm:cxn modelId="{68B676DE-2493-46C6-9DF6-0BA1D5B5833B}" type="presOf" srcId="{D042D263-DE9E-47FE-B7B1-FA8542ED7530}" destId="{16B67435-F4F7-4966-84F8-EBB71E0AFCBA}" srcOrd="1" destOrd="0" presId="urn:microsoft.com/office/officeart/2016/7/layout/BasicLinearProcessNumbered"/>
    <dgm:cxn modelId="{EA7F88EA-959F-45ED-8C03-C32D07F7E436}" srcId="{B37F5337-6644-41C6-A26C-A4C0EF900DF4}" destId="{DBA7FEF0-DECB-414F-9BC3-598C6606F4D8}" srcOrd="0" destOrd="0" parTransId="{DC20C194-4EE9-4CB4-B58A-06D7D24040E4}" sibTransId="{B984295D-8DA7-494E-A925-190E6380319E}"/>
    <dgm:cxn modelId="{7FEBCEF6-DDFA-4770-ACBE-12ECE0216F81}" type="presOf" srcId="{D042D263-DE9E-47FE-B7B1-FA8542ED7530}" destId="{2FAA91BF-08C6-4F0E-9CB7-6644C56A2E63}" srcOrd="0" destOrd="0" presId="urn:microsoft.com/office/officeart/2016/7/layout/BasicLinearProcessNumbered"/>
    <dgm:cxn modelId="{EBF498FE-BFBE-42AB-B939-C67B19A98A63}" type="presParOf" srcId="{5BF8B0B4-5F70-4530-95CD-C853EB86E1AF}" destId="{BFCC15D7-50E3-4892-8C81-16AC9DE23337}" srcOrd="0" destOrd="0" presId="urn:microsoft.com/office/officeart/2016/7/layout/BasicLinearProcessNumbered"/>
    <dgm:cxn modelId="{42A5092F-E561-49AC-B725-92B727C317D8}" type="presParOf" srcId="{BFCC15D7-50E3-4892-8C81-16AC9DE23337}" destId="{B4AA4CF2-18FB-44F4-B40A-E9BF91CF1D68}" srcOrd="0" destOrd="0" presId="urn:microsoft.com/office/officeart/2016/7/layout/BasicLinearProcessNumbered"/>
    <dgm:cxn modelId="{C87527CA-88F7-4F0F-B02F-6C8BAF95AD2F}" type="presParOf" srcId="{BFCC15D7-50E3-4892-8C81-16AC9DE23337}" destId="{78ABB813-6079-4C63-9064-30AE7CD1B299}" srcOrd="1" destOrd="0" presId="urn:microsoft.com/office/officeart/2016/7/layout/BasicLinearProcessNumbered"/>
    <dgm:cxn modelId="{B972EBCB-A3FF-42C6-B1E4-A70D7B43A7F9}" type="presParOf" srcId="{BFCC15D7-50E3-4892-8C81-16AC9DE23337}" destId="{73640811-9277-4C5B-9F6A-2B9B2A3F8C08}" srcOrd="2" destOrd="0" presId="urn:microsoft.com/office/officeart/2016/7/layout/BasicLinearProcessNumbered"/>
    <dgm:cxn modelId="{3E739C21-0171-4D23-90C6-FF4E430E5439}" type="presParOf" srcId="{BFCC15D7-50E3-4892-8C81-16AC9DE23337}" destId="{0C55AE82-1C15-4165-9286-72D00BEFDFDA}" srcOrd="3" destOrd="0" presId="urn:microsoft.com/office/officeart/2016/7/layout/BasicLinearProcessNumbered"/>
    <dgm:cxn modelId="{38DD241A-02B8-4F77-835F-E2FFFFEC7B12}" type="presParOf" srcId="{5BF8B0B4-5F70-4530-95CD-C853EB86E1AF}" destId="{70A89912-F726-4B4D-A223-EABA875A49A0}" srcOrd="1" destOrd="0" presId="urn:microsoft.com/office/officeart/2016/7/layout/BasicLinearProcessNumbered"/>
    <dgm:cxn modelId="{4CCD0561-9635-47DB-8339-A733DB4C6EBA}" type="presParOf" srcId="{5BF8B0B4-5F70-4530-95CD-C853EB86E1AF}" destId="{CA3D2AF9-A6AE-4ABD-A940-6908A8AB2831}" srcOrd="2" destOrd="0" presId="urn:microsoft.com/office/officeart/2016/7/layout/BasicLinearProcessNumbered"/>
    <dgm:cxn modelId="{E6E49AE3-6EE6-40F4-9912-B751DDCE75D4}" type="presParOf" srcId="{CA3D2AF9-A6AE-4ABD-A940-6908A8AB2831}" destId="{5E91FAD5-ED31-47EC-B0D7-05D0D4535CAF}" srcOrd="0" destOrd="0" presId="urn:microsoft.com/office/officeart/2016/7/layout/BasicLinearProcessNumbered"/>
    <dgm:cxn modelId="{F97214D9-0326-45D3-A6EF-70F225559938}" type="presParOf" srcId="{CA3D2AF9-A6AE-4ABD-A940-6908A8AB2831}" destId="{FE3D8835-7B8C-4463-94A5-77AF4193BBB2}" srcOrd="1" destOrd="0" presId="urn:microsoft.com/office/officeart/2016/7/layout/BasicLinearProcessNumbered"/>
    <dgm:cxn modelId="{B74931DB-5AEF-439D-949A-5C84D26D68DE}" type="presParOf" srcId="{CA3D2AF9-A6AE-4ABD-A940-6908A8AB2831}" destId="{9CE74991-F9C1-43F5-A17B-B23C713CF7EA}" srcOrd="2" destOrd="0" presId="urn:microsoft.com/office/officeart/2016/7/layout/BasicLinearProcessNumbered"/>
    <dgm:cxn modelId="{58F0BE12-7AD2-4F56-98DE-9972256A2E1D}" type="presParOf" srcId="{CA3D2AF9-A6AE-4ABD-A940-6908A8AB2831}" destId="{82B68964-7B28-4D55-934B-3A6A68BB5318}" srcOrd="3" destOrd="0" presId="urn:microsoft.com/office/officeart/2016/7/layout/BasicLinearProcessNumbered"/>
    <dgm:cxn modelId="{5AA3DE56-BC66-4811-AFBE-2D2A863E5E09}" type="presParOf" srcId="{5BF8B0B4-5F70-4530-95CD-C853EB86E1AF}" destId="{A152E6B7-2808-4B99-B4CC-5CDD3C69B2A3}" srcOrd="3" destOrd="0" presId="urn:microsoft.com/office/officeart/2016/7/layout/BasicLinearProcessNumbered"/>
    <dgm:cxn modelId="{A9CC4AD8-2A61-4271-BF89-FB5FD540D4A3}" type="presParOf" srcId="{5BF8B0B4-5F70-4530-95CD-C853EB86E1AF}" destId="{841615E9-D80C-4DFC-BBD6-BD248C16B47D}" srcOrd="4" destOrd="0" presId="urn:microsoft.com/office/officeart/2016/7/layout/BasicLinearProcessNumbered"/>
    <dgm:cxn modelId="{4B2D419D-7365-4AC7-8AC7-FFF2FC090657}" type="presParOf" srcId="{841615E9-D80C-4DFC-BBD6-BD248C16B47D}" destId="{2FAA91BF-08C6-4F0E-9CB7-6644C56A2E63}" srcOrd="0" destOrd="0" presId="urn:microsoft.com/office/officeart/2016/7/layout/BasicLinearProcessNumbered"/>
    <dgm:cxn modelId="{B45DBB83-EA04-41CC-8D51-9FA452FB0EA2}" type="presParOf" srcId="{841615E9-D80C-4DFC-BBD6-BD248C16B47D}" destId="{251FD7B0-A9CC-4054-8538-F42978770859}" srcOrd="1" destOrd="0" presId="urn:microsoft.com/office/officeart/2016/7/layout/BasicLinearProcessNumbered"/>
    <dgm:cxn modelId="{9A5A979B-0204-4528-9C04-241A91F1968E}" type="presParOf" srcId="{841615E9-D80C-4DFC-BBD6-BD248C16B47D}" destId="{2CBA25BB-5BD6-42DD-BB9E-574A7C8B68EE}" srcOrd="2" destOrd="0" presId="urn:microsoft.com/office/officeart/2016/7/layout/BasicLinearProcessNumbered"/>
    <dgm:cxn modelId="{05DC1906-F2C0-4D9A-A956-7E2C08F595BB}" type="presParOf" srcId="{841615E9-D80C-4DFC-BBD6-BD248C16B47D}" destId="{16B67435-F4F7-4966-84F8-EBB71E0AFCB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85F15-2256-4869-99F4-C0EBED3DC37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D186D02-9E50-4072-8C26-B010603D3BE2}">
      <dgm:prSet/>
      <dgm:spPr/>
      <dgm:t>
        <a:bodyPr/>
        <a:lstStyle/>
        <a:p>
          <a:r>
            <a:rPr lang="en-US"/>
            <a:t>No selling price column included.</a:t>
          </a:r>
        </a:p>
      </dgm:t>
    </dgm:pt>
    <dgm:pt modelId="{B8981AD7-3F9E-4B8A-9F10-E94FA1F20472}" type="parTrans" cxnId="{955D4967-92D8-42DC-8426-C969BDDDC609}">
      <dgm:prSet/>
      <dgm:spPr/>
      <dgm:t>
        <a:bodyPr/>
        <a:lstStyle/>
        <a:p>
          <a:endParaRPr lang="en-US"/>
        </a:p>
      </dgm:t>
    </dgm:pt>
    <dgm:pt modelId="{D7537C8A-B6EE-4E5D-96C6-1241B6CDAAF6}" type="sibTrans" cxnId="{955D4967-92D8-42DC-8426-C969BDDDC609}">
      <dgm:prSet/>
      <dgm:spPr/>
      <dgm:t>
        <a:bodyPr/>
        <a:lstStyle/>
        <a:p>
          <a:endParaRPr lang="en-US"/>
        </a:p>
      </dgm:t>
    </dgm:pt>
    <dgm:pt modelId="{22951F02-B7B1-42ED-ACD2-093FA8CE8E32}">
      <dgm:prSet/>
      <dgm:spPr/>
      <dgm:t>
        <a:bodyPr/>
        <a:lstStyle/>
        <a:p>
          <a:r>
            <a:rPr lang="en-US"/>
            <a:t>No column on Labour cost included such as wages and salaries.</a:t>
          </a:r>
        </a:p>
      </dgm:t>
    </dgm:pt>
    <dgm:pt modelId="{DFA24FA1-460F-42C4-9995-EBDAFF9EAFBE}" type="parTrans" cxnId="{2603E9BC-BF3D-47F6-AB84-87DE86E7CECE}">
      <dgm:prSet/>
      <dgm:spPr/>
      <dgm:t>
        <a:bodyPr/>
        <a:lstStyle/>
        <a:p>
          <a:endParaRPr lang="en-US"/>
        </a:p>
      </dgm:t>
    </dgm:pt>
    <dgm:pt modelId="{DCFF6070-357A-4582-A1A6-7F61FFF68CD1}" type="sibTrans" cxnId="{2603E9BC-BF3D-47F6-AB84-87DE86E7CECE}">
      <dgm:prSet/>
      <dgm:spPr/>
      <dgm:t>
        <a:bodyPr/>
        <a:lstStyle/>
        <a:p>
          <a:endParaRPr lang="en-US"/>
        </a:p>
      </dgm:t>
    </dgm:pt>
    <dgm:pt modelId="{D95B8C79-21FB-487B-AC32-868956E19890}" type="pres">
      <dgm:prSet presAssocID="{DEA85F15-2256-4869-99F4-C0EBED3DC37B}" presName="root" presStyleCnt="0">
        <dgm:presLayoutVars>
          <dgm:dir/>
          <dgm:resizeHandles val="exact"/>
        </dgm:presLayoutVars>
      </dgm:prSet>
      <dgm:spPr/>
    </dgm:pt>
    <dgm:pt modelId="{632AEDF5-9A00-4BAF-AA49-13E0DA16834E}" type="pres">
      <dgm:prSet presAssocID="{3D186D02-9E50-4072-8C26-B010603D3BE2}" presName="compNode" presStyleCnt="0"/>
      <dgm:spPr/>
    </dgm:pt>
    <dgm:pt modelId="{972407AD-658F-4167-B807-67884B1CE351}" type="pres">
      <dgm:prSet presAssocID="{3D186D02-9E50-4072-8C26-B010603D3B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g"/>
        </a:ext>
      </dgm:extLst>
    </dgm:pt>
    <dgm:pt modelId="{7B9E8733-D541-41EC-82A4-6050E01477B3}" type="pres">
      <dgm:prSet presAssocID="{3D186D02-9E50-4072-8C26-B010603D3BE2}" presName="spaceRect" presStyleCnt="0"/>
      <dgm:spPr/>
    </dgm:pt>
    <dgm:pt modelId="{02BE8261-EE7E-4C2F-BC8A-991B5606046C}" type="pres">
      <dgm:prSet presAssocID="{3D186D02-9E50-4072-8C26-B010603D3BE2}" presName="textRect" presStyleLbl="revTx" presStyleIdx="0" presStyleCnt="2">
        <dgm:presLayoutVars>
          <dgm:chMax val="1"/>
          <dgm:chPref val="1"/>
        </dgm:presLayoutVars>
      </dgm:prSet>
      <dgm:spPr/>
    </dgm:pt>
    <dgm:pt modelId="{03126414-454F-4462-8215-AC6BFEC7C4BA}" type="pres">
      <dgm:prSet presAssocID="{D7537C8A-B6EE-4E5D-96C6-1241B6CDAAF6}" presName="sibTrans" presStyleCnt="0"/>
      <dgm:spPr/>
    </dgm:pt>
    <dgm:pt modelId="{C9CBC193-2D53-41EE-B49C-4079629DFF23}" type="pres">
      <dgm:prSet presAssocID="{22951F02-B7B1-42ED-ACD2-093FA8CE8E32}" presName="compNode" presStyleCnt="0"/>
      <dgm:spPr/>
    </dgm:pt>
    <dgm:pt modelId="{3D55E5B7-8BCB-462C-8DB7-1853043E1CC8}" type="pres">
      <dgm:prSet presAssocID="{22951F02-B7B1-42ED-ACD2-093FA8CE8E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829194F3-688F-44A9-B15E-A37FC1446E1D}" type="pres">
      <dgm:prSet presAssocID="{22951F02-B7B1-42ED-ACD2-093FA8CE8E32}" presName="spaceRect" presStyleCnt="0"/>
      <dgm:spPr/>
    </dgm:pt>
    <dgm:pt modelId="{87E752FD-69AC-43AD-B7B0-F2607B8FEBB0}" type="pres">
      <dgm:prSet presAssocID="{22951F02-B7B1-42ED-ACD2-093FA8CE8E32}" presName="textRect" presStyleLbl="revTx" presStyleIdx="1" presStyleCnt="2">
        <dgm:presLayoutVars>
          <dgm:chMax val="1"/>
          <dgm:chPref val="1"/>
        </dgm:presLayoutVars>
      </dgm:prSet>
      <dgm:spPr/>
    </dgm:pt>
  </dgm:ptLst>
  <dgm:cxnLst>
    <dgm:cxn modelId="{E0202434-C0C0-4562-8A30-625B0D246809}" type="presOf" srcId="{22951F02-B7B1-42ED-ACD2-093FA8CE8E32}" destId="{87E752FD-69AC-43AD-B7B0-F2607B8FEBB0}" srcOrd="0" destOrd="0" presId="urn:microsoft.com/office/officeart/2018/2/layout/IconLabelList"/>
    <dgm:cxn modelId="{80C0B260-FA1A-49C7-B2BA-24E0783B193D}" type="presOf" srcId="{3D186D02-9E50-4072-8C26-B010603D3BE2}" destId="{02BE8261-EE7E-4C2F-BC8A-991B5606046C}" srcOrd="0" destOrd="0" presId="urn:microsoft.com/office/officeart/2018/2/layout/IconLabelList"/>
    <dgm:cxn modelId="{955D4967-92D8-42DC-8426-C969BDDDC609}" srcId="{DEA85F15-2256-4869-99F4-C0EBED3DC37B}" destId="{3D186D02-9E50-4072-8C26-B010603D3BE2}" srcOrd="0" destOrd="0" parTransId="{B8981AD7-3F9E-4B8A-9F10-E94FA1F20472}" sibTransId="{D7537C8A-B6EE-4E5D-96C6-1241B6CDAAF6}"/>
    <dgm:cxn modelId="{2603E9BC-BF3D-47F6-AB84-87DE86E7CECE}" srcId="{DEA85F15-2256-4869-99F4-C0EBED3DC37B}" destId="{22951F02-B7B1-42ED-ACD2-093FA8CE8E32}" srcOrd="1" destOrd="0" parTransId="{DFA24FA1-460F-42C4-9995-EBDAFF9EAFBE}" sibTransId="{DCFF6070-357A-4582-A1A6-7F61FFF68CD1}"/>
    <dgm:cxn modelId="{E5F0DFE7-6375-4DC4-AE00-131D51711E76}" type="presOf" srcId="{DEA85F15-2256-4869-99F4-C0EBED3DC37B}" destId="{D95B8C79-21FB-487B-AC32-868956E19890}" srcOrd="0" destOrd="0" presId="urn:microsoft.com/office/officeart/2018/2/layout/IconLabelList"/>
    <dgm:cxn modelId="{338F568C-35F2-4838-99D2-197EA0896CE3}" type="presParOf" srcId="{D95B8C79-21FB-487B-AC32-868956E19890}" destId="{632AEDF5-9A00-4BAF-AA49-13E0DA16834E}" srcOrd="0" destOrd="0" presId="urn:microsoft.com/office/officeart/2018/2/layout/IconLabelList"/>
    <dgm:cxn modelId="{1B94D05E-CAB0-4DB4-8694-59A9969C3C11}" type="presParOf" srcId="{632AEDF5-9A00-4BAF-AA49-13E0DA16834E}" destId="{972407AD-658F-4167-B807-67884B1CE351}" srcOrd="0" destOrd="0" presId="urn:microsoft.com/office/officeart/2018/2/layout/IconLabelList"/>
    <dgm:cxn modelId="{C27A68EB-15CF-4C04-B192-E5250FBE4DCE}" type="presParOf" srcId="{632AEDF5-9A00-4BAF-AA49-13E0DA16834E}" destId="{7B9E8733-D541-41EC-82A4-6050E01477B3}" srcOrd="1" destOrd="0" presId="urn:microsoft.com/office/officeart/2018/2/layout/IconLabelList"/>
    <dgm:cxn modelId="{A10E2588-F3D5-40E5-AD75-B75BE11B21B3}" type="presParOf" srcId="{632AEDF5-9A00-4BAF-AA49-13E0DA16834E}" destId="{02BE8261-EE7E-4C2F-BC8A-991B5606046C}" srcOrd="2" destOrd="0" presId="urn:microsoft.com/office/officeart/2018/2/layout/IconLabelList"/>
    <dgm:cxn modelId="{5D6575F0-E8D4-4A3D-B52B-1C72EEBA0A2E}" type="presParOf" srcId="{D95B8C79-21FB-487B-AC32-868956E19890}" destId="{03126414-454F-4462-8215-AC6BFEC7C4BA}" srcOrd="1" destOrd="0" presId="urn:microsoft.com/office/officeart/2018/2/layout/IconLabelList"/>
    <dgm:cxn modelId="{492126BC-0F59-4A0F-A235-BDCC0AF67156}" type="presParOf" srcId="{D95B8C79-21FB-487B-AC32-868956E19890}" destId="{C9CBC193-2D53-41EE-B49C-4079629DFF23}" srcOrd="2" destOrd="0" presId="urn:microsoft.com/office/officeart/2018/2/layout/IconLabelList"/>
    <dgm:cxn modelId="{409C99EA-FD43-45D6-8055-6C5CF07307B2}" type="presParOf" srcId="{C9CBC193-2D53-41EE-B49C-4079629DFF23}" destId="{3D55E5B7-8BCB-462C-8DB7-1853043E1CC8}" srcOrd="0" destOrd="0" presId="urn:microsoft.com/office/officeart/2018/2/layout/IconLabelList"/>
    <dgm:cxn modelId="{E1CC8D85-21BC-409B-9A2D-CDD0817BFA5F}" type="presParOf" srcId="{C9CBC193-2D53-41EE-B49C-4079629DFF23}" destId="{829194F3-688F-44A9-B15E-A37FC1446E1D}" srcOrd="1" destOrd="0" presId="urn:microsoft.com/office/officeart/2018/2/layout/IconLabelList"/>
    <dgm:cxn modelId="{FCB1BE90-EB54-4CE7-8315-0D52B8A1D1AC}" type="presParOf" srcId="{C9CBC193-2D53-41EE-B49C-4079629DFF23}" destId="{87E752FD-69AC-43AD-B7B0-F2607B8FEB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A4CF2-18FB-44F4-B40A-E9BF91CF1D68}">
      <dsp:nvSpPr>
        <dsp:cNvPr id="0" name=""/>
        <dsp:cNvSpPr/>
      </dsp:nvSpPr>
      <dsp:spPr>
        <a:xfrm>
          <a:off x="0" y="0"/>
          <a:ext cx="2561209" cy="3144603"/>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99682" tIns="330200" rIns="199682" bIns="330200" numCol="1" spcCol="1270" anchor="t" anchorCtr="0">
          <a:noAutofit/>
        </a:bodyPr>
        <a:lstStyle/>
        <a:p>
          <a:pPr marL="0" lvl="0" indent="0" algn="l" defTabSz="711200">
            <a:lnSpc>
              <a:spcPct val="90000"/>
            </a:lnSpc>
            <a:spcBef>
              <a:spcPct val="0"/>
            </a:spcBef>
            <a:spcAft>
              <a:spcPct val="35000"/>
            </a:spcAft>
            <a:buNone/>
          </a:pPr>
          <a:r>
            <a:rPr lang="en-US" sz="1600" kern="1200"/>
            <a:t>The case was a challenging, exciting, yet interesting one that got me out of my comfort zone. </a:t>
          </a:r>
        </a:p>
      </dsp:txBody>
      <dsp:txXfrm>
        <a:off x="0" y="1194949"/>
        <a:ext cx="2561209" cy="1886762"/>
      </dsp:txXfrm>
    </dsp:sp>
    <dsp:sp modelId="{78ABB813-6079-4C63-9064-30AE7CD1B299}">
      <dsp:nvSpPr>
        <dsp:cNvPr id="0" name=""/>
        <dsp:cNvSpPr/>
      </dsp:nvSpPr>
      <dsp:spPr>
        <a:xfrm>
          <a:off x="808914" y="314460"/>
          <a:ext cx="943381" cy="943381"/>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3550" tIns="12700" rIns="73550"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947069" y="452615"/>
        <a:ext cx="667071" cy="667071"/>
      </dsp:txXfrm>
    </dsp:sp>
    <dsp:sp modelId="{73640811-9277-4C5B-9F6A-2B9B2A3F8C08}">
      <dsp:nvSpPr>
        <dsp:cNvPr id="0" name=""/>
        <dsp:cNvSpPr/>
      </dsp:nvSpPr>
      <dsp:spPr>
        <a:xfrm>
          <a:off x="0" y="3144532"/>
          <a:ext cx="2561209"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91FAD5-ED31-47EC-B0D7-05D0D4535CAF}">
      <dsp:nvSpPr>
        <dsp:cNvPr id="0" name=""/>
        <dsp:cNvSpPr/>
      </dsp:nvSpPr>
      <dsp:spPr>
        <a:xfrm>
          <a:off x="2817330" y="0"/>
          <a:ext cx="2561209" cy="3144603"/>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99682" tIns="330200" rIns="199682" bIns="330200" numCol="1" spcCol="1270" anchor="t" anchorCtr="0">
          <a:noAutofit/>
        </a:bodyPr>
        <a:lstStyle/>
        <a:p>
          <a:pPr marL="0" lvl="0" indent="0" algn="l" defTabSz="711200">
            <a:lnSpc>
              <a:spcPct val="90000"/>
            </a:lnSpc>
            <a:spcBef>
              <a:spcPct val="0"/>
            </a:spcBef>
            <a:spcAft>
              <a:spcPct val="35000"/>
            </a:spcAft>
            <a:buNone/>
          </a:pPr>
          <a:r>
            <a:rPr lang="en-US" sz="1600" kern="1200" dirty="0"/>
            <a:t>The data has a lot of hidden insights that could improve Norsk Eats 'cost efficiency, profit margin, and staffing issues.</a:t>
          </a:r>
        </a:p>
      </dsp:txBody>
      <dsp:txXfrm>
        <a:off x="2817330" y="1194949"/>
        <a:ext cx="2561209" cy="1886762"/>
      </dsp:txXfrm>
    </dsp:sp>
    <dsp:sp modelId="{FE3D8835-7B8C-4463-94A5-77AF4193BBB2}">
      <dsp:nvSpPr>
        <dsp:cNvPr id="0" name=""/>
        <dsp:cNvSpPr/>
      </dsp:nvSpPr>
      <dsp:spPr>
        <a:xfrm>
          <a:off x="3626244" y="314460"/>
          <a:ext cx="943381" cy="943381"/>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3550" tIns="12700" rIns="73550"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764399" y="452615"/>
        <a:ext cx="667071" cy="667071"/>
      </dsp:txXfrm>
    </dsp:sp>
    <dsp:sp modelId="{9CE74991-F9C1-43F5-A17B-B23C713CF7EA}">
      <dsp:nvSpPr>
        <dsp:cNvPr id="0" name=""/>
        <dsp:cNvSpPr/>
      </dsp:nvSpPr>
      <dsp:spPr>
        <a:xfrm>
          <a:off x="2817330" y="3144532"/>
          <a:ext cx="2561209"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AA91BF-08C6-4F0E-9CB7-6644C56A2E63}">
      <dsp:nvSpPr>
        <dsp:cNvPr id="0" name=""/>
        <dsp:cNvSpPr/>
      </dsp:nvSpPr>
      <dsp:spPr>
        <a:xfrm>
          <a:off x="5634661" y="0"/>
          <a:ext cx="2561209" cy="3144603"/>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99682" tIns="330200" rIns="199682" bIns="330200" numCol="1" spcCol="1270" anchor="t" anchorCtr="0">
          <a:noAutofit/>
        </a:bodyPr>
        <a:lstStyle/>
        <a:p>
          <a:pPr marL="0" lvl="0" indent="0" algn="l" defTabSz="711200">
            <a:lnSpc>
              <a:spcPct val="90000"/>
            </a:lnSpc>
            <a:spcBef>
              <a:spcPct val="0"/>
            </a:spcBef>
            <a:spcAft>
              <a:spcPct val="35000"/>
            </a:spcAft>
            <a:buNone/>
          </a:pPr>
          <a:r>
            <a:rPr lang="en-US" sz="1600" kern="1200"/>
            <a:t>It brought out my analytical, problem solving, and dashboard designing skills.</a:t>
          </a:r>
        </a:p>
      </dsp:txBody>
      <dsp:txXfrm>
        <a:off x="5634661" y="1194949"/>
        <a:ext cx="2561209" cy="1886762"/>
      </dsp:txXfrm>
    </dsp:sp>
    <dsp:sp modelId="{251FD7B0-A9CC-4054-8538-F42978770859}">
      <dsp:nvSpPr>
        <dsp:cNvPr id="0" name=""/>
        <dsp:cNvSpPr/>
      </dsp:nvSpPr>
      <dsp:spPr>
        <a:xfrm>
          <a:off x="6443575" y="314460"/>
          <a:ext cx="943381" cy="943381"/>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3550" tIns="12700" rIns="73550"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endParaRPr lang="en-US" sz="4500" kern="1200" dirty="0"/>
        </a:p>
      </dsp:txBody>
      <dsp:txXfrm>
        <a:off x="6581730" y="452615"/>
        <a:ext cx="667071" cy="667071"/>
      </dsp:txXfrm>
    </dsp:sp>
    <dsp:sp modelId="{2CBA25BB-5BD6-42DD-BB9E-574A7C8B68EE}">
      <dsp:nvSpPr>
        <dsp:cNvPr id="0" name=""/>
        <dsp:cNvSpPr/>
      </dsp:nvSpPr>
      <dsp:spPr>
        <a:xfrm>
          <a:off x="5634661" y="3144532"/>
          <a:ext cx="2561209"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407AD-658F-4167-B807-67884B1CE351}">
      <dsp:nvSpPr>
        <dsp:cNvPr id="0" name=""/>
        <dsp:cNvSpPr/>
      </dsp:nvSpPr>
      <dsp:spPr>
        <a:xfrm>
          <a:off x="1099810" y="172002"/>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BE8261-EE7E-4C2F-BC8A-991B5606046C}">
      <dsp:nvSpPr>
        <dsp:cNvPr id="0" name=""/>
        <dsp:cNvSpPr/>
      </dsp:nvSpPr>
      <dsp:spPr>
        <a:xfrm>
          <a:off x="85060" y="2252601"/>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No selling price column included.</a:t>
          </a:r>
        </a:p>
      </dsp:txBody>
      <dsp:txXfrm>
        <a:off x="85060" y="2252601"/>
        <a:ext cx="3690000" cy="720000"/>
      </dsp:txXfrm>
    </dsp:sp>
    <dsp:sp modelId="{3D55E5B7-8BCB-462C-8DB7-1853043E1CC8}">
      <dsp:nvSpPr>
        <dsp:cNvPr id="0" name=""/>
        <dsp:cNvSpPr/>
      </dsp:nvSpPr>
      <dsp:spPr>
        <a:xfrm>
          <a:off x="5435560" y="172002"/>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E752FD-69AC-43AD-B7B0-F2607B8FEBB0}">
      <dsp:nvSpPr>
        <dsp:cNvPr id="0" name=""/>
        <dsp:cNvSpPr/>
      </dsp:nvSpPr>
      <dsp:spPr>
        <a:xfrm>
          <a:off x="4420810" y="2252601"/>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No column on Labour cost included such as wages and salaries.</a:t>
          </a:r>
        </a:p>
      </dsp:txBody>
      <dsp:txXfrm>
        <a:off x="4420810" y="2252601"/>
        <a:ext cx="369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8823" y="2411361"/>
            <a:ext cx="7934628" cy="154858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08817" y="4015250"/>
            <a:ext cx="7934634" cy="678426"/>
          </a:xfrm>
        </p:spPr>
        <p:txBody>
          <a:bodyPr>
            <a:normAutofit/>
          </a:bodyPr>
          <a:lstStyle>
            <a:lvl1pPr marL="0" indent="0" algn="r">
              <a:buNone/>
              <a:defRPr sz="2800" b="0" i="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0A6EA1D-6302-4CDD-8C47-B04FD60385A9}" type="datetime1">
              <a:rPr lang="en-US" smtClean="0"/>
              <a:t>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C5285-9649-42AA-B4FC-3BE62A726824}"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C296C-52F7-4525-9F05-4797953271CA}"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1B03-1791-43AA-AC06-B2EF97C72E07}"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157970"/>
            <a:ext cx="8259098" cy="763526"/>
          </a:xfrm>
        </p:spPr>
        <p:txBody>
          <a:bodyPr>
            <a:normAutofit/>
          </a:bodyPr>
          <a:lstStyle>
            <a:lvl1pPr algn="r">
              <a:defRPr sz="3600" baseline="0">
                <a:solidFill>
                  <a:schemeClr val="tx2">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224117"/>
            <a:ext cx="8229600" cy="3524864"/>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33388C-1985-4A9F-BFC0-AD566B6E279F}"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60396" y="436033"/>
            <a:ext cx="7141154" cy="725349"/>
          </a:xfrm>
        </p:spPr>
        <p:txBody>
          <a:bodyPr>
            <a:normAutofit/>
          </a:bodyPr>
          <a:lstStyle>
            <a:lvl1pPr algn="l">
              <a:defRPr sz="360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570704" y="1209366"/>
            <a:ext cx="7108724" cy="3508626"/>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E9231C5-E6EA-436E-9531-CFD26ACB641B}" type="datetime1">
              <a:rPr lang="en-US" smtClean="0"/>
              <a:t>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91998-0F5B-4FD4-820B-A2CE617E51D0}"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1AFCC7-C785-4040-841A-3E9BBC36E9A3}"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7441" y="183155"/>
            <a:ext cx="8093365" cy="763525"/>
          </a:xfrm>
        </p:spPr>
        <p:txBody>
          <a:bodyPr>
            <a:normAutofit/>
          </a:bodyPr>
          <a:lstStyle>
            <a:lvl1pPr algn="r">
              <a:defRPr sz="3600" baseline="0">
                <a:solidFill>
                  <a:schemeClr val="tx2">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15398"/>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7795"/>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15398"/>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7795"/>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CD2A5D4-F9AA-4C10-83D0-2AEEAF44F4CD}" type="datetime1">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2871-74DC-4550-AAAE-13691927A59D}" type="datetime1">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268A0-7A01-4460-A2BC-6450C44BA0D2}" type="datetime1">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2539D-5AA1-4991-9EF3-EB4028DB8E58}"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A94EB6-00EC-4357-85DA-0647F04BE33F}" type="datetime1">
              <a:rPr lang="en-US" smtClean="0"/>
              <a:t>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3317" y="1205119"/>
            <a:ext cx="4989929" cy="2103533"/>
          </a:xfrm>
        </p:spPr>
        <p:txBody>
          <a:bodyPr>
            <a:normAutofit/>
          </a:bodyPr>
          <a:lstStyle/>
          <a:p>
            <a:pPr algn="l"/>
            <a:r>
              <a:rPr lang="en-US" sz="4000" b="1" dirty="0"/>
              <a:t>Restaurant Cost Savings and Staffing Efficiency Analysis</a:t>
            </a:r>
          </a:p>
        </p:txBody>
      </p:sp>
      <p:sp>
        <p:nvSpPr>
          <p:cNvPr id="3" name="Subtitle 2"/>
          <p:cNvSpPr>
            <a:spLocks noGrp="1"/>
          </p:cNvSpPr>
          <p:nvPr>
            <p:ph type="subTitle" idx="1"/>
          </p:nvPr>
        </p:nvSpPr>
        <p:spPr>
          <a:xfrm>
            <a:off x="5233107" y="3820511"/>
            <a:ext cx="3730139" cy="730043"/>
          </a:xfrm>
        </p:spPr>
        <p:txBody>
          <a:bodyPr>
            <a:normAutofit fontScale="92500" lnSpcReduction="10000"/>
          </a:bodyPr>
          <a:lstStyle/>
          <a:p>
            <a:pPr algn="ctr"/>
            <a:r>
              <a:rPr lang="en-US" b="1" dirty="0"/>
              <a:t>Francis Ojinnaka</a:t>
            </a:r>
          </a:p>
          <a:p>
            <a:pPr algn="ctr"/>
            <a:r>
              <a:rPr lang="en-US" sz="1700" dirty="0"/>
              <a:t>Kurant BI Specialist</a:t>
            </a:r>
          </a:p>
        </p:txBody>
      </p:sp>
      <p:pic>
        <p:nvPicPr>
          <p:cNvPr id="4" name="Picture 3" descr="A logo of a restaurant&#10;&#10;Description automatically generated">
            <a:extLst>
              <a:ext uri="{FF2B5EF4-FFF2-40B4-BE49-F238E27FC236}">
                <a16:creationId xmlns:a16="http://schemas.microsoft.com/office/drawing/2014/main" id="{D03660C1-B219-F43C-5ACF-F9C31ED4E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508" y="0"/>
            <a:ext cx="1911492" cy="714563"/>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70C0"/>
                </a:solidFill>
              </a:rPr>
              <a:t>Recommendations 1</a:t>
            </a:r>
          </a:p>
        </p:txBody>
      </p:sp>
      <p:sp>
        <p:nvSpPr>
          <p:cNvPr id="3" name="Content Placeholder 2"/>
          <p:cNvSpPr>
            <a:spLocks noGrp="1"/>
          </p:cNvSpPr>
          <p:nvPr>
            <p:ph idx="1"/>
          </p:nvPr>
        </p:nvSpPr>
        <p:spPr>
          <a:xfrm>
            <a:off x="76143" y="1091330"/>
            <a:ext cx="8937228" cy="3860581"/>
          </a:xfrm>
        </p:spPr>
        <p:txBody>
          <a:bodyPr>
            <a:normAutofit fontScale="92500" lnSpcReduction="20000"/>
          </a:bodyPr>
          <a:lstStyle/>
          <a:p>
            <a:pPr marL="0" indent="0">
              <a:buNone/>
            </a:pPr>
            <a:r>
              <a:rPr lang="en-US" sz="2000" b="1" dirty="0"/>
              <a:t>How can we improve cost savings efficiency?</a:t>
            </a:r>
          </a:p>
          <a:p>
            <a:pPr marL="0" indent="0">
              <a:buNone/>
            </a:pPr>
            <a:endParaRPr lang="en-US" sz="1800" dirty="0"/>
          </a:p>
          <a:p>
            <a:pPr>
              <a:buFont typeface="Wingdings" panose="05000000000000000000" pitchFamily="2" charset="2"/>
              <a:buChar char="v"/>
            </a:pPr>
            <a:r>
              <a:rPr lang="en-US" sz="1800" dirty="0"/>
              <a:t>Menu and Sales optimization</a:t>
            </a:r>
          </a:p>
          <a:p>
            <a:pPr marL="0" indent="0">
              <a:buNone/>
            </a:pPr>
            <a:endParaRPr lang="en-US" sz="1800" dirty="0"/>
          </a:p>
          <a:p>
            <a:pPr>
              <a:buFont typeface="Wingdings" panose="05000000000000000000" pitchFamily="2" charset="2"/>
              <a:buChar char="v"/>
            </a:pPr>
            <a:r>
              <a:rPr lang="en-US" sz="1800" dirty="0"/>
              <a:t>Negotiate better terms with its suppliers.</a:t>
            </a:r>
          </a:p>
          <a:p>
            <a:pPr marL="0" indent="0">
              <a:buNone/>
            </a:pPr>
            <a:endParaRPr lang="en-US" sz="1800" dirty="0"/>
          </a:p>
          <a:p>
            <a:pPr>
              <a:buFont typeface="Wingdings" panose="05000000000000000000" pitchFamily="2" charset="2"/>
              <a:buChar char="v"/>
            </a:pPr>
            <a:r>
              <a:rPr lang="en-US" sz="1800" dirty="0"/>
              <a:t>Usage of pricing techniques to encourage upselling and cross-selling of profitable and complement items.</a:t>
            </a:r>
          </a:p>
          <a:p>
            <a:pPr marL="0" indent="0">
              <a:buNone/>
            </a:pPr>
            <a:endParaRPr lang="en-US" sz="1800" dirty="0"/>
          </a:p>
          <a:p>
            <a:pPr>
              <a:buFont typeface="Wingdings" panose="05000000000000000000" pitchFamily="2" charset="2"/>
              <a:buChar char="v"/>
            </a:pPr>
            <a:r>
              <a:rPr lang="en-US" sz="1800" dirty="0"/>
              <a:t>Utilization of low-cost marketing channels to promote its restaurant.</a:t>
            </a:r>
          </a:p>
          <a:p>
            <a:pPr marL="0" indent="0">
              <a:buNone/>
            </a:pPr>
            <a:endParaRPr lang="en-US" sz="1800" dirty="0"/>
          </a:p>
          <a:p>
            <a:pPr>
              <a:buFont typeface="Wingdings" panose="05000000000000000000" pitchFamily="2" charset="2"/>
              <a:buChar char="v"/>
            </a:pPr>
            <a:r>
              <a:rPr lang="en-US" sz="1800" dirty="0"/>
              <a:t>Implementation of waste reduction strategies.</a:t>
            </a:r>
          </a:p>
          <a:p>
            <a:pPr marL="0" indent="0">
              <a:buNone/>
            </a:pPr>
            <a:endParaRPr lang="en-US" sz="1800" dirty="0"/>
          </a:p>
          <a:p>
            <a:pPr>
              <a:buFont typeface="Wingdings" panose="05000000000000000000" pitchFamily="2" charset="2"/>
              <a:buChar char="v"/>
            </a:pPr>
            <a:r>
              <a:rPr lang="en-US" sz="1800" dirty="0"/>
              <a:t>Implementing loyalty programs to incentivize valuable customers</a:t>
            </a:r>
          </a:p>
          <a:p>
            <a:pPr>
              <a:buFont typeface="Wingdings" panose="05000000000000000000" pitchFamily="2" charset="2"/>
              <a:buChar char="v"/>
            </a:pPr>
            <a:endParaRPr lang="en-US" sz="1800" dirty="0"/>
          </a:p>
          <a:p>
            <a:pPr>
              <a:buFont typeface="Wingdings" panose="05000000000000000000" pitchFamily="2" charset="2"/>
              <a:buChar char="v"/>
            </a:pPr>
            <a:endParaRPr lang="en-US" sz="1800" dirty="0"/>
          </a:p>
          <a:p>
            <a:pPr>
              <a:buFont typeface="Wingdings" panose="05000000000000000000" pitchFamily="2" charset="2"/>
              <a:buChar char="v"/>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BE0BE42D-5484-704E-A66A-E8DF810573B2}"/>
              </a:ext>
            </a:extLst>
          </p:cNvPr>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82606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70C0"/>
                </a:solidFill>
              </a:rPr>
              <a:t>Recommendations 2</a:t>
            </a:r>
          </a:p>
        </p:txBody>
      </p:sp>
      <p:sp>
        <p:nvSpPr>
          <p:cNvPr id="3" name="Content Placeholder 2"/>
          <p:cNvSpPr>
            <a:spLocks noGrp="1"/>
          </p:cNvSpPr>
          <p:nvPr>
            <p:ph idx="1"/>
          </p:nvPr>
        </p:nvSpPr>
        <p:spPr>
          <a:xfrm>
            <a:off x="76143" y="1139055"/>
            <a:ext cx="8961531" cy="3812855"/>
          </a:xfrm>
        </p:spPr>
        <p:txBody>
          <a:bodyPr>
            <a:normAutofit fontScale="92500" lnSpcReduction="10000"/>
          </a:bodyPr>
          <a:lstStyle/>
          <a:p>
            <a:pPr marL="0" indent="0">
              <a:buNone/>
            </a:pPr>
            <a:r>
              <a:rPr lang="en-US" sz="2000" b="1" dirty="0"/>
              <a:t>How can we improve staffing efficiency?</a:t>
            </a:r>
          </a:p>
          <a:p>
            <a:pPr marL="0" indent="0">
              <a:buNone/>
            </a:pPr>
            <a:endParaRPr lang="en-US" sz="1800" dirty="0"/>
          </a:p>
          <a:p>
            <a:pPr>
              <a:buFont typeface="Wingdings" panose="05000000000000000000" pitchFamily="2" charset="2"/>
              <a:buChar char="v"/>
            </a:pPr>
            <a:r>
              <a:rPr lang="en-US" sz="1800" dirty="0"/>
              <a:t>Hiring individuals who are passionate about the industry, even if they lack experience.</a:t>
            </a:r>
          </a:p>
          <a:p>
            <a:pPr marL="0" indent="0">
              <a:buNone/>
            </a:pPr>
            <a:endParaRPr lang="en-US" sz="1800" dirty="0"/>
          </a:p>
          <a:p>
            <a:pPr>
              <a:buFont typeface="Wingdings" panose="05000000000000000000" pitchFamily="2" charset="2"/>
              <a:buChar char="v"/>
            </a:pPr>
            <a:r>
              <a:rPr lang="en-US" sz="1800" dirty="0"/>
              <a:t>Developing efficient employee schedules that align with anticipated customer demand.</a:t>
            </a:r>
          </a:p>
          <a:p>
            <a:pPr marL="0" indent="0">
              <a:buNone/>
            </a:pPr>
            <a:endParaRPr lang="en-US" sz="1800" dirty="0"/>
          </a:p>
          <a:p>
            <a:pPr>
              <a:buFont typeface="Wingdings" panose="05000000000000000000" pitchFamily="2" charset="2"/>
              <a:buChar char="v"/>
            </a:pPr>
            <a:r>
              <a:rPr lang="en-US" sz="1800" dirty="0"/>
              <a:t>Implementing strategies to improve employee retention.</a:t>
            </a:r>
          </a:p>
          <a:p>
            <a:pPr marL="0" indent="0">
              <a:buNone/>
            </a:pPr>
            <a:endParaRPr lang="en-US" sz="1800" dirty="0"/>
          </a:p>
          <a:p>
            <a:pPr>
              <a:buFont typeface="Wingdings" panose="05000000000000000000" pitchFamily="2" charset="2"/>
              <a:buChar char="v"/>
            </a:pPr>
            <a:r>
              <a:rPr lang="en-US" sz="1800" dirty="0"/>
              <a:t>Acknowledging and rewarding highly efficient and productive employees.</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Putting the right employees in the right places, at the right time.</a:t>
            </a:r>
          </a:p>
          <a:p>
            <a:pPr marL="0" indent="0">
              <a:buNone/>
            </a:pPr>
            <a:endParaRPr lang="en-US" sz="1800" dirty="0"/>
          </a:p>
          <a:p>
            <a:pPr>
              <a:buFont typeface="Wingdings" panose="05000000000000000000" pitchFamily="2" charset="2"/>
              <a:buChar char="v"/>
            </a:pPr>
            <a:r>
              <a:rPr lang="en-US" sz="1800" dirty="0"/>
              <a:t>Cross-train employees to help in various restaurant tasks</a:t>
            </a:r>
          </a:p>
          <a:p>
            <a:pPr marL="0" indent="0">
              <a:buNone/>
            </a:pPr>
            <a:endParaRPr lang="en-US" sz="1800" dirty="0"/>
          </a:p>
          <a:p>
            <a:pPr>
              <a:buFont typeface="Wingdings" panose="05000000000000000000" pitchFamily="2" charset="2"/>
              <a:buChar char="v"/>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BE0BE42D-5484-704E-A66A-E8DF810573B2}"/>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23632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r>
              <a:rPr lang="en-US" sz="3000" b="1" dirty="0">
                <a:solidFill>
                  <a:srgbClr val="0070C0"/>
                </a:solidFill>
              </a:rPr>
              <a:t>Limitations of the Case</a:t>
            </a:r>
          </a:p>
        </p:txBody>
      </p:sp>
      <p:sp>
        <p:nvSpPr>
          <p:cNvPr id="4" name="Slide Number Placeholder 3">
            <a:extLst>
              <a:ext uri="{FF2B5EF4-FFF2-40B4-BE49-F238E27FC236}">
                <a16:creationId xmlns:a16="http://schemas.microsoft.com/office/drawing/2014/main" id="{B0A81910-6EB1-28A8-6959-EA348F6F4B2C}"/>
              </a:ext>
            </a:extLst>
          </p:cNvPr>
          <p:cNvSpPr>
            <a:spLocks noGrp="1"/>
          </p:cNvSpPr>
          <p:nvPr>
            <p:ph type="sldNum" sz="quarter" idx="12"/>
          </p:nvPr>
        </p:nvSpPr>
        <p:spPr>
          <a:xfrm>
            <a:off x="8778240" y="4841748"/>
            <a:ext cx="336042" cy="273843"/>
          </a:xfrm>
        </p:spPr>
        <p:txBody>
          <a:bodyPr>
            <a:normAutofit/>
          </a:bodyPr>
          <a:lstStyle/>
          <a:p>
            <a:pPr>
              <a:spcAft>
                <a:spcPts val="600"/>
              </a:spcAft>
            </a:pPr>
            <a:fld id="{B82CCC60-E8CD-4174-8B1A-7DF615B22EEF}" type="slidenum">
              <a:rPr lang="en-US" sz="800">
                <a:solidFill>
                  <a:schemeClr val="tx1">
                    <a:lumMod val="50000"/>
                    <a:lumOff val="50000"/>
                  </a:schemeClr>
                </a:solidFill>
              </a:rPr>
              <a:pPr>
                <a:spcAft>
                  <a:spcPts val="600"/>
                </a:spcAft>
              </a:pPr>
              <a:t>12</a:t>
            </a:fld>
            <a:endParaRPr lang="en-US" sz="8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4571F7DC-5BAE-555A-9FFF-324F087A9BD8}"/>
              </a:ext>
            </a:extLst>
          </p:cNvPr>
          <p:cNvGraphicFramePr>
            <a:graphicFrameLocks noGrp="1"/>
          </p:cNvGraphicFramePr>
          <p:nvPr>
            <p:ph idx="1"/>
            <p:extLst>
              <p:ext uri="{D42A27DB-BD31-4B8C-83A1-F6EECF244321}">
                <p14:modId xmlns:p14="http://schemas.microsoft.com/office/powerpoint/2010/main" val="1104731719"/>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77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a:bodyPr>
          <a:lstStyle/>
          <a:p>
            <a:r>
              <a:rPr lang="en-US" sz="3200" b="1" dirty="0">
                <a:solidFill>
                  <a:srgbClr val="0070C0"/>
                </a:solidFill>
              </a:rPr>
              <a:t>Future Implications</a:t>
            </a:r>
          </a:p>
        </p:txBody>
      </p:sp>
      <p:sp>
        <p:nvSpPr>
          <p:cNvPr id="3" name="Content Placeholder 2"/>
          <p:cNvSpPr>
            <a:spLocks noGrp="1"/>
          </p:cNvSpPr>
          <p:nvPr>
            <p:ph idx="1"/>
          </p:nvPr>
        </p:nvSpPr>
        <p:spPr>
          <a:xfrm>
            <a:off x="0" y="1569417"/>
            <a:ext cx="5295481" cy="3382494"/>
          </a:xfrm>
        </p:spPr>
        <p:txBody>
          <a:bodyPr>
            <a:normAutofit/>
          </a:bodyPr>
          <a:lstStyle/>
          <a:p>
            <a:pPr lvl="1">
              <a:buFont typeface="Wingdings" panose="05000000000000000000" pitchFamily="2" charset="2"/>
              <a:buChar char="v"/>
            </a:pPr>
            <a:r>
              <a:rPr lang="en-US" sz="1800" dirty="0"/>
              <a:t>The insights provided by the dashboard will have a long-term implication for the restaurant’s growth, sales strategy, employee efficiency, and overall performance. </a:t>
            </a:r>
          </a:p>
          <a:p>
            <a:pPr marL="457200" lvl="1" indent="0">
              <a:buNone/>
            </a:pPr>
            <a:endParaRPr lang="en-US" sz="1800" dirty="0"/>
          </a:p>
          <a:p>
            <a:pPr lvl="1">
              <a:buFont typeface="Wingdings" panose="05000000000000000000" pitchFamily="2" charset="2"/>
              <a:buChar char="v"/>
            </a:pPr>
            <a:r>
              <a:rPr lang="en-US" sz="1800" dirty="0"/>
              <a:t>By analyzing these, Norsk Eats can continue to improve its growth and sales efforts and stay ahead of its competitors. </a:t>
            </a:r>
          </a:p>
        </p:txBody>
      </p:sp>
      <p:sp>
        <p:nvSpPr>
          <p:cNvPr id="4" name="Slide Number Placeholder 3">
            <a:extLst>
              <a:ext uri="{FF2B5EF4-FFF2-40B4-BE49-F238E27FC236}">
                <a16:creationId xmlns:a16="http://schemas.microsoft.com/office/drawing/2014/main" id="{950BDED4-8CCF-2521-D7C4-E2B465FAA291}"/>
              </a:ext>
            </a:extLst>
          </p:cNvPr>
          <p:cNvSpPr>
            <a:spLocks noGrp="1"/>
          </p:cNvSpPr>
          <p:nvPr>
            <p:ph type="sldNum" sz="quarter" idx="12"/>
          </p:nvPr>
        </p:nvSpPr>
        <p:spPr/>
        <p:txBody>
          <a:bodyPr/>
          <a:lstStyle/>
          <a:p>
            <a:fld id="{B82CCC60-E8CD-4174-8B1A-7DF615B22EEF}" type="slidenum">
              <a:rPr lang="en-US" smtClean="0"/>
              <a:pPr/>
              <a:t>13</a:t>
            </a:fld>
            <a:endParaRPr lang="en-US"/>
          </a:p>
        </p:txBody>
      </p:sp>
      <p:pic>
        <p:nvPicPr>
          <p:cNvPr id="8" name="Graphic 7" descr="Badge Tick1 with solid fill">
            <a:extLst>
              <a:ext uri="{FF2B5EF4-FFF2-40B4-BE49-F238E27FC236}">
                <a16:creationId xmlns:a16="http://schemas.microsoft.com/office/drawing/2014/main" id="{FFC81D58-7251-DB4D-B77E-53483A7C9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5246" y="1643207"/>
            <a:ext cx="2306947" cy="2306947"/>
          </a:xfrm>
          <a:prstGeom prst="rect">
            <a:avLst/>
          </a:prstGeom>
        </p:spPr>
      </p:pic>
    </p:spTree>
    <p:extLst>
      <p:ext uri="{BB962C8B-B14F-4D97-AF65-F5344CB8AC3E}">
        <p14:creationId xmlns:p14="http://schemas.microsoft.com/office/powerpoint/2010/main" val="1052531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273" y="236496"/>
            <a:ext cx="5111932" cy="634510"/>
          </a:xfrm>
        </p:spPr>
        <p:txBody>
          <a:bodyPr>
            <a:normAutofit/>
          </a:bodyPr>
          <a:lstStyle/>
          <a:p>
            <a:pPr algn="ctr"/>
            <a:r>
              <a:rPr lang="en-US" sz="3200" b="1" dirty="0">
                <a:solidFill>
                  <a:srgbClr val="0070C0"/>
                </a:solidFill>
              </a:rPr>
              <a:t>Appendix</a:t>
            </a:r>
          </a:p>
        </p:txBody>
      </p:sp>
      <p:sp>
        <p:nvSpPr>
          <p:cNvPr id="6" name="TextBox 5">
            <a:extLst>
              <a:ext uri="{FF2B5EF4-FFF2-40B4-BE49-F238E27FC236}">
                <a16:creationId xmlns:a16="http://schemas.microsoft.com/office/drawing/2014/main" id="{CAFE902E-22B8-CC72-B5E7-EFBECD6934F3}"/>
              </a:ext>
            </a:extLst>
          </p:cNvPr>
          <p:cNvSpPr txBox="1"/>
          <p:nvPr/>
        </p:nvSpPr>
        <p:spPr>
          <a:xfrm>
            <a:off x="0" y="1053689"/>
            <a:ext cx="9037674" cy="646331"/>
          </a:xfrm>
          <a:prstGeom prst="rect">
            <a:avLst/>
          </a:prstGeom>
          <a:noFill/>
        </p:spPr>
        <p:txBody>
          <a:bodyPr wrap="square" rtlCol="0">
            <a:spAutoFit/>
          </a:bodyPr>
          <a:lstStyle/>
          <a:p>
            <a:r>
              <a:rPr lang="en-US" dirty="0"/>
              <a:t>The DAX calculations I performed on an independent table I created solely for calculations hence to solve the case. I also put them on a folder for organization purposes.</a:t>
            </a:r>
          </a:p>
        </p:txBody>
      </p:sp>
      <p:sp>
        <p:nvSpPr>
          <p:cNvPr id="13" name="Slide Number Placeholder 12">
            <a:extLst>
              <a:ext uri="{FF2B5EF4-FFF2-40B4-BE49-F238E27FC236}">
                <a16:creationId xmlns:a16="http://schemas.microsoft.com/office/drawing/2014/main" id="{0DB2F001-9137-5F58-13EC-3ABC2314BFE9}"/>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A3D726EA-6DCE-753E-ECCA-4F9D7173D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580" y="1989622"/>
            <a:ext cx="2546061" cy="2907717"/>
          </a:xfrm>
        </p:spPr>
      </p:pic>
    </p:spTree>
    <p:extLst>
      <p:ext uri="{BB962C8B-B14F-4D97-AF65-F5344CB8AC3E}">
        <p14:creationId xmlns:p14="http://schemas.microsoft.com/office/powerpoint/2010/main" val="11513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pPr algn="ctr"/>
            <a:r>
              <a:rPr lang="en-US" b="1" dirty="0">
                <a:solidFill>
                  <a:srgbClr val="0070C0"/>
                </a:solidFill>
              </a:rPr>
              <a:t>Appendix</a:t>
            </a:r>
          </a:p>
        </p:txBody>
      </p:sp>
      <p:sp>
        <p:nvSpPr>
          <p:cNvPr id="6" name="TextBox 5">
            <a:extLst>
              <a:ext uri="{FF2B5EF4-FFF2-40B4-BE49-F238E27FC236}">
                <a16:creationId xmlns:a16="http://schemas.microsoft.com/office/drawing/2014/main" id="{CAFE902E-22B8-CC72-B5E7-EFBECD6934F3}"/>
              </a:ext>
            </a:extLst>
          </p:cNvPr>
          <p:cNvSpPr txBox="1"/>
          <p:nvPr/>
        </p:nvSpPr>
        <p:spPr>
          <a:xfrm>
            <a:off x="0" y="1056973"/>
            <a:ext cx="8821446" cy="584775"/>
          </a:xfrm>
          <a:prstGeom prst="rect">
            <a:avLst/>
          </a:prstGeom>
          <a:noFill/>
        </p:spPr>
        <p:txBody>
          <a:bodyPr wrap="square" rtlCol="0">
            <a:spAutoFit/>
          </a:bodyPr>
          <a:lstStyle/>
          <a:p>
            <a:r>
              <a:rPr lang="en-US" sz="1600" dirty="0"/>
              <a:t>The data modeling process of the analysis for robust analysis – a star schema modelling with two fact tables and three independent dimension tables connected via primary and foreign keys.</a:t>
            </a:r>
          </a:p>
        </p:txBody>
      </p:sp>
      <p:sp>
        <p:nvSpPr>
          <p:cNvPr id="3" name="Slide Number Placeholder 2">
            <a:extLst>
              <a:ext uri="{FF2B5EF4-FFF2-40B4-BE49-F238E27FC236}">
                <a16:creationId xmlns:a16="http://schemas.microsoft.com/office/drawing/2014/main" id="{470047E3-A562-B55C-C9D3-2308B9DD7B4C}"/>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E1B3C926-4DFB-F220-94E5-0AAFE9124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154" y="1703304"/>
            <a:ext cx="6411431" cy="3390101"/>
          </a:xfrm>
        </p:spPr>
      </p:pic>
    </p:spTree>
    <p:extLst>
      <p:ext uri="{BB962C8B-B14F-4D97-AF65-F5344CB8AC3E}">
        <p14:creationId xmlns:p14="http://schemas.microsoft.com/office/powerpoint/2010/main" val="190081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pPr algn="ctr"/>
            <a:r>
              <a:rPr lang="en-US" b="1" dirty="0">
                <a:solidFill>
                  <a:srgbClr val="0070C0"/>
                </a:solidFill>
              </a:rPr>
              <a:t>Appendix</a:t>
            </a:r>
          </a:p>
        </p:txBody>
      </p:sp>
      <p:sp>
        <p:nvSpPr>
          <p:cNvPr id="6" name="TextBox 5">
            <a:extLst>
              <a:ext uri="{FF2B5EF4-FFF2-40B4-BE49-F238E27FC236}">
                <a16:creationId xmlns:a16="http://schemas.microsoft.com/office/drawing/2014/main" id="{CAFE902E-22B8-CC72-B5E7-EFBECD6934F3}"/>
              </a:ext>
            </a:extLst>
          </p:cNvPr>
          <p:cNvSpPr txBox="1"/>
          <p:nvPr/>
        </p:nvSpPr>
        <p:spPr>
          <a:xfrm>
            <a:off x="227328" y="1127052"/>
            <a:ext cx="8299983" cy="646331"/>
          </a:xfrm>
          <a:prstGeom prst="rect">
            <a:avLst/>
          </a:prstGeom>
          <a:noFill/>
        </p:spPr>
        <p:txBody>
          <a:bodyPr wrap="square" rtlCol="0">
            <a:spAutoFit/>
          </a:bodyPr>
          <a:lstStyle/>
          <a:p>
            <a:r>
              <a:rPr lang="en-US" dirty="0"/>
              <a:t>The Calendar table I created and included to the model hence to perform robust time intelligence functions.</a:t>
            </a:r>
          </a:p>
        </p:txBody>
      </p:sp>
      <p:sp>
        <p:nvSpPr>
          <p:cNvPr id="9" name="Slide Number Placeholder 8">
            <a:extLst>
              <a:ext uri="{FF2B5EF4-FFF2-40B4-BE49-F238E27FC236}">
                <a16:creationId xmlns:a16="http://schemas.microsoft.com/office/drawing/2014/main" id="{FEC70A8C-4AD5-80E4-B335-0F6AE7D982DA}"/>
              </a:ext>
            </a:extLst>
          </p:cNvPr>
          <p:cNvSpPr>
            <a:spLocks noGrp="1"/>
          </p:cNvSpPr>
          <p:nvPr>
            <p:ph type="sldNum" sz="quarter" idx="12"/>
          </p:nvPr>
        </p:nvSpPr>
        <p:spPr/>
        <p:txBody>
          <a:bodyPr/>
          <a:lstStyle/>
          <a:p>
            <a:fld id="{B82CCC60-E8CD-4174-8B1A-7DF615B22EEF}" type="slidenum">
              <a:rPr lang="en-US" smtClean="0"/>
              <a:pPr/>
              <a:t>16</a:t>
            </a:fld>
            <a:endParaRPr lang="en-US"/>
          </a:p>
        </p:txBody>
      </p:sp>
      <p:pic>
        <p:nvPicPr>
          <p:cNvPr id="11" name="Content Placeholder 10" descr="A screenshot of a computer&#10;&#10;Description automatically generated">
            <a:extLst>
              <a:ext uri="{FF2B5EF4-FFF2-40B4-BE49-F238E27FC236}">
                <a16:creationId xmlns:a16="http://schemas.microsoft.com/office/drawing/2014/main" id="{13ECF067-4ED9-A634-64DB-A049BE514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11" y="1756345"/>
            <a:ext cx="8229600" cy="3227545"/>
          </a:xfrm>
        </p:spPr>
      </p:pic>
    </p:spTree>
    <p:extLst>
      <p:ext uri="{BB962C8B-B14F-4D97-AF65-F5344CB8AC3E}">
        <p14:creationId xmlns:p14="http://schemas.microsoft.com/office/powerpoint/2010/main" val="165876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pPr algn="ctr"/>
            <a:r>
              <a:rPr lang="en-US" b="1" dirty="0">
                <a:solidFill>
                  <a:srgbClr val="0070C0"/>
                </a:solidFill>
              </a:rPr>
              <a:t>Appendix</a:t>
            </a:r>
          </a:p>
        </p:txBody>
      </p:sp>
      <p:sp>
        <p:nvSpPr>
          <p:cNvPr id="6" name="TextBox 5">
            <a:extLst>
              <a:ext uri="{FF2B5EF4-FFF2-40B4-BE49-F238E27FC236}">
                <a16:creationId xmlns:a16="http://schemas.microsoft.com/office/drawing/2014/main" id="{CAFE902E-22B8-CC72-B5E7-EFBECD6934F3}"/>
              </a:ext>
            </a:extLst>
          </p:cNvPr>
          <p:cNvSpPr txBox="1"/>
          <p:nvPr/>
        </p:nvSpPr>
        <p:spPr>
          <a:xfrm>
            <a:off x="152900" y="1127053"/>
            <a:ext cx="8729843" cy="646331"/>
          </a:xfrm>
          <a:prstGeom prst="rect">
            <a:avLst/>
          </a:prstGeom>
          <a:noFill/>
        </p:spPr>
        <p:txBody>
          <a:bodyPr wrap="square" rtlCol="0">
            <a:spAutoFit/>
          </a:bodyPr>
          <a:lstStyle/>
          <a:p>
            <a:r>
              <a:rPr lang="en-US" dirty="0"/>
              <a:t>I did a </a:t>
            </a:r>
            <a:r>
              <a:rPr lang="en-US" b="1" dirty="0"/>
              <a:t>column quality level test </a:t>
            </a:r>
            <a:r>
              <a:rPr lang="en-US" dirty="0"/>
              <a:t>on all tables hence to check for likely data errors, nulls, and duplicates on the data which is the foundation of any analysis project.</a:t>
            </a:r>
          </a:p>
        </p:txBody>
      </p:sp>
      <p:sp>
        <p:nvSpPr>
          <p:cNvPr id="13" name="Slide Number Placeholder 12">
            <a:extLst>
              <a:ext uri="{FF2B5EF4-FFF2-40B4-BE49-F238E27FC236}">
                <a16:creationId xmlns:a16="http://schemas.microsoft.com/office/drawing/2014/main" id="{6B1863DB-7EAE-4962-263D-480CC8CC0B80}"/>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12" name="Content Placeholder 11" descr="A screenshot of a computer&#10;&#10;Description automatically generated">
            <a:extLst>
              <a:ext uri="{FF2B5EF4-FFF2-40B4-BE49-F238E27FC236}">
                <a16:creationId xmlns:a16="http://schemas.microsoft.com/office/drawing/2014/main" id="{C18A49DD-41B1-84BE-8F05-1C51E8C91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93" y="1802653"/>
            <a:ext cx="2858105" cy="3134928"/>
          </a:xfrm>
        </p:spPr>
      </p:pic>
    </p:spTree>
    <p:extLst>
      <p:ext uri="{BB962C8B-B14F-4D97-AF65-F5344CB8AC3E}">
        <p14:creationId xmlns:p14="http://schemas.microsoft.com/office/powerpoint/2010/main" val="173486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57738-F801-D727-AFFD-7D22C0065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6ABDA-2918-50BB-8F5C-191EAD33731E}"/>
              </a:ext>
            </a:extLst>
          </p:cNvPr>
          <p:cNvSpPr>
            <a:spLocks noGrp="1"/>
          </p:cNvSpPr>
          <p:nvPr>
            <p:ph type="title"/>
          </p:nvPr>
        </p:nvSpPr>
        <p:spPr>
          <a:xfrm>
            <a:off x="3619114" y="191589"/>
            <a:ext cx="5111932" cy="634510"/>
          </a:xfrm>
        </p:spPr>
        <p:txBody>
          <a:bodyPr>
            <a:normAutofit fontScale="90000"/>
          </a:bodyPr>
          <a:lstStyle/>
          <a:p>
            <a:pPr algn="ctr"/>
            <a:r>
              <a:rPr lang="en-US" b="1" dirty="0">
                <a:solidFill>
                  <a:srgbClr val="0070C0"/>
                </a:solidFill>
              </a:rPr>
              <a:t>Appendix</a:t>
            </a:r>
          </a:p>
        </p:txBody>
      </p:sp>
      <p:sp>
        <p:nvSpPr>
          <p:cNvPr id="6" name="TextBox 5">
            <a:extLst>
              <a:ext uri="{FF2B5EF4-FFF2-40B4-BE49-F238E27FC236}">
                <a16:creationId xmlns:a16="http://schemas.microsoft.com/office/drawing/2014/main" id="{B32EDD4E-8DAA-93B5-F7E2-9F9DE409D7F4}"/>
              </a:ext>
            </a:extLst>
          </p:cNvPr>
          <p:cNvSpPr txBox="1"/>
          <p:nvPr/>
        </p:nvSpPr>
        <p:spPr>
          <a:xfrm>
            <a:off x="152900" y="1127052"/>
            <a:ext cx="8725286" cy="646331"/>
          </a:xfrm>
          <a:prstGeom prst="rect">
            <a:avLst/>
          </a:prstGeom>
          <a:noFill/>
        </p:spPr>
        <p:txBody>
          <a:bodyPr wrap="square" rtlCol="0">
            <a:spAutoFit/>
          </a:bodyPr>
          <a:lstStyle/>
          <a:p>
            <a:r>
              <a:rPr lang="en-US" dirty="0"/>
              <a:t>I did a </a:t>
            </a:r>
            <a:r>
              <a:rPr lang="en-US" b="1" dirty="0"/>
              <a:t>row level security </a:t>
            </a:r>
            <a:r>
              <a:rPr lang="en-US" dirty="0"/>
              <a:t>on the dashboard so as to limit what users can view and interact with</a:t>
            </a:r>
          </a:p>
        </p:txBody>
      </p:sp>
      <p:sp>
        <p:nvSpPr>
          <p:cNvPr id="13" name="Slide Number Placeholder 12">
            <a:extLst>
              <a:ext uri="{FF2B5EF4-FFF2-40B4-BE49-F238E27FC236}">
                <a16:creationId xmlns:a16="http://schemas.microsoft.com/office/drawing/2014/main" id="{1E33A60E-36C5-91A5-B770-F6E882C89FC4}"/>
              </a:ext>
            </a:extLst>
          </p:cNvPr>
          <p:cNvSpPr>
            <a:spLocks noGrp="1"/>
          </p:cNvSpPr>
          <p:nvPr>
            <p:ph type="sldNum" sz="quarter" idx="12"/>
          </p:nvPr>
        </p:nvSpPr>
        <p:spPr/>
        <p:txBody>
          <a:bodyPr/>
          <a:lstStyle/>
          <a:p>
            <a:fld id="{B82CCC60-E8CD-4174-8B1A-7DF615B22EEF}" type="slidenum">
              <a:rPr lang="en-US" smtClean="0"/>
              <a:pPr/>
              <a:t>18</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80A89589-A0BC-9310-821F-7FE2D158D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412" y="1645831"/>
            <a:ext cx="3155176" cy="3121432"/>
          </a:xfrm>
        </p:spPr>
      </p:pic>
    </p:spTree>
    <p:extLst>
      <p:ext uri="{BB962C8B-B14F-4D97-AF65-F5344CB8AC3E}">
        <p14:creationId xmlns:p14="http://schemas.microsoft.com/office/powerpoint/2010/main" val="373910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a:bodyPr>
          <a:lstStyle/>
          <a:p>
            <a:r>
              <a:rPr lang="en-US" sz="3200" b="1" dirty="0">
                <a:solidFill>
                  <a:srgbClr val="0070C0"/>
                </a:solidFill>
              </a:rPr>
              <a:t>Conclusion</a:t>
            </a:r>
          </a:p>
        </p:txBody>
      </p:sp>
      <p:sp>
        <p:nvSpPr>
          <p:cNvPr id="3" name="Content Placeholder 2"/>
          <p:cNvSpPr>
            <a:spLocks noGrp="1"/>
          </p:cNvSpPr>
          <p:nvPr>
            <p:ph idx="1"/>
          </p:nvPr>
        </p:nvSpPr>
        <p:spPr>
          <a:xfrm>
            <a:off x="1352739" y="2234651"/>
            <a:ext cx="5821687" cy="944483"/>
          </a:xfrm>
        </p:spPr>
        <p:txBody>
          <a:bodyPr>
            <a:normAutofit fontScale="92500"/>
          </a:bodyPr>
          <a:lstStyle/>
          <a:p>
            <a:pPr marL="457200" lvl="1" indent="0" algn="ctr">
              <a:buNone/>
            </a:pPr>
            <a:r>
              <a:rPr lang="en-US" sz="4000" b="1" dirty="0">
                <a:solidFill>
                  <a:srgbClr val="0070C0"/>
                </a:solidFill>
              </a:rPr>
              <a:t>Thank you for reading.</a:t>
            </a:r>
            <a:r>
              <a:rPr lang="en-US" sz="4000" b="1" dirty="0">
                <a:solidFill>
                  <a:srgbClr val="0070C0"/>
                </a:solidFill>
                <a:sym typeface="Wingdings" panose="05000000000000000000" pitchFamily="2" charset="2"/>
              </a:rPr>
              <a:t></a:t>
            </a:r>
            <a:endParaRPr lang="en-US" sz="4000" b="1" dirty="0">
              <a:solidFill>
                <a:srgbClr val="0070C0"/>
              </a:solidFill>
            </a:endParaRPr>
          </a:p>
          <a:p>
            <a:pPr marL="0" indent="0" algn="ctr">
              <a:buNone/>
            </a:pPr>
            <a:endParaRPr lang="en-US" sz="2000" dirty="0"/>
          </a:p>
        </p:txBody>
      </p:sp>
      <p:sp>
        <p:nvSpPr>
          <p:cNvPr id="6" name="TextBox 5">
            <a:extLst>
              <a:ext uri="{FF2B5EF4-FFF2-40B4-BE49-F238E27FC236}">
                <a16:creationId xmlns:a16="http://schemas.microsoft.com/office/drawing/2014/main" id="{2D0C6FD0-033B-6683-043B-FAF52096EE54}"/>
              </a:ext>
            </a:extLst>
          </p:cNvPr>
          <p:cNvSpPr txBox="1"/>
          <p:nvPr/>
        </p:nvSpPr>
        <p:spPr>
          <a:xfrm>
            <a:off x="6347638" y="4403020"/>
            <a:ext cx="2339162" cy="369332"/>
          </a:xfrm>
          <a:prstGeom prst="rect">
            <a:avLst/>
          </a:prstGeom>
          <a:noFill/>
        </p:spPr>
        <p:txBody>
          <a:bodyPr wrap="square" rtlCol="0">
            <a:spAutoFit/>
          </a:bodyPr>
          <a:lstStyle/>
          <a:p>
            <a:pPr algn="ctr"/>
            <a:r>
              <a:rPr lang="en-US" dirty="0"/>
              <a:t>Francis Ojinnaka</a:t>
            </a:r>
          </a:p>
        </p:txBody>
      </p:sp>
      <p:sp>
        <p:nvSpPr>
          <p:cNvPr id="7" name="Slide Number Placeholder 6">
            <a:extLst>
              <a:ext uri="{FF2B5EF4-FFF2-40B4-BE49-F238E27FC236}">
                <a16:creationId xmlns:a16="http://schemas.microsoft.com/office/drawing/2014/main" id="{A4A1A544-CD87-90F8-5542-7A849EC03566}"/>
              </a:ext>
            </a:extLst>
          </p:cNvPr>
          <p:cNvSpPr>
            <a:spLocks noGrp="1"/>
          </p:cNvSpPr>
          <p:nvPr>
            <p:ph type="sldNum" sz="quarter" idx="12"/>
          </p:nvPr>
        </p:nvSpPr>
        <p:spPr/>
        <p:txBody>
          <a:bodyPr/>
          <a:lstStyle/>
          <a:p>
            <a:fld id="{B82CCC60-E8CD-4174-8B1A-7DF615B22EEF}" type="slidenum">
              <a:rPr lang="en-US" smtClean="0"/>
              <a:pPr/>
              <a:t>19</a:t>
            </a:fld>
            <a:endParaRPr lang="en-US"/>
          </a:p>
        </p:txBody>
      </p:sp>
      <p:pic>
        <p:nvPicPr>
          <p:cNvPr id="4" name="Picture 3" descr="A logo of a restaurant&#10;&#10;Description automatically generated">
            <a:extLst>
              <a:ext uri="{FF2B5EF4-FFF2-40B4-BE49-F238E27FC236}">
                <a16:creationId xmlns:a16="http://schemas.microsoft.com/office/drawing/2014/main" id="{DDBE2D7A-530C-B401-07B6-DAA08565B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 y="4403020"/>
            <a:ext cx="1911492" cy="714563"/>
          </a:xfrm>
          <a:prstGeom prst="rect">
            <a:avLst/>
          </a:prstGeom>
        </p:spPr>
      </p:pic>
    </p:spTree>
    <p:extLst>
      <p:ext uri="{BB962C8B-B14F-4D97-AF65-F5344CB8AC3E}">
        <p14:creationId xmlns:p14="http://schemas.microsoft.com/office/powerpoint/2010/main" val="147293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179104"/>
            <a:ext cx="3480455" cy="763526"/>
          </a:xfrm>
        </p:spPr>
        <p:txBody>
          <a:bodyPr>
            <a:normAutofit/>
          </a:bodyPr>
          <a:lstStyle/>
          <a:p>
            <a:r>
              <a:rPr lang="en-US" b="1" dirty="0">
                <a:solidFill>
                  <a:srgbClr val="0070C0"/>
                </a:solidFill>
              </a:rPr>
              <a:t>Project Brief</a:t>
            </a:r>
          </a:p>
        </p:txBody>
      </p:sp>
      <p:sp>
        <p:nvSpPr>
          <p:cNvPr id="3" name="Content Placeholder 2"/>
          <p:cNvSpPr>
            <a:spLocks noGrp="1"/>
          </p:cNvSpPr>
          <p:nvPr>
            <p:ph idx="1"/>
          </p:nvPr>
        </p:nvSpPr>
        <p:spPr>
          <a:xfrm>
            <a:off x="161205" y="1181587"/>
            <a:ext cx="3893737" cy="3859520"/>
          </a:xfrm>
        </p:spPr>
        <p:txBody>
          <a:bodyPr>
            <a:normAutofit lnSpcReduction="10000"/>
          </a:bodyPr>
          <a:lstStyle/>
          <a:p>
            <a:pPr>
              <a:buFont typeface="Wingdings" panose="05000000000000000000" pitchFamily="2" charset="2"/>
              <a:buChar char="v"/>
            </a:pPr>
            <a:r>
              <a:rPr lang="en-US" sz="1800" dirty="0"/>
              <a:t>The Norsk Eats dashboard provides a detailed view of cost operations, employee productivity, as well as KPIs such as MoM%.</a:t>
            </a:r>
          </a:p>
          <a:p>
            <a:pPr marL="0" indent="0">
              <a:buNone/>
            </a:pPr>
            <a:endParaRPr lang="en-US" sz="1800" dirty="0"/>
          </a:p>
          <a:p>
            <a:pPr>
              <a:buFont typeface="Wingdings" panose="05000000000000000000" pitchFamily="2" charset="2"/>
              <a:buChar char="v"/>
            </a:pPr>
            <a:r>
              <a:rPr lang="en-US" sz="1800" dirty="0"/>
              <a:t>It visualizes the total daily sales including key metrics like employee shift hours versus last month. </a:t>
            </a:r>
          </a:p>
          <a:p>
            <a:pPr marL="0" indent="0">
              <a:buNone/>
            </a:pPr>
            <a:endParaRPr lang="en-US" sz="1800" dirty="0"/>
          </a:p>
          <a:p>
            <a:pPr>
              <a:buFont typeface="Wingdings" panose="05000000000000000000" pitchFamily="2" charset="2"/>
              <a:buChar char="v"/>
            </a:pPr>
            <a:r>
              <a:rPr lang="en-US" sz="1800" dirty="0"/>
              <a:t>By analyzing these trends, It can gain a deep understanding of its cost efficiency and employee productivity and identify areas for improvement.</a:t>
            </a:r>
          </a:p>
        </p:txBody>
      </p:sp>
      <p:sp>
        <p:nvSpPr>
          <p:cNvPr id="4" name="Slide Number Placeholder 3">
            <a:extLst>
              <a:ext uri="{FF2B5EF4-FFF2-40B4-BE49-F238E27FC236}">
                <a16:creationId xmlns:a16="http://schemas.microsoft.com/office/drawing/2014/main" id="{A8E0B3F8-52E5-A780-2BCD-0D793B20DF30}"/>
              </a:ext>
            </a:extLst>
          </p:cNvPr>
          <p:cNvSpPr>
            <a:spLocks noGrp="1"/>
          </p:cNvSpPr>
          <p:nvPr>
            <p:ph type="sldNum" sz="quarter" idx="12"/>
          </p:nvPr>
        </p:nvSpPr>
        <p:spPr/>
        <p:txBody>
          <a:bodyPr/>
          <a:lstStyle/>
          <a:p>
            <a:fld id="{B82CCC60-E8CD-4174-8B1A-7DF615B22EEF}" type="slidenum">
              <a:rPr lang="en-US" smtClean="0"/>
              <a:pPr/>
              <a:t>2</a:t>
            </a:fld>
            <a:endParaRPr lang="en-US"/>
          </a:p>
        </p:txBody>
      </p:sp>
      <p:pic>
        <p:nvPicPr>
          <p:cNvPr id="6" name="Picture 5" descr="A screenshot of a dashboard&#10;&#10;Description automatically generated">
            <a:extLst>
              <a:ext uri="{FF2B5EF4-FFF2-40B4-BE49-F238E27FC236}">
                <a16:creationId xmlns:a16="http://schemas.microsoft.com/office/drawing/2014/main" id="{4CB62945-2871-C1CE-14DB-09126FD31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860" y="1221515"/>
            <a:ext cx="4782935" cy="3545748"/>
          </a:xfrm>
          <a:prstGeom prst="rect">
            <a:avLst/>
          </a:prstGeom>
        </p:spPr>
      </p:pic>
      <p:sp>
        <p:nvSpPr>
          <p:cNvPr id="7" name="TextBox 6">
            <a:extLst>
              <a:ext uri="{FF2B5EF4-FFF2-40B4-BE49-F238E27FC236}">
                <a16:creationId xmlns:a16="http://schemas.microsoft.com/office/drawing/2014/main" id="{50A82064-600B-0216-3E9A-5CF58C783DAA}"/>
              </a:ext>
            </a:extLst>
          </p:cNvPr>
          <p:cNvSpPr txBox="1"/>
          <p:nvPr/>
        </p:nvSpPr>
        <p:spPr>
          <a:xfrm>
            <a:off x="5345254" y="4740406"/>
            <a:ext cx="3005392" cy="276999"/>
          </a:xfrm>
          <a:prstGeom prst="rect">
            <a:avLst/>
          </a:prstGeom>
          <a:noFill/>
        </p:spPr>
        <p:txBody>
          <a:bodyPr wrap="square" rtlCol="0">
            <a:spAutoFit/>
          </a:bodyPr>
          <a:lstStyle/>
          <a:p>
            <a:pPr algn="ctr"/>
            <a:r>
              <a:rPr lang="en-US" sz="1200" dirty="0"/>
              <a:t>A picture of the dashboard</a:t>
            </a:r>
          </a:p>
        </p:txBody>
      </p:sp>
    </p:spTree>
    <p:extLst>
      <p:ext uri="{BB962C8B-B14F-4D97-AF65-F5344CB8AC3E}">
        <p14:creationId xmlns:p14="http://schemas.microsoft.com/office/powerpoint/2010/main" val="415689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Table of Contents</a:t>
            </a:r>
          </a:p>
        </p:txBody>
      </p:sp>
      <p:sp>
        <p:nvSpPr>
          <p:cNvPr id="3" name="Content Placeholder 2"/>
          <p:cNvSpPr>
            <a:spLocks noGrp="1"/>
          </p:cNvSpPr>
          <p:nvPr>
            <p:ph idx="1"/>
          </p:nvPr>
        </p:nvSpPr>
        <p:spPr>
          <a:xfrm>
            <a:off x="129307" y="1139057"/>
            <a:ext cx="5638447" cy="3677492"/>
          </a:xfrm>
        </p:spPr>
        <p:txBody>
          <a:bodyPr>
            <a:normAutofit fontScale="62500" lnSpcReduction="20000"/>
          </a:bodyPr>
          <a:lstStyle/>
          <a:p>
            <a:r>
              <a:rPr lang="en-US" dirty="0"/>
              <a:t>Business Problem and Data Source</a:t>
            </a:r>
          </a:p>
          <a:p>
            <a:r>
              <a:rPr lang="en-US" dirty="0"/>
              <a:t>Data Methods</a:t>
            </a:r>
          </a:p>
          <a:p>
            <a:r>
              <a:rPr lang="en-US" dirty="0"/>
              <a:t>Tech Stack/Resources</a:t>
            </a:r>
          </a:p>
          <a:p>
            <a:r>
              <a:rPr lang="en-US" dirty="0"/>
              <a:t>Dashboard End users and layout</a:t>
            </a:r>
          </a:p>
          <a:p>
            <a:r>
              <a:rPr lang="en-US" dirty="0"/>
              <a:t>What I learned from the case</a:t>
            </a:r>
          </a:p>
          <a:p>
            <a:r>
              <a:rPr lang="en-US" dirty="0"/>
              <a:t>Integrating Interactive PowerBI into the presentation</a:t>
            </a:r>
          </a:p>
          <a:p>
            <a:r>
              <a:rPr lang="en-US" dirty="0"/>
              <a:t>Insights from the case</a:t>
            </a:r>
          </a:p>
          <a:p>
            <a:r>
              <a:rPr lang="en-US" dirty="0"/>
              <a:t>Recommendations 1 and 2</a:t>
            </a:r>
          </a:p>
          <a:p>
            <a:r>
              <a:rPr lang="en-US" dirty="0"/>
              <a:t>Limitations of the case</a:t>
            </a:r>
          </a:p>
          <a:p>
            <a:r>
              <a:rPr lang="en-US" dirty="0"/>
              <a:t>Future Implications</a:t>
            </a:r>
          </a:p>
          <a:p>
            <a:r>
              <a:rPr lang="en-US" dirty="0"/>
              <a:t>Appendix</a:t>
            </a:r>
          </a:p>
          <a:p>
            <a:r>
              <a:rPr lang="en-US" dirty="0"/>
              <a:t>Conclusion</a:t>
            </a:r>
          </a:p>
          <a:p>
            <a:endParaRPr lang="en-US" dirty="0"/>
          </a:p>
          <a:p>
            <a:endParaRPr lang="en-US" dirty="0"/>
          </a:p>
        </p:txBody>
      </p:sp>
      <p:sp>
        <p:nvSpPr>
          <p:cNvPr id="4" name="Slide Number Placeholder 3">
            <a:extLst>
              <a:ext uri="{FF2B5EF4-FFF2-40B4-BE49-F238E27FC236}">
                <a16:creationId xmlns:a16="http://schemas.microsoft.com/office/drawing/2014/main" id="{32E0D6EC-3CD4-12FA-56BE-BA7B518081E0}"/>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sz="2800" b="1" dirty="0">
                <a:solidFill>
                  <a:srgbClr val="0070C0"/>
                </a:solidFill>
              </a:rPr>
              <a:t>Business Problem and Data Source</a:t>
            </a:r>
          </a:p>
        </p:txBody>
      </p:sp>
      <p:sp>
        <p:nvSpPr>
          <p:cNvPr id="3" name="Content Placeholder 2"/>
          <p:cNvSpPr>
            <a:spLocks noGrp="1"/>
          </p:cNvSpPr>
          <p:nvPr>
            <p:ph idx="1"/>
          </p:nvPr>
        </p:nvSpPr>
        <p:spPr>
          <a:xfrm>
            <a:off x="76144" y="1160322"/>
            <a:ext cx="8229600" cy="3401046"/>
          </a:xfrm>
        </p:spPr>
        <p:txBody>
          <a:bodyPr>
            <a:normAutofit/>
          </a:bodyPr>
          <a:lstStyle/>
          <a:p>
            <a:pPr marL="0" indent="0">
              <a:buNone/>
            </a:pPr>
            <a:r>
              <a:rPr lang="en-US" sz="1800" b="1" dirty="0"/>
              <a:t>Case Problem</a:t>
            </a:r>
            <a:r>
              <a:rPr lang="en-US" sz="1800" dirty="0"/>
              <a:t>:</a:t>
            </a:r>
          </a:p>
          <a:p>
            <a:pPr marL="0" indent="0">
              <a:buNone/>
            </a:pPr>
            <a:r>
              <a:rPr lang="en-US" sz="1800" dirty="0"/>
              <a:t>I recently started in Kurant and our client, a local manager of a local restaurant called Norsk Eats is asking me for recommendations on how to improve staffing and profitability.</a:t>
            </a:r>
          </a:p>
          <a:p>
            <a:pPr marL="0" indent="0">
              <a:buNone/>
            </a:pPr>
            <a:endParaRPr lang="en-US" sz="1800" dirty="0"/>
          </a:p>
          <a:p>
            <a:pPr marL="0" indent="0">
              <a:buNone/>
            </a:pPr>
            <a:r>
              <a:rPr lang="en-US" sz="1800" b="1" dirty="0"/>
              <a:t>Data Source</a:t>
            </a:r>
            <a:r>
              <a:rPr lang="en-US" sz="1800" dirty="0"/>
              <a:t>:</a:t>
            </a:r>
          </a:p>
          <a:p>
            <a:pPr marL="0" indent="0">
              <a:buNone/>
            </a:pPr>
            <a:r>
              <a:rPr lang="en-US" sz="1800" dirty="0"/>
              <a:t>I received the data from my manager in an excel file containing a sample transactional sales table (fact table), and a time sheet table (fact table), with two more independent tables (dimension tables) that tell me more about the products and employees.</a:t>
            </a:r>
          </a:p>
        </p:txBody>
      </p:sp>
      <p:sp>
        <p:nvSpPr>
          <p:cNvPr id="4" name="Slide Number Placeholder 3">
            <a:extLst>
              <a:ext uri="{FF2B5EF4-FFF2-40B4-BE49-F238E27FC236}">
                <a16:creationId xmlns:a16="http://schemas.microsoft.com/office/drawing/2014/main" id="{1F52B0D3-9A15-4E8E-215B-8D07F8BF2A82}"/>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92375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580" y="201082"/>
            <a:ext cx="4270549" cy="634510"/>
          </a:xfrm>
        </p:spPr>
        <p:txBody>
          <a:bodyPr>
            <a:normAutofit fontScale="90000"/>
          </a:bodyPr>
          <a:lstStyle/>
          <a:p>
            <a:r>
              <a:rPr lang="en-US" b="1" dirty="0">
                <a:solidFill>
                  <a:srgbClr val="0070C0"/>
                </a:solidFill>
              </a:rPr>
              <a:t>Tech Stack/Resources</a:t>
            </a:r>
          </a:p>
        </p:txBody>
      </p:sp>
      <p:sp>
        <p:nvSpPr>
          <p:cNvPr id="3" name="Content Placeholder 2"/>
          <p:cNvSpPr>
            <a:spLocks noGrp="1"/>
          </p:cNvSpPr>
          <p:nvPr>
            <p:ph idx="1"/>
          </p:nvPr>
        </p:nvSpPr>
        <p:spPr>
          <a:xfrm>
            <a:off x="90281" y="1145511"/>
            <a:ext cx="3822500" cy="3825257"/>
          </a:xfrm>
        </p:spPr>
        <p:txBody>
          <a:bodyPr>
            <a:normAutofit/>
          </a:bodyPr>
          <a:lstStyle/>
          <a:p>
            <a:pPr marL="0" indent="0">
              <a:buNone/>
            </a:pPr>
            <a:r>
              <a:rPr lang="en-US" sz="1400" dirty="0"/>
              <a:t>I will be dividing my tech stack and resources into two categories namely</a:t>
            </a:r>
          </a:p>
          <a:p>
            <a:pPr>
              <a:buFont typeface="Wingdings" panose="05000000000000000000" pitchFamily="2" charset="2"/>
              <a:buChar char="Ø"/>
            </a:pPr>
            <a:r>
              <a:rPr lang="en-US" sz="1400" dirty="0"/>
              <a:t>Data Analytics and Visualization resources.</a:t>
            </a:r>
          </a:p>
          <a:p>
            <a:pPr>
              <a:buFont typeface="Wingdings" panose="05000000000000000000" pitchFamily="2" charset="2"/>
              <a:buChar char="Ø"/>
            </a:pPr>
            <a:r>
              <a:rPr lang="en-US" sz="1400" dirty="0"/>
              <a:t>Data Reporting and designing resources</a:t>
            </a:r>
          </a:p>
          <a:p>
            <a:pPr marL="0" indent="0">
              <a:buNone/>
            </a:pPr>
            <a:endParaRPr lang="en-US" sz="1400" dirty="0"/>
          </a:p>
          <a:p>
            <a:pPr marL="0" indent="0">
              <a:buNone/>
            </a:pPr>
            <a:r>
              <a:rPr lang="en-US" sz="1600" b="1" dirty="0"/>
              <a:t>Data Analytics and Visualization resources</a:t>
            </a:r>
            <a:r>
              <a:rPr lang="en-US" sz="1400" dirty="0"/>
              <a:t>: I used the combination of Microsoft Excel and PowerBI and Service to solve this case, analyze insights using DAX, visualize the data, schedule refresh, and offer recommendations.</a:t>
            </a:r>
          </a:p>
          <a:p>
            <a:pPr marL="0" indent="0">
              <a:buNone/>
            </a:pPr>
            <a:r>
              <a:rPr lang="en-US" sz="1600" b="1" dirty="0"/>
              <a:t>Data Reporting and designing resources</a:t>
            </a:r>
            <a:r>
              <a:rPr lang="en-US" sz="1400" dirty="0"/>
              <a:t>: I used a lot of reporting and designing resources such as Figma, The Big Books of Dashboards by Steve Wexler, Freepik, </a:t>
            </a:r>
            <a:r>
              <a:rPr lang="en-US" sz="1400" dirty="0" err="1"/>
              <a:t>Coolors</a:t>
            </a:r>
            <a:r>
              <a:rPr lang="en-US" sz="1400" dirty="0"/>
              <a:t>, Looka and Flaticon for dashboard wireframing and color-blind friendly visuals</a:t>
            </a:r>
          </a:p>
          <a:p>
            <a:pPr marL="0" indent="0">
              <a:buNone/>
            </a:pPr>
            <a:endParaRPr lang="en-US" sz="1400" b="1" dirty="0"/>
          </a:p>
        </p:txBody>
      </p:sp>
      <p:sp>
        <p:nvSpPr>
          <p:cNvPr id="4" name="Slide Number Placeholder 3">
            <a:extLst>
              <a:ext uri="{FF2B5EF4-FFF2-40B4-BE49-F238E27FC236}">
                <a16:creationId xmlns:a16="http://schemas.microsoft.com/office/drawing/2014/main" id="{F0BE7864-2031-F816-A26B-8F28FF2F9EE0}"/>
              </a:ext>
            </a:extLst>
          </p:cNvPr>
          <p:cNvSpPr>
            <a:spLocks noGrp="1"/>
          </p:cNvSpPr>
          <p:nvPr>
            <p:ph type="sldNum" sz="quarter" idx="12"/>
          </p:nvPr>
        </p:nvSpPr>
        <p:spPr/>
        <p:txBody>
          <a:bodyPr/>
          <a:lstStyle/>
          <a:p>
            <a:fld id="{B82CCC60-E8CD-4174-8B1A-7DF615B22EEF}" type="slidenum">
              <a:rPr lang="en-US" smtClean="0"/>
              <a:pPr/>
              <a:t>5</a:t>
            </a:fld>
            <a:endParaRPr lang="en-US"/>
          </a:p>
        </p:txBody>
      </p:sp>
      <p:pic>
        <p:nvPicPr>
          <p:cNvPr id="6" name="Picture 5" descr="A screenshot of a white screen&#10;&#10;Description automatically generated">
            <a:extLst>
              <a:ext uri="{FF2B5EF4-FFF2-40B4-BE49-F238E27FC236}">
                <a16:creationId xmlns:a16="http://schemas.microsoft.com/office/drawing/2014/main" id="{B5A28F1E-1FA7-2708-5730-B378D10F26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5855" y="1435395"/>
            <a:ext cx="5137274" cy="2889716"/>
          </a:xfrm>
          <a:prstGeom prst="rect">
            <a:avLst/>
          </a:prstGeom>
        </p:spPr>
      </p:pic>
      <p:sp>
        <p:nvSpPr>
          <p:cNvPr id="7" name="TextBox 6">
            <a:extLst>
              <a:ext uri="{FF2B5EF4-FFF2-40B4-BE49-F238E27FC236}">
                <a16:creationId xmlns:a16="http://schemas.microsoft.com/office/drawing/2014/main" id="{40097D8D-8CAF-9D01-B568-041F74A88B67}"/>
              </a:ext>
            </a:extLst>
          </p:cNvPr>
          <p:cNvSpPr txBox="1"/>
          <p:nvPr/>
        </p:nvSpPr>
        <p:spPr>
          <a:xfrm>
            <a:off x="5325158" y="4466628"/>
            <a:ext cx="3005392" cy="276999"/>
          </a:xfrm>
          <a:prstGeom prst="rect">
            <a:avLst/>
          </a:prstGeom>
          <a:noFill/>
        </p:spPr>
        <p:txBody>
          <a:bodyPr wrap="square" rtlCol="0">
            <a:spAutoFit/>
          </a:bodyPr>
          <a:lstStyle/>
          <a:p>
            <a:pPr algn="ctr"/>
            <a:r>
              <a:rPr lang="en-US" sz="1200" dirty="0"/>
              <a:t>A dashboard wireframing on Figma</a:t>
            </a:r>
          </a:p>
        </p:txBody>
      </p:sp>
    </p:spTree>
    <p:extLst>
      <p:ext uri="{BB962C8B-B14F-4D97-AF65-F5344CB8AC3E}">
        <p14:creationId xmlns:p14="http://schemas.microsoft.com/office/powerpoint/2010/main" val="25566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826" y="329812"/>
            <a:ext cx="5111932" cy="634510"/>
          </a:xfrm>
        </p:spPr>
        <p:txBody>
          <a:bodyPr>
            <a:noAutofit/>
          </a:bodyPr>
          <a:lstStyle/>
          <a:p>
            <a:r>
              <a:rPr lang="en-US" sz="2800" b="1" dirty="0">
                <a:solidFill>
                  <a:srgbClr val="0070C0"/>
                </a:solidFill>
              </a:rPr>
              <a:t>Dashboard End Users and Layout</a:t>
            </a:r>
          </a:p>
        </p:txBody>
      </p:sp>
      <p:sp>
        <p:nvSpPr>
          <p:cNvPr id="3" name="Content Placeholder 2"/>
          <p:cNvSpPr>
            <a:spLocks noGrp="1"/>
          </p:cNvSpPr>
          <p:nvPr>
            <p:ph idx="1"/>
          </p:nvPr>
        </p:nvSpPr>
        <p:spPr>
          <a:xfrm>
            <a:off x="182468" y="1256014"/>
            <a:ext cx="8504331" cy="3416469"/>
          </a:xfrm>
        </p:spPr>
        <p:txBody>
          <a:bodyPr>
            <a:normAutofit/>
          </a:bodyPr>
          <a:lstStyle/>
          <a:p>
            <a:pPr>
              <a:buFont typeface="Wingdings" panose="05000000000000000000" pitchFamily="2" charset="2"/>
              <a:buChar char="v"/>
            </a:pPr>
            <a:r>
              <a:rPr lang="en-US" sz="1800" dirty="0"/>
              <a:t>End Users: The end user of the dashboard is the local branch manager of the restaurant. The manager will be using the insights from the dashboard to make data-driven decisions on how to adjust staffing levels, maximize cost efficiency, and improve their profitability while maintaining quality and service standards.</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Dashboard Layout: The dashboard is a combination of both exploratory and explanatory analysis. It identifies interesting patterns and trends that show key business drivers.</a:t>
            </a:r>
          </a:p>
        </p:txBody>
      </p:sp>
      <p:sp>
        <p:nvSpPr>
          <p:cNvPr id="4" name="Slide Number Placeholder 3">
            <a:extLst>
              <a:ext uri="{FF2B5EF4-FFF2-40B4-BE49-F238E27FC236}">
                <a16:creationId xmlns:a16="http://schemas.microsoft.com/office/drawing/2014/main" id="{943783D7-6338-ECE9-9FE3-24DF3184BCB0}"/>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4381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724" y="201082"/>
            <a:ext cx="5111932" cy="634510"/>
          </a:xfrm>
        </p:spPr>
        <p:txBody>
          <a:bodyPr>
            <a:normAutofit fontScale="90000"/>
          </a:bodyPr>
          <a:lstStyle/>
          <a:p>
            <a:r>
              <a:rPr lang="en-US" sz="3200" b="1" dirty="0">
                <a:solidFill>
                  <a:srgbClr val="0070C0"/>
                </a:solidFill>
              </a:rPr>
              <a:t>What did I learn from the case?</a:t>
            </a:r>
          </a:p>
        </p:txBody>
      </p:sp>
      <p:sp>
        <p:nvSpPr>
          <p:cNvPr id="4" name="Slide Number Placeholder 3">
            <a:extLst>
              <a:ext uri="{FF2B5EF4-FFF2-40B4-BE49-F238E27FC236}">
                <a16:creationId xmlns:a16="http://schemas.microsoft.com/office/drawing/2014/main" id="{00EE9141-6575-897D-2031-2E1B91CC93C0}"/>
              </a:ext>
            </a:extLst>
          </p:cNvPr>
          <p:cNvSpPr>
            <a:spLocks noGrp="1"/>
          </p:cNvSpPr>
          <p:nvPr>
            <p:ph type="sldNum" sz="quarter" idx="12"/>
          </p:nvPr>
        </p:nvSpPr>
        <p:spPr/>
        <p:txBody>
          <a:bodyPr/>
          <a:lstStyle/>
          <a:p>
            <a:fld id="{B82CCC60-E8CD-4174-8B1A-7DF615B22EEF}" type="slidenum">
              <a:rPr lang="en-US" smtClean="0"/>
              <a:pPr/>
              <a:t>7</a:t>
            </a:fld>
            <a:endParaRPr lang="en-US"/>
          </a:p>
        </p:txBody>
      </p:sp>
      <p:graphicFrame>
        <p:nvGraphicFramePr>
          <p:cNvPr id="15" name="Content Placeholder 2">
            <a:extLst>
              <a:ext uri="{FF2B5EF4-FFF2-40B4-BE49-F238E27FC236}">
                <a16:creationId xmlns:a16="http://schemas.microsoft.com/office/drawing/2014/main" id="{811576DB-0AF9-1648-F9DB-7908A67F875A}"/>
              </a:ext>
            </a:extLst>
          </p:cNvPr>
          <p:cNvGraphicFramePr>
            <a:graphicFrameLocks/>
          </p:cNvGraphicFramePr>
          <p:nvPr>
            <p:extLst>
              <p:ext uri="{D42A27DB-BD31-4B8C-83A1-F6EECF244321}">
                <p14:modId xmlns:p14="http://schemas.microsoft.com/office/powerpoint/2010/main" val="3544269183"/>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00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38" y="239315"/>
            <a:ext cx="6216973" cy="634510"/>
          </a:xfrm>
        </p:spPr>
        <p:txBody>
          <a:bodyPr>
            <a:normAutofit fontScale="90000"/>
          </a:bodyPr>
          <a:lstStyle/>
          <a:p>
            <a:r>
              <a:rPr lang="en-US" sz="3200" b="1" dirty="0">
                <a:solidFill>
                  <a:srgbClr val="0070C0"/>
                </a:solidFill>
              </a:rPr>
              <a:t>Integrating Interactive PowerBI into the presentation</a:t>
            </a:r>
          </a:p>
        </p:txBody>
      </p:sp>
      <p:sp>
        <p:nvSpPr>
          <p:cNvPr id="4" name="Slide Number Placeholder 3">
            <a:extLst>
              <a:ext uri="{FF2B5EF4-FFF2-40B4-BE49-F238E27FC236}">
                <a16:creationId xmlns:a16="http://schemas.microsoft.com/office/drawing/2014/main" id="{00EE9141-6575-897D-2031-2E1B91CC93C0}"/>
              </a:ext>
            </a:extLst>
          </p:cNvPr>
          <p:cNvSpPr>
            <a:spLocks noGrp="1"/>
          </p:cNvSpPr>
          <p:nvPr>
            <p:ph type="sldNum" sz="quarter" idx="12"/>
          </p:nvPr>
        </p:nvSpPr>
        <p:spPr/>
        <p:txBody>
          <a:bodyPr/>
          <a:lstStyle/>
          <a:p>
            <a:fld id="{B82CCC60-E8CD-4174-8B1A-7DF615B22EEF}" type="slidenum">
              <a:rPr lang="en-US" smtClean="0"/>
              <a:pPr/>
              <a:t>8</a:t>
            </a:fld>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4" name="Content Placeholder 13" title="Microsoft Power BI">
                <a:extLst>
                  <a:ext uri="{FF2B5EF4-FFF2-40B4-BE49-F238E27FC236}">
                    <a16:creationId xmlns:a16="http://schemas.microsoft.com/office/drawing/2014/main" id="{A54284B0-5BD9-ACD4-6889-DA8AFEE6F66B}"/>
                  </a:ext>
                </a:extLst>
              </p:cNvPr>
              <p:cNvGraphicFramePr>
                <a:graphicFrameLocks noGrp="1"/>
              </p:cNvGraphicFramePr>
              <p:nvPr>
                <p:ph idx="1"/>
                <p:extLst>
                  <p:ext uri="{D42A27DB-BD31-4B8C-83A1-F6EECF244321}">
                    <p14:modId xmlns:p14="http://schemas.microsoft.com/office/powerpoint/2010/main" val="357282200"/>
                  </p:ext>
                </p:extLst>
              </p:nvPr>
            </p:nvGraphicFramePr>
            <p:xfrm>
              <a:off x="170121" y="1105786"/>
              <a:ext cx="8561129" cy="393532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4" name="Content Placeholder 13" title="Microsoft Power BI">
                <a:extLst>
                  <a:ext uri="{FF2B5EF4-FFF2-40B4-BE49-F238E27FC236}">
                    <a16:creationId xmlns:a16="http://schemas.microsoft.com/office/drawing/2014/main" id="{A54284B0-5BD9-ACD4-6889-DA8AFEE6F66B}"/>
                  </a:ext>
                </a:extLst>
              </p:cNvPr>
              <p:cNvPicPr>
                <a:picLocks noGrp="1" noRot="1" noChangeAspect="1" noMove="1" noResize="1" noEditPoints="1" noAdjustHandles="1" noChangeArrowheads="1" noChangeShapeType="1"/>
              </p:cNvPicPr>
              <p:nvPr/>
            </p:nvPicPr>
            <p:blipFill>
              <a:blip r:embed="rId3"/>
              <a:stretch>
                <a:fillRect/>
              </a:stretch>
            </p:blipFill>
            <p:spPr>
              <a:xfrm>
                <a:off x="170121" y="1105786"/>
                <a:ext cx="8561129" cy="3935321"/>
              </a:xfrm>
              <a:prstGeom prst="rect">
                <a:avLst/>
              </a:prstGeom>
            </p:spPr>
          </p:pic>
        </mc:Fallback>
      </mc:AlternateContent>
    </p:spTree>
    <p:extLst>
      <p:ext uri="{BB962C8B-B14F-4D97-AF65-F5344CB8AC3E}">
        <p14:creationId xmlns:p14="http://schemas.microsoft.com/office/powerpoint/2010/main" val="102558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193" y="212854"/>
            <a:ext cx="5111932" cy="634510"/>
          </a:xfrm>
        </p:spPr>
        <p:txBody>
          <a:bodyPr>
            <a:normAutofit fontScale="90000"/>
          </a:bodyPr>
          <a:lstStyle/>
          <a:p>
            <a:r>
              <a:rPr lang="en-US" b="1" dirty="0">
                <a:solidFill>
                  <a:srgbClr val="0070C0"/>
                </a:solidFill>
              </a:rPr>
              <a:t>Quick Insights from the case</a:t>
            </a:r>
          </a:p>
        </p:txBody>
      </p:sp>
      <p:sp>
        <p:nvSpPr>
          <p:cNvPr id="3" name="Content Placeholder 2"/>
          <p:cNvSpPr>
            <a:spLocks noGrp="1"/>
          </p:cNvSpPr>
          <p:nvPr>
            <p:ph idx="1"/>
          </p:nvPr>
        </p:nvSpPr>
        <p:spPr>
          <a:xfrm>
            <a:off x="76143" y="1139056"/>
            <a:ext cx="8941982" cy="3791590"/>
          </a:xfrm>
        </p:spPr>
        <p:txBody>
          <a:bodyPr>
            <a:normAutofit fontScale="77500" lnSpcReduction="20000"/>
          </a:bodyPr>
          <a:lstStyle/>
          <a:p>
            <a:pPr>
              <a:buFont typeface="Wingdings" panose="05000000000000000000" pitchFamily="2" charset="2"/>
              <a:buChar char="v"/>
            </a:pPr>
            <a:r>
              <a:rPr lang="en-US" sz="1600" dirty="0"/>
              <a:t>Among the two POS locations, Stavanger had the most customers, with orders amounting to 82.4% and a total customer count of 21,901, meaning that 103 out of 125 orders came from Stavanger.</a:t>
            </a:r>
          </a:p>
          <a:p>
            <a:pPr marL="0" indent="0">
              <a:buNone/>
            </a:pPr>
            <a:endParaRPr lang="en-US" sz="1600" dirty="0"/>
          </a:p>
          <a:p>
            <a:pPr>
              <a:buFont typeface="Wingdings" panose="05000000000000000000" pitchFamily="2" charset="2"/>
              <a:buChar char="v"/>
            </a:pPr>
            <a:r>
              <a:rPr lang="en-US" sz="1600" dirty="0"/>
              <a:t>There was a 3.69% increase in the COGS compared to last month of October. This means that the restaurant has spent more money on the ingredients and supply needed to produce the menu items.</a:t>
            </a:r>
          </a:p>
          <a:p>
            <a:pPr marL="0" indent="0">
              <a:buNone/>
            </a:pPr>
            <a:endParaRPr lang="en-US" sz="1600" dirty="0"/>
          </a:p>
          <a:p>
            <a:pPr>
              <a:buFont typeface="Wingdings" panose="05000000000000000000" pitchFamily="2" charset="2"/>
              <a:buChar char="v"/>
            </a:pPr>
            <a:r>
              <a:rPr lang="en-US" sz="1600" dirty="0"/>
              <a:t>On 2.10.2023, there was a sharp decline in daily sales by -93.8%, and the next day. Sales went back to their previous increasing peak on 4.10.2023. Still, on that day, it was observed that 7 employees worked, which means more cost for the business. There is a need to investigate what went wrong on that day, as we had a total order of 15, which is kind of an anomaly.</a:t>
            </a:r>
          </a:p>
          <a:p>
            <a:pPr marL="0" indent="0">
              <a:buNone/>
            </a:pPr>
            <a:endParaRPr lang="en-US" sz="1600" dirty="0"/>
          </a:p>
          <a:p>
            <a:pPr>
              <a:buFont typeface="Wingdings" panose="05000000000000000000" pitchFamily="2" charset="2"/>
              <a:buChar char="v"/>
            </a:pPr>
            <a:r>
              <a:rPr lang="en-US" sz="1600" dirty="0"/>
              <a:t>There was a 3.69% increase in employee turnover compared to the last month of October, which suggests there is a growing challenge by the restaurant in retaining staff. The reasons for this turnover could be low employee satisfaction, poor working conditions, or inadequate compensation. </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There was a 6.79% decrease in sales per employee hours which indicates that there was a drop in how the restaurant is using its human capital to generate revenue, maybe due to over-worked workers and understaffing.</a:t>
            </a:r>
          </a:p>
          <a:p>
            <a:pPr marL="0" indent="0">
              <a:buNone/>
            </a:pPr>
            <a:endParaRPr lang="en-US" sz="1600" dirty="0"/>
          </a:p>
          <a:p>
            <a:pPr>
              <a:buFont typeface="Wingdings" panose="05000000000000000000" pitchFamily="2" charset="2"/>
              <a:buChar char="v"/>
            </a:pPr>
            <a:r>
              <a:rPr lang="en-US" sz="1600" dirty="0"/>
              <a:t>On 11.11.2023, we had the highest daily sales of NOK 114,000 with 1452 ordered quantities, with a total of 17 employees working on that day. We need to investigate what led to this event and learn from it in the future.</a:t>
            </a:r>
          </a:p>
          <a:p>
            <a:pPr marL="0" indent="0">
              <a:buNone/>
            </a:pPr>
            <a:endParaRPr lang="en-US" sz="1600" dirty="0"/>
          </a:p>
          <a:p>
            <a:pPr>
              <a:buFont typeface="Wingdings" panose="05000000000000000000" pitchFamily="2" charset="2"/>
              <a:buChar char="v"/>
            </a:pPr>
            <a:r>
              <a:rPr lang="en-US" sz="1600" dirty="0"/>
              <a:t>There are elements of overstaffing and a lot of employees on shift hours during the slowest periods of late services. The late service category had total sales of NOK 10,220 and an average of 12 employees on shift.</a:t>
            </a:r>
          </a:p>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33215A62-9685-CD7F-60FE-BCF4542F6C4F}"/>
              </a:ext>
            </a:extLst>
          </p:cNvPr>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854700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63D2AC74-170A-43C0-A997-767352B106D0}">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abU/kNhD+K6tI1bUSqmzHr3yD5bhW6h30OF0/VAiN7THkCJttkuWgiP9eJ4E7WFgWFthdrnxiYzvjxzPPvDmcJT6rhjmcfoAjTFaT9aI4PILysCeSlWRwfUy6EKhKqaeMGYsGLWFxVTGss2JQJatnSQ3lPtafs2oEeSMwDv69u5JAnm/DfvMUIK9wJRliWRUDyLN/sVscp+pyhOcrCZ4M86KERuRODTU2Yo/j8vgcodBf07gjuDo7xh10dTf6EYdFWV88a8qIpzpo9DoVXnqLGN+putkW5vT1zaYtsH4xqCEbRADNmBeMcqLBcI3gpEMtdTMesry+WGJP354My3juqI3TYaO+fjzFflFmDvKkPV+JVXecs6Rf5KOj9tfba+M7xah0+BFDOzWos/o0SvLZUR9yHHgok/Ooq+2yiJpsp6KuyrpXhN77CPignT0ovvZLjJv7ZJWcr3zDs+aPYeDi6DiY9wjVqMT7orlY/glsjuNwPhU15L2t0jdaWTSY7RKPs2JUdbqZjGo3jlTZYD+/IOV3FnzqwB4Os4bv9ktkTmPs80ZGSCFQ7wmjQIlnDCmyV05M5MQ/I2gX94rGDAsHNcaNPy/RbU1ANxtHPJVIY/CUqUSnueVUpK8cmciRnQh26cLGJFCzMSJlWklhKeUcGQEDxOMrIyYyol9ULab9ovBVrypy3/u5v/Vu55eF4xtjSQfXXYHbon0y3igvpHbKKxApM7EGI4y/8uYWu7wri6rqxYGQ1QsHM0aSKdhmY4Y1Riq03GgngFFB4+9XZkxhRu997FiywcIx3UGQyRBnzDyBe04NJQyJBKcsCjNHnrRpdDN2cDdYguVx5rD3W3ytajQwGsazLdwy9+5k5uNKB7FxxQH6nofTXtufz8CLYXZc1N1pr9EjPjTnXD9tTb+RlZcdNl0ZA/7cNj/fvezy4+ovV1v34mvVontuBBFAt8Us2z3UgrutZxpD0lSCVVbqlEniDdzRJVxczmy2k44FI8DFPpQDBQJIlYm2nZ/3bm/t3O4d12BqwwQEQYwW6J2mqSLuO8ylKerpTeCcUgDvvfVOxl/WM5yrfh8SHa8hD1SjlT5oi6kxVgGh5DmQ34vyndI/3B62xpG7ICxjXPDUx+5ZGs44nS9Zpnaj1/AC0yLVaSy7HEBDdKuehSN3aPovxMM48XKS5v/23mnZ29oX3D7NuSTbiGl8QkSbWohtr/++1/+8Z5hiG0TovfW3a2SPK7m2t04M2VtTlAkuNg3bXJtPpfbwKD6xUrtQ/unTlk9XtN0VTVzr2MxQoyhwSbXysXKa2s7Mg7Q/NY49177h4cXZa8Abxzeq6uJoebKWzypXjAZ1b+2o+bNwVE2BEfuW5bigXzuORdc+dk7W+wz5aEJZOW+vX6rkuUyfVJZKMU90yZZnA+znMW5gib4L2P3iyBb9Ayjre2ZtNp61n83+z5Gup+SdLk87pqUBAxyESoUX0bi+kXKnbqHFtz6q67j/jZtMKZSWaZDaeoEquKAUmSqyxpPaFic3pRERqIjADBIgXmmBVM8uzUiXBuW4CyA840FaULNLAw2KG6OACaeNV6lM8ZHKE+C88wadhVgxcU2JmK68u0VyGaICGVWIEJg1RJPppdjCyp+pjl3lmYud4tVjJrE02G8176GG9hjDbp8Mu/mi+4yL7SnPkj+y5mKgld3lp9XkzUZ8wxdfB28ad2zdY4JLtm886W3nVYe0AMETDVo7Yxw1LISX8n8rP7DpHqKWCzuyIIwF47gV1kiWCjXP7zkRcMToR7eQrRue9SPFi7bhvVTS2Q9TgNR6EIIoqk2wyttHBmKScm0DV2iJNcKljnKyHK49+YLyx+bDdH1cOrNzqbE0CO41FWhRsUeSwaAOWhABxIG3hEknHisShY2U0hw4lzK1BrSaXtzcLTIEL7i16BAIgSBjHHOPFAkoNXjNbDDauFRA2pUjM4tspd7GvmJUV0NwuA0DvIWFkX0w8OinMLH93+hvJDw//w+YZonJmy0AAA==&quot;"/>
    <we:property name="creatorSessionId" value="&quot;b7c487f3-f66b-439a-b765-bb7ae9eda0bf&quot;"/>
    <we:property name="creatorTenantId" value="&quot;09a10672-822f-4467-a5ba-5bb375967c05&quot;"/>
    <we:property name="creatorUserId" value="&quot;100320016E5F44C3&quot;"/>
    <we:property name="datasetId" value="&quot;03873f2c-7956-4119-a629-ff4b3c3e5798&quot;"/>
    <we:property name="design" value="{&quot;border&quot;:{&quot;isActive&quot;:true,&quot;color&quot;:&quot;#0d6abf&quot;,&quot;width&quot;:2,&quot;transparency&quot;:6,&quot;dash&quot;:&quot;round_dot&quot;}}"/>
    <we:property name="embedUrl" value="&quot;/reportEmbed?reportId=d7c6cec0-7822-425e-8bbb-0e4780220c78&amp;groupId=c7b59f66-73eb-4a02-a276-6f332d112d64&amp;w=2&amp;config=eyJjbHVzdGVyVXJsIjoiaHR0cHM6Ly9XQUJJLU5PUlRILUVVUk9QRS1ILVBSSU1BUlktcmVkaXJlY3QuYW5hbHlzaXMud2luZG93cy5uZXQiLCJlbWJlZEZlYXR1cmVzIjp7InVzYWdlTWV0cmljc1ZOZXh0Ijp0cnVlLCJkaXNhYmxlQW5ndWxhckpTQm9vdHN0cmFwUmVwb3J0RW1iZWQiOnRydWV9fQ%3D%3D&amp;disableSensitivityBanner=true&amp;lrtl=1&quot;"/>
    <we:property name="initialStateBookmark" value="&quot;H4sIAAAAAAAAA6WTTW/bMAyG/8qgczDYlvXh3tphp64faIdeimKgJCrQqliGrRTpAv/3UU6AHnbokFxs8RX1vBRt7pkL0xDh/RY2yC7YVUqvGxhfvwi2Yv1Ru7u7vrl8uP51e3nzneQ05JD6iV3sWYZxjfkpTFuIhUDi88uKQYz3sC6Rhzjhig04TqmHGP7gIZm28rjFecVwN8Q0QkE+ZshYsG+UTjF51185OYLN4Q0f0eaD+oBDGvMxVoJzDUopraTTsmk8GjozHXaXMj/PL6ZLYd9SnyH0VEDRdNUZp1uopJYGeddZ6Yo+hX4dj1f5OPvzfSj9yrjLJu1Kp8xv8iykeaarKgDDFVSNt5zXIISr8XQaKuFMg9xL6cC7pjLOfEqDpQVX25ypkf8ga6et4gK8ERZs1zYc6zORWnutOQfpKllJUSt1NrLVDq1vPXXPcukkB8HPRlITraLfouFtpaH1Qp+JFAaV74wAcApaq0C57vSPLbmonZBVJ6k+kG3LeXMqbQF+KGyDNMRlkbZ5GsDiPfQUP+/ZMCaa3BxwyaNJhd6hO67H8v4RMo4H6yeI28WV5potHlRMMBH/M3+eX8rjL9ZQNtKSBAAA&quot;"/>
    <we:property name="isFiltersActionButtonVisible" value="true"/>
    <we:property name="isFooterCollapsed" value="true"/>
    <we:property name="pageDisplayName" value="&quot;Exec. Summary - Profit '📊'&quot;"/>
    <we:property name="pptInsertionSessionID" value="&quot;2CFDBFB2-A518-4439-A962-95734A9ACDDA&quot;"/>
    <we:property name="reportEmbeddedTime" value="&quot;2024-02-08T09:04:09.899Z&quot;"/>
    <we:property name="reportName" value="&quot;Norsk Eats Restaurant Analysis - Kurant Case study&quot;"/>
    <we:property name="reportState" value="&quot;CONNECTED&quot;"/>
    <we:property name="reportUrl" value="&quot;/groups/c7b59f66-73eb-4a02-a276-6f332d112d64/reports/d7c6cec0-7822-425e-8bbb-0e4780220c78/ReportSection8120d18f8ed835d6dbee?bookmarkGuid=0049535c-1055-428a-9802-16c799466c12&amp;bookmarkUsage=1&amp;ctid=09a10672-822f-4467-a5ba-5bb375967c05&amp;fromEntryPoint=export&amp;pbi_source=storytelling_addin&quot;"/>
    <we:property name="pageName" value="&quot;ReportSection8120d18f8ed835d6dbee&quot;"/>
    <we:property name="isVisualContainerHeaderHidden" value="false"/>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1200</Words>
  <Application>Microsoft Office PowerPoint</Application>
  <PresentationFormat>On-screen Show (16:9)</PresentationFormat>
  <Paragraphs>135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Restaurant Cost Savings and Staffing Efficiency Analysis</vt:lpstr>
      <vt:lpstr>Project Brief</vt:lpstr>
      <vt:lpstr>Table of Contents</vt:lpstr>
      <vt:lpstr>Business Problem and Data Source</vt:lpstr>
      <vt:lpstr>Tech Stack/Resources</vt:lpstr>
      <vt:lpstr>Dashboard End Users and Layout</vt:lpstr>
      <vt:lpstr>What did I learn from the case?</vt:lpstr>
      <vt:lpstr>Integrating Interactive PowerBI into the presentation</vt:lpstr>
      <vt:lpstr>Quick Insights from the case</vt:lpstr>
      <vt:lpstr>Recommendations 1</vt:lpstr>
      <vt:lpstr>Recommendations 2</vt:lpstr>
      <vt:lpstr>Limitations of the Case</vt:lpstr>
      <vt:lpstr>Future Implications</vt:lpstr>
      <vt:lpstr>Appendix</vt:lpstr>
      <vt:lpstr>Appendix</vt:lpstr>
      <vt:lpstr>Appendix</vt:lpstr>
      <vt:lpstr>Appendix</vt:lpstr>
      <vt:lpstr>Appendix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2024-02-08T11:04:06Z</dcterms:modified>
</cp:coreProperties>
</file>