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1"/>
  </p:notesMasterIdLst>
  <p:sldIdLst>
    <p:sldId id="256" r:id="rId2"/>
    <p:sldId id="261" r:id="rId3"/>
    <p:sldId id="257" r:id="rId4"/>
    <p:sldId id="262" r:id="rId5"/>
    <p:sldId id="264" r:id="rId6"/>
    <p:sldId id="265" r:id="rId7"/>
    <p:sldId id="266" r:id="rId8"/>
    <p:sldId id="280" r:id="rId9"/>
    <p:sldId id="267" r:id="rId10"/>
    <p:sldId id="281" r:id="rId11"/>
    <p:sldId id="270" r:id="rId12"/>
    <p:sldId id="272" r:id="rId13"/>
    <p:sldId id="271" r:id="rId14"/>
    <p:sldId id="274" r:id="rId15"/>
    <p:sldId id="275" r:id="rId16"/>
    <p:sldId id="278" r:id="rId17"/>
    <p:sldId id="276" r:id="rId18"/>
    <p:sldId id="277" r:id="rId19"/>
    <p:sldId id="279"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00"/>
    <a:srgbClr val="003635"/>
    <a:srgbClr val="600000"/>
    <a:srgbClr val="719DFF"/>
    <a:srgbClr val="81BDFF"/>
    <a:srgbClr val="5DD5FF"/>
    <a:srgbClr val="FF9933"/>
    <a:srgbClr val="9EFF29"/>
    <a:srgbClr val="00217E"/>
    <a:srgbClr val="FF8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5" d="100"/>
          <a:sy n="95" d="100"/>
        </p:scale>
        <p:origin x="690"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8823" y="2411361"/>
            <a:ext cx="7934628" cy="154858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08817" y="4015250"/>
            <a:ext cx="7934634" cy="678426"/>
          </a:xfrm>
        </p:spPr>
        <p:txBody>
          <a:bodyPr>
            <a:normAutofit/>
          </a:bodyPr>
          <a:lstStyle>
            <a:lvl1pPr marL="0" indent="0" algn="r">
              <a:buNone/>
              <a:defRPr sz="2800" b="0" i="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0A6EA1D-6302-4CDD-8C47-B04FD60385A9}" type="datetime1">
              <a:rPr lang="en-US" smtClean="0"/>
              <a:t>8/28/2023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C5285-9649-42AA-B4FC-3BE62A726824}"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C296C-52F7-4525-9F05-4797953271CA}" type="datetime1">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1B03-1791-43AA-AC06-B2EF97C72E07}" type="datetime1">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157970"/>
            <a:ext cx="8259098" cy="763526"/>
          </a:xfrm>
        </p:spPr>
        <p:txBody>
          <a:bodyPr>
            <a:normAutofit/>
          </a:bodyPr>
          <a:lstStyle>
            <a:lvl1pPr algn="r">
              <a:defRPr sz="3600" baseline="0">
                <a:solidFill>
                  <a:schemeClr val="tx2">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6" y="1224117"/>
            <a:ext cx="8229600" cy="3524864"/>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33388C-1985-4A9F-BFC0-AD566B6E279F}" type="datetime1">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60396" y="436033"/>
            <a:ext cx="7141154" cy="725349"/>
          </a:xfrm>
        </p:spPr>
        <p:txBody>
          <a:bodyPr>
            <a:normAutofit/>
          </a:bodyPr>
          <a:lstStyle>
            <a:lvl1pPr algn="l">
              <a:defRPr sz="360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570704" y="1209366"/>
            <a:ext cx="7108724" cy="3508626"/>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E9231C5-E6EA-436E-9531-CFD26ACB641B}" type="datetime1">
              <a:rPr lang="en-US" smtClean="0"/>
              <a:t>8/28/2023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91998-0F5B-4FD4-820B-A2CE617E51D0}" type="datetime1">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1AFCC7-C785-4040-841A-3E9BBC36E9A3}"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7441" y="183155"/>
            <a:ext cx="8093365" cy="763525"/>
          </a:xfrm>
        </p:spPr>
        <p:txBody>
          <a:bodyPr>
            <a:normAutofit/>
          </a:bodyPr>
          <a:lstStyle>
            <a:lvl1pPr algn="r">
              <a:defRPr sz="3600" baseline="0">
                <a:solidFill>
                  <a:schemeClr val="tx2">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15398"/>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7795"/>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15398"/>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7795"/>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CD2A5D4-F9AA-4C10-83D0-2AEEAF44F4CD}" type="datetime1">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E2871-74DC-4550-AAAE-13691927A59D}" type="datetime1">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268A0-7A01-4460-A2BC-6450C44BA0D2}" type="datetime1">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2539D-5AA1-4991-9EF3-EB4028DB8E58}"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A94EB6-00EC-4357-85DA-0647F04BE33F}" type="datetime1">
              <a:rPr lang="en-US" smtClean="0"/>
              <a:t>8/28/2023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3317" y="1205119"/>
            <a:ext cx="4989929" cy="2103533"/>
          </a:xfrm>
        </p:spPr>
        <p:txBody>
          <a:bodyPr>
            <a:normAutofit/>
          </a:bodyPr>
          <a:lstStyle/>
          <a:p>
            <a:pPr algn="l"/>
            <a:r>
              <a:rPr lang="en-US" sz="4000" b="1" dirty="0"/>
              <a:t>TEA’s Hardware Profit Margin Analysis</a:t>
            </a:r>
          </a:p>
        </p:txBody>
      </p:sp>
      <p:sp>
        <p:nvSpPr>
          <p:cNvPr id="3" name="Subtitle 2"/>
          <p:cNvSpPr>
            <a:spLocks noGrp="1"/>
          </p:cNvSpPr>
          <p:nvPr>
            <p:ph type="subTitle" idx="1"/>
          </p:nvPr>
        </p:nvSpPr>
        <p:spPr>
          <a:xfrm>
            <a:off x="5233107" y="3820511"/>
            <a:ext cx="3730139" cy="730043"/>
          </a:xfrm>
        </p:spPr>
        <p:txBody>
          <a:bodyPr>
            <a:normAutofit fontScale="92500" lnSpcReduction="10000"/>
          </a:bodyPr>
          <a:lstStyle/>
          <a:p>
            <a:pPr algn="l"/>
            <a:r>
              <a:rPr lang="en-US" b="1" dirty="0"/>
              <a:t>Arinze Francis Ojinnaka</a:t>
            </a:r>
          </a:p>
          <a:p>
            <a:pPr algn="ctr"/>
            <a:r>
              <a:rPr lang="en-US" sz="1700" dirty="0"/>
              <a:t>TEA Pricing Analyst</a:t>
            </a:r>
          </a:p>
        </p:txBody>
      </p:sp>
      <p:pic>
        <p:nvPicPr>
          <p:cNvPr id="6" name="Picture 5" descr="A close-up of a logo&#10;&#10;Description automatically generated">
            <a:extLst>
              <a:ext uri="{FF2B5EF4-FFF2-40B4-BE49-F238E27FC236}">
                <a16:creationId xmlns:a16="http://schemas.microsoft.com/office/drawing/2014/main" id="{A2A0509C-5B38-8D65-969A-2DD282C40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975" y="97577"/>
            <a:ext cx="952633" cy="495369"/>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b="1" dirty="0">
                <a:solidFill>
                  <a:srgbClr val="008A00"/>
                </a:solidFill>
              </a:rPr>
              <a:t>Recommendations 1</a:t>
            </a:r>
          </a:p>
        </p:txBody>
      </p:sp>
      <p:sp>
        <p:nvSpPr>
          <p:cNvPr id="3" name="Content Placeholder 2"/>
          <p:cNvSpPr>
            <a:spLocks noGrp="1"/>
          </p:cNvSpPr>
          <p:nvPr>
            <p:ph idx="1"/>
          </p:nvPr>
        </p:nvSpPr>
        <p:spPr>
          <a:xfrm>
            <a:off x="76143" y="1139055"/>
            <a:ext cx="8961531" cy="3812855"/>
          </a:xfrm>
        </p:spPr>
        <p:txBody>
          <a:bodyPr>
            <a:normAutofit lnSpcReduction="10000"/>
          </a:bodyPr>
          <a:lstStyle/>
          <a:p>
            <a:pPr marL="0" indent="0">
              <a:buNone/>
            </a:pPr>
            <a:r>
              <a:rPr lang="en-US" sz="2000" b="1" dirty="0"/>
              <a:t>How can we drive up the Hardware profit margin?</a:t>
            </a:r>
          </a:p>
          <a:p>
            <a:pPr marL="0" indent="0">
              <a:buNone/>
            </a:pPr>
            <a:endParaRPr lang="en-US" sz="1800" dirty="0"/>
          </a:p>
          <a:p>
            <a:pPr>
              <a:buFont typeface="Wingdings" panose="05000000000000000000" pitchFamily="2" charset="2"/>
              <a:buChar char="v"/>
            </a:pPr>
            <a:r>
              <a:rPr lang="en-US" sz="1800" b="1" dirty="0"/>
              <a:t>Increasing Selling Price</a:t>
            </a:r>
            <a:r>
              <a:rPr lang="en-US" sz="1800" dirty="0"/>
              <a:t>: TEA can carefully analyze its pricing plans to ensure that its hardware products are competitively priced while also maximizing profit. To optimize its pricing structure, TEA can consider value-based pricing, which involves charging a premium for their unique offerings; dynamic and tactical pricing, which involves setting flexible prices for its hardware products based on market demand; or product bundling, which includes upselling and cross-selling to encourage its customers to purchase more which leads to an increased average order value (AOV).</a:t>
            </a:r>
          </a:p>
          <a:p>
            <a:pPr marL="0" indent="0">
              <a:buNone/>
            </a:pPr>
            <a:endParaRPr lang="en-US" sz="1800" dirty="0"/>
          </a:p>
          <a:p>
            <a:pPr>
              <a:buFont typeface="Wingdings" panose="05000000000000000000" pitchFamily="2" charset="2"/>
              <a:buChar char="v"/>
            </a:pPr>
            <a:r>
              <a:rPr lang="en-US" sz="1800" b="1" dirty="0"/>
              <a:t>Reducing Cost of Production</a:t>
            </a:r>
            <a:r>
              <a:rPr lang="en-US" sz="1800" dirty="0"/>
              <a:t>: TEA can identify areas where it can cut unnecessary costs without compromising the quality of its products or services. This can be done by negotiating better terms, discounts, or bulk purchase prices with suppliers or investing more in technology and automation to improve productivity and reduce labor costs.</a:t>
            </a:r>
          </a:p>
          <a:p>
            <a:pPr>
              <a:buFont typeface="Wingdings" panose="05000000000000000000" pitchFamily="2" charset="2"/>
              <a:buChar char="v"/>
            </a:pPr>
            <a:endParaRPr lang="en-US" sz="1800" dirty="0"/>
          </a:p>
          <a:p>
            <a:pPr>
              <a:buFont typeface="Wingdings" panose="05000000000000000000" pitchFamily="2" charset="2"/>
              <a:buChar char="v"/>
            </a:pPr>
            <a:endParaRPr lang="en-US" sz="1800" dirty="0"/>
          </a:p>
          <a:p>
            <a:pPr>
              <a:buFont typeface="Wingdings" panose="05000000000000000000" pitchFamily="2" charset="2"/>
              <a:buChar char="v"/>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BE0BE42D-5484-704E-A66A-E8DF810573B2}"/>
              </a:ext>
            </a:extLst>
          </p:cNvPr>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282606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b="1" dirty="0">
                <a:solidFill>
                  <a:srgbClr val="008A00"/>
                </a:solidFill>
              </a:rPr>
              <a:t>Recommendations 1</a:t>
            </a:r>
          </a:p>
        </p:txBody>
      </p:sp>
      <p:sp>
        <p:nvSpPr>
          <p:cNvPr id="3" name="Content Placeholder 2"/>
          <p:cNvSpPr>
            <a:spLocks noGrp="1"/>
          </p:cNvSpPr>
          <p:nvPr>
            <p:ph idx="1"/>
          </p:nvPr>
        </p:nvSpPr>
        <p:spPr>
          <a:xfrm>
            <a:off x="76143" y="1139055"/>
            <a:ext cx="8961531" cy="3812855"/>
          </a:xfrm>
        </p:spPr>
        <p:txBody>
          <a:bodyPr>
            <a:normAutofit/>
          </a:bodyPr>
          <a:lstStyle/>
          <a:p>
            <a:pPr marL="0" indent="0">
              <a:buNone/>
            </a:pPr>
            <a:r>
              <a:rPr lang="en-US" sz="2000" b="1" dirty="0"/>
              <a:t>How can we drive up the Hardware profit margin?</a:t>
            </a:r>
          </a:p>
          <a:p>
            <a:pPr marL="0" indent="0">
              <a:buNone/>
            </a:pPr>
            <a:endParaRPr lang="en-US" sz="1800" dirty="0"/>
          </a:p>
          <a:p>
            <a:pPr>
              <a:buFont typeface="Wingdings" panose="05000000000000000000" pitchFamily="2" charset="2"/>
              <a:buChar char="v"/>
            </a:pPr>
            <a:r>
              <a:rPr lang="en-US" sz="1800" b="1" dirty="0"/>
              <a:t>Investing in quality and Innovation</a:t>
            </a:r>
            <a:r>
              <a:rPr lang="en-US" sz="1800" dirty="0"/>
              <a:t>: TEA can invest more in research and development of its hardware products, innovating and offering unique value to its customers as this will command premium prices and customer loyalty.</a:t>
            </a:r>
          </a:p>
          <a:p>
            <a:pPr>
              <a:buFont typeface="Wingdings" panose="05000000000000000000" pitchFamily="2" charset="2"/>
              <a:buChar char="v"/>
            </a:pPr>
            <a:endParaRPr lang="en-US" sz="1800" dirty="0"/>
          </a:p>
          <a:p>
            <a:pPr>
              <a:buFont typeface="Wingdings" panose="05000000000000000000" pitchFamily="2" charset="2"/>
              <a:buChar char="v"/>
            </a:pPr>
            <a:r>
              <a:rPr lang="en-US" sz="1800" b="1" dirty="0"/>
              <a:t>Focus heavily on High value customers and regions</a:t>
            </a:r>
            <a:r>
              <a:rPr lang="en-US" sz="1800" dirty="0"/>
              <a:t>: TEA can invest in marketing and sales efforts that target high-value and loyal customers tailoring its marketing and sales efforts to their needs and preferences. This can be targeting more of customers in the Key Account Segments, </a:t>
            </a:r>
            <a:r>
              <a:rPr lang="en-US" sz="1800" dirty="0" err="1"/>
              <a:t>Offtenlig</a:t>
            </a:r>
            <a:r>
              <a:rPr lang="en-US" sz="1800" dirty="0"/>
              <a:t>, and in the Ost region.</a:t>
            </a:r>
          </a:p>
          <a:p>
            <a:pPr>
              <a:buFont typeface="Wingdings" panose="05000000000000000000" pitchFamily="2" charset="2"/>
              <a:buChar char="v"/>
            </a:pPr>
            <a:endParaRPr lang="en-US" sz="1800" dirty="0"/>
          </a:p>
          <a:p>
            <a:pPr marL="0" indent="0">
              <a:buNone/>
            </a:pPr>
            <a:endParaRPr lang="en-US" sz="1800" dirty="0"/>
          </a:p>
          <a:p>
            <a:pPr>
              <a:buFont typeface="Wingdings" panose="05000000000000000000" pitchFamily="2" charset="2"/>
              <a:buChar char="v"/>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BE0BE42D-5484-704E-A66A-E8DF810573B2}"/>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123632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b="1" dirty="0">
                <a:solidFill>
                  <a:srgbClr val="008A00"/>
                </a:solidFill>
              </a:rPr>
              <a:t>Recommendations 2</a:t>
            </a:r>
          </a:p>
        </p:txBody>
      </p:sp>
      <p:sp>
        <p:nvSpPr>
          <p:cNvPr id="3" name="Content Placeholder 2"/>
          <p:cNvSpPr>
            <a:spLocks noGrp="1"/>
          </p:cNvSpPr>
          <p:nvPr>
            <p:ph idx="1"/>
          </p:nvPr>
        </p:nvSpPr>
        <p:spPr>
          <a:xfrm>
            <a:off x="76144" y="1139056"/>
            <a:ext cx="8229600" cy="3890144"/>
          </a:xfrm>
        </p:spPr>
        <p:txBody>
          <a:bodyPr>
            <a:normAutofit fontScale="92500"/>
          </a:bodyPr>
          <a:lstStyle/>
          <a:p>
            <a:pPr marL="0" indent="0">
              <a:buNone/>
            </a:pPr>
            <a:r>
              <a:rPr lang="en-US" sz="2200" b="1" dirty="0"/>
              <a:t>How can we close the gap to forecast?</a:t>
            </a:r>
          </a:p>
          <a:p>
            <a:pPr marL="0" indent="0">
              <a:buNone/>
            </a:pPr>
            <a:endParaRPr lang="en-US" sz="1800" dirty="0"/>
          </a:p>
          <a:p>
            <a:pPr>
              <a:buFont typeface="Wingdings" panose="05000000000000000000" pitchFamily="2" charset="2"/>
              <a:buChar char="v"/>
            </a:pPr>
            <a:r>
              <a:rPr lang="en-US" sz="1800" b="1" dirty="0"/>
              <a:t>By segmenting and lowering level of granularity</a:t>
            </a:r>
            <a:r>
              <a:rPr lang="en-US" sz="1800" dirty="0"/>
              <a:t>: TEA can close the gap by segmenting its forecast by product lines, customer segments, regions, or sales channels. Different segments may have different behaviors and dynamics, and forecasting accuracy can increase when these subtleties are included.</a:t>
            </a:r>
          </a:p>
          <a:p>
            <a:pPr marL="0" indent="0">
              <a:buNone/>
            </a:pPr>
            <a:endParaRPr lang="en-US" sz="1800" dirty="0"/>
          </a:p>
          <a:p>
            <a:pPr>
              <a:buFont typeface="Wingdings" panose="05000000000000000000" pitchFamily="2" charset="2"/>
              <a:buChar char="v"/>
            </a:pPr>
            <a:r>
              <a:rPr lang="en-US" sz="1800" b="1" dirty="0"/>
              <a:t>Involving all stakeholders</a:t>
            </a:r>
            <a:r>
              <a:rPr lang="en-US" sz="1800" dirty="0"/>
              <a:t>: Closing the gap to forecast is not an individual effort, the manager needs to involve the sales teams, product manager, pricing manager, and other relevant stakeholders in the forecasting process. </a:t>
            </a:r>
          </a:p>
          <a:p>
            <a:pPr>
              <a:buFont typeface="Wingdings" panose="05000000000000000000" pitchFamily="2" charset="2"/>
              <a:buChar char="v"/>
            </a:pPr>
            <a:endParaRPr lang="en-US" sz="1800" dirty="0"/>
          </a:p>
          <a:p>
            <a:pPr>
              <a:buFont typeface="Wingdings" panose="05000000000000000000" pitchFamily="2" charset="2"/>
              <a:buChar char="v"/>
            </a:pPr>
            <a:r>
              <a:rPr lang="en-US" sz="1800" b="1" dirty="0"/>
              <a:t>Regular monitoring and Adjustments</a:t>
            </a:r>
            <a:r>
              <a:rPr lang="en-US" sz="1800" dirty="0"/>
              <a:t>: There needs to be a constant monitoring and adjustment on the forecasts based on new data and changing market conditions.</a:t>
            </a:r>
          </a:p>
          <a:p>
            <a:pPr>
              <a:buFont typeface="Wingdings" panose="05000000000000000000" pitchFamily="2" charset="2"/>
              <a:buChar char="v"/>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06872D7E-ED2C-9251-FD29-6A1C37491FA5}"/>
              </a:ext>
            </a:extLst>
          </p:cNvPr>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141499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091" y="234120"/>
            <a:ext cx="5111932" cy="634510"/>
          </a:xfrm>
        </p:spPr>
        <p:txBody>
          <a:bodyPr>
            <a:normAutofit fontScale="90000"/>
          </a:bodyPr>
          <a:lstStyle/>
          <a:p>
            <a:r>
              <a:rPr lang="en-US" b="1" dirty="0">
                <a:solidFill>
                  <a:srgbClr val="008A00"/>
                </a:solidFill>
              </a:rPr>
              <a:t>Limitations of the Case</a:t>
            </a:r>
          </a:p>
        </p:txBody>
      </p:sp>
      <p:sp>
        <p:nvSpPr>
          <p:cNvPr id="3" name="Content Placeholder 2"/>
          <p:cNvSpPr>
            <a:spLocks noGrp="1"/>
          </p:cNvSpPr>
          <p:nvPr>
            <p:ph idx="1"/>
          </p:nvPr>
        </p:nvSpPr>
        <p:spPr>
          <a:xfrm>
            <a:off x="76144" y="1139056"/>
            <a:ext cx="8229600" cy="3688125"/>
          </a:xfrm>
        </p:spPr>
        <p:txBody>
          <a:bodyPr>
            <a:normAutofit lnSpcReduction="10000"/>
          </a:bodyPr>
          <a:lstStyle/>
          <a:p>
            <a:pPr>
              <a:buFont typeface="Wingdings" panose="05000000000000000000" pitchFamily="2" charset="2"/>
              <a:buChar char="v"/>
            </a:pPr>
            <a:r>
              <a:rPr lang="en-US" sz="1800" dirty="0"/>
              <a:t> As profit margin is a function of total profit divided by revenue, a column for quantity sold, selling price, and cost price of the hardware should have been included to get more insights from the analysis as these factors determine profit margin.</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Presence of null values and 0s (zeroes) in the revenue field and e-commerce. Questions needed to be asked by the analyst about why there were these values and how the analyst could address them. </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A customer name column should have been included along with the customer ID, but what I had was the customer ID only. The customer's name column identifies the top and bottom-performing customers by different metrics, but I assumed data privacy issues.</a:t>
            </a:r>
          </a:p>
          <a:p>
            <a:pPr lvl="1">
              <a:buFont typeface="Wingdings" panose="05000000000000000000" pitchFamily="2" charset="2"/>
              <a:buChar char="v"/>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B0A81910-6EB1-28A8-6959-EA348F6F4B2C}"/>
              </a:ext>
            </a:extLst>
          </p:cNvPr>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99277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a:bodyPr>
          <a:lstStyle/>
          <a:p>
            <a:r>
              <a:rPr lang="en-US" sz="3200" b="1" dirty="0">
                <a:solidFill>
                  <a:srgbClr val="008A00"/>
                </a:solidFill>
              </a:rPr>
              <a:t>Future Implications</a:t>
            </a:r>
          </a:p>
        </p:txBody>
      </p:sp>
      <p:sp>
        <p:nvSpPr>
          <p:cNvPr id="3" name="Content Placeholder 2"/>
          <p:cNvSpPr>
            <a:spLocks noGrp="1"/>
          </p:cNvSpPr>
          <p:nvPr>
            <p:ph idx="1"/>
          </p:nvPr>
        </p:nvSpPr>
        <p:spPr>
          <a:xfrm>
            <a:off x="212650" y="1333960"/>
            <a:ext cx="8518395" cy="2925442"/>
          </a:xfrm>
        </p:spPr>
        <p:txBody>
          <a:bodyPr>
            <a:normAutofit/>
          </a:bodyPr>
          <a:lstStyle/>
          <a:p>
            <a:pPr lvl="1">
              <a:buFont typeface="Wingdings" panose="05000000000000000000" pitchFamily="2" charset="2"/>
              <a:buChar char="v"/>
            </a:pPr>
            <a:r>
              <a:rPr lang="en-US" sz="1800" dirty="0"/>
              <a:t>The insights provided by the TEA Profit Margin dashboard and report will have a long-term implication for the company’s growth and sales strategy and overall performance. </a:t>
            </a:r>
          </a:p>
          <a:p>
            <a:pPr marL="457200" lvl="1" indent="0">
              <a:buNone/>
            </a:pPr>
            <a:endParaRPr lang="en-US" sz="1800" dirty="0"/>
          </a:p>
          <a:p>
            <a:pPr lvl="1">
              <a:buFont typeface="Wingdings" panose="05000000000000000000" pitchFamily="2" charset="2"/>
              <a:buChar char="v"/>
            </a:pPr>
            <a:r>
              <a:rPr lang="en-US" sz="1800" dirty="0"/>
              <a:t>By analyzing these, TEA can continue to improve its growth and sales efforts and stay ahead of its competitors. The dashboard will help the company make data-driven decisions about pricing, product category offerings, and customer segmentation, leading to increased growth.</a:t>
            </a:r>
          </a:p>
          <a:p>
            <a:pPr marL="0" indent="0">
              <a:buNone/>
            </a:pPr>
            <a:endParaRPr lang="en-US" sz="1800" dirty="0"/>
          </a:p>
        </p:txBody>
      </p:sp>
      <p:sp>
        <p:nvSpPr>
          <p:cNvPr id="4" name="Slide Number Placeholder 3">
            <a:extLst>
              <a:ext uri="{FF2B5EF4-FFF2-40B4-BE49-F238E27FC236}">
                <a16:creationId xmlns:a16="http://schemas.microsoft.com/office/drawing/2014/main" id="{950BDED4-8CCF-2521-D7C4-E2B465FAA291}"/>
              </a:ext>
            </a:extLst>
          </p:cNvPr>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105253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273" y="236496"/>
            <a:ext cx="5111932" cy="634510"/>
          </a:xfrm>
        </p:spPr>
        <p:txBody>
          <a:bodyPr>
            <a:normAutofit/>
          </a:bodyPr>
          <a:lstStyle/>
          <a:p>
            <a:r>
              <a:rPr lang="en-US" sz="3200" b="1" dirty="0">
                <a:solidFill>
                  <a:srgbClr val="008A00"/>
                </a:solidFill>
              </a:rPr>
              <a:t>Appendix</a:t>
            </a:r>
          </a:p>
        </p:txBody>
      </p:sp>
      <p:sp>
        <p:nvSpPr>
          <p:cNvPr id="6" name="TextBox 5">
            <a:extLst>
              <a:ext uri="{FF2B5EF4-FFF2-40B4-BE49-F238E27FC236}">
                <a16:creationId xmlns:a16="http://schemas.microsoft.com/office/drawing/2014/main" id="{CAFE902E-22B8-CC72-B5E7-EFBECD6934F3}"/>
              </a:ext>
            </a:extLst>
          </p:cNvPr>
          <p:cNvSpPr txBox="1"/>
          <p:nvPr/>
        </p:nvSpPr>
        <p:spPr>
          <a:xfrm>
            <a:off x="0" y="1053689"/>
            <a:ext cx="9037674" cy="646331"/>
          </a:xfrm>
          <a:prstGeom prst="rect">
            <a:avLst/>
          </a:prstGeom>
          <a:noFill/>
        </p:spPr>
        <p:txBody>
          <a:bodyPr wrap="square" rtlCol="0">
            <a:spAutoFit/>
          </a:bodyPr>
          <a:lstStyle/>
          <a:p>
            <a:r>
              <a:rPr lang="en-US" dirty="0"/>
              <a:t>The DAX calculations I performed on an independent table I created solely for calculations so as to solve the case.</a:t>
            </a:r>
          </a:p>
        </p:txBody>
      </p:sp>
      <p:pic>
        <p:nvPicPr>
          <p:cNvPr id="10" name="Content Placeholder 9" descr="A screenshot of a computer&#10;&#10;Description automatically generated">
            <a:extLst>
              <a:ext uri="{FF2B5EF4-FFF2-40B4-BE49-F238E27FC236}">
                <a16:creationId xmlns:a16="http://schemas.microsoft.com/office/drawing/2014/main" id="{A634F63A-5A06-E45D-219F-B1D0E204E3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653" y="1882703"/>
            <a:ext cx="1868460" cy="2974830"/>
          </a:xfrm>
        </p:spPr>
      </p:pic>
      <p:pic>
        <p:nvPicPr>
          <p:cNvPr id="12" name="Picture 11" descr="A screenshot of a computer screen&#10;&#10;Description automatically generated">
            <a:extLst>
              <a:ext uri="{FF2B5EF4-FFF2-40B4-BE49-F238E27FC236}">
                <a16:creationId xmlns:a16="http://schemas.microsoft.com/office/drawing/2014/main" id="{5AB40B7E-5079-FE62-6924-80B24CA93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181" y="1882703"/>
            <a:ext cx="3150410" cy="2894392"/>
          </a:xfrm>
          <a:prstGeom prst="rect">
            <a:avLst/>
          </a:prstGeom>
        </p:spPr>
      </p:pic>
      <p:sp>
        <p:nvSpPr>
          <p:cNvPr id="13" name="Slide Number Placeholder 12">
            <a:extLst>
              <a:ext uri="{FF2B5EF4-FFF2-40B4-BE49-F238E27FC236}">
                <a16:creationId xmlns:a16="http://schemas.microsoft.com/office/drawing/2014/main" id="{0DB2F001-9137-5F58-13EC-3ABC2314BFE9}"/>
              </a:ext>
            </a:extLst>
          </p:cNvPr>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11513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b="1" dirty="0">
                <a:solidFill>
                  <a:srgbClr val="008A00"/>
                </a:solidFill>
              </a:rPr>
              <a:t>Appendix</a:t>
            </a:r>
          </a:p>
        </p:txBody>
      </p:sp>
      <p:pic>
        <p:nvPicPr>
          <p:cNvPr id="5" name="Content Placeholder 4" descr="A screenshot of a computer&#10;&#10;Description automatically generated">
            <a:extLst>
              <a:ext uri="{FF2B5EF4-FFF2-40B4-BE49-F238E27FC236}">
                <a16:creationId xmlns:a16="http://schemas.microsoft.com/office/drawing/2014/main" id="{6E6A37FA-0FE9-F838-74F2-294DA944F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805" y="1834950"/>
            <a:ext cx="6384860" cy="2932313"/>
          </a:xfrm>
        </p:spPr>
      </p:pic>
      <p:sp>
        <p:nvSpPr>
          <p:cNvPr id="6" name="TextBox 5">
            <a:extLst>
              <a:ext uri="{FF2B5EF4-FFF2-40B4-BE49-F238E27FC236}">
                <a16:creationId xmlns:a16="http://schemas.microsoft.com/office/drawing/2014/main" id="{CAFE902E-22B8-CC72-B5E7-EFBECD6934F3}"/>
              </a:ext>
            </a:extLst>
          </p:cNvPr>
          <p:cNvSpPr txBox="1"/>
          <p:nvPr/>
        </p:nvSpPr>
        <p:spPr>
          <a:xfrm>
            <a:off x="131635" y="1180214"/>
            <a:ext cx="8682756" cy="369332"/>
          </a:xfrm>
          <a:prstGeom prst="rect">
            <a:avLst/>
          </a:prstGeom>
          <a:noFill/>
        </p:spPr>
        <p:txBody>
          <a:bodyPr wrap="square" rtlCol="0">
            <a:spAutoFit/>
          </a:bodyPr>
          <a:lstStyle/>
          <a:p>
            <a:r>
              <a:rPr lang="en-US" dirty="0"/>
              <a:t>The data modeling process of the TEA’s profit margin dashboard for robust analysis</a:t>
            </a:r>
          </a:p>
        </p:txBody>
      </p:sp>
      <p:sp>
        <p:nvSpPr>
          <p:cNvPr id="3" name="Slide Number Placeholder 2">
            <a:extLst>
              <a:ext uri="{FF2B5EF4-FFF2-40B4-BE49-F238E27FC236}">
                <a16:creationId xmlns:a16="http://schemas.microsoft.com/office/drawing/2014/main" id="{470047E3-A562-B55C-C9D3-2308B9DD7B4C}"/>
              </a:ext>
            </a:extLst>
          </p:cNvPr>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190081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b="1" dirty="0">
                <a:solidFill>
                  <a:srgbClr val="008A00"/>
                </a:solidFill>
              </a:rPr>
              <a:t>Appendix</a:t>
            </a:r>
          </a:p>
        </p:txBody>
      </p:sp>
      <p:sp>
        <p:nvSpPr>
          <p:cNvPr id="6" name="TextBox 5">
            <a:extLst>
              <a:ext uri="{FF2B5EF4-FFF2-40B4-BE49-F238E27FC236}">
                <a16:creationId xmlns:a16="http://schemas.microsoft.com/office/drawing/2014/main" id="{CAFE902E-22B8-CC72-B5E7-EFBECD6934F3}"/>
              </a:ext>
            </a:extLst>
          </p:cNvPr>
          <p:cNvSpPr txBox="1"/>
          <p:nvPr/>
        </p:nvSpPr>
        <p:spPr>
          <a:xfrm>
            <a:off x="227328" y="1127052"/>
            <a:ext cx="8299983" cy="646331"/>
          </a:xfrm>
          <a:prstGeom prst="rect">
            <a:avLst/>
          </a:prstGeom>
          <a:noFill/>
        </p:spPr>
        <p:txBody>
          <a:bodyPr wrap="square" rtlCol="0">
            <a:spAutoFit/>
          </a:bodyPr>
          <a:lstStyle/>
          <a:p>
            <a:r>
              <a:rPr lang="en-US" dirty="0"/>
              <a:t>The Calendar table I created and included to the model so as to perform robust time intelligence functions.</a:t>
            </a:r>
          </a:p>
        </p:txBody>
      </p:sp>
      <p:pic>
        <p:nvPicPr>
          <p:cNvPr id="8" name="Content Placeholder 7" descr="A screenshot of a computer&#10;&#10;Description automatically generated">
            <a:extLst>
              <a:ext uri="{FF2B5EF4-FFF2-40B4-BE49-F238E27FC236}">
                <a16:creationId xmlns:a16="http://schemas.microsoft.com/office/drawing/2014/main" id="{ED3A65F9-DFF4-28EA-732E-5FFCCD56B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059" y="1871329"/>
            <a:ext cx="7257992" cy="2844985"/>
          </a:xfrm>
        </p:spPr>
      </p:pic>
      <p:sp>
        <p:nvSpPr>
          <p:cNvPr id="9" name="Slide Number Placeholder 8">
            <a:extLst>
              <a:ext uri="{FF2B5EF4-FFF2-40B4-BE49-F238E27FC236}">
                <a16:creationId xmlns:a16="http://schemas.microsoft.com/office/drawing/2014/main" id="{FEC70A8C-4AD5-80E4-B335-0F6AE7D982DA}"/>
              </a:ext>
            </a:extLst>
          </p:cNvPr>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165876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b="1" dirty="0">
                <a:solidFill>
                  <a:srgbClr val="008A00"/>
                </a:solidFill>
              </a:rPr>
              <a:t>Appendix</a:t>
            </a:r>
          </a:p>
        </p:txBody>
      </p:sp>
      <p:sp>
        <p:nvSpPr>
          <p:cNvPr id="6" name="TextBox 5">
            <a:extLst>
              <a:ext uri="{FF2B5EF4-FFF2-40B4-BE49-F238E27FC236}">
                <a16:creationId xmlns:a16="http://schemas.microsoft.com/office/drawing/2014/main" id="{CAFE902E-22B8-CC72-B5E7-EFBECD6934F3}"/>
              </a:ext>
            </a:extLst>
          </p:cNvPr>
          <p:cNvSpPr txBox="1"/>
          <p:nvPr/>
        </p:nvSpPr>
        <p:spPr>
          <a:xfrm>
            <a:off x="152900" y="1127052"/>
            <a:ext cx="8480737" cy="646331"/>
          </a:xfrm>
          <a:prstGeom prst="rect">
            <a:avLst/>
          </a:prstGeom>
          <a:noFill/>
        </p:spPr>
        <p:txBody>
          <a:bodyPr wrap="square" rtlCol="0">
            <a:spAutoFit/>
          </a:bodyPr>
          <a:lstStyle/>
          <a:p>
            <a:r>
              <a:rPr lang="en-US" dirty="0"/>
              <a:t>I performed advanced manipulations on Excel to derive quarter in fiscal periods in the data so as to have the lowest level of granularity.</a:t>
            </a:r>
          </a:p>
        </p:txBody>
      </p:sp>
      <p:sp>
        <p:nvSpPr>
          <p:cNvPr id="13" name="Slide Number Placeholder 12">
            <a:extLst>
              <a:ext uri="{FF2B5EF4-FFF2-40B4-BE49-F238E27FC236}">
                <a16:creationId xmlns:a16="http://schemas.microsoft.com/office/drawing/2014/main" id="{6B1863DB-7EAE-4962-263D-480CC8CC0B80}"/>
              </a:ext>
            </a:extLst>
          </p:cNvPr>
          <p:cNvSpPr>
            <a:spLocks noGrp="1"/>
          </p:cNvSpPr>
          <p:nvPr>
            <p:ph type="sldNum" sz="quarter" idx="12"/>
          </p:nvPr>
        </p:nvSpPr>
        <p:spPr/>
        <p:txBody>
          <a:bodyPr/>
          <a:lstStyle/>
          <a:p>
            <a:fld id="{B82CCC60-E8CD-4174-8B1A-7DF615B22EEF}" type="slidenum">
              <a:rPr lang="en-US" smtClean="0"/>
              <a:pPr/>
              <a:t>18</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F924E680-5A31-9DF9-A2E3-19E3A5227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037" y="1773383"/>
            <a:ext cx="8229600" cy="3297836"/>
          </a:xfrm>
        </p:spPr>
      </p:pic>
    </p:spTree>
    <p:extLst>
      <p:ext uri="{BB962C8B-B14F-4D97-AF65-F5344CB8AC3E}">
        <p14:creationId xmlns:p14="http://schemas.microsoft.com/office/powerpoint/2010/main" val="173486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a:bodyPr>
          <a:lstStyle/>
          <a:p>
            <a:r>
              <a:rPr lang="en-US" sz="3200" b="1" dirty="0">
                <a:solidFill>
                  <a:srgbClr val="008A00"/>
                </a:solidFill>
              </a:rPr>
              <a:t>Conclusion</a:t>
            </a:r>
          </a:p>
        </p:txBody>
      </p:sp>
      <p:sp>
        <p:nvSpPr>
          <p:cNvPr id="3" name="Content Placeholder 2"/>
          <p:cNvSpPr>
            <a:spLocks noGrp="1"/>
          </p:cNvSpPr>
          <p:nvPr>
            <p:ph idx="1"/>
          </p:nvPr>
        </p:nvSpPr>
        <p:spPr>
          <a:xfrm>
            <a:off x="1352739" y="2234651"/>
            <a:ext cx="5821687" cy="944483"/>
          </a:xfrm>
        </p:spPr>
        <p:txBody>
          <a:bodyPr>
            <a:normAutofit fontScale="92500"/>
          </a:bodyPr>
          <a:lstStyle/>
          <a:p>
            <a:pPr marL="457200" lvl="1" indent="0" algn="ctr">
              <a:buNone/>
            </a:pPr>
            <a:r>
              <a:rPr lang="en-US" sz="4000" b="1" dirty="0"/>
              <a:t>Thank you for reading.</a:t>
            </a:r>
            <a:r>
              <a:rPr lang="en-US" sz="4000" b="1" dirty="0">
                <a:sym typeface="Wingdings" panose="05000000000000000000" pitchFamily="2" charset="2"/>
              </a:rPr>
              <a:t></a:t>
            </a:r>
            <a:endParaRPr lang="en-US" sz="4000" b="1" dirty="0"/>
          </a:p>
          <a:p>
            <a:pPr marL="0" indent="0" algn="ctr">
              <a:buNone/>
            </a:pPr>
            <a:endParaRPr lang="en-US" sz="2000" dirty="0"/>
          </a:p>
        </p:txBody>
      </p:sp>
      <p:pic>
        <p:nvPicPr>
          <p:cNvPr id="5" name="Picture 4" descr="A close-up of a logo&#10;&#10;Description automatically generated">
            <a:extLst>
              <a:ext uri="{FF2B5EF4-FFF2-40B4-BE49-F238E27FC236}">
                <a16:creationId xmlns:a16="http://schemas.microsoft.com/office/drawing/2014/main" id="{B7C83E36-D15C-1973-A4B0-942DB1C28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4403020"/>
            <a:ext cx="1352739" cy="581106"/>
          </a:xfrm>
          <a:prstGeom prst="rect">
            <a:avLst/>
          </a:prstGeom>
        </p:spPr>
      </p:pic>
      <p:sp>
        <p:nvSpPr>
          <p:cNvPr id="6" name="TextBox 5">
            <a:extLst>
              <a:ext uri="{FF2B5EF4-FFF2-40B4-BE49-F238E27FC236}">
                <a16:creationId xmlns:a16="http://schemas.microsoft.com/office/drawing/2014/main" id="{2D0C6FD0-033B-6683-043B-FAF52096EE54}"/>
              </a:ext>
            </a:extLst>
          </p:cNvPr>
          <p:cNvSpPr txBox="1"/>
          <p:nvPr/>
        </p:nvSpPr>
        <p:spPr>
          <a:xfrm>
            <a:off x="6391884" y="4403020"/>
            <a:ext cx="2339162" cy="369332"/>
          </a:xfrm>
          <a:prstGeom prst="rect">
            <a:avLst/>
          </a:prstGeom>
          <a:noFill/>
        </p:spPr>
        <p:txBody>
          <a:bodyPr wrap="square" rtlCol="0">
            <a:spAutoFit/>
          </a:bodyPr>
          <a:lstStyle/>
          <a:p>
            <a:r>
              <a:rPr lang="en-US" dirty="0"/>
              <a:t>Arinze Francis Ojinnaka</a:t>
            </a:r>
          </a:p>
        </p:txBody>
      </p:sp>
      <p:sp>
        <p:nvSpPr>
          <p:cNvPr id="7" name="Slide Number Placeholder 6">
            <a:extLst>
              <a:ext uri="{FF2B5EF4-FFF2-40B4-BE49-F238E27FC236}">
                <a16:creationId xmlns:a16="http://schemas.microsoft.com/office/drawing/2014/main" id="{A4A1A544-CD87-90F8-5542-7A849EC03566}"/>
              </a:ext>
            </a:extLst>
          </p:cNvPr>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147293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179104"/>
            <a:ext cx="3480455" cy="763526"/>
          </a:xfrm>
        </p:spPr>
        <p:txBody>
          <a:bodyPr>
            <a:normAutofit/>
          </a:bodyPr>
          <a:lstStyle/>
          <a:p>
            <a:r>
              <a:rPr lang="en-US" b="1" dirty="0">
                <a:solidFill>
                  <a:srgbClr val="008A00"/>
                </a:solidFill>
              </a:rPr>
              <a:t>Project Brief</a:t>
            </a:r>
          </a:p>
        </p:txBody>
      </p:sp>
      <p:sp>
        <p:nvSpPr>
          <p:cNvPr id="3" name="Content Placeholder 2"/>
          <p:cNvSpPr>
            <a:spLocks noGrp="1"/>
          </p:cNvSpPr>
          <p:nvPr>
            <p:ph idx="1"/>
          </p:nvPr>
        </p:nvSpPr>
        <p:spPr>
          <a:xfrm>
            <a:off x="161204" y="1181587"/>
            <a:ext cx="8229600" cy="3401046"/>
          </a:xfrm>
        </p:spPr>
        <p:txBody>
          <a:bodyPr>
            <a:normAutofit lnSpcReduction="10000"/>
          </a:bodyPr>
          <a:lstStyle/>
          <a:p>
            <a:pPr>
              <a:buFont typeface="Wingdings" panose="05000000000000000000" pitchFamily="2" charset="2"/>
              <a:buChar char="v"/>
            </a:pPr>
            <a:r>
              <a:rPr lang="en-US" sz="1800" dirty="0"/>
              <a:t>The TEA Profit Margin dashboard and report provide a detailed view of TEA’s hardware total revenue trend (e-commerce and field sales channels), gross profit, gross profit margin, number of orders, total customers, and order rate by fiscal periods, customer segments, category, region, quarters, product category, weekdays, as well as KPIs such as MoM%. </a:t>
            </a:r>
          </a:p>
          <a:p>
            <a:pPr marL="0" indent="0">
              <a:buNone/>
            </a:pPr>
            <a:endParaRPr lang="en-US" sz="1800" dirty="0"/>
          </a:p>
          <a:p>
            <a:pPr>
              <a:buFont typeface="Wingdings" panose="05000000000000000000" pitchFamily="2" charset="2"/>
              <a:buChar char="v"/>
            </a:pPr>
            <a:r>
              <a:rPr lang="en-US" sz="1800" dirty="0"/>
              <a:t>It visualizes the total revenue for each fiscal period, which customer segment drove the most revenue, and the composition of how the regions fared, including key metrics like basket size compared to last year. </a:t>
            </a:r>
          </a:p>
          <a:p>
            <a:pPr marL="0" indent="0">
              <a:buNone/>
            </a:pPr>
            <a:endParaRPr lang="en-US" sz="1800" dirty="0"/>
          </a:p>
          <a:p>
            <a:pPr>
              <a:buFont typeface="Wingdings" panose="05000000000000000000" pitchFamily="2" charset="2"/>
              <a:buChar char="v"/>
            </a:pPr>
            <a:r>
              <a:rPr lang="en-US" sz="1800" dirty="0"/>
              <a:t>By analyzing these trends, TEA can gain a deep understanding of its transactional sales and profit margin performance and identify areas for improvement.</a:t>
            </a:r>
          </a:p>
        </p:txBody>
      </p:sp>
      <p:sp>
        <p:nvSpPr>
          <p:cNvPr id="4" name="Slide Number Placeholder 3">
            <a:extLst>
              <a:ext uri="{FF2B5EF4-FFF2-40B4-BE49-F238E27FC236}">
                <a16:creationId xmlns:a16="http://schemas.microsoft.com/office/drawing/2014/main" id="{A8E0B3F8-52E5-A780-2BCD-0D793B20DF30}"/>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5689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A00"/>
                </a:solidFill>
              </a:rPr>
              <a:t>Table of Contents</a:t>
            </a:r>
          </a:p>
        </p:txBody>
      </p:sp>
      <p:sp>
        <p:nvSpPr>
          <p:cNvPr id="3" name="Content Placeholder 2"/>
          <p:cNvSpPr>
            <a:spLocks noGrp="1"/>
          </p:cNvSpPr>
          <p:nvPr>
            <p:ph idx="1"/>
          </p:nvPr>
        </p:nvSpPr>
        <p:spPr>
          <a:xfrm>
            <a:off x="129307" y="1139057"/>
            <a:ext cx="8229600" cy="3677492"/>
          </a:xfrm>
        </p:spPr>
        <p:txBody>
          <a:bodyPr>
            <a:normAutofit fontScale="62500" lnSpcReduction="20000"/>
          </a:bodyPr>
          <a:lstStyle/>
          <a:p>
            <a:r>
              <a:rPr lang="en-US" dirty="0"/>
              <a:t>Business Problem and Data Source</a:t>
            </a:r>
          </a:p>
          <a:p>
            <a:r>
              <a:rPr lang="en-US" dirty="0"/>
              <a:t>Data Methods</a:t>
            </a:r>
          </a:p>
          <a:p>
            <a:r>
              <a:rPr lang="en-US" dirty="0"/>
              <a:t>Tech Stack</a:t>
            </a:r>
          </a:p>
          <a:p>
            <a:r>
              <a:rPr lang="en-US" dirty="0"/>
              <a:t>Dashboard End users and layout</a:t>
            </a:r>
          </a:p>
          <a:p>
            <a:r>
              <a:rPr lang="en-US" dirty="0"/>
              <a:t>What I learned from the case</a:t>
            </a:r>
          </a:p>
          <a:p>
            <a:r>
              <a:rPr lang="en-US" dirty="0"/>
              <a:t>Integrating Interactive PowerBI into the presentation</a:t>
            </a:r>
          </a:p>
          <a:p>
            <a:r>
              <a:rPr lang="en-US" dirty="0"/>
              <a:t>Insights from the case</a:t>
            </a:r>
          </a:p>
          <a:p>
            <a:r>
              <a:rPr lang="en-US" dirty="0"/>
              <a:t>Recommendations 1 and 2</a:t>
            </a:r>
          </a:p>
          <a:p>
            <a:r>
              <a:rPr lang="en-US" dirty="0"/>
              <a:t>Limitations of the case</a:t>
            </a:r>
          </a:p>
          <a:p>
            <a:r>
              <a:rPr lang="en-US" dirty="0"/>
              <a:t>Future Implications</a:t>
            </a:r>
          </a:p>
          <a:p>
            <a:r>
              <a:rPr lang="en-US" dirty="0"/>
              <a:t>Appendix</a:t>
            </a:r>
          </a:p>
          <a:p>
            <a:r>
              <a:rPr lang="en-US" dirty="0"/>
              <a:t>Conclusion</a:t>
            </a:r>
          </a:p>
          <a:p>
            <a:endParaRPr lang="en-US" dirty="0"/>
          </a:p>
          <a:p>
            <a:endParaRPr lang="en-US" dirty="0"/>
          </a:p>
        </p:txBody>
      </p:sp>
      <p:sp>
        <p:nvSpPr>
          <p:cNvPr id="4" name="Slide Number Placeholder 3">
            <a:extLst>
              <a:ext uri="{FF2B5EF4-FFF2-40B4-BE49-F238E27FC236}">
                <a16:creationId xmlns:a16="http://schemas.microsoft.com/office/drawing/2014/main" id="{32E0D6EC-3CD4-12FA-56BE-BA7B518081E0}"/>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114" y="191589"/>
            <a:ext cx="5111932" cy="634510"/>
          </a:xfrm>
        </p:spPr>
        <p:txBody>
          <a:bodyPr>
            <a:normAutofit fontScale="90000"/>
          </a:bodyPr>
          <a:lstStyle/>
          <a:p>
            <a:r>
              <a:rPr lang="en-US" sz="2800" b="1" dirty="0">
                <a:solidFill>
                  <a:srgbClr val="008A00"/>
                </a:solidFill>
              </a:rPr>
              <a:t>Business Problem and Data Source</a:t>
            </a:r>
          </a:p>
        </p:txBody>
      </p:sp>
      <p:sp>
        <p:nvSpPr>
          <p:cNvPr id="3" name="Content Placeholder 2"/>
          <p:cNvSpPr>
            <a:spLocks noGrp="1"/>
          </p:cNvSpPr>
          <p:nvPr>
            <p:ph idx="1"/>
          </p:nvPr>
        </p:nvSpPr>
        <p:spPr>
          <a:xfrm>
            <a:off x="76144" y="1160322"/>
            <a:ext cx="8229600" cy="3401046"/>
          </a:xfrm>
        </p:spPr>
        <p:txBody>
          <a:bodyPr>
            <a:normAutofit/>
          </a:bodyPr>
          <a:lstStyle/>
          <a:p>
            <a:pPr marL="0" indent="0">
              <a:buNone/>
            </a:pPr>
            <a:r>
              <a:rPr lang="en-US" sz="1800" dirty="0"/>
              <a:t>Case Problem:</a:t>
            </a:r>
          </a:p>
          <a:p>
            <a:pPr marL="0" indent="0">
              <a:buNone/>
            </a:pPr>
            <a:r>
              <a:rPr lang="en-US" sz="1800" dirty="0"/>
              <a:t>I recently started in TEA, and the Sales organization is asking me for recommendations on driving up the Hardware profit margin and closing the gap to forecast.</a:t>
            </a:r>
          </a:p>
          <a:p>
            <a:pPr marL="0" indent="0">
              <a:buNone/>
            </a:pPr>
            <a:endParaRPr lang="en-US" sz="1800" dirty="0"/>
          </a:p>
          <a:p>
            <a:pPr marL="0" indent="0">
              <a:buNone/>
            </a:pPr>
            <a:r>
              <a:rPr lang="en-US" sz="1800" dirty="0"/>
              <a:t>Data Source:</a:t>
            </a:r>
          </a:p>
          <a:p>
            <a:pPr marL="0" indent="0">
              <a:buNone/>
            </a:pPr>
            <a:r>
              <a:rPr lang="en-US" sz="1800" dirty="0"/>
              <a:t>I received the data from the Manager in an excel file containing a sample transactional data table (fact table) with three more independent tables (dimension tables) that tell me more about the customer region, segments, and category.</a:t>
            </a:r>
          </a:p>
        </p:txBody>
      </p:sp>
      <p:sp>
        <p:nvSpPr>
          <p:cNvPr id="4" name="Slide Number Placeholder 3">
            <a:extLst>
              <a:ext uri="{FF2B5EF4-FFF2-40B4-BE49-F238E27FC236}">
                <a16:creationId xmlns:a16="http://schemas.microsoft.com/office/drawing/2014/main" id="{1F52B0D3-9A15-4E8E-215B-8D07F8BF2A82}"/>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192375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989" y="201082"/>
            <a:ext cx="2243160" cy="634510"/>
          </a:xfrm>
        </p:spPr>
        <p:txBody>
          <a:bodyPr>
            <a:normAutofit fontScale="90000"/>
          </a:bodyPr>
          <a:lstStyle/>
          <a:p>
            <a:r>
              <a:rPr lang="en-US" b="1" dirty="0">
                <a:solidFill>
                  <a:srgbClr val="008A00"/>
                </a:solidFill>
              </a:rPr>
              <a:t>Tech Stack</a:t>
            </a:r>
          </a:p>
        </p:txBody>
      </p:sp>
      <p:sp>
        <p:nvSpPr>
          <p:cNvPr id="3" name="Content Placeholder 2"/>
          <p:cNvSpPr>
            <a:spLocks noGrp="1"/>
          </p:cNvSpPr>
          <p:nvPr>
            <p:ph idx="1"/>
          </p:nvPr>
        </p:nvSpPr>
        <p:spPr>
          <a:xfrm>
            <a:off x="86776" y="1107157"/>
            <a:ext cx="8229600" cy="3718301"/>
          </a:xfrm>
        </p:spPr>
        <p:txBody>
          <a:bodyPr>
            <a:normAutofit fontScale="85000" lnSpcReduction="20000"/>
          </a:bodyPr>
          <a:lstStyle/>
          <a:p>
            <a:pPr marL="0" indent="0">
              <a:buNone/>
            </a:pPr>
            <a:r>
              <a:rPr lang="en-US" sz="1600" dirty="0"/>
              <a:t>I used the combination of Microsoft Excel and PowerBI to solve this case, analyze insights, visualize the data and offer recommendations.</a:t>
            </a:r>
          </a:p>
          <a:p>
            <a:pPr marL="0" indent="0">
              <a:buNone/>
            </a:pPr>
            <a:endParaRPr lang="en-US" sz="1600" dirty="0"/>
          </a:p>
          <a:p>
            <a:pPr marL="0" indent="0">
              <a:buNone/>
            </a:pPr>
            <a:r>
              <a:rPr lang="en-US" sz="1600" b="1" dirty="0"/>
              <a:t>Excel: </a:t>
            </a:r>
            <a:r>
              <a:rPr lang="en-US" sz="1600" dirty="0"/>
              <a:t>The reasons are:</a:t>
            </a:r>
          </a:p>
          <a:p>
            <a:pPr>
              <a:buFont typeface="Wingdings" panose="05000000000000000000" pitchFamily="2" charset="2"/>
              <a:buChar char="v"/>
            </a:pPr>
            <a:r>
              <a:rPr lang="en-US" sz="1600" dirty="0"/>
              <a:t>To perform advanced manipulations of the data to have the lowest level of granularity.</a:t>
            </a:r>
          </a:p>
          <a:p>
            <a:pPr>
              <a:buFont typeface="Wingdings" panose="05000000000000000000" pitchFamily="2" charset="2"/>
              <a:buChar char="v"/>
            </a:pPr>
            <a:r>
              <a:rPr lang="en-US" sz="1600" dirty="0"/>
              <a:t>To get a quick summary of the data and understand each distinct feature of the columns.</a:t>
            </a:r>
          </a:p>
          <a:p>
            <a:pPr>
              <a:buFont typeface="Wingdings" panose="05000000000000000000" pitchFamily="2" charset="2"/>
              <a:buChar char="v"/>
            </a:pPr>
            <a:endParaRPr lang="en-US" sz="1600" dirty="0"/>
          </a:p>
          <a:p>
            <a:pPr marL="0" indent="0">
              <a:buNone/>
            </a:pPr>
            <a:r>
              <a:rPr lang="en-US" sz="1600" b="1" dirty="0"/>
              <a:t>Microsoft PowerBI</a:t>
            </a:r>
            <a:r>
              <a:rPr lang="en-US" sz="1600" dirty="0"/>
              <a:t>: The reasons are:</a:t>
            </a:r>
          </a:p>
          <a:p>
            <a:pPr>
              <a:buFont typeface="Wingdings" panose="05000000000000000000" pitchFamily="2" charset="2"/>
              <a:buChar char="v"/>
            </a:pPr>
            <a:r>
              <a:rPr lang="en-US" sz="1600" dirty="0"/>
              <a:t>To define complex calculations using DAX.</a:t>
            </a:r>
          </a:p>
          <a:p>
            <a:pPr>
              <a:buFont typeface="Wingdings" panose="05000000000000000000" pitchFamily="2" charset="2"/>
              <a:buChar char="v"/>
            </a:pPr>
            <a:r>
              <a:rPr lang="en-US" sz="1600" dirty="0"/>
              <a:t>To create a calendar table that allows me to perform robust time intelligence calculations.</a:t>
            </a:r>
          </a:p>
          <a:p>
            <a:pPr>
              <a:buFont typeface="Wingdings" panose="05000000000000000000" pitchFamily="2" charset="2"/>
              <a:buChar char="v"/>
            </a:pPr>
            <a:r>
              <a:rPr lang="en-US" sz="1600" dirty="0"/>
              <a:t>To bring data to life by having access to dynamic data visualizations.</a:t>
            </a:r>
          </a:p>
          <a:p>
            <a:pPr>
              <a:buFont typeface="Wingdings" panose="05000000000000000000" pitchFamily="2" charset="2"/>
              <a:buChar char="v"/>
            </a:pPr>
            <a:r>
              <a:rPr lang="en-US" sz="1600" dirty="0"/>
              <a:t>To empower end users to drill through the charts and uncover insights that would have not been noticed through the numerous filters and icons I provided on the dashboard..</a:t>
            </a:r>
          </a:p>
          <a:p>
            <a:pPr>
              <a:buFont typeface="Wingdings" panose="05000000000000000000" pitchFamily="2" charset="2"/>
              <a:buChar char="v"/>
            </a:pPr>
            <a:r>
              <a:rPr lang="en-US" sz="1600" dirty="0"/>
              <a:t>For quick automations of the analysis as the transaction file grows.</a:t>
            </a:r>
          </a:p>
          <a:p>
            <a:pPr>
              <a:buFont typeface="Wingdings" panose="05000000000000000000" pitchFamily="2" charset="2"/>
              <a:buChar char="v"/>
            </a:pPr>
            <a:r>
              <a:rPr lang="en-US" sz="1600" dirty="0"/>
              <a:t>To build relational models from the multiple tables in the excel file.</a:t>
            </a:r>
          </a:p>
          <a:p>
            <a:pPr>
              <a:buFont typeface="Wingdings" panose="05000000000000000000" pitchFamily="2" charset="2"/>
              <a:buChar char="v"/>
            </a:pPr>
            <a:r>
              <a:rPr lang="en-US" sz="1600" dirty="0"/>
              <a:t>To migrate my live visuals from PowerBI to this report so as to enable the users to interact with it.</a:t>
            </a:r>
          </a:p>
        </p:txBody>
      </p:sp>
      <p:sp>
        <p:nvSpPr>
          <p:cNvPr id="4" name="Slide Number Placeholder 3">
            <a:extLst>
              <a:ext uri="{FF2B5EF4-FFF2-40B4-BE49-F238E27FC236}">
                <a16:creationId xmlns:a16="http://schemas.microsoft.com/office/drawing/2014/main" id="{F0BE7864-2031-F816-A26B-8F28FF2F9EE0}"/>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25566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826" y="329812"/>
            <a:ext cx="5111932" cy="634510"/>
          </a:xfrm>
        </p:spPr>
        <p:txBody>
          <a:bodyPr>
            <a:noAutofit/>
          </a:bodyPr>
          <a:lstStyle/>
          <a:p>
            <a:r>
              <a:rPr lang="en-US" sz="2800" b="1" dirty="0">
                <a:solidFill>
                  <a:srgbClr val="008A00"/>
                </a:solidFill>
              </a:rPr>
              <a:t>Dashboard End Users and Layout</a:t>
            </a:r>
          </a:p>
        </p:txBody>
      </p:sp>
      <p:sp>
        <p:nvSpPr>
          <p:cNvPr id="3" name="Content Placeholder 2"/>
          <p:cNvSpPr>
            <a:spLocks noGrp="1"/>
          </p:cNvSpPr>
          <p:nvPr>
            <p:ph idx="1"/>
          </p:nvPr>
        </p:nvSpPr>
        <p:spPr>
          <a:xfrm>
            <a:off x="182469" y="1256015"/>
            <a:ext cx="8229600" cy="3401046"/>
          </a:xfrm>
        </p:spPr>
        <p:txBody>
          <a:bodyPr>
            <a:normAutofit/>
          </a:bodyPr>
          <a:lstStyle/>
          <a:p>
            <a:pPr>
              <a:buFont typeface="Wingdings" panose="05000000000000000000" pitchFamily="2" charset="2"/>
              <a:buChar char="v"/>
            </a:pPr>
            <a:r>
              <a:rPr lang="en-US" sz="1800" dirty="0"/>
              <a:t>End Users: The end users of the dashboard are the senior executives, which consist of the ecommerce insights and pricing manager and sales managers for TEA. The executives will be using the insights from the dashboard to make data-driven decisions. The sales managers are interested in using this data to maximize growth and improve pricing.</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Dashboard Layout: The TEA Profit Margin Dashboard is a combination of both exploratory and explanatory analysis. It identifies interesting patterns and trends that show key business drivers.</a:t>
            </a:r>
          </a:p>
        </p:txBody>
      </p:sp>
      <p:sp>
        <p:nvSpPr>
          <p:cNvPr id="4" name="Slide Number Placeholder 3">
            <a:extLst>
              <a:ext uri="{FF2B5EF4-FFF2-40B4-BE49-F238E27FC236}">
                <a16:creationId xmlns:a16="http://schemas.microsoft.com/office/drawing/2014/main" id="{943783D7-6338-ECE9-9FE3-24DF3184BCB0}"/>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34381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724" y="201082"/>
            <a:ext cx="5111932" cy="634510"/>
          </a:xfrm>
        </p:spPr>
        <p:txBody>
          <a:bodyPr>
            <a:normAutofit fontScale="90000"/>
          </a:bodyPr>
          <a:lstStyle/>
          <a:p>
            <a:r>
              <a:rPr lang="en-US" sz="3200" b="1" dirty="0">
                <a:solidFill>
                  <a:srgbClr val="008A00"/>
                </a:solidFill>
              </a:rPr>
              <a:t>What did I learn from the case?</a:t>
            </a:r>
          </a:p>
        </p:txBody>
      </p:sp>
      <p:sp>
        <p:nvSpPr>
          <p:cNvPr id="3" name="Content Placeholder 2"/>
          <p:cNvSpPr>
            <a:spLocks noGrp="1"/>
          </p:cNvSpPr>
          <p:nvPr>
            <p:ph idx="1"/>
          </p:nvPr>
        </p:nvSpPr>
        <p:spPr>
          <a:xfrm>
            <a:off x="76144" y="1503139"/>
            <a:ext cx="8229600" cy="3401046"/>
          </a:xfrm>
        </p:spPr>
        <p:txBody>
          <a:bodyPr>
            <a:normAutofit/>
          </a:bodyPr>
          <a:lstStyle/>
          <a:p>
            <a:pPr>
              <a:buFont typeface="Wingdings" panose="05000000000000000000" pitchFamily="2" charset="2"/>
              <a:buChar char="v"/>
            </a:pPr>
            <a:r>
              <a:rPr lang="en-US" sz="1800" dirty="0"/>
              <a:t>The case was a challenging, exciting, yet interesting one that got me out of my comfort zone. </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The data has a lot of hidden insights that could drive up the hardware profit margin at TEA.</a:t>
            </a:r>
          </a:p>
          <a:p>
            <a:pPr marL="0" indent="0">
              <a:buNone/>
            </a:pPr>
            <a:endParaRPr lang="en-US" sz="1800" dirty="0"/>
          </a:p>
          <a:p>
            <a:pPr>
              <a:buFont typeface="Wingdings" panose="05000000000000000000" pitchFamily="2" charset="2"/>
              <a:buChar char="v"/>
            </a:pPr>
            <a:r>
              <a:rPr lang="en-US" sz="1800" dirty="0"/>
              <a:t>It brought out my analytical, problem solving, and dashboard designing skills.</a:t>
            </a:r>
          </a:p>
          <a:p>
            <a:pPr marL="0" indent="0">
              <a:buNone/>
            </a:pPr>
            <a:endParaRPr lang="en-US" sz="1800" dirty="0"/>
          </a:p>
        </p:txBody>
      </p:sp>
      <p:sp>
        <p:nvSpPr>
          <p:cNvPr id="4" name="Slide Number Placeholder 3">
            <a:extLst>
              <a:ext uri="{FF2B5EF4-FFF2-40B4-BE49-F238E27FC236}">
                <a16:creationId xmlns:a16="http://schemas.microsoft.com/office/drawing/2014/main" id="{00EE9141-6575-897D-2031-2E1B91CC93C0}"/>
              </a:ext>
            </a:extLst>
          </p:cNvPr>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76100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065" y="239315"/>
            <a:ext cx="4894446" cy="634510"/>
          </a:xfrm>
        </p:spPr>
        <p:txBody>
          <a:bodyPr>
            <a:normAutofit fontScale="90000"/>
          </a:bodyPr>
          <a:lstStyle/>
          <a:p>
            <a:r>
              <a:rPr lang="en-US" sz="3200" b="1" dirty="0">
                <a:solidFill>
                  <a:srgbClr val="008A00"/>
                </a:solidFill>
              </a:rPr>
              <a:t>Integrating Interactive PowerBI into the presentation</a:t>
            </a:r>
          </a:p>
        </p:txBody>
      </p:sp>
      <p:sp>
        <p:nvSpPr>
          <p:cNvPr id="4" name="Slide Number Placeholder 3">
            <a:extLst>
              <a:ext uri="{FF2B5EF4-FFF2-40B4-BE49-F238E27FC236}">
                <a16:creationId xmlns:a16="http://schemas.microsoft.com/office/drawing/2014/main" id="{00EE9141-6575-897D-2031-2E1B91CC93C0}"/>
              </a:ext>
            </a:extLst>
          </p:cNvPr>
          <p:cNvSpPr>
            <a:spLocks noGrp="1"/>
          </p:cNvSpPr>
          <p:nvPr>
            <p:ph type="sldNum" sz="quarter" idx="12"/>
          </p:nvPr>
        </p:nvSpPr>
        <p:spPr/>
        <p:txBody>
          <a:bodyPr/>
          <a:lstStyle/>
          <a:p>
            <a:fld id="{B82CCC60-E8CD-4174-8B1A-7DF615B22EEF}" type="slidenum">
              <a:rPr lang="en-US" smtClean="0"/>
              <a:pPr/>
              <a:t>8</a:t>
            </a:fld>
            <a:endParaRPr lang="en-US"/>
          </a:p>
        </p:txBody>
      </p:sp>
      <p:sp>
        <p:nvSpPr>
          <p:cNvPr id="8" name="Content Placeholder 7">
            <a:extLst>
              <a:ext uri="{FF2B5EF4-FFF2-40B4-BE49-F238E27FC236}">
                <a16:creationId xmlns:a16="http://schemas.microsoft.com/office/drawing/2014/main" id="{CF2DB976-5DAF-0714-DE96-45A123F792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558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193" y="212854"/>
            <a:ext cx="5111932" cy="634510"/>
          </a:xfrm>
        </p:spPr>
        <p:txBody>
          <a:bodyPr>
            <a:normAutofit fontScale="90000"/>
          </a:bodyPr>
          <a:lstStyle/>
          <a:p>
            <a:r>
              <a:rPr lang="en-US" b="1" dirty="0">
                <a:solidFill>
                  <a:srgbClr val="008A00"/>
                </a:solidFill>
              </a:rPr>
              <a:t>Insights gotten from the case</a:t>
            </a:r>
          </a:p>
        </p:txBody>
      </p:sp>
      <p:sp>
        <p:nvSpPr>
          <p:cNvPr id="3" name="Content Placeholder 2"/>
          <p:cNvSpPr>
            <a:spLocks noGrp="1"/>
          </p:cNvSpPr>
          <p:nvPr>
            <p:ph idx="1"/>
          </p:nvPr>
        </p:nvSpPr>
        <p:spPr>
          <a:xfrm>
            <a:off x="76143" y="1139056"/>
            <a:ext cx="8865837" cy="3890144"/>
          </a:xfrm>
        </p:spPr>
        <p:txBody>
          <a:bodyPr>
            <a:normAutofit lnSpcReduction="10000"/>
          </a:bodyPr>
          <a:lstStyle/>
          <a:p>
            <a:pPr>
              <a:buFont typeface="Wingdings" panose="05000000000000000000" pitchFamily="2" charset="2"/>
              <a:buChar char="v"/>
            </a:pPr>
            <a:r>
              <a:rPr lang="en-US" sz="1600" dirty="0"/>
              <a:t> Among the six fiscal periods, the November 2020 fiscal period had the highest hardware revenue (e-commerce) of 19.5%, which is equivalent to selling 195 more hardware units in that month, while the July 2020 fiscal period had the lowest hardware revenue (e-commerce) of 10.2%.  </a:t>
            </a:r>
          </a:p>
          <a:p>
            <a:pPr>
              <a:buFont typeface="Wingdings" panose="05000000000000000000" pitchFamily="2" charset="2"/>
              <a:buChar char="v"/>
            </a:pPr>
            <a:endParaRPr lang="en-US" sz="1600" dirty="0"/>
          </a:p>
          <a:p>
            <a:pPr>
              <a:buFont typeface="Wingdings" panose="05000000000000000000" pitchFamily="2" charset="2"/>
              <a:buChar char="v"/>
            </a:pPr>
            <a:r>
              <a:rPr lang="en-US" sz="1600" dirty="0"/>
              <a:t>There was a sharp drop in hardware revenue (field) by 11.9% for the October 2020 fiscal period. We need to investigate and understand why there was a sharp drop in sales for the month.</a:t>
            </a:r>
          </a:p>
          <a:p>
            <a:pPr>
              <a:buFont typeface="Wingdings" panose="05000000000000000000" pitchFamily="2" charset="2"/>
              <a:buChar char="v"/>
            </a:pPr>
            <a:endParaRPr lang="en-US" sz="1600" dirty="0"/>
          </a:p>
          <a:p>
            <a:pPr>
              <a:buFont typeface="Wingdings" panose="05000000000000000000" pitchFamily="2" charset="2"/>
              <a:buChar char="v"/>
            </a:pPr>
            <a:r>
              <a:rPr lang="en-US" sz="1600" dirty="0"/>
              <a:t>The </a:t>
            </a:r>
            <a:r>
              <a:rPr lang="en-US" sz="1600" dirty="0" err="1"/>
              <a:t>Offentlig</a:t>
            </a:r>
            <a:r>
              <a:rPr lang="en-US" sz="1600" dirty="0"/>
              <a:t> customer category is the most profitable category of our customers, accounting for 66.4% of hardware revenue in the e-commerce section and 82.8% of hardware revenue in the field section meaning that 83 out of 125 hardware revenue (e-commerce) came from the </a:t>
            </a:r>
            <a:r>
              <a:rPr lang="en-US" sz="1600" dirty="0" err="1"/>
              <a:t>Offentlig</a:t>
            </a:r>
            <a:r>
              <a:rPr lang="en-US" sz="1600" dirty="0"/>
              <a:t> customer category and vice versa.</a:t>
            </a:r>
          </a:p>
          <a:p>
            <a:pPr>
              <a:buFont typeface="Wingdings" panose="05000000000000000000" pitchFamily="2" charset="2"/>
              <a:buChar char="v"/>
            </a:pPr>
            <a:endParaRPr lang="en-US" sz="1600" dirty="0"/>
          </a:p>
          <a:p>
            <a:pPr>
              <a:buFont typeface="Wingdings" panose="05000000000000000000" pitchFamily="2" charset="2"/>
              <a:buChar char="v"/>
            </a:pPr>
            <a:r>
              <a:rPr lang="en-US" sz="1600" dirty="0"/>
              <a:t>The Ost region is the most profitable region, accounting for 45.9% of hardware revenue in the e-commerce section and 55% of hardware revenue in the field section which means 459 out of 1000 hardware revenue (e-commerce) came from the Ost and vice versa.</a:t>
            </a:r>
          </a:p>
          <a:p>
            <a:pPr>
              <a:buFont typeface="Wingdings" panose="05000000000000000000" pitchFamily="2" charset="2"/>
              <a:buChar char="v"/>
            </a:pPr>
            <a:endParaRPr lang="en-US" sz="1600" dirty="0"/>
          </a:p>
          <a:p>
            <a:pPr>
              <a:buFont typeface="Wingdings" panose="05000000000000000000" pitchFamily="2" charset="2"/>
              <a:buChar char="v"/>
            </a:pPr>
            <a:endParaRPr lang="en-US" sz="1600" dirty="0"/>
          </a:p>
          <a:p>
            <a:pPr>
              <a:buFont typeface="Wingdings" panose="05000000000000000000" pitchFamily="2" charset="2"/>
              <a:buChar char="v"/>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33215A62-9685-CD7F-60FE-BCF4542F6C4F}"/>
              </a:ext>
            </a:extLst>
          </p:cNvPr>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854700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1529</Words>
  <Application>Microsoft Office PowerPoint</Application>
  <PresentationFormat>On-screen Show (16:9)</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TEA’s Hardware Profit Margin Analysis</vt:lpstr>
      <vt:lpstr>Project Brief</vt:lpstr>
      <vt:lpstr>Table of Contents</vt:lpstr>
      <vt:lpstr>Business Problem and Data Source</vt:lpstr>
      <vt:lpstr>Tech Stack</vt:lpstr>
      <vt:lpstr>Dashboard End Users and Layout</vt:lpstr>
      <vt:lpstr>What did I learn from the case?</vt:lpstr>
      <vt:lpstr>Integrating Interactive PowerBI into the presentation</vt:lpstr>
      <vt:lpstr>Insights gotten from the case</vt:lpstr>
      <vt:lpstr>Recommendations 1</vt:lpstr>
      <vt:lpstr>Recommendations 1</vt:lpstr>
      <vt:lpstr>Recommendations 2</vt:lpstr>
      <vt:lpstr>Limitations of the Case</vt:lpstr>
      <vt:lpstr>Future Implications</vt:lpstr>
      <vt:lpstr>Appendix</vt:lpstr>
      <vt:lpstr>Appendix</vt:lpstr>
      <vt:lpstr>Appendix</vt:lpstr>
      <vt:lpstr>Appendix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2023-08-29T09:03:25Z</dcterms:modified>
</cp:coreProperties>
</file>