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lay"/>
      <p:regular r:id="rId19"/>
      <p:bold r:id="rId20"/>
    </p:embeddedFont>
    <p:embeddedFont>
      <p:font typeface="Constantia"/>
      <p:regular r:id="rId21"/>
      <p:bold r:id="rId22"/>
      <p:italic r:id="rId23"/>
      <p:boldItalic r:id="rId24"/>
    </p:embeddedFont>
    <p:embeddedFont>
      <p:font typeface="Book Antiqua"/>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qnNKgp87SswJ4IBYzGyAK2lHu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Constantia-bold.fntdata"/><Relationship Id="rId21" Type="http://schemas.openxmlformats.org/officeDocument/2006/relationships/font" Target="fonts/Constantia-regular.fntdata"/><Relationship Id="rId24" Type="http://schemas.openxmlformats.org/officeDocument/2006/relationships/font" Target="fonts/Constantia-boldItalic.fntdata"/><Relationship Id="rId23" Type="http://schemas.openxmlformats.org/officeDocument/2006/relationships/font" Target="fonts/Constanti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alBlack-regular.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testo verticale"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olo e testo verticale"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a" type="blank">
  <p:cSld name="BLANK">
    <p:spTree>
      <p:nvGrpSpPr>
        <p:cNvPr id="17" name="Shape 17"/>
        <p:cNvGrpSpPr/>
        <p:nvPr/>
      </p:nvGrpSpPr>
      <p:grpSpPr>
        <a:xfrm>
          <a:off x="0" y="0"/>
          <a:ext cx="0" cy="0"/>
          <a:chOff x="0" y="0"/>
          <a:chExt cx="0" cy="0"/>
        </a:xfrm>
      </p:grpSpPr>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stazione sezione"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to con didascalia"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magine con didascalia"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E5A0"/>
        </a:solidFill>
      </p:bgPr>
    </p:bg>
    <p:spTree>
      <p:nvGrpSpPr>
        <p:cNvPr id="83" name="Shape 83"/>
        <p:cNvGrpSpPr/>
        <p:nvPr/>
      </p:nvGrpSpPr>
      <p:grpSpPr>
        <a:xfrm>
          <a:off x="0" y="0"/>
          <a:ext cx="0" cy="0"/>
          <a:chOff x="0" y="0"/>
          <a:chExt cx="0" cy="0"/>
        </a:xfrm>
      </p:grpSpPr>
      <p:sp>
        <p:nvSpPr>
          <p:cNvPr id="84" name="Google Shape;84;p1"/>
          <p:cNvSpPr txBox="1"/>
          <p:nvPr/>
        </p:nvSpPr>
        <p:spPr>
          <a:xfrm>
            <a:off x="850148" y="1168763"/>
            <a:ext cx="5461200" cy="1323439"/>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it-IT" sz="8000" u="none" cap="none" strike="noStrike">
                <a:solidFill>
                  <a:schemeClr val="lt1"/>
                </a:solidFill>
                <a:latin typeface="Arial Black"/>
                <a:ea typeface="Arial Black"/>
                <a:cs typeface="Arial Black"/>
                <a:sym typeface="Arial Black"/>
              </a:rPr>
              <a:t>TENNIS </a:t>
            </a:r>
            <a:endParaRPr/>
          </a:p>
        </p:txBody>
      </p:sp>
      <p:sp>
        <p:nvSpPr>
          <p:cNvPr id="85" name="Google Shape;85;p1"/>
          <p:cNvSpPr txBox="1"/>
          <p:nvPr/>
        </p:nvSpPr>
        <p:spPr>
          <a:xfrm>
            <a:off x="2952925" y="2169036"/>
            <a:ext cx="2245239" cy="646331"/>
          </a:xfrm>
          <a:prstGeom prst="rect">
            <a:avLst/>
          </a:prstGeom>
          <a:noFill/>
          <a:ln>
            <a:noFill/>
          </a:ln>
          <a:effectLst>
            <a:outerShdw blurRad="50800" rotWithShape="0" algn="tr" dir="81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it-IT" sz="3600">
                <a:solidFill>
                  <a:schemeClr val="lt1"/>
                </a:solidFill>
                <a:latin typeface="Arial"/>
                <a:ea typeface="Arial"/>
                <a:cs typeface="Arial"/>
                <a:sym typeface="Arial"/>
              </a:rPr>
              <a:t>Analysis</a:t>
            </a:r>
            <a:endParaRPr/>
          </a:p>
        </p:txBody>
      </p:sp>
      <p:pic>
        <p:nvPicPr>
          <p:cNvPr descr="Novak Djokovic PNG Images Transparent Free Download | PNGMart.com" id="86" name="Google Shape;86;p1"/>
          <p:cNvPicPr preferRelativeResize="0"/>
          <p:nvPr/>
        </p:nvPicPr>
        <p:blipFill rotWithShape="1">
          <a:blip r:embed="rId3">
            <a:alphaModFix/>
          </a:blip>
          <a:srcRect b="0" l="0" r="0" t="0"/>
          <a:stretch/>
        </p:blipFill>
        <p:spPr>
          <a:xfrm>
            <a:off x="4611255" y="0"/>
            <a:ext cx="6596063" cy="6858000"/>
          </a:xfrm>
          <a:prstGeom prst="rect">
            <a:avLst/>
          </a:prstGeom>
          <a:noFill/>
          <a:ln>
            <a:noFill/>
          </a:ln>
          <a:effectLst>
            <a:outerShdw blurRad="50800" sx="104000" rotWithShape="0" algn="tl" dir="2700000" dist="38100" sy="10400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p:nvPr/>
        </p:nvSpPr>
        <p:spPr>
          <a:xfrm>
            <a:off x="10493" y="0"/>
            <a:ext cx="5386455" cy="6858000"/>
          </a:xfrm>
          <a:prstGeom prst="rect">
            <a:avLst/>
          </a:prstGeom>
          <a:solidFill>
            <a:srgbClr val="B3E5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84" name="Google Shape;184;p10"/>
          <p:cNvGrpSpPr/>
          <p:nvPr/>
        </p:nvGrpSpPr>
        <p:grpSpPr>
          <a:xfrm>
            <a:off x="516835" y="288236"/>
            <a:ext cx="4780722" cy="1938992"/>
            <a:chOff x="2176669" y="655983"/>
            <a:chExt cx="4711148" cy="1980480"/>
          </a:xfrm>
        </p:grpSpPr>
        <p:sp>
          <p:nvSpPr>
            <p:cNvPr id="185" name="Google Shape;185;p10"/>
            <p:cNvSpPr txBox="1"/>
            <p:nvPr/>
          </p:nvSpPr>
          <p:spPr>
            <a:xfrm>
              <a:off x="2176669" y="655983"/>
              <a:ext cx="4711148" cy="1980480"/>
            </a:xfrm>
            <a:prstGeom prst="rect">
              <a:avLst/>
            </a:prstGeom>
            <a:noFill/>
            <a:ln>
              <a:noFill/>
            </a:ln>
            <a:effectLst>
              <a:outerShdw blurRad="50800" rotWithShape="0" algn="r" dir="108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it-IT" sz="6000">
                  <a:solidFill>
                    <a:srgbClr val="3A3A3A"/>
                  </a:solidFill>
                  <a:latin typeface="Impact"/>
                  <a:ea typeface="Impact"/>
                  <a:cs typeface="Impact"/>
                  <a:sym typeface="Impact"/>
                </a:rPr>
                <a:t>RESEARCH QUESTI     NS:</a:t>
              </a:r>
              <a:endParaRPr/>
            </a:p>
          </p:txBody>
        </p:sp>
        <p:pic>
          <p:nvPicPr>
            <p:cNvPr descr="Pelota De Tenis PNG para descargar gratis" id="186" name="Google Shape;186;p10"/>
            <p:cNvPicPr preferRelativeResize="0"/>
            <p:nvPr/>
          </p:nvPicPr>
          <p:blipFill rotWithShape="1">
            <a:blip r:embed="rId3">
              <a:alphaModFix/>
            </a:blip>
            <a:srcRect b="0" l="0" r="0" t="0"/>
            <a:stretch/>
          </p:blipFill>
          <p:spPr>
            <a:xfrm flipH="1">
              <a:off x="4349714" y="1789773"/>
              <a:ext cx="654009" cy="655983"/>
            </a:xfrm>
            <a:prstGeom prst="rect">
              <a:avLst/>
            </a:prstGeom>
            <a:noFill/>
            <a:ln>
              <a:noFill/>
            </a:ln>
            <a:effectLst>
              <a:outerShdw blurRad="50800" rotWithShape="0" algn="r" dir="10800000" dist="38100">
                <a:srgbClr val="000000">
                  <a:alpha val="40000"/>
                </a:srgbClr>
              </a:outerShdw>
            </a:effectLst>
          </p:spPr>
        </p:pic>
      </p:grpSp>
      <p:grpSp>
        <p:nvGrpSpPr>
          <p:cNvPr id="187" name="Google Shape;187;p10"/>
          <p:cNvGrpSpPr/>
          <p:nvPr/>
        </p:nvGrpSpPr>
        <p:grpSpPr>
          <a:xfrm>
            <a:off x="3319671" y="1938130"/>
            <a:ext cx="4244008" cy="6350742"/>
            <a:chOff x="6698974" y="884582"/>
            <a:chExt cx="4065104" cy="5973417"/>
          </a:xfrm>
        </p:grpSpPr>
        <p:pic>
          <p:nvPicPr>
            <p:cNvPr descr="Tennis Player Png Image Background - Transparent Tennis Silhouette Png ..." id="188" name="Google Shape;188;p10"/>
            <p:cNvPicPr preferRelativeResize="0"/>
            <p:nvPr/>
          </p:nvPicPr>
          <p:blipFill rotWithShape="1">
            <a:blip r:embed="rId4">
              <a:alphaModFix/>
            </a:blip>
            <a:srcRect b="0" l="1145" r="0" t="603"/>
            <a:stretch/>
          </p:blipFill>
          <p:spPr>
            <a:xfrm>
              <a:off x="6698974" y="884582"/>
              <a:ext cx="4065104" cy="5973417"/>
            </a:xfrm>
            <a:prstGeom prst="rect">
              <a:avLst/>
            </a:prstGeom>
            <a:noFill/>
            <a:ln>
              <a:noFill/>
            </a:ln>
            <a:effectLst>
              <a:outerShdw blurRad="50800" rotWithShape="0" algn="r" dir="10800000" dist="38100">
                <a:srgbClr val="000000">
                  <a:alpha val="40000"/>
                </a:srgbClr>
              </a:outerShdw>
            </a:effectLst>
          </p:spPr>
        </p:pic>
        <p:sp>
          <p:nvSpPr>
            <p:cNvPr id="189" name="Google Shape;189;p10"/>
            <p:cNvSpPr/>
            <p:nvPr/>
          </p:nvSpPr>
          <p:spPr>
            <a:xfrm>
              <a:off x="6887817" y="1182757"/>
              <a:ext cx="626166" cy="665921"/>
            </a:xfrm>
            <a:prstGeom prst="rect">
              <a:avLst/>
            </a:prstGeom>
            <a:solidFill>
              <a:srgbClr val="B3E5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0" name="Google Shape;190;p10"/>
          <p:cNvSpPr txBox="1"/>
          <p:nvPr/>
        </p:nvSpPr>
        <p:spPr>
          <a:xfrm>
            <a:off x="7046291" y="1028196"/>
            <a:ext cx="3826566"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chemeClr val="dk1"/>
                </a:solidFill>
                <a:latin typeface="Arial"/>
                <a:ea typeface="Arial"/>
                <a:cs typeface="Arial"/>
                <a:sym typeface="Arial"/>
              </a:rPr>
              <a:t>How good young players performed during the last 10 years?</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Who is the young player that performed the most upsets?</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Immagine che contiene testo, linea, schermata, diagramma&#10;&#10;Descrizione generata automaticamente" id="195" name="Google Shape;195;p11"/>
          <p:cNvPicPr preferRelativeResize="0"/>
          <p:nvPr/>
        </p:nvPicPr>
        <p:blipFill rotWithShape="1">
          <a:blip r:embed="rId3">
            <a:alphaModFix/>
          </a:blip>
          <a:srcRect b="0" l="0" r="0" t="0"/>
          <a:stretch/>
        </p:blipFill>
        <p:spPr>
          <a:xfrm>
            <a:off x="3442241" y="782924"/>
            <a:ext cx="9386202" cy="4693101"/>
          </a:xfrm>
          <a:prstGeom prst="rect">
            <a:avLst/>
          </a:prstGeom>
          <a:noFill/>
          <a:ln>
            <a:noFill/>
          </a:ln>
        </p:spPr>
      </p:pic>
      <p:sp>
        <p:nvSpPr>
          <p:cNvPr id="196" name="Google Shape;196;p11"/>
          <p:cNvSpPr/>
          <p:nvPr/>
        </p:nvSpPr>
        <p:spPr>
          <a:xfrm>
            <a:off x="0" y="0"/>
            <a:ext cx="3896139" cy="6858000"/>
          </a:xfrm>
          <a:prstGeom prst="rect">
            <a:avLst/>
          </a:prstGeom>
          <a:solidFill>
            <a:srgbClr val="B3E5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11"/>
          <p:cNvSpPr txBox="1"/>
          <p:nvPr/>
        </p:nvSpPr>
        <p:spPr>
          <a:xfrm>
            <a:off x="236876" y="2252311"/>
            <a:ext cx="342238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Even tough it seems that in Wimbledon the mean of the finalists is significantly higher, this is due to the fact of Djokovic winning the Slam while being 21 in the ranking</a:t>
            </a:r>
            <a:endParaRPr/>
          </a:p>
        </p:txBody>
      </p:sp>
      <p:sp>
        <p:nvSpPr>
          <p:cNvPr id="198" name="Google Shape;198;p11"/>
          <p:cNvSpPr txBox="1"/>
          <p:nvPr/>
        </p:nvSpPr>
        <p:spPr>
          <a:xfrm>
            <a:off x="236878" y="424502"/>
            <a:ext cx="365926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3600">
                <a:solidFill>
                  <a:schemeClr val="dk1"/>
                </a:solidFill>
                <a:latin typeface="Impact"/>
                <a:ea typeface="Impact"/>
                <a:cs typeface="Impact"/>
                <a:sym typeface="Impact"/>
              </a:rPr>
              <a:t>The higher the match the lower the ranking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Immagine che contiene testo, schermata, diagramma, linea&#10;&#10;Descrizione generata automaticamente" id="203" name="Google Shape;203;p12"/>
          <p:cNvPicPr preferRelativeResize="0"/>
          <p:nvPr/>
        </p:nvPicPr>
        <p:blipFill rotWithShape="1">
          <a:blip r:embed="rId3">
            <a:alphaModFix/>
          </a:blip>
          <a:srcRect b="0" l="0" r="0" t="0"/>
          <a:stretch/>
        </p:blipFill>
        <p:spPr>
          <a:xfrm>
            <a:off x="1246609" y="1102324"/>
            <a:ext cx="9144018" cy="5486411"/>
          </a:xfrm>
          <a:prstGeom prst="rect">
            <a:avLst/>
          </a:prstGeom>
          <a:noFill/>
          <a:ln>
            <a:noFill/>
          </a:ln>
        </p:spPr>
      </p:pic>
      <p:sp>
        <p:nvSpPr>
          <p:cNvPr id="204" name="Google Shape;204;p12"/>
          <p:cNvSpPr txBox="1"/>
          <p:nvPr/>
        </p:nvSpPr>
        <p:spPr>
          <a:xfrm>
            <a:off x="8507896" y="455993"/>
            <a:ext cx="26636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A3A"/>
                </a:solidFill>
                <a:latin typeface="Impact"/>
                <a:ea typeface="Impact"/>
                <a:cs typeface="Impact"/>
                <a:sym typeface="Impact"/>
              </a:rPr>
              <a:t>UPSETS: </a:t>
            </a:r>
            <a:r>
              <a:rPr lang="it-IT" sz="1800">
                <a:solidFill>
                  <a:srgbClr val="3A3A3A"/>
                </a:solidFill>
                <a:latin typeface="Constantia"/>
                <a:ea typeface="Constantia"/>
                <a:cs typeface="Constantia"/>
                <a:sym typeface="Constantia"/>
              </a:rPr>
              <a:t>Winning against a higher-ranked player</a:t>
            </a:r>
            <a:endParaRPr sz="1800">
              <a:solidFill>
                <a:schemeClr val="dk1"/>
              </a:solidFill>
              <a:latin typeface="Arial"/>
              <a:ea typeface="Arial"/>
              <a:cs typeface="Arial"/>
              <a:sym typeface="Arial"/>
            </a:endParaRPr>
          </a:p>
        </p:txBody>
      </p:sp>
      <p:sp>
        <p:nvSpPr>
          <p:cNvPr id="205" name="Google Shape;205;p12"/>
          <p:cNvSpPr/>
          <p:nvPr/>
        </p:nvSpPr>
        <p:spPr>
          <a:xfrm>
            <a:off x="7981122" y="556591"/>
            <a:ext cx="397565" cy="417444"/>
          </a:xfrm>
          <a:prstGeom prst="ellipse">
            <a:avLst/>
          </a:prstGeom>
          <a:solidFill>
            <a:srgbClr val="7FBF7F"/>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06" name="Google Shape;206;p12"/>
          <p:cNvCxnSpPr/>
          <p:nvPr/>
        </p:nvCxnSpPr>
        <p:spPr>
          <a:xfrm>
            <a:off x="4432852" y="824948"/>
            <a:ext cx="2703444" cy="974035"/>
          </a:xfrm>
          <a:prstGeom prst="straightConnector1">
            <a:avLst/>
          </a:prstGeom>
          <a:noFill/>
          <a:ln cap="flat" cmpd="sng" w="19050">
            <a:solidFill>
              <a:schemeClr val="dk1"/>
            </a:solidFill>
            <a:prstDash val="solid"/>
            <a:miter lim="800000"/>
            <a:headEnd len="sm" w="sm" type="none"/>
            <a:tailEnd len="med" w="med" type="triangle"/>
          </a:ln>
        </p:spPr>
      </p:cxnSp>
      <p:sp>
        <p:nvSpPr>
          <p:cNvPr id="207" name="Google Shape;207;p12"/>
          <p:cNvSpPr txBox="1"/>
          <p:nvPr/>
        </p:nvSpPr>
        <p:spPr>
          <a:xfrm>
            <a:off x="2698475" y="178617"/>
            <a:ext cx="3478695" cy="646331"/>
          </a:xfrm>
          <a:prstGeom prst="rect">
            <a:avLst/>
          </a:prstGeom>
          <a:solidFill>
            <a:srgbClr val="B3E5A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Best victory percentage overall in the last stages of a Slam</a:t>
            </a:r>
            <a:endParaRPr/>
          </a:p>
        </p:txBody>
      </p:sp>
      <p:cxnSp>
        <p:nvCxnSpPr>
          <p:cNvPr id="208" name="Google Shape;208;p12"/>
          <p:cNvCxnSpPr/>
          <p:nvPr/>
        </p:nvCxnSpPr>
        <p:spPr>
          <a:xfrm flipH="1">
            <a:off x="7321825" y="2504661"/>
            <a:ext cx="2358888" cy="1113183"/>
          </a:xfrm>
          <a:prstGeom prst="straightConnector1">
            <a:avLst/>
          </a:prstGeom>
          <a:noFill/>
          <a:ln cap="flat" cmpd="sng" w="19050">
            <a:solidFill>
              <a:schemeClr val="dk1"/>
            </a:solidFill>
            <a:prstDash val="solid"/>
            <a:miter lim="800000"/>
            <a:headEnd len="sm" w="sm" type="none"/>
            <a:tailEnd len="med" w="med" type="triangle"/>
          </a:ln>
        </p:spPr>
      </p:cxnSp>
      <p:sp>
        <p:nvSpPr>
          <p:cNvPr id="209" name="Google Shape;209;p12"/>
          <p:cNvSpPr txBox="1"/>
          <p:nvPr/>
        </p:nvSpPr>
        <p:spPr>
          <a:xfrm>
            <a:off x="9839739" y="2117035"/>
            <a:ext cx="1500809" cy="646331"/>
          </a:xfrm>
          <a:prstGeom prst="rect">
            <a:avLst/>
          </a:prstGeom>
          <a:solidFill>
            <a:srgbClr val="B3E5A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Greatest upsetter</a:t>
            </a:r>
            <a:endParaRPr sz="1800">
              <a:solidFill>
                <a:schemeClr val="dk1"/>
              </a:solidFill>
              <a:latin typeface="Arial"/>
              <a:ea typeface="Arial"/>
              <a:cs typeface="Arial"/>
              <a:sym typeface="Arial"/>
            </a:endParaRPr>
          </a:p>
        </p:txBody>
      </p:sp>
      <p:cxnSp>
        <p:nvCxnSpPr>
          <p:cNvPr id="210" name="Google Shape;210;p12"/>
          <p:cNvCxnSpPr/>
          <p:nvPr/>
        </p:nvCxnSpPr>
        <p:spPr>
          <a:xfrm rot="10800000">
            <a:off x="8422217" y="4153925"/>
            <a:ext cx="1705757" cy="736127"/>
          </a:xfrm>
          <a:prstGeom prst="straightConnector1">
            <a:avLst/>
          </a:prstGeom>
          <a:noFill/>
          <a:ln cap="flat" cmpd="sng" w="19050">
            <a:solidFill>
              <a:schemeClr val="dk1"/>
            </a:solidFill>
            <a:prstDash val="solid"/>
            <a:miter lim="800000"/>
            <a:headEnd len="sm" w="sm" type="none"/>
            <a:tailEnd len="med" w="med" type="triangle"/>
          </a:ln>
        </p:spPr>
      </p:cxnSp>
      <p:sp>
        <p:nvSpPr>
          <p:cNvPr id="211" name="Google Shape;211;p12"/>
          <p:cNvSpPr txBox="1"/>
          <p:nvPr/>
        </p:nvSpPr>
        <p:spPr>
          <a:xfrm>
            <a:off x="10194986" y="4770782"/>
            <a:ext cx="1500809" cy="923330"/>
          </a:xfrm>
          <a:prstGeom prst="rect">
            <a:avLst/>
          </a:prstGeom>
          <a:solidFill>
            <a:srgbClr val="B3E5A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Best who still hasn’t a Slam title</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Immagine che contiene testo, diagramma, numero, linea&#10;&#10;Descrizione generata automaticamente" id="216" name="Google Shape;216;p13"/>
          <p:cNvPicPr preferRelativeResize="0"/>
          <p:nvPr/>
        </p:nvPicPr>
        <p:blipFill rotWithShape="1">
          <a:blip r:embed="rId3">
            <a:alphaModFix/>
          </a:blip>
          <a:srcRect b="0" l="0" r="0" t="0"/>
          <a:stretch/>
        </p:blipFill>
        <p:spPr>
          <a:xfrm>
            <a:off x="102696" y="919367"/>
            <a:ext cx="8365442" cy="5019265"/>
          </a:xfrm>
          <a:prstGeom prst="rect">
            <a:avLst/>
          </a:prstGeom>
          <a:noFill/>
          <a:ln>
            <a:noFill/>
          </a:ln>
        </p:spPr>
      </p:pic>
      <p:sp>
        <p:nvSpPr>
          <p:cNvPr id="217" name="Google Shape;217;p13"/>
          <p:cNvSpPr/>
          <p:nvPr/>
        </p:nvSpPr>
        <p:spPr>
          <a:xfrm>
            <a:off x="7841975" y="0"/>
            <a:ext cx="4350026" cy="6858000"/>
          </a:xfrm>
          <a:prstGeom prst="rect">
            <a:avLst/>
          </a:prstGeom>
          <a:solidFill>
            <a:srgbClr val="B3E5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13"/>
          <p:cNvSpPr txBox="1"/>
          <p:nvPr/>
        </p:nvSpPr>
        <p:spPr>
          <a:xfrm>
            <a:off x="8070572" y="2425694"/>
            <a:ext cx="3548271"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it-IT" sz="1800">
                <a:solidFill>
                  <a:schemeClr val="dk1"/>
                </a:solidFill>
                <a:latin typeface="Arial"/>
                <a:ea typeface="Arial"/>
                <a:cs typeface="Arial"/>
                <a:sym typeface="Arial"/>
              </a:rPr>
              <a:t>Zverev</a:t>
            </a:r>
            <a:r>
              <a:rPr lang="it-IT" sz="1800">
                <a:solidFill>
                  <a:schemeClr val="dk1"/>
                </a:solidFill>
                <a:latin typeface="Arial"/>
                <a:ea typeface="Arial"/>
                <a:cs typeface="Arial"/>
                <a:sym typeface="Arial"/>
              </a:rPr>
              <a:t> played the most compared to others, however he turned pro before</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b="1" lang="it-IT" sz="1800">
                <a:solidFill>
                  <a:schemeClr val="dk1"/>
                </a:solidFill>
                <a:latin typeface="Arial"/>
                <a:ea typeface="Arial"/>
                <a:cs typeface="Arial"/>
                <a:sym typeface="Arial"/>
              </a:rPr>
              <a:t>Alcaraz</a:t>
            </a:r>
            <a:r>
              <a:rPr lang="it-IT" sz="1800">
                <a:solidFill>
                  <a:schemeClr val="dk1"/>
                </a:solidFill>
                <a:latin typeface="Arial"/>
                <a:ea typeface="Arial"/>
                <a:cs typeface="Arial"/>
                <a:sym typeface="Arial"/>
              </a:rPr>
              <a:t> has the best winning rate</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Arial"/>
                <a:ea typeface="Arial"/>
                <a:cs typeface="Arial"/>
                <a:sym typeface="Arial"/>
              </a:rPr>
              <a:t>The best young players (apart from Alcaraz and Sinner) to stand here are </a:t>
            </a:r>
            <a:r>
              <a:rPr b="1" lang="it-IT" sz="1800">
                <a:solidFill>
                  <a:schemeClr val="dk1"/>
                </a:solidFill>
                <a:latin typeface="Arial"/>
                <a:ea typeface="Arial"/>
                <a:cs typeface="Arial"/>
                <a:sym typeface="Arial"/>
              </a:rPr>
              <a:t>Rublev</a:t>
            </a:r>
            <a:r>
              <a:rPr lang="it-IT" sz="1800">
                <a:solidFill>
                  <a:schemeClr val="dk1"/>
                </a:solidFill>
                <a:latin typeface="Arial"/>
                <a:ea typeface="Arial"/>
                <a:cs typeface="Arial"/>
                <a:sym typeface="Arial"/>
              </a:rPr>
              <a:t>, </a:t>
            </a:r>
            <a:r>
              <a:rPr b="1" lang="it-IT" sz="1800">
                <a:solidFill>
                  <a:schemeClr val="dk1"/>
                </a:solidFill>
                <a:latin typeface="Arial"/>
                <a:ea typeface="Arial"/>
                <a:cs typeface="Arial"/>
                <a:sym typeface="Arial"/>
              </a:rPr>
              <a:t>Zverev</a:t>
            </a:r>
            <a:r>
              <a:rPr lang="it-IT" sz="1800">
                <a:solidFill>
                  <a:schemeClr val="dk1"/>
                </a:solidFill>
                <a:latin typeface="Arial"/>
                <a:ea typeface="Arial"/>
                <a:cs typeface="Arial"/>
                <a:sym typeface="Arial"/>
              </a:rPr>
              <a:t>, </a:t>
            </a:r>
            <a:r>
              <a:rPr b="1" lang="it-IT" sz="1800">
                <a:solidFill>
                  <a:schemeClr val="dk1"/>
                </a:solidFill>
                <a:latin typeface="Arial"/>
                <a:ea typeface="Arial"/>
                <a:cs typeface="Arial"/>
                <a:sym typeface="Arial"/>
              </a:rPr>
              <a:t>Tsitsipas</a:t>
            </a:r>
            <a:r>
              <a:rPr lang="it-IT" sz="1800">
                <a:solidFill>
                  <a:schemeClr val="dk1"/>
                </a:solidFill>
                <a:latin typeface="Arial"/>
                <a:ea typeface="Arial"/>
                <a:cs typeface="Arial"/>
                <a:sym typeface="Arial"/>
              </a:rPr>
              <a:t>, </a:t>
            </a:r>
            <a:r>
              <a:rPr b="1" lang="it-IT" sz="1800">
                <a:solidFill>
                  <a:schemeClr val="dk1"/>
                </a:solidFill>
                <a:latin typeface="Arial"/>
                <a:ea typeface="Arial"/>
                <a:cs typeface="Arial"/>
                <a:sym typeface="Arial"/>
              </a:rPr>
              <a:t>Ruud</a:t>
            </a:r>
            <a:r>
              <a:rPr lang="it-IT" sz="1800">
                <a:solidFill>
                  <a:schemeClr val="dk1"/>
                </a:solidFill>
                <a:latin typeface="Arial"/>
                <a:ea typeface="Arial"/>
                <a:cs typeface="Arial"/>
                <a:sym typeface="Arial"/>
              </a:rPr>
              <a:t>, </a:t>
            </a:r>
            <a:r>
              <a:rPr b="1" lang="it-IT" sz="1800">
                <a:solidFill>
                  <a:schemeClr val="dk1"/>
                </a:solidFill>
                <a:latin typeface="Arial"/>
                <a:ea typeface="Arial"/>
                <a:cs typeface="Arial"/>
                <a:sym typeface="Arial"/>
              </a:rPr>
              <a:t>De Minaur</a:t>
            </a:r>
            <a:r>
              <a:rPr lang="it-IT" sz="1800">
                <a:solidFill>
                  <a:schemeClr val="dk1"/>
                </a:solidFill>
                <a:latin typeface="Arial"/>
                <a:ea typeface="Arial"/>
                <a:cs typeface="Arial"/>
                <a:sym typeface="Arial"/>
              </a:rPr>
              <a:t>, </a:t>
            </a:r>
            <a:r>
              <a:rPr b="1" lang="it-IT" sz="1800">
                <a:solidFill>
                  <a:schemeClr val="dk1"/>
                </a:solidFill>
                <a:latin typeface="Arial"/>
                <a:ea typeface="Arial"/>
                <a:cs typeface="Arial"/>
                <a:sym typeface="Arial"/>
              </a:rPr>
              <a:t>Rune</a:t>
            </a:r>
            <a:r>
              <a:rPr lang="it-IT" sz="1800">
                <a:solidFill>
                  <a:schemeClr val="dk1"/>
                </a:solidFill>
                <a:latin typeface="Arial"/>
                <a:ea typeface="Arial"/>
                <a:cs typeface="Arial"/>
                <a:sym typeface="Arial"/>
              </a:rPr>
              <a:t>, and also </a:t>
            </a:r>
            <a:r>
              <a:rPr b="1" lang="it-IT" sz="1800">
                <a:solidFill>
                  <a:schemeClr val="dk1"/>
                </a:solidFill>
                <a:latin typeface="Arial"/>
                <a:ea typeface="Arial"/>
                <a:cs typeface="Arial"/>
                <a:sym typeface="Arial"/>
              </a:rPr>
              <a:t>Shelton</a:t>
            </a:r>
            <a:endParaRPr/>
          </a:p>
        </p:txBody>
      </p:sp>
      <p:sp>
        <p:nvSpPr>
          <p:cNvPr id="219" name="Google Shape;219;p13"/>
          <p:cNvSpPr txBox="1"/>
          <p:nvPr/>
        </p:nvSpPr>
        <p:spPr>
          <a:xfrm>
            <a:off x="8070572" y="1306728"/>
            <a:ext cx="344888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800">
                <a:solidFill>
                  <a:schemeClr val="dk1"/>
                </a:solidFill>
                <a:latin typeface="Impact"/>
                <a:ea typeface="Impact"/>
                <a:cs typeface="Impact"/>
                <a:sym typeface="Impact"/>
              </a:rPr>
              <a:t>Some conclusions we can make..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Immagine che contiene testo, schermata, diagramma, linea&#10;&#10;Descrizione generata automaticamente" id="224" name="Google Shape;224;p14"/>
          <p:cNvPicPr preferRelativeResize="0"/>
          <p:nvPr/>
        </p:nvPicPr>
        <p:blipFill rotWithShape="1">
          <a:blip r:embed="rId3">
            <a:alphaModFix/>
          </a:blip>
          <a:srcRect b="0" l="0" r="0" t="0"/>
          <a:stretch/>
        </p:blipFill>
        <p:spPr>
          <a:xfrm>
            <a:off x="1285749" y="1819149"/>
            <a:ext cx="9620502" cy="4810251"/>
          </a:xfrm>
          <a:prstGeom prst="rect">
            <a:avLst/>
          </a:prstGeom>
          <a:noFill/>
          <a:ln>
            <a:noFill/>
          </a:ln>
        </p:spPr>
      </p:pic>
      <p:sp>
        <p:nvSpPr>
          <p:cNvPr id="225" name="Google Shape;225;p14"/>
          <p:cNvSpPr/>
          <p:nvPr/>
        </p:nvSpPr>
        <p:spPr>
          <a:xfrm>
            <a:off x="0" y="0"/>
            <a:ext cx="4293704" cy="914400"/>
          </a:xfrm>
          <a:prstGeom prst="rect">
            <a:avLst/>
          </a:prstGeom>
          <a:solidFill>
            <a:srgbClr val="B3E5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4"/>
          <p:cNvSpPr txBox="1"/>
          <p:nvPr/>
        </p:nvSpPr>
        <p:spPr>
          <a:xfrm>
            <a:off x="248475" y="228600"/>
            <a:ext cx="389614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chemeClr val="dk1"/>
                </a:solidFill>
                <a:latin typeface="Impact"/>
                <a:ea typeface="Impact"/>
                <a:cs typeface="Impact"/>
                <a:sym typeface="Impact"/>
              </a:rPr>
              <a:t>Who won against the best?</a:t>
            </a:r>
            <a:endParaRPr/>
          </a:p>
        </p:txBody>
      </p:sp>
      <p:sp>
        <p:nvSpPr>
          <p:cNvPr id="227" name="Google Shape;227;p14"/>
          <p:cNvSpPr txBox="1"/>
          <p:nvPr/>
        </p:nvSpPr>
        <p:spPr>
          <a:xfrm>
            <a:off x="149086" y="1043609"/>
            <a:ext cx="63113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In SLAM tournaments is also harder for a young low-ranked player to defeat the greatest players, here is who succed in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Flashscore Logo - PNG Logo Vector Brand Downloads (SVG, EPS)" id="91" name="Google Shape;91;p2"/>
          <p:cNvPicPr preferRelativeResize="0"/>
          <p:nvPr/>
        </p:nvPicPr>
        <p:blipFill rotWithShape="1">
          <a:blip r:embed="rId3">
            <a:alphaModFix/>
          </a:blip>
          <a:srcRect b="0" l="0" r="0" t="0"/>
          <a:stretch/>
        </p:blipFill>
        <p:spPr>
          <a:xfrm>
            <a:off x="363193" y="1208640"/>
            <a:ext cx="5152149" cy="838821"/>
          </a:xfrm>
          <a:prstGeom prst="rect">
            <a:avLst/>
          </a:prstGeom>
          <a:noFill/>
          <a:ln>
            <a:noFill/>
          </a:ln>
        </p:spPr>
      </p:pic>
      <p:pic>
        <p:nvPicPr>
          <p:cNvPr descr="ATP Tour logo preto PNG transparente - StickPNG" id="92" name="Google Shape;92;p2"/>
          <p:cNvPicPr preferRelativeResize="0"/>
          <p:nvPr/>
        </p:nvPicPr>
        <p:blipFill rotWithShape="1">
          <a:blip r:embed="rId4">
            <a:alphaModFix/>
          </a:blip>
          <a:srcRect b="0" l="0" r="0" t="0"/>
          <a:stretch/>
        </p:blipFill>
        <p:spPr>
          <a:xfrm>
            <a:off x="1264340" y="3667332"/>
            <a:ext cx="2890216" cy="1603643"/>
          </a:xfrm>
          <a:prstGeom prst="rect">
            <a:avLst/>
          </a:prstGeom>
          <a:noFill/>
          <a:ln>
            <a:noFill/>
          </a:ln>
        </p:spPr>
      </p:pic>
      <p:sp>
        <p:nvSpPr>
          <p:cNvPr id="93" name="Google Shape;93;p2"/>
          <p:cNvSpPr/>
          <p:nvPr/>
        </p:nvSpPr>
        <p:spPr>
          <a:xfrm>
            <a:off x="6096000" y="0"/>
            <a:ext cx="6096000" cy="6858000"/>
          </a:xfrm>
          <a:prstGeom prst="rect">
            <a:avLst/>
          </a:prstGeom>
          <a:solidFill>
            <a:srgbClr val="B3E5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 name="Google Shape;94;p2"/>
          <p:cNvSpPr txBox="1"/>
          <p:nvPr/>
        </p:nvSpPr>
        <p:spPr>
          <a:xfrm>
            <a:off x="6748670" y="1302026"/>
            <a:ext cx="458193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We retrieved by scraping the information about matches of the OPEN tournaments in the last 10 years</a:t>
            </a:r>
            <a:endParaRPr sz="1800">
              <a:solidFill>
                <a:schemeClr val="dk1"/>
              </a:solidFill>
              <a:latin typeface="Arial"/>
              <a:ea typeface="Arial"/>
              <a:cs typeface="Arial"/>
              <a:sym typeface="Arial"/>
            </a:endParaRPr>
          </a:p>
        </p:txBody>
      </p:sp>
      <p:sp>
        <p:nvSpPr>
          <p:cNvPr id="95" name="Google Shape;95;p2"/>
          <p:cNvSpPr txBox="1"/>
          <p:nvPr/>
        </p:nvSpPr>
        <p:spPr>
          <a:xfrm>
            <a:off x="6748670" y="4007488"/>
            <a:ext cx="458193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We retrieved by scraping the top 100 rankings for the last 10 years in the month before every OPEN tournament, as well as the general information about every player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E5A0"/>
        </a:solidFill>
      </p:bgPr>
    </p:bg>
    <p:spTree>
      <p:nvGrpSpPr>
        <p:cNvPr id="99" name="Shape 99"/>
        <p:cNvGrpSpPr/>
        <p:nvPr/>
      </p:nvGrpSpPr>
      <p:grpSpPr>
        <a:xfrm>
          <a:off x="0" y="0"/>
          <a:ext cx="0" cy="0"/>
          <a:chOff x="0" y="0"/>
          <a:chExt cx="0" cy="0"/>
        </a:xfrm>
      </p:grpSpPr>
      <p:sp>
        <p:nvSpPr>
          <p:cNvPr id="100" name="Google Shape;100;p3"/>
          <p:cNvSpPr/>
          <p:nvPr/>
        </p:nvSpPr>
        <p:spPr>
          <a:xfrm>
            <a:off x="0" y="1"/>
            <a:ext cx="12191999" cy="1487964"/>
          </a:xfrm>
          <a:prstGeom prst="rect">
            <a:avLst/>
          </a:prstGeom>
          <a:solidFill>
            <a:schemeClr val="l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3"/>
          <p:cNvSpPr txBox="1"/>
          <p:nvPr/>
        </p:nvSpPr>
        <p:spPr>
          <a:xfrm>
            <a:off x="655983" y="390040"/>
            <a:ext cx="3429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Calibri"/>
                <a:ea typeface="Calibri"/>
                <a:cs typeface="Calibri"/>
                <a:sym typeface="Calibri"/>
              </a:rPr>
              <a:t>For every tournament, we will have a JSON file such as:</a:t>
            </a:r>
            <a:endParaRPr/>
          </a:p>
        </p:txBody>
      </p:sp>
      <p:sp>
        <p:nvSpPr>
          <p:cNvPr id="102" name="Google Shape;102;p3"/>
          <p:cNvSpPr txBox="1"/>
          <p:nvPr/>
        </p:nvSpPr>
        <p:spPr>
          <a:xfrm>
            <a:off x="655983" y="2037523"/>
            <a:ext cx="352839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A3A"/>
                </a:solidFill>
                <a:latin typeface="Arial"/>
                <a:ea typeface="Arial"/>
                <a:cs typeface="Arial"/>
                <a:sym typeface="Arial"/>
              </a:rPr>
              <a:t>{ year : [{ match-type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player1: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player2: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points_p1: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points_p2: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winner:  },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year : [{ match-type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player1: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player2: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points_p1: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points_p2: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winner:  },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a:t>
            </a:r>
            <a:endParaRPr/>
          </a:p>
        </p:txBody>
      </p:sp>
      <p:cxnSp>
        <p:nvCxnSpPr>
          <p:cNvPr id="103" name="Google Shape;103;p3"/>
          <p:cNvCxnSpPr/>
          <p:nvPr/>
        </p:nvCxnSpPr>
        <p:spPr>
          <a:xfrm>
            <a:off x="4184375" y="1487965"/>
            <a:ext cx="0" cy="5370035"/>
          </a:xfrm>
          <a:prstGeom prst="straightConnector1">
            <a:avLst/>
          </a:prstGeom>
          <a:noFill/>
          <a:ln cap="flat" cmpd="sng" w="76200">
            <a:solidFill>
              <a:schemeClr val="lt1"/>
            </a:solidFill>
            <a:prstDash val="solid"/>
            <a:miter lim="800000"/>
            <a:headEnd len="sm" w="sm" type="none"/>
            <a:tailEnd len="sm" w="sm" type="none"/>
          </a:ln>
        </p:spPr>
      </p:cxnSp>
      <p:pic>
        <p:nvPicPr>
          <p:cNvPr id="104" name="Google Shape;104;p3"/>
          <p:cNvPicPr preferRelativeResize="0"/>
          <p:nvPr/>
        </p:nvPicPr>
        <p:blipFill rotWithShape="1">
          <a:blip r:embed="rId3">
            <a:alphaModFix/>
          </a:blip>
          <a:srcRect b="0" l="0" r="0" t="0"/>
          <a:stretch/>
        </p:blipFill>
        <p:spPr>
          <a:xfrm>
            <a:off x="5108452" y="1800560"/>
            <a:ext cx="5798348" cy="4444243"/>
          </a:xfrm>
          <a:prstGeom prst="rect">
            <a:avLst/>
          </a:prstGeom>
          <a:noFill/>
          <a:ln>
            <a:noFill/>
          </a:ln>
        </p:spPr>
      </p:pic>
      <p:pic>
        <p:nvPicPr>
          <p:cNvPr descr="Flashscore Logo - PNG Logo Vector Brand Downloads (SVG, EPS)" id="105" name="Google Shape;105;p3"/>
          <p:cNvPicPr preferRelativeResize="0"/>
          <p:nvPr/>
        </p:nvPicPr>
        <p:blipFill rotWithShape="1">
          <a:blip r:embed="rId4">
            <a:alphaModFix/>
          </a:blip>
          <a:srcRect b="0" l="0" r="0" t="0"/>
          <a:stretch/>
        </p:blipFill>
        <p:spPr>
          <a:xfrm>
            <a:off x="4740966" y="504120"/>
            <a:ext cx="2946536" cy="479725"/>
          </a:xfrm>
          <a:prstGeom prst="rect">
            <a:avLst/>
          </a:prstGeom>
          <a:noFill/>
          <a:ln>
            <a:noFill/>
          </a:ln>
        </p:spPr>
      </p:pic>
      <p:sp>
        <p:nvSpPr>
          <p:cNvPr id="106" name="Google Shape;106;p3"/>
          <p:cNvSpPr txBox="1"/>
          <p:nvPr/>
        </p:nvSpPr>
        <p:spPr>
          <a:xfrm>
            <a:off x="8007626" y="390040"/>
            <a:ext cx="278295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Arial"/>
                <a:ea typeface="Arial"/>
                <a:cs typeface="Arial"/>
                <a:sym typeface="Arial"/>
              </a:rPr>
              <a:t>This is how the web pages is presented</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E5A0"/>
        </a:solidFill>
      </p:bgPr>
    </p:bg>
    <p:spTree>
      <p:nvGrpSpPr>
        <p:cNvPr id="110" name="Shape 110"/>
        <p:cNvGrpSpPr/>
        <p:nvPr/>
      </p:nvGrpSpPr>
      <p:grpSpPr>
        <a:xfrm>
          <a:off x="0" y="0"/>
          <a:ext cx="0" cy="0"/>
          <a:chOff x="0" y="0"/>
          <a:chExt cx="0" cy="0"/>
        </a:xfrm>
      </p:grpSpPr>
      <p:sp>
        <p:nvSpPr>
          <p:cNvPr id="111" name="Google Shape;111;p4"/>
          <p:cNvSpPr/>
          <p:nvPr/>
        </p:nvSpPr>
        <p:spPr>
          <a:xfrm>
            <a:off x="0" y="1"/>
            <a:ext cx="12191999" cy="1487964"/>
          </a:xfrm>
          <a:prstGeom prst="rect">
            <a:avLst/>
          </a:prstGeom>
          <a:solidFill>
            <a:schemeClr val="l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4"/>
          <p:cNvSpPr txBox="1"/>
          <p:nvPr/>
        </p:nvSpPr>
        <p:spPr>
          <a:xfrm>
            <a:off x="405849" y="240953"/>
            <a:ext cx="3429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Calibri"/>
                <a:ea typeface="Calibri"/>
                <a:cs typeface="Calibri"/>
                <a:sym typeface="Calibri"/>
              </a:rPr>
              <a:t>For every player, we will have a JSON file such as:</a:t>
            </a:r>
            <a:endParaRPr/>
          </a:p>
        </p:txBody>
      </p:sp>
      <p:sp>
        <p:nvSpPr>
          <p:cNvPr id="113" name="Google Shape;113;p4"/>
          <p:cNvSpPr txBox="1"/>
          <p:nvPr/>
        </p:nvSpPr>
        <p:spPr>
          <a:xfrm>
            <a:off x="405849" y="1808922"/>
            <a:ext cx="3528392"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A3A"/>
                </a:solidFill>
                <a:latin typeface="Arial"/>
                <a:ea typeface="Arial"/>
                <a:cs typeface="Arial"/>
                <a:sym typeface="Arial"/>
              </a:rPr>
              <a:t>{ name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 year of birth: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heigth: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weight: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turned pro: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hand: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backhand: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name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 year of birth: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heigth: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weight: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turned pro: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hand: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backhand:  },</a:t>
            </a:r>
            <a:endParaRPr/>
          </a:p>
          <a:p>
            <a:pPr indent="0" lvl="0" marL="0" marR="0" rtl="0" algn="l">
              <a:spcBef>
                <a:spcPts val="0"/>
              </a:spcBef>
              <a:spcAft>
                <a:spcPts val="0"/>
              </a:spcAft>
              <a:buNone/>
            </a:pPr>
            <a:r>
              <a:t/>
            </a:r>
            <a:endParaRPr sz="1800">
              <a:solidFill>
                <a:srgbClr val="3A3A3A"/>
              </a:solidFill>
              <a:latin typeface="Arial"/>
              <a:ea typeface="Arial"/>
              <a:cs typeface="Arial"/>
              <a:sym typeface="Arial"/>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 …, {…}}</a:t>
            </a:r>
            <a:endParaRPr/>
          </a:p>
        </p:txBody>
      </p:sp>
      <p:cxnSp>
        <p:nvCxnSpPr>
          <p:cNvPr id="114" name="Google Shape;114;p4"/>
          <p:cNvCxnSpPr/>
          <p:nvPr/>
        </p:nvCxnSpPr>
        <p:spPr>
          <a:xfrm>
            <a:off x="4184375" y="1487965"/>
            <a:ext cx="0" cy="5370035"/>
          </a:xfrm>
          <a:prstGeom prst="straightConnector1">
            <a:avLst/>
          </a:prstGeom>
          <a:noFill/>
          <a:ln cap="flat" cmpd="sng" w="76200">
            <a:solidFill>
              <a:schemeClr val="lt1"/>
            </a:solidFill>
            <a:prstDash val="solid"/>
            <a:miter lim="800000"/>
            <a:headEnd len="sm" w="sm" type="none"/>
            <a:tailEnd len="sm" w="sm" type="none"/>
          </a:ln>
        </p:spPr>
      </p:cxnSp>
      <p:pic>
        <p:nvPicPr>
          <p:cNvPr id="115" name="Google Shape;115;p4"/>
          <p:cNvPicPr preferRelativeResize="0"/>
          <p:nvPr/>
        </p:nvPicPr>
        <p:blipFill rotWithShape="1">
          <a:blip r:embed="rId3">
            <a:alphaModFix/>
          </a:blip>
          <a:srcRect b="0" l="0" r="0" t="0"/>
          <a:stretch/>
        </p:blipFill>
        <p:spPr>
          <a:xfrm>
            <a:off x="4379300" y="2287396"/>
            <a:ext cx="7478632" cy="2868516"/>
          </a:xfrm>
          <a:prstGeom prst="rect">
            <a:avLst/>
          </a:prstGeom>
          <a:noFill/>
          <a:ln>
            <a:noFill/>
          </a:ln>
        </p:spPr>
      </p:pic>
      <p:pic>
        <p:nvPicPr>
          <p:cNvPr descr="ATP Tour logo preto PNG transparente - StickPNG" id="116" name="Google Shape;116;p4"/>
          <p:cNvPicPr preferRelativeResize="0"/>
          <p:nvPr/>
        </p:nvPicPr>
        <p:blipFill rotWithShape="1">
          <a:blip r:embed="rId4">
            <a:alphaModFix/>
          </a:blip>
          <a:srcRect b="0" l="0" r="0" t="0"/>
          <a:stretch/>
        </p:blipFill>
        <p:spPr>
          <a:xfrm>
            <a:off x="4777803" y="309075"/>
            <a:ext cx="1436014" cy="796776"/>
          </a:xfrm>
          <a:prstGeom prst="rect">
            <a:avLst/>
          </a:prstGeom>
          <a:noFill/>
          <a:ln>
            <a:noFill/>
          </a:ln>
        </p:spPr>
      </p:pic>
      <p:sp>
        <p:nvSpPr>
          <p:cNvPr id="117" name="Google Shape;117;p4"/>
          <p:cNvSpPr txBox="1"/>
          <p:nvPr/>
        </p:nvSpPr>
        <p:spPr>
          <a:xfrm>
            <a:off x="6758607" y="340344"/>
            <a:ext cx="278295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Arial"/>
                <a:ea typeface="Arial"/>
                <a:cs typeface="Arial"/>
                <a:sym typeface="Arial"/>
              </a:rPr>
              <a:t>This is how the web pages is presented</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E5A0"/>
        </a:solidFill>
      </p:bgPr>
    </p:bg>
    <p:spTree>
      <p:nvGrpSpPr>
        <p:cNvPr id="121" name="Shape 121"/>
        <p:cNvGrpSpPr/>
        <p:nvPr/>
      </p:nvGrpSpPr>
      <p:grpSpPr>
        <a:xfrm>
          <a:off x="0" y="0"/>
          <a:ext cx="0" cy="0"/>
          <a:chOff x="0" y="0"/>
          <a:chExt cx="0" cy="0"/>
        </a:xfrm>
      </p:grpSpPr>
      <p:sp>
        <p:nvSpPr>
          <p:cNvPr id="122" name="Google Shape;122;p5"/>
          <p:cNvSpPr/>
          <p:nvPr/>
        </p:nvSpPr>
        <p:spPr>
          <a:xfrm>
            <a:off x="0" y="1"/>
            <a:ext cx="12191999" cy="1487964"/>
          </a:xfrm>
          <a:prstGeom prst="rect">
            <a:avLst/>
          </a:prstGeom>
          <a:solidFill>
            <a:schemeClr val="l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5"/>
          <p:cNvSpPr txBox="1"/>
          <p:nvPr/>
        </p:nvSpPr>
        <p:spPr>
          <a:xfrm>
            <a:off x="425727" y="340344"/>
            <a:ext cx="3429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Calibri"/>
                <a:ea typeface="Calibri"/>
                <a:cs typeface="Calibri"/>
                <a:sym typeface="Calibri"/>
              </a:rPr>
              <a:t>For every tournament, we will have a JSON file such as:</a:t>
            </a:r>
            <a:endParaRPr/>
          </a:p>
        </p:txBody>
      </p:sp>
      <p:sp>
        <p:nvSpPr>
          <p:cNvPr id="124" name="Google Shape;124;p5"/>
          <p:cNvSpPr txBox="1"/>
          <p:nvPr/>
        </p:nvSpPr>
        <p:spPr>
          <a:xfrm>
            <a:off x="326335" y="2415751"/>
            <a:ext cx="352839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rgbClr val="3A3A3A"/>
                </a:solidFill>
                <a:latin typeface="Arial"/>
                <a:ea typeface="Arial"/>
                <a:cs typeface="Arial"/>
                <a:sym typeface="Arial"/>
              </a:rPr>
              <a:t>{ year : [{ name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rank: ,},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year : [{ name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	rank: ,}, {…}, …, {…}],</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a:t>
            </a:r>
            <a:endParaRPr/>
          </a:p>
          <a:p>
            <a:pPr indent="0" lvl="0" marL="0" marR="0" rtl="0" algn="l">
              <a:spcBef>
                <a:spcPts val="0"/>
              </a:spcBef>
              <a:spcAft>
                <a:spcPts val="0"/>
              </a:spcAft>
              <a:buNone/>
            </a:pPr>
            <a:r>
              <a:rPr lang="it-IT" sz="1800">
                <a:solidFill>
                  <a:srgbClr val="3A3A3A"/>
                </a:solidFill>
                <a:latin typeface="Arial"/>
                <a:ea typeface="Arial"/>
                <a:cs typeface="Arial"/>
                <a:sym typeface="Arial"/>
              </a:rPr>
              <a:t>}</a:t>
            </a:r>
            <a:endParaRPr/>
          </a:p>
        </p:txBody>
      </p:sp>
      <p:cxnSp>
        <p:nvCxnSpPr>
          <p:cNvPr id="125" name="Google Shape;125;p5"/>
          <p:cNvCxnSpPr/>
          <p:nvPr/>
        </p:nvCxnSpPr>
        <p:spPr>
          <a:xfrm>
            <a:off x="4184375" y="1487965"/>
            <a:ext cx="0" cy="5370035"/>
          </a:xfrm>
          <a:prstGeom prst="straightConnector1">
            <a:avLst/>
          </a:prstGeom>
          <a:noFill/>
          <a:ln cap="flat" cmpd="sng" w="76200">
            <a:solidFill>
              <a:schemeClr val="lt1"/>
            </a:solidFill>
            <a:prstDash val="solid"/>
            <a:miter lim="800000"/>
            <a:headEnd len="sm" w="sm" type="none"/>
            <a:tailEnd len="sm" w="sm" type="none"/>
          </a:ln>
        </p:spPr>
      </p:cxnSp>
      <p:pic>
        <p:nvPicPr>
          <p:cNvPr id="126" name="Google Shape;126;p5"/>
          <p:cNvPicPr preferRelativeResize="0"/>
          <p:nvPr/>
        </p:nvPicPr>
        <p:blipFill rotWithShape="1">
          <a:blip r:embed="rId3">
            <a:alphaModFix/>
          </a:blip>
          <a:srcRect b="0" l="0" r="0" t="0"/>
          <a:stretch/>
        </p:blipFill>
        <p:spPr>
          <a:xfrm>
            <a:off x="4734414" y="1520844"/>
            <a:ext cx="2723169" cy="5206765"/>
          </a:xfrm>
          <a:prstGeom prst="rect">
            <a:avLst/>
          </a:prstGeom>
          <a:noFill/>
          <a:ln>
            <a:noFill/>
          </a:ln>
        </p:spPr>
      </p:pic>
      <p:pic>
        <p:nvPicPr>
          <p:cNvPr descr="ATP Tour logo preto PNG transparente - StickPNG" id="127" name="Google Shape;127;p5"/>
          <p:cNvPicPr preferRelativeResize="0"/>
          <p:nvPr/>
        </p:nvPicPr>
        <p:blipFill rotWithShape="1">
          <a:blip r:embed="rId4">
            <a:alphaModFix/>
          </a:blip>
          <a:srcRect b="0" l="0" r="0" t="0"/>
          <a:stretch/>
        </p:blipFill>
        <p:spPr>
          <a:xfrm>
            <a:off x="4777803" y="309075"/>
            <a:ext cx="1436014" cy="796776"/>
          </a:xfrm>
          <a:prstGeom prst="rect">
            <a:avLst/>
          </a:prstGeom>
          <a:noFill/>
          <a:ln>
            <a:noFill/>
          </a:ln>
        </p:spPr>
      </p:pic>
      <p:sp>
        <p:nvSpPr>
          <p:cNvPr id="128" name="Google Shape;128;p5"/>
          <p:cNvSpPr txBox="1"/>
          <p:nvPr/>
        </p:nvSpPr>
        <p:spPr>
          <a:xfrm>
            <a:off x="6758607" y="340344"/>
            <a:ext cx="278295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Arial"/>
                <a:ea typeface="Arial"/>
                <a:cs typeface="Arial"/>
                <a:sym typeface="Arial"/>
              </a:rPr>
              <a:t>This is how the web pages is presented</a:t>
            </a:r>
            <a:endParaRPr sz="20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E5A0"/>
        </a:solidFill>
      </p:bgPr>
    </p:bg>
    <p:spTree>
      <p:nvGrpSpPr>
        <p:cNvPr id="132" name="Shape 132"/>
        <p:cNvGrpSpPr/>
        <p:nvPr/>
      </p:nvGrpSpPr>
      <p:grpSpPr>
        <a:xfrm>
          <a:off x="0" y="0"/>
          <a:ext cx="0" cy="0"/>
          <a:chOff x="0" y="0"/>
          <a:chExt cx="0" cy="0"/>
        </a:xfrm>
      </p:grpSpPr>
      <p:sp>
        <p:nvSpPr>
          <p:cNvPr id="133" name="Google Shape;133;p6"/>
          <p:cNvSpPr txBox="1"/>
          <p:nvPr/>
        </p:nvSpPr>
        <p:spPr>
          <a:xfrm>
            <a:off x="4447271" y="216113"/>
            <a:ext cx="3297453" cy="707886"/>
          </a:xfrm>
          <a:prstGeom prst="rect">
            <a:avLst/>
          </a:prstGeom>
          <a:noFill/>
          <a:ln>
            <a:noFill/>
          </a:ln>
          <a:effectLst>
            <a:outerShdw blurRad="50800" rotWithShape="0" algn="bl" dir="18900000" dist="38100">
              <a:srgbClr val="275316">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it-IT" sz="4000">
                <a:solidFill>
                  <a:schemeClr val="dk1"/>
                </a:solidFill>
                <a:latin typeface="Balthazar"/>
                <a:ea typeface="Balthazar"/>
                <a:cs typeface="Balthazar"/>
                <a:sym typeface="Balthazar"/>
              </a:rPr>
              <a:t>Conflicts</a:t>
            </a:r>
            <a:endParaRPr b="1" sz="4000">
              <a:solidFill>
                <a:schemeClr val="dk1"/>
              </a:solidFill>
              <a:latin typeface="Balthazar"/>
              <a:ea typeface="Balthazar"/>
              <a:cs typeface="Balthazar"/>
              <a:sym typeface="Balthazar"/>
            </a:endParaRPr>
          </a:p>
        </p:txBody>
      </p:sp>
      <p:sp>
        <p:nvSpPr>
          <p:cNvPr id="134" name="Google Shape;134;p6"/>
          <p:cNvSpPr txBox="1"/>
          <p:nvPr/>
        </p:nvSpPr>
        <p:spPr>
          <a:xfrm>
            <a:off x="4589105" y="855570"/>
            <a:ext cx="30137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Main conflict arises between tennis players’ names: </a:t>
            </a:r>
            <a:endParaRPr/>
          </a:p>
        </p:txBody>
      </p:sp>
      <p:sp>
        <p:nvSpPr>
          <p:cNvPr id="135" name="Google Shape;135;p6"/>
          <p:cNvSpPr txBox="1"/>
          <p:nvPr/>
        </p:nvSpPr>
        <p:spPr>
          <a:xfrm>
            <a:off x="3474992" y="1708329"/>
            <a:ext cx="25379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Arial"/>
                <a:ea typeface="Arial"/>
                <a:cs typeface="Arial"/>
                <a:sym typeface="Arial"/>
              </a:rPr>
              <a:t>Name Surname</a:t>
            </a:r>
            <a:endParaRPr sz="2000">
              <a:solidFill>
                <a:schemeClr val="dk1"/>
              </a:solidFill>
              <a:latin typeface="Arial"/>
              <a:ea typeface="Arial"/>
              <a:cs typeface="Arial"/>
              <a:sym typeface="Arial"/>
            </a:endParaRPr>
          </a:p>
        </p:txBody>
      </p:sp>
      <p:sp>
        <p:nvSpPr>
          <p:cNvPr id="136" name="Google Shape;136;p6"/>
          <p:cNvSpPr txBox="1"/>
          <p:nvPr/>
        </p:nvSpPr>
        <p:spPr>
          <a:xfrm>
            <a:off x="6503434" y="1699313"/>
            <a:ext cx="25379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000">
                <a:solidFill>
                  <a:schemeClr val="dk1"/>
                </a:solidFill>
                <a:latin typeface="Arial"/>
                <a:ea typeface="Arial"/>
                <a:cs typeface="Arial"/>
                <a:sym typeface="Arial"/>
              </a:rPr>
              <a:t>Surname N.</a:t>
            </a:r>
            <a:endParaRPr/>
          </a:p>
        </p:txBody>
      </p:sp>
      <p:sp>
        <p:nvSpPr>
          <p:cNvPr id="137" name="Google Shape;137;p6"/>
          <p:cNvSpPr txBox="1"/>
          <p:nvPr/>
        </p:nvSpPr>
        <p:spPr>
          <a:xfrm>
            <a:off x="5570137" y="1483870"/>
            <a:ext cx="105172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4800">
                <a:solidFill>
                  <a:schemeClr val="lt1"/>
                </a:solidFill>
                <a:latin typeface="Arial"/>
                <a:ea typeface="Arial"/>
                <a:cs typeface="Arial"/>
                <a:sym typeface="Arial"/>
              </a:rPr>
              <a:t>VS</a:t>
            </a:r>
            <a:endParaRPr/>
          </a:p>
        </p:txBody>
      </p:sp>
      <p:sp>
        <p:nvSpPr>
          <p:cNvPr id="138" name="Google Shape;138;p6"/>
          <p:cNvSpPr txBox="1"/>
          <p:nvPr/>
        </p:nvSpPr>
        <p:spPr>
          <a:xfrm>
            <a:off x="3747322" y="2591747"/>
            <a:ext cx="5101546" cy="70788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it-IT" sz="2000">
                <a:solidFill>
                  <a:schemeClr val="dk1"/>
                </a:solidFill>
                <a:latin typeface="Arial"/>
                <a:ea typeface="Arial"/>
                <a:cs typeface="Arial"/>
                <a:sym typeface="Arial"/>
              </a:rPr>
              <a:t>Some players have a second name</a:t>
            </a:r>
            <a:endParaRPr/>
          </a:p>
          <a:p>
            <a:pPr indent="-285750" lvl="0" marL="285750" marR="0" rtl="0" algn="l">
              <a:spcBef>
                <a:spcPts val="0"/>
              </a:spcBef>
              <a:spcAft>
                <a:spcPts val="0"/>
              </a:spcAft>
              <a:buClr>
                <a:schemeClr val="dk1"/>
              </a:buClr>
              <a:buSzPts val="2000"/>
              <a:buFont typeface="Arial"/>
              <a:buChar char="•"/>
            </a:pPr>
            <a:r>
              <a:rPr lang="it-IT" sz="2000">
                <a:solidFill>
                  <a:schemeClr val="dk1"/>
                </a:solidFill>
                <a:latin typeface="Arial"/>
                <a:ea typeface="Arial"/>
                <a:cs typeface="Arial"/>
                <a:sym typeface="Arial"/>
              </a:rPr>
              <a:t>Some players have a composed surname</a:t>
            </a:r>
            <a:endParaRPr sz="2000">
              <a:solidFill>
                <a:schemeClr val="dk1"/>
              </a:solidFill>
              <a:latin typeface="Arial"/>
              <a:ea typeface="Arial"/>
              <a:cs typeface="Arial"/>
              <a:sym typeface="Arial"/>
            </a:endParaRPr>
          </a:p>
        </p:txBody>
      </p:sp>
      <p:sp>
        <p:nvSpPr>
          <p:cNvPr id="139" name="Google Shape;139;p6"/>
          <p:cNvSpPr txBox="1"/>
          <p:nvPr/>
        </p:nvSpPr>
        <p:spPr>
          <a:xfrm>
            <a:off x="1504120" y="3541574"/>
            <a:ext cx="91837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it-IT" sz="1800">
                <a:solidFill>
                  <a:srgbClr val="3A3A3A"/>
                </a:solidFill>
                <a:latin typeface="Arial"/>
                <a:ea typeface="Arial"/>
                <a:cs typeface="Arial"/>
                <a:sym typeface="Arial"/>
              </a:rPr>
              <a:t>Examples: Alex de Minaur, Jann-Lennard Stuff, Juan Inacio Londer, Felix Auger-Aliassime</a:t>
            </a:r>
            <a:endParaRPr i="1" sz="1800">
              <a:solidFill>
                <a:srgbClr val="3A3A3A"/>
              </a:solidFill>
              <a:latin typeface="Arial"/>
              <a:ea typeface="Arial"/>
              <a:cs typeface="Arial"/>
              <a:sym typeface="Arial"/>
            </a:endParaRPr>
          </a:p>
        </p:txBody>
      </p:sp>
      <p:pic>
        <p:nvPicPr>
          <p:cNvPr descr="Rafael Nadal PNG Transparent Image | PNG Arts" id="140" name="Google Shape;140;p6"/>
          <p:cNvPicPr preferRelativeResize="0"/>
          <p:nvPr/>
        </p:nvPicPr>
        <p:blipFill rotWithShape="1">
          <a:blip r:embed="rId3">
            <a:alphaModFix/>
          </a:blip>
          <a:srcRect b="0" l="0" r="0" t="0"/>
          <a:stretch/>
        </p:blipFill>
        <p:spPr>
          <a:xfrm>
            <a:off x="6751819" y="3299633"/>
            <a:ext cx="6235203" cy="4158832"/>
          </a:xfrm>
          <a:prstGeom prst="rect">
            <a:avLst/>
          </a:prstGeom>
          <a:noFill/>
          <a:ln>
            <a:noFill/>
          </a:ln>
          <a:effectLst>
            <a:outerShdw blurRad="50800" rotWithShape="0" algn="tr" dir="8100000" dist="38100">
              <a:srgbClr val="000000">
                <a:alpha val="40000"/>
              </a:srgbClr>
            </a:outerShdw>
          </a:effectLst>
        </p:spPr>
      </p:pic>
      <p:cxnSp>
        <p:nvCxnSpPr>
          <p:cNvPr id="141" name="Google Shape;141;p6"/>
          <p:cNvCxnSpPr/>
          <p:nvPr/>
        </p:nvCxnSpPr>
        <p:spPr>
          <a:xfrm>
            <a:off x="0" y="5060373"/>
            <a:ext cx="2213264" cy="0"/>
          </a:xfrm>
          <a:prstGeom prst="straightConnector1">
            <a:avLst/>
          </a:prstGeom>
          <a:noFill/>
          <a:ln cap="flat" cmpd="sng" w="76200">
            <a:solidFill>
              <a:schemeClr val="lt1"/>
            </a:solidFill>
            <a:prstDash val="solid"/>
            <a:miter lim="800000"/>
            <a:headEnd len="sm" w="sm" type="none"/>
            <a:tailEnd len="med" w="med" type="triangle"/>
          </a:ln>
        </p:spPr>
      </p:cxnSp>
      <p:sp>
        <p:nvSpPr>
          <p:cNvPr id="142" name="Google Shape;142;p6"/>
          <p:cNvSpPr txBox="1"/>
          <p:nvPr/>
        </p:nvSpPr>
        <p:spPr>
          <a:xfrm>
            <a:off x="2514600" y="4715189"/>
            <a:ext cx="33978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Resolution function in python, transforming into </a:t>
            </a:r>
            <a:r>
              <a:rPr i="1" lang="it-IT" sz="1800">
                <a:solidFill>
                  <a:schemeClr val="dk1"/>
                </a:solidFill>
                <a:latin typeface="Arial"/>
                <a:ea typeface="Arial"/>
                <a:cs typeface="Arial"/>
                <a:sym typeface="Arial"/>
              </a:rPr>
              <a:t>‘Surname 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nvSpPr>
        <p:spPr>
          <a:xfrm>
            <a:off x="447262" y="298174"/>
            <a:ext cx="544001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3600">
                <a:solidFill>
                  <a:schemeClr val="dk1"/>
                </a:solidFill>
                <a:latin typeface="Arial Black"/>
                <a:ea typeface="Arial Black"/>
                <a:cs typeface="Arial Black"/>
                <a:sym typeface="Arial Black"/>
              </a:rPr>
              <a:t>SCHEMA TRANSFORMATION &amp; ENRICHMENT</a:t>
            </a:r>
            <a:endParaRPr/>
          </a:p>
        </p:txBody>
      </p:sp>
      <p:sp>
        <p:nvSpPr>
          <p:cNvPr id="148" name="Google Shape;148;p7"/>
          <p:cNvSpPr txBox="1"/>
          <p:nvPr/>
        </p:nvSpPr>
        <p:spPr>
          <a:xfrm>
            <a:off x="447262" y="2167443"/>
            <a:ext cx="402534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800">
                <a:solidFill>
                  <a:schemeClr val="dk1"/>
                </a:solidFill>
                <a:latin typeface="Arial"/>
                <a:ea typeface="Arial"/>
                <a:cs typeface="Arial"/>
                <a:sym typeface="Arial"/>
              </a:rPr>
              <a:t>For every tournament, every match should contain the </a:t>
            </a:r>
            <a:r>
              <a:rPr b="1" lang="it-IT" sz="1800">
                <a:solidFill>
                  <a:schemeClr val="dk1"/>
                </a:solidFill>
                <a:latin typeface="Arial"/>
                <a:ea typeface="Arial"/>
                <a:cs typeface="Arial"/>
                <a:sym typeface="Arial"/>
              </a:rPr>
              <a:t>rankings</a:t>
            </a:r>
            <a:r>
              <a:rPr lang="it-IT" sz="1800">
                <a:solidFill>
                  <a:schemeClr val="dk1"/>
                </a:solidFill>
                <a:latin typeface="Arial"/>
                <a:ea typeface="Arial"/>
                <a:cs typeface="Arial"/>
                <a:sym typeface="Arial"/>
              </a:rPr>
              <a:t> and the </a:t>
            </a:r>
            <a:r>
              <a:rPr b="1" lang="it-IT" sz="1800">
                <a:solidFill>
                  <a:schemeClr val="dk1"/>
                </a:solidFill>
                <a:latin typeface="Arial"/>
                <a:ea typeface="Arial"/>
                <a:cs typeface="Arial"/>
                <a:sym typeface="Arial"/>
              </a:rPr>
              <a:t>overviews</a:t>
            </a:r>
            <a:r>
              <a:rPr lang="it-IT" sz="1800">
                <a:solidFill>
                  <a:schemeClr val="dk1"/>
                </a:solidFill>
                <a:latin typeface="Arial"/>
                <a:ea typeface="Arial"/>
                <a:cs typeface="Arial"/>
                <a:sym typeface="Arial"/>
              </a:rPr>
              <a:t> of each player involved.</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Arial"/>
                <a:ea typeface="Arial"/>
                <a:cs typeface="Arial"/>
                <a:sym typeface="Arial"/>
              </a:rPr>
              <a:t>Rankings are takes by ranks file, matching through Name Formatted and year.</a:t>
            </a:r>
            <a:endParaRPr/>
          </a:p>
          <a:p>
            <a:pPr indent="-285750" lvl="0" marL="285750" marR="0" rtl="0" algn="l">
              <a:spcBef>
                <a:spcPts val="0"/>
              </a:spcBef>
              <a:spcAft>
                <a:spcPts val="0"/>
              </a:spcAft>
              <a:buClr>
                <a:schemeClr val="dk1"/>
              </a:buClr>
              <a:buSzPts val="1800"/>
              <a:buFont typeface="Arial"/>
              <a:buChar char="•"/>
            </a:pPr>
            <a:r>
              <a:rPr lang="it-IT" sz="1800">
                <a:solidFill>
                  <a:schemeClr val="dk1"/>
                </a:solidFill>
                <a:latin typeface="Arial"/>
                <a:ea typeface="Arial"/>
                <a:cs typeface="Arial"/>
                <a:sym typeface="Arial"/>
              </a:rPr>
              <a:t>Information are taken by the overiview of every player, matching by the name</a:t>
            </a:r>
            <a:endParaRPr/>
          </a:p>
        </p:txBody>
      </p:sp>
      <p:sp>
        <p:nvSpPr>
          <p:cNvPr id="149" name="Google Shape;149;p7"/>
          <p:cNvSpPr txBox="1"/>
          <p:nvPr/>
        </p:nvSpPr>
        <p:spPr>
          <a:xfrm>
            <a:off x="5830953" y="2052500"/>
            <a:ext cx="588065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1600">
                <a:solidFill>
                  <a:schemeClr val="dk1"/>
                </a:solidFill>
                <a:latin typeface="Arial"/>
                <a:ea typeface="Arial"/>
                <a:cs typeface="Arial"/>
                <a:sym typeface="Arial"/>
              </a:rPr>
              <a:t>{‘match type’ : ‘Final’ , </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‘player1’ : { ‘Name’ : ‘Jannik Sinner’, ‘Rank’ : 4,</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‘year of birth’ : 2001, ‘hand’ : ‘Right-Handed’,</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‘backhand’ : ‘Two-Handed’, ‘turned pro’ : 2018,</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‘Name Formatted’ : ‘Sinner J.’ },</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‘player2’ : { … },</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‘points_p1’ : [ … ],</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‘points_p2’ : [ … ],</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‘winner’ : ‘Jannik Sinner’,</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	‘year’ : 2024</a:t>
            </a:r>
            <a:endParaRPr/>
          </a:p>
          <a:p>
            <a:pPr indent="0" lvl="0" marL="0" marR="0" rtl="0" algn="l">
              <a:spcBef>
                <a:spcPts val="0"/>
              </a:spcBef>
              <a:spcAft>
                <a:spcPts val="0"/>
              </a:spcAft>
              <a:buNone/>
            </a:pPr>
            <a:r>
              <a:rPr lang="it-IT" sz="1600">
                <a:solidFill>
                  <a:schemeClr val="dk1"/>
                </a:solidFill>
                <a:latin typeface="Arial"/>
                <a:ea typeface="Arial"/>
                <a:cs typeface="Arial"/>
                <a:sym typeface="Arial"/>
              </a:rPr>
              <a:t>}</a:t>
            </a:r>
            <a:endParaRPr/>
          </a:p>
        </p:txBody>
      </p:sp>
      <p:cxnSp>
        <p:nvCxnSpPr>
          <p:cNvPr id="150" name="Google Shape;150;p7"/>
          <p:cNvCxnSpPr/>
          <p:nvPr/>
        </p:nvCxnSpPr>
        <p:spPr>
          <a:xfrm>
            <a:off x="4363278" y="3170583"/>
            <a:ext cx="1232452" cy="0"/>
          </a:xfrm>
          <a:prstGeom prst="straightConnector1">
            <a:avLst/>
          </a:prstGeom>
          <a:noFill/>
          <a:ln cap="flat" cmpd="sng" w="57150">
            <a:solidFill>
              <a:schemeClr val="accent6"/>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Logo MongoDB – Logos PNG" id="155" name="Google Shape;155;p8"/>
          <p:cNvPicPr preferRelativeResize="0"/>
          <p:nvPr/>
        </p:nvPicPr>
        <p:blipFill rotWithShape="1">
          <a:blip r:embed="rId3">
            <a:alphaModFix/>
          </a:blip>
          <a:srcRect b="0" l="0" r="0" t="0"/>
          <a:stretch/>
        </p:blipFill>
        <p:spPr>
          <a:xfrm>
            <a:off x="3955472" y="4291445"/>
            <a:ext cx="3782291" cy="3782291"/>
          </a:xfrm>
          <a:prstGeom prst="rect">
            <a:avLst/>
          </a:prstGeom>
          <a:noFill/>
          <a:ln>
            <a:noFill/>
          </a:ln>
        </p:spPr>
      </p:pic>
      <p:pic>
        <p:nvPicPr>
          <p:cNvPr descr="Database Vector Icon #335283 - Free Icons Library" id="156" name="Google Shape;156;p8"/>
          <p:cNvPicPr preferRelativeResize="0"/>
          <p:nvPr/>
        </p:nvPicPr>
        <p:blipFill rotWithShape="1">
          <a:blip r:embed="rId4">
            <a:alphaModFix/>
          </a:blip>
          <a:srcRect b="0" l="0" r="0" t="0"/>
          <a:stretch/>
        </p:blipFill>
        <p:spPr>
          <a:xfrm flipH="1">
            <a:off x="304649" y="163092"/>
            <a:ext cx="1355186" cy="1355186"/>
          </a:xfrm>
          <a:prstGeom prst="rect">
            <a:avLst/>
          </a:prstGeom>
          <a:noFill/>
          <a:ln>
            <a:noFill/>
          </a:ln>
        </p:spPr>
      </p:pic>
      <p:pic>
        <p:nvPicPr>
          <p:cNvPr descr="無料アイコンを集めたアイコン専門のフリーアイコンボックス" id="157" name="Google Shape;157;p8"/>
          <p:cNvPicPr preferRelativeResize="0"/>
          <p:nvPr/>
        </p:nvPicPr>
        <p:blipFill rotWithShape="1">
          <a:blip r:embed="rId5">
            <a:alphaModFix/>
          </a:blip>
          <a:srcRect b="0" l="0" r="0" t="0"/>
          <a:stretch/>
        </p:blipFill>
        <p:spPr>
          <a:xfrm>
            <a:off x="2424546" y="1291936"/>
            <a:ext cx="1219200" cy="1219200"/>
          </a:xfrm>
          <a:prstGeom prst="rect">
            <a:avLst/>
          </a:prstGeom>
          <a:noFill/>
          <a:ln>
            <a:noFill/>
          </a:ln>
        </p:spPr>
      </p:pic>
      <p:pic>
        <p:nvPicPr>
          <p:cNvPr descr="無料アイコンを集めたアイコン専門のフリーアイコンボックス" id="158" name="Google Shape;158;p8"/>
          <p:cNvPicPr preferRelativeResize="0"/>
          <p:nvPr/>
        </p:nvPicPr>
        <p:blipFill rotWithShape="1">
          <a:blip r:embed="rId5">
            <a:alphaModFix/>
          </a:blip>
          <a:srcRect b="0" l="0" r="0" t="0"/>
          <a:stretch/>
        </p:blipFill>
        <p:spPr>
          <a:xfrm>
            <a:off x="2424546" y="2327563"/>
            <a:ext cx="1219200" cy="1219200"/>
          </a:xfrm>
          <a:prstGeom prst="rect">
            <a:avLst/>
          </a:prstGeom>
          <a:noFill/>
          <a:ln>
            <a:noFill/>
          </a:ln>
        </p:spPr>
      </p:pic>
      <p:pic>
        <p:nvPicPr>
          <p:cNvPr descr="無料アイコンを集めたアイコン専門のフリーアイコンボックス" id="159" name="Google Shape;159;p8"/>
          <p:cNvPicPr preferRelativeResize="0"/>
          <p:nvPr/>
        </p:nvPicPr>
        <p:blipFill rotWithShape="1">
          <a:blip r:embed="rId5">
            <a:alphaModFix/>
          </a:blip>
          <a:srcRect b="0" l="0" r="0" t="0"/>
          <a:stretch/>
        </p:blipFill>
        <p:spPr>
          <a:xfrm>
            <a:off x="2424546" y="3363190"/>
            <a:ext cx="1219200" cy="1219200"/>
          </a:xfrm>
          <a:prstGeom prst="rect">
            <a:avLst/>
          </a:prstGeom>
          <a:noFill/>
          <a:ln>
            <a:noFill/>
          </a:ln>
        </p:spPr>
      </p:pic>
      <p:pic>
        <p:nvPicPr>
          <p:cNvPr descr="無料アイコンを集めたアイコン専門のフリーアイコンボックス" id="160" name="Google Shape;160;p8"/>
          <p:cNvPicPr preferRelativeResize="0"/>
          <p:nvPr/>
        </p:nvPicPr>
        <p:blipFill rotWithShape="1">
          <a:blip r:embed="rId5">
            <a:alphaModFix/>
          </a:blip>
          <a:srcRect b="0" l="0" r="0" t="0"/>
          <a:stretch/>
        </p:blipFill>
        <p:spPr>
          <a:xfrm>
            <a:off x="2424546" y="4398817"/>
            <a:ext cx="1219200" cy="1219200"/>
          </a:xfrm>
          <a:prstGeom prst="rect">
            <a:avLst/>
          </a:prstGeom>
          <a:noFill/>
          <a:ln>
            <a:noFill/>
          </a:ln>
        </p:spPr>
      </p:pic>
      <p:sp>
        <p:nvSpPr>
          <p:cNvPr id="161" name="Google Shape;161;p8"/>
          <p:cNvSpPr txBox="1"/>
          <p:nvPr/>
        </p:nvSpPr>
        <p:spPr>
          <a:xfrm>
            <a:off x="3955472" y="1670703"/>
            <a:ext cx="36181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chemeClr val="dk1"/>
                </a:solidFill>
                <a:latin typeface="Book Antiqua"/>
                <a:ea typeface="Book Antiqua"/>
                <a:cs typeface="Book Antiqua"/>
                <a:sym typeface="Book Antiqua"/>
              </a:rPr>
              <a:t>Australian OPEN</a:t>
            </a:r>
            <a:endParaRPr/>
          </a:p>
        </p:txBody>
      </p:sp>
      <p:sp>
        <p:nvSpPr>
          <p:cNvPr id="162" name="Google Shape;162;p8"/>
          <p:cNvSpPr txBox="1"/>
          <p:nvPr/>
        </p:nvSpPr>
        <p:spPr>
          <a:xfrm>
            <a:off x="3955471" y="2706330"/>
            <a:ext cx="36181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chemeClr val="dk1"/>
                </a:solidFill>
                <a:latin typeface="Book Antiqua"/>
                <a:ea typeface="Book Antiqua"/>
                <a:cs typeface="Book Antiqua"/>
                <a:sym typeface="Book Antiqua"/>
              </a:rPr>
              <a:t>Rolland Garros </a:t>
            </a:r>
            <a:endParaRPr/>
          </a:p>
        </p:txBody>
      </p:sp>
      <p:sp>
        <p:nvSpPr>
          <p:cNvPr id="163" name="Google Shape;163;p8"/>
          <p:cNvSpPr txBox="1"/>
          <p:nvPr/>
        </p:nvSpPr>
        <p:spPr>
          <a:xfrm>
            <a:off x="3955470" y="3690006"/>
            <a:ext cx="36181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chemeClr val="dk1"/>
                </a:solidFill>
                <a:latin typeface="Book Antiqua"/>
                <a:ea typeface="Book Antiqua"/>
                <a:cs typeface="Book Antiqua"/>
                <a:sym typeface="Book Antiqua"/>
              </a:rPr>
              <a:t>Wimbledon</a:t>
            </a:r>
            <a:endParaRPr/>
          </a:p>
        </p:txBody>
      </p:sp>
      <p:sp>
        <p:nvSpPr>
          <p:cNvPr id="164" name="Google Shape;164;p8"/>
          <p:cNvSpPr txBox="1"/>
          <p:nvPr/>
        </p:nvSpPr>
        <p:spPr>
          <a:xfrm>
            <a:off x="3955470" y="4777584"/>
            <a:ext cx="361814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chemeClr val="dk1"/>
                </a:solidFill>
                <a:latin typeface="Book Antiqua"/>
                <a:ea typeface="Book Antiqua"/>
                <a:cs typeface="Book Antiqua"/>
                <a:sym typeface="Book Antiqua"/>
              </a:rPr>
              <a:t>United States OPEN</a:t>
            </a:r>
            <a:endParaRPr/>
          </a:p>
        </p:txBody>
      </p:sp>
      <p:cxnSp>
        <p:nvCxnSpPr>
          <p:cNvPr id="165" name="Google Shape;165;p8"/>
          <p:cNvCxnSpPr/>
          <p:nvPr/>
        </p:nvCxnSpPr>
        <p:spPr>
          <a:xfrm>
            <a:off x="1858617" y="1749287"/>
            <a:ext cx="0" cy="3399183"/>
          </a:xfrm>
          <a:prstGeom prst="straightConnector1">
            <a:avLst/>
          </a:prstGeom>
          <a:noFill/>
          <a:ln cap="flat" cmpd="sng" w="19050">
            <a:solidFill>
              <a:srgbClr val="AEAEAE"/>
            </a:solidFill>
            <a:prstDash val="solid"/>
            <a:miter lim="800000"/>
            <a:headEnd len="sm" w="sm" type="none"/>
            <a:tailEnd len="sm" w="sm" type="none"/>
          </a:ln>
        </p:spPr>
      </p:cxnSp>
      <p:cxnSp>
        <p:nvCxnSpPr>
          <p:cNvPr id="166" name="Google Shape;166;p8"/>
          <p:cNvCxnSpPr/>
          <p:nvPr/>
        </p:nvCxnSpPr>
        <p:spPr>
          <a:xfrm rot="10800000">
            <a:off x="1858617" y="1749287"/>
            <a:ext cx="413529" cy="0"/>
          </a:xfrm>
          <a:prstGeom prst="straightConnector1">
            <a:avLst/>
          </a:prstGeom>
          <a:noFill/>
          <a:ln cap="flat" cmpd="sng" w="19050">
            <a:solidFill>
              <a:srgbClr val="AEAEAE"/>
            </a:solidFill>
            <a:prstDash val="solid"/>
            <a:miter lim="800000"/>
            <a:headEnd len="sm" w="sm" type="none"/>
            <a:tailEnd len="sm" w="sm" type="none"/>
          </a:ln>
        </p:spPr>
      </p:cxnSp>
      <p:cxnSp>
        <p:nvCxnSpPr>
          <p:cNvPr id="167" name="Google Shape;167;p8"/>
          <p:cNvCxnSpPr/>
          <p:nvPr/>
        </p:nvCxnSpPr>
        <p:spPr>
          <a:xfrm rot="10800000">
            <a:off x="1859972" y="2845904"/>
            <a:ext cx="413529" cy="0"/>
          </a:xfrm>
          <a:prstGeom prst="straightConnector1">
            <a:avLst/>
          </a:prstGeom>
          <a:noFill/>
          <a:ln cap="flat" cmpd="sng" w="19050">
            <a:solidFill>
              <a:srgbClr val="AEAEAE"/>
            </a:solidFill>
            <a:prstDash val="solid"/>
            <a:miter lim="800000"/>
            <a:headEnd len="sm" w="sm" type="none"/>
            <a:tailEnd len="sm" w="sm" type="none"/>
          </a:ln>
        </p:spPr>
      </p:cxnSp>
      <p:cxnSp>
        <p:nvCxnSpPr>
          <p:cNvPr id="168" name="Google Shape;168;p8"/>
          <p:cNvCxnSpPr/>
          <p:nvPr/>
        </p:nvCxnSpPr>
        <p:spPr>
          <a:xfrm rot="10800000">
            <a:off x="1858617" y="3920838"/>
            <a:ext cx="413529" cy="0"/>
          </a:xfrm>
          <a:prstGeom prst="straightConnector1">
            <a:avLst/>
          </a:prstGeom>
          <a:noFill/>
          <a:ln cap="flat" cmpd="sng" w="19050">
            <a:solidFill>
              <a:srgbClr val="AEAEAE"/>
            </a:solidFill>
            <a:prstDash val="solid"/>
            <a:miter lim="800000"/>
            <a:headEnd len="sm" w="sm" type="none"/>
            <a:tailEnd len="sm" w="sm" type="none"/>
          </a:ln>
        </p:spPr>
      </p:cxnSp>
      <p:cxnSp>
        <p:nvCxnSpPr>
          <p:cNvPr id="169" name="Google Shape;169;p8"/>
          <p:cNvCxnSpPr/>
          <p:nvPr/>
        </p:nvCxnSpPr>
        <p:spPr>
          <a:xfrm rot="10800000">
            <a:off x="1858616" y="5148470"/>
            <a:ext cx="413529" cy="0"/>
          </a:xfrm>
          <a:prstGeom prst="straightConnector1">
            <a:avLst/>
          </a:prstGeom>
          <a:noFill/>
          <a:ln cap="flat" cmpd="sng" w="19050">
            <a:solidFill>
              <a:srgbClr val="AEAEAE"/>
            </a:solidFill>
            <a:prstDash val="solid"/>
            <a:miter lim="800000"/>
            <a:headEnd len="sm" w="sm" type="none"/>
            <a:tailEnd len="sm" w="sm" type="none"/>
          </a:ln>
        </p:spPr>
      </p:cxnSp>
      <p:sp>
        <p:nvSpPr>
          <p:cNvPr id="170" name="Google Shape;170;p8"/>
          <p:cNvSpPr txBox="1"/>
          <p:nvPr/>
        </p:nvSpPr>
        <p:spPr>
          <a:xfrm>
            <a:off x="1858616" y="420180"/>
            <a:ext cx="5033116" cy="646331"/>
          </a:xfrm>
          <a:prstGeom prst="rect">
            <a:avLst/>
          </a:prstGeom>
          <a:noFill/>
          <a:ln>
            <a:noFill/>
          </a:ln>
          <a:effectLst>
            <a:outerShdw blurRad="50800" rotWithShape="0" algn="l"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it-IT" sz="3600">
                <a:solidFill>
                  <a:srgbClr val="3A7D22"/>
                </a:solidFill>
                <a:latin typeface="Balthazar"/>
                <a:ea typeface="Balthazar"/>
                <a:cs typeface="Balthazar"/>
                <a:sym typeface="Balthazar"/>
              </a:rPr>
              <a:t>THE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無料アイコンを集めたアイコン専門のフリーアイコンボックス" id="175" name="Google Shape;175;p9"/>
          <p:cNvPicPr preferRelativeResize="0"/>
          <p:nvPr/>
        </p:nvPicPr>
        <p:blipFill rotWithShape="1">
          <a:blip r:embed="rId3">
            <a:alphaModFix/>
          </a:blip>
          <a:srcRect b="0" l="0" r="0" t="0"/>
          <a:stretch/>
        </p:blipFill>
        <p:spPr>
          <a:xfrm>
            <a:off x="609599" y="2057039"/>
            <a:ext cx="1219200" cy="1219200"/>
          </a:xfrm>
          <a:prstGeom prst="rect">
            <a:avLst/>
          </a:prstGeom>
          <a:noFill/>
          <a:ln>
            <a:noFill/>
          </a:ln>
        </p:spPr>
      </p:pic>
      <p:sp>
        <p:nvSpPr>
          <p:cNvPr id="176" name="Google Shape;176;p9"/>
          <p:cNvSpPr txBox="1"/>
          <p:nvPr/>
        </p:nvSpPr>
        <p:spPr>
          <a:xfrm>
            <a:off x="1971260" y="2436387"/>
            <a:ext cx="8249479"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2400">
                <a:solidFill>
                  <a:schemeClr val="dk1"/>
                </a:solidFill>
                <a:latin typeface="Arial"/>
                <a:ea typeface="Arial"/>
                <a:cs typeface="Arial"/>
                <a:sym typeface="Arial"/>
              </a:rPr>
              <a:t>{‘match type’ : ‘Final’ , </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‘player1’ : { ‘Name’ : ‘Jannik Sinner’, ‘Rank’ : 4,</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‘year of birth’ : 2001, ‘hand’ : ‘Right-Handed’,</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‘backhand’ : ‘Two-Handed’, ‘turned pro’ : 2018,</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‘Name Formatted’ : ‘Sinner J.’ },</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‘player2’ : { … },</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‘points_p1’ : [ … ],</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‘points_p2’ : [ … ],</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‘winner’ : ‘Jannik Sinner’,</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	‘year’ : 2024</a:t>
            </a:r>
            <a:endParaRPr/>
          </a:p>
          <a:p>
            <a:pPr indent="0" lvl="0" marL="0" marR="0" rtl="0" algn="l">
              <a:spcBef>
                <a:spcPts val="0"/>
              </a:spcBef>
              <a:spcAft>
                <a:spcPts val="0"/>
              </a:spcAft>
              <a:buNone/>
            </a:pPr>
            <a:r>
              <a:rPr lang="it-IT" sz="2400">
                <a:solidFill>
                  <a:schemeClr val="dk1"/>
                </a:solidFill>
                <a:latin typeface="Arial"/>
                <a:ea typeface="Arial"/>
                <a:cs typeface="Arial"/>
                <a:sym typeface="Arial"/>
              </a:rPr>
              <a:t>}</a:t>
            </a:r>
            <a:endParaRPr/>
          </a:p>
        </p:txBody>
      </p:sp>
      <p:sp>
        <p:nvSpPr>
          <p:cNvPr id="177" name="Google Shape;177;p9"/>
          <p:cNvSpPr/>
          <p:nvPr/>
        </p:nvSpPr>
        <p:spPr>
          <a:xfrm>
            <a:off x="0" y="1"/>
            <a:ext cx="12192000" cy="1569660"/>
          </a:xfrm>
          <a:prstGeom prst="rect">
            <a:avLst/>
          </a:prstGeom>
          <a:solidFill>
            <a:srgbClr val="B3E5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9"/>
          <p:cNvSpPr txBox="1"/>
          <p:nvPr/>
        </p:nvSpPr>
        <p:spPr>
          <a:xfrm>
            <a:off x="347870" y="635961"/>
            <a:ext cx="40651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t-IT" sz="3600">
                <a:solidFill>
                  <a:schemeClr val="dk1"/>
                </a:solidFill>
                <a:latin typeface="Impact"/>
                <a:ea typeface="Impact"/>
                <a:cs typeface="Impact"/>
                <a:sym typeface="Impact"/>
              </a:rPr>
              <a:t>Inside a collection…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2024-07-02T10:47:19Z</dcterms:created>
  <dc:creator>Sofia Turroni</dc:creator>
</cp:coreProperties>
</file>