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Play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Vz1r2ttoLHj+lOzOW7y9vxgq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AC28F2-ED9E-441E-9B62-B7402083B112}">
  <a:tblStyle styleId="{06AC28F2-ED9E-441E-9B62-B7402083B11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2"/>
  </p:normalViewPr>
  <p:slideViewPr>
    <p:cSldViewPr snapToGrid="0">
      <p:cViewPr varScale="1">
        <p:scale>
          <a:sx n="105" d="100"/>
          <a:sy n="105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08903" y="1720840"/>
            <a:ext cx="73741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 i="0" u="none" strike="noStrike" cap="none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Text Analysis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 i="0" u="none" strike="noStrike" cap="none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 i="0" u="none" strike="noStrike" cap="none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Scientific Papers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855407" y="2298825"/>
            <a:ext cx="268420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5712541" y="913830"/>
            <a:ext cx="43360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Latent Dirichlet Allocation: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Passes as parameter to better convergence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5712540" y="4559176"/>
            <a:ext cx="5250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Hierarchical Dirichlet Process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336685" y="-4"/>
            <a:ext cx="11759400" cy="6479400"/>
          </a:xfrm>
          <a:prstGeom prst="rect">
            <a:avLst/>
          </a:prstGeom>
          <a:noFill/>
          <a:ln w="88900" cap="flat" cmpd="sng">
            <a:solidFill>
              <a:srgbClr val="4A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712541" y="3429000"/>
            <a:ext cx="5250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Latent Sematic Analysis</a:t>
            </a:r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855407" y="3363165"/>
            <a:ext cx="3923071" cy="152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Tokens from the </a:t>
            </a:r>
            <a:r>
              <a:rPr lang="it-IT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steps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Dictionary </a:t>
            </a:r>
            <a:r>
              <a:rPr lang="it-IT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composed</a:t>
            </a: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tokens and </a:t>
            </a:r>
            <a:r>
              <a:rPr lang="it-IT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filtered</a:t>
            </a: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minimum 5 </a:t>
            </a:r>
            <a:r>
              <a:rPr lang="it-IT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docuemtns</a:t>
            </a:r>
            <a:r>
              <a:rPr lang="it-IT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maximum 75%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1" descr="Immagine che contiene testo, diagramma, line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10" y="1210993"/>
            <a:ext cx="3837038" cy="287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/>
          <p:nvPr/>
        </p:nvSpPr>
        <p:spPr>
          <a:xfrm>
            <a:off x="7737987" y="0"/>
            <a:ext cx="4454013" cy="6858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 descr="Immagine che contiene testo, diagramma, linea, Diagramm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3412" y="1228991"/>
            <a:ext cx="3837038" cy="287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1141945" y="375700"/>
            <a:ext cx="56732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Topics Optimization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035074" y="1607751"/>
            <a:ext cx="27182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decisional point could be 29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 descr="Immagine che contiene testo, diagramma, Diagramma, Carattere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6405" y="4043496"/>
            <a:ext cx="4454013" cy="275794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8035074" y="4196299"/>
            <a:ext cx="282799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decisional point could be 7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0" y="0"/>
            <a:ext cx="12192000" cy="1150370"/>
          </a:xfrm>
          <a:prstGeom prst="rect">
            <a:avLst/>
          </a:prstGeom>
          <a:gradFill>
            <a:gsLst>
              <a:gs pos="0">
                <a:srgbClr val="4AFFCC"/>
              </a:gs>
              <a:gs pos="12000">
                <a:srgbClr val="4AFFCC"/>
              </a:gs>
              <a:gs pos="60000">
                <a:srgbClr val="9798E4"/>
              </a:gs>
              <a:gs pos="100000">
                <a:srgbClr val="E248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3193025" y="221242"/>
            <a:ext cx="48423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Models</a:t>
            </a:r>
            <a:endParaRPr sz="3200" dirty="0"/>
          </a:p>
        </p:txBody>
      </p:sp>
      <p:cxnSp>
        <p:nvCxnSpPr>
          <p:cNvPr id="259" name="Google Shape;259;p12"/>
          <p:cNvCxnSpPr/>
          <p:nvPr/>
        </p:nvCxnSpPr>
        <p:spPr>
          <a:xfrm>
            <a:off x="0" y="1150374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12"/>
          <p:cNvSpPr txBox="1"/>
          <p:nvPr/>
        </p:nvSpPr>
        <p:spPr>
          <a:xfrm>
            <a:off x="1788686" y="1954461"/>
            <a:ext cx="9094840" cy="294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0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group, patient, treatment, P, study, control, use, compare, week, month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group, patient , study , trial, placebo, year, P, outcome, CI, risk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2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patient, intervention, control, use, group, study, participant, effect, child, trial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3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P, treatment, intervention, patient, placebo, week, group, mg, care, p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4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P, treatment, week, p, v, risk, placebo, high, mg, patient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5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treatment, p, P, placebo, mg, study, dose, intervention, month, care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CI, month, pain, year, v, patient, study, risk, use, 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0" y="5737123"/>
            <a:ext cx="12192000" cy="1150370"/>
          </a:xfrm>
          <a:prstGeom prst="rect">
            <a:avLst/>
          </a:prstGeom>
          <a:gradFill>
            <a:gsLst>
              <a:gs pos="0">
                <a:srgbClr val="4AFFCC"/>
              </a:gs>
              <a:gs pos="12000">
                <a:srgbClr val="4AFFCC"/>
              </a:gs>
              <a:gs pos="60000">
                <a:srgbClr val="9798E4"/>
              </a:gs>
              <a:gs pos="100000">
                <a:srgbClr val="E248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2"/>
          <p:cNvCxnSpPr/>
          <p:nvPr/>
        </p:nvCxnSpPr>
        <p:spPr>
          <a:xfrm>
            <a:off x="0" y="5737123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12"/>
          <p:cNvSpPr txBox="1"/>
          <p:nvPr/>
        </p:nvSpPr>
        <p:spPr>
          <a:xfrm>
            <a:off x="3271687" y="5950676"/>
            <a:ext cx="44950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</a:t>
            </a:r>
            <a:r>
              <a:rPr lang="it-IT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Semantic </a:t>
            </a:r>
            <a:r>
              <a:rPr lang="it-IT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/>
          <p:nvPr/>
        </p:nvSpPr>
        <p:spPr>
          <a:xfrm>
            <a:off x="-1" y="-40015"/>
            <a:ext cx="12192000" cy="1150370"/>
          </a:xfrm>
          <a:prstGeom prst="rect">
            <a:avLst/>
          </a:prstGeom>
          <a:gradFill>
            <a:gsLst>
              <a:gs pos="0">
                <a:srgbClr val="4AFFCC"/>
              </a:gs>
              <a:gs pos="12000">
                <a:srgbClr val="4AFFCC"/>
              </a:gs>
              <a:gs pos="60000">
                <a:srgbClr val="9798E4"/>
              </a:gs>
              <a:gs pos="100000">
                <a:srgbClr val="E248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1" y="221242"/>
            <a:ext cx="5803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Models:</a:t>
            </a:r>
            <a:endParaRPr dirty="0"/>
          </a:p>
        </p:txBody>
      </p:sp>
      <p:cxnSp>
        <p:nvCxnSpPr>
          <p:cNvPr id="270" name="Google Shape;270;p13"/>
          <p:cNvCxnSpPr/>
          <p:nvPr/>
        </p:nvCxnSpPr>
        <p:spPr>
          <a:xfrm>
            <a:off x="0" y="1150374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13"/>
          <p:cNvSpPr txBox="1"/>
          <p:nvPr/>
        </p:nvSpPr>
        <p:spPr>
          <a:xfrm>
            <a:off x="6388511" y="313575"/>
            <a:ext cx="54640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</a:t>
            </a:r>
            <a:r>
              <a:rPr lang="it-IT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Dirichlet</a:t>
            </a:r>
            <a:r>
              <a:rPr lang="it-IT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3" descr="Immagine che contiene testo, schermata, Diagramm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538" y="1664277"/>
            <a:ext cx="10937903" cy="437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81" y="175758"/>
            <a:ext cx="11917438" cy="650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884902" y="495888"/>
            <a:ext cx="27899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Care and Interventions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4551106" y="495887"/>
            <a:ext cx="3374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Physical and Medical Conditions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8340211" y="495888"/>
            <a:ext cx="328889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and Outcomes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304800" y="326611"/>
            <a:ext cx="3864077" cy="6182344"/>
          </a:xfrm>
          <a:prstGeom prst="rect">
            <a:avLst/>
          </a:prstGeom>
          <a:noFill/>
          <a:ln w="76200" cap="flat" cmpd="sng">
            <a:solidFill>
              <a:srgbClr val="4A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4183626" y="326611"/>
            <a:ext cx="3864077" cy="6182344"/>
          </a:xfrm>
          <a:prstGeom prst="rect">
            <a:avLst/>
          </a:prstGeom>
          <a:noFill/>
          <a:ln w="76200" cap="flat" cmpd="sng">
            <a:solidFill>
              <a:srgbClr val="4A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8052619" y="326611"/>
            <a:ext cx="3864077" cy="6182344"/>
          </a:xfrm>
          <a:prstGeom prst="rect">
            <a:avLst/>
          </a:prstGeom>
          <a:noFill/>
          <a:ln w="76200" cap="flat" cmpd="sng">
            <a:solidFill>
              <a:srgbClr val="4A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991828" y="1828800"/>
            <a:ext cx="25760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Topics 5, 6, 7, 11, 16, 17, 18, 21, 24, 27, 25.</a:t>
            </a:r>
            <a:endParaRPr/>
          </a:p>
        </p:txBody>
      </p:sp>
      <p:sp>
        <p:nvSpPr>
          <p:cNvPr id="289" name="Google Shape;289;p15"/>
          <p:cNvSpPr txBox="1"/>
          <p:nvPr/>
        </p:nvSpPr>
        <p:spPr>
          <a:xfrm>
            <a:off x="4982107" y="1828799"/>
            <a:ext cx="22614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Topics 0, 3, 4, 8, 12, 14, 20, 28.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8695206" y="1828799"/>
            <a:ext cx="2578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Topics 1, 2, 9, 10, 13, 15, 19, 22, 23, 26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1286795" y="2951709"/>
            <a:ext cx="198611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Treatment, score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CI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Survival, Month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Control, trial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Surgery, postoperative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Pain, study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Intervention, Care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Group, Control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Week, placebo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4930876" y="2951709"/>
            <a:ext cx="233024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Exercise, group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Glucose, insuline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Infection, antibiotic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Child, 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Patient, heart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Sleep, alcohol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Weight, body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Cancer, cell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695206" y="2951709"/>
            <a:ext cx="220611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Eye, mm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Smoking, 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Acid, mg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Dose, day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Risk, associate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Woman, outcome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Level, group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Image, sudy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Effect, stimulation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HF, CRT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2054941" y="1463536"/>
            <a:ext cx="73741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the attention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846143" y="4240302"/>
            <a:ext cx="27825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Alberto Arienti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Sofia Turroni</a:t>
            </a:r>
            <a:endParaRPr/>
          </a:p>
        </p:txBody>
      </p:sp>
      <p:cxnSp>
        <p:nvCxnSpPr>
          <p:cNvPr id="300" name="Google Shape;300;p16"/>
          <p:cNvCxnSpPr/>
          <p:nvPr/>
        </p:nvCxnSpPr>
        <p:spPr>
          <a:xfrm>
            <a:off x="7944466" y="4886633"/>
            <a:ext cx="21335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16"/>
          <p:cNvSpPr/>
          <p:nvPr/>
        </p:nvSpPr>
        <p:spPr>
          <a:xfrm>
            <a:off x="304800" y="326611"/>
            <a:ext cx="11582400" cy="6182344"/>
          </a:xfrm>
          <a:prstGeom prst="rect">
            <a:avLst/>
          </a:prstGeom>
          <a:noFill/>
          <a:ln w="76200" cap="flat" cmpd="sng">
            <a:solidFill>
              <a:srgbClr val="4A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766916" y="1543665"/>
            <a:ext cx="3215149" cy="3186273"/>
          </a:xfrm>
          <a:prstGeom prst="rect">
            <a:avLst/>
          </a:prstGeom>
          <a:gradFill>
            <a:gsLst>
              <a:gs pos="0">
                <a:srgbClr val="4AFFCC"/>
              </a:gs>
              <a:gs pos="25000">
                <a:srgbClr val="4AFFCC"/>
              </a:gs>
              <a:gs pos="97000">
                <a:srgbClr val="72C4E9"/>
              </a:gs>
              <a:gs pos="100000">
                <a:srgbClr val="72C4E9"/>
              </a:gs>
            </a:gsLst>
            <a:lin ang="270000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454013" y="1543665"/>
            <a:ext cx="3215149" cy="3186273"/>
          </a:xfrm>
          <a:prstGeom prst="rect">
            <a:avLst/>
          </a:prstGeom>
          <a:gradFill>
            <a:gsLst>
              <a:gs pos="0">
                <a:srgbClr val="72C4E9"/>
              </a:gs>
              <a:gs pos="29000">
                <a:srgbClr val="72C4E9"/>
              </a:gs>
              <a:gs pos="100000">
                <a:srgbClr val="9798E4"/>
              </a:gs>
            </a:gsLst>
            <a:lin ang="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209935" y="1543665"/>
            <a:ext cx="3215149" cy="3186273"/>
          </a:xfrm>
          <a:prstGeom prst="rect">
            <a:avLst/>
          </a:prstGeom>
          <a:gradFill>
            <a:gsLst>
              <a:gs pos="0">
                <a:srgbClr val="9798E4"/>
              </a:gs>
              <a:gs pos="6000">
                <a:srgbClr val="9798E4"/>
              </a:gs>
              <a:gs pos="100000">
                <a:srgbClr val="E248FF"/>
              </a:gs>
            </a:gsLst>
            <a:lin ang="0" scaled="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0289" y="5087900"/>
            <a:ext cx="2782596" cy="13446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3819833" y="515138"/>
            <a:ext cx="54983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</a:t>
            </a:r>
            <a:r>
              <a:rPr lang="it-IT" sz="4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603226" y="2480707"/>
            <a:ext cx="2605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Rows: </a:t>
            </a:r>
            <a:r>
              <a:rPr lang="it-IT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180040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95570" y="2321350"/>
            <a:ext cx="189270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id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id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number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lines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text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584172" y="2875347"/>
            <a:ext cx="26055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different papers: 15000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989871" y="2459849"/>
            <a:ext cx="21434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989872" y="1656842"/>
            <a:ext cx="221225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Classes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03339" y="1656843"/>
            <a:ext cx="294230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 Columns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514735" y="1656841"/>
            <a:ext cx="2605547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 Shape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Immagine che contiene testo, schermata, diagramma, cerchi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16507" r="7677" b="11841"/>
          <a:stretch/>
        </p:blipFill>
        <p:spPr>
          <a:xfrm>
            <a:off x="174294" y="1632156"/>
            <a:ext cx="5238977" cy="456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3"/>
          <p:cNvGraphicFramePr/>
          <p:nvPr/>
        </p:nvGraphicFramePr>
        <p:xfrm>
          <a:off x="5976579" y="2626768"/>
          <a:ext cx="5537025" cy="3105500"/>
        </p:xfrm>
        <a:graphic>
          <a:graphicData uri="http://schemas.openxmlformats.org/drawingml/2006/table">
            <a:tbl>
              <a:tblPr>
                <a:noFill/>
                <a:tableStyleId>{06AC28F2-ED9E-441E-9B62-B7402083B112}</a:tableStyleId>
              </a:tblPr>
              <a:tblGrid>
                <a:gridCol w="184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lt1"/>
                          </a:solidFill>
                        </a:rPr>
                        <a:t>OBJECTIVE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172.295831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27.331382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lt1"/>
                          </a:solidFill>
                        </a:rPr>
                        <a:t>RESULTS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158.710559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30.530326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lt1"/>
                          </a:solidFill>
                        </a:rPr>
                        <a:t>CONCLUSIONS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147.521017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22.975155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lt1"/>
                          </a:solidFill>
                        </a:rPr>
                        <a:t>METHODS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147.464324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25.209728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lt1"/>
                          </a:solidFill>
                        </a:rPr>
                        <a:t>BACKGROUND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139.216367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chemeClr val="lt1"/>
                          </a:solidFill>
                        </a:rPr>
                        <a:t>21.813734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5976579" y="1786495"/>
            <a:ext cx="13357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Class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8438947" y="1786495"/>
            <a:ext cx="16798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 text length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305459" y="1786495"/>
            <a:ext cx="16798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 number of words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-1373413" y="467511"/>
            <a:ext cx="10807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1" dirty="0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About the target </a:t>
            </a:r>
            <a:r>
              <a:rPr lang="it-IT" sz="4800" b="1" dirty="0" err="1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it-IT" sz="4800" b="1" dirty="0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FFCC"/>
            </a:gs>
            <a:gs pos="65000">
              <a:srgbClr val="9798E4"/>
            </a:gs>
            <a:gs pos="100000">
              <a:srgbClr val="E248FF"/>
            </a:gs>
          </a:gsLst>
          <a:lin ang="0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462115" y="575121"/>
            <a:ext cx="45513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lang="it-IT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-Processing</a:t>
            </a:r>
            <a:endParaRPr dirty="0"/>
          </a:p>
        </p:txBody>
      </p:sp>
      <p:grpSp>
        <p:nvGrpSpPr>
          <p:cNvPr id="121" name="Google Shape;121;p4"/>
          <p:cNvGrpSpPr/>
          <p:nvPr/>
        </p:nvGrpSpPr>
        <p:grpSpPr>
          <a:xfrm>
            <a:off x="333120" y="1738884"/>
            <a:ext cx="11544247" cy="1376492"/>
            <a:chOff x="18489" y="1163763"/>
            <a:chExt cx="11544247" cy="1376492"/>
          </a:xfrm>
        </p:grpSpPr>
        <p:sp>
          <p:nvSpPr>
            <p:cNvPr id="122" name="Google Shape;122;p4"/>
            <p:cNvSpPr/>
            <p:nvPr/>
          </p:nvSpPr>
          <p:spPr>
            <a:xfrm>
              <a:off x="87914" y="1676799"/>
              <a:ext cx="1221876" cy="402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87914" y="1676799"/>
              <a:ext cx="1221876" cy="402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Raw text</a:t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6525" y="1554334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54561" y="1418261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17849" y="1445476"/>
              <a:ext cx="152734" cy="15273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1" y="1295796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30816" y="1241367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532" y="1336618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84605" y="1404654"/>
              <a:ext cx="152734" cy="15273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175106" y="1554334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256750" y="1704014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49172" y="1418261"/>
              <a:ext cx="249929" cy="24992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489" y="1935337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0132" y="2057803"/>
              <a:ext cx="152734" cy="15273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04241" y="2166661"/>
              <a:ext cx="222159" cy="2221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89994" y="2343555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44423" y="2166661"/>
              <a:ext cx="152734" cy="15273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80496" y="2357163"/>
              <a:ext cx="97194" cy="9719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902961" y="2139446"/>
              <a:ext cx="222159" cy="2221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02321" y="2085017"/>
              <a:ext cx="152734" cy="152734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355055" y="1622415"/>
              <a:ext cx="448559" cy="502017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803615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803615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Punctuation remove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026960" y="1622415"/>
              <a:ext cx="448559" cy="502017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475520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3475520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Numbers remove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698865" y="1622415"/>
              <a:ext cx="448559" cy="502017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147424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5147424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 words remove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370769" y="1622415"/>
              <a:ext cx="448559" cy="502017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819329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6819329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Lemmatization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042674" y="1622415"/>
              <a:ext cx="448559" cy="502017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491233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8491233" y="1445665"/>
              <a:ext cx="1223344" cy="85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Tokenization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9714578" y="1633933"/>
              <a:ext cx="448559" cy="478981"/>
            </a:xfrm>
            <a:prstGeom prst="chevron">
              <a:avLst>
                <a:gd name="adj" fmla="val 6231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81627" y="1163763"/>
              <a:ext cx="1381109" cy="1376492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10383886" y="1365346"/>
              <a:ext cx="976591" cy="97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Machine-readable text</a:t>
              </a:r>
              <a:endParaRPr/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45572" y="3723486"/>
            <a:ext cx="43360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investigate the efficacy of 6 weeks of daily low-dose oral prednisolone in improving pain , mobility , and systemic low-grade inflammation in the short term and whether the effect would be sustained at 12 weeks in older adults with moderate to severe knee osteoarthritis ( OA ) 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7010399" y="3723486"/>
            <a:ext cx="421804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['investigate', 'efficacy', 'week', 'daily', 'low', 'dose', 'oral', 'prednisolone', 'improve', 'pain', 'mobility', 'systemic', 'low', 'grade', 'inflammation', 'short', 'term', 'whether', 'effect', 'would', 'sustain', 'week', 'old', 'adult', 'moderate', 'severe', 'knee', 'osteoarthritis', 'OA']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45572" y="3637935"/>
            <a:ext cx="4336029" cy="1901433"/>
          </a:xfrm>
          <a:prstGeom prst="rect">
            <a:avLst/>
          </a:prstGeom>
          <a:noFill/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5822559" y="4233832"/>
            <a:ext cx="448559" cy="502017"/>
          </a:xfrm>
          <a:prstGeom prst="chevron">
            <a:avLst>
              <a:gd name="adj" fmla="val 6231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6892410" y="3637935"/>
            <a:ext cx="4336029" cy="1901433"/>
          </a:xfrm>
          <a:prstGeom prst="rect">
            <a:avLst/>
          </a:prstGeom>
          <a:noFill/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4311445" y="344129"/>
            <a:ext cx="388912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Vectorization</a:t>
            </a:r>
            <a:endParaRPr sz="4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52283" y="1602658"/>
            <a:ext cx="11248103" cy="477847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717753" y="3761063"/>
            <a:ext cx="3234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4AFFCC"/>
                </a:solidFill>
                <a:latin typeface="Arial"/>
                <a:ea typeface="Arial"/>
                <a:cs typeface="Arial"/>
                <a:sym typeface="Arial"/>
              </a:rPr>
              <a:t>Tf – Idf Vectorizer</a:t>
            </a:r>
            <a:endParaRPr sz="2800" b="1">
              <a:solidFill>
                <a:srgbClr val="4AF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4788310" y="2231923"/>
            <a:ext cx="242856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computational capacity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 frequency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4788309" y="4198339"/>
            <a:ext cx="242856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semantic meaning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Sparse matrix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 rot="6412402">
            <a:off x="-4110489" y="-1325290"/>
            <a:ext cx="8086737" cy="8397861"/>
          </a:xfrm>
          <a:prstGeom prst="wave">
            <a:avLst>
              <a:gd name="adj1" fmla="val 12500"/>
              <a:gd name="adj2" fmla="val 0"/>
            </a:avLst>
          </a:prstGeom>
          <a:gradFill>
            <a:gsLst>
              <a:gs pos="0">
                <a:srgbClr val="4AFFCC"/>
              </a:gs>
              <a:gs pos="65000">
                <a:srgbClr val="9798E4"/>
              </a:gs>
              <a:gs pos="100000">
                <a:srgbClr val="E248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23497" y="956646"/>
            <a:ext cx="46092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5124658" y="1147317"/>
            <a:ext cx="3928906" cy="45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Multinomial Naive Bayes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6"/>
          <p:cNvCxnSpPr/>
          <p:nvPr/>
        </p:nvCxnSpPr>
        <p:spPr>
          <a:xfrm>
            <a:off x="4534293" y="1970202"/>
            <a:ext cx="7657707" cy="0"/>
          </a:xfrm>
          <a:prstGeom prst="straightConnector1">
            <a:avLst/>
          </a:prstGeom>
          <a:noFill/>
          <a:ln w="19050" cap="flat" cmpd="sng">
            <a:solidFill>
              <a:srgbClr val="66DAD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6"/>
          <p:cNvCxnSpPr/>
          <p:nvPr/>
        </p:nvCxnSpPr>
        <p:spPr>
          <a:xfrm>
            <a:off x="3904268" y="2876746"/>
            <a:ext cx="8287732" cy="0"/>
          </a:xfrm>
          <a:prstGeom prst="straightConnector1">
            <a:avLst/>
          </a:prstGeom>
          <a:noFill/>
          <a:ln w="19050" cap="flat" cmpd="sng">
            <a:solidFill>
              <a:srgbClr val="75C6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6"/>
          <p:cNvCxnSpPr/>
          <p:nvPr/>
        </p:nvCxnSpPr>
        <p:spPr>
          <a:xfrm>
            <a:off x="2934878" y="3792717"/>
            <a:ext cx="9257122" cy="0"/>
          </a:xfrm>
          <a:prstGeom prst="straightConnector1">
            <a:avLst/>
          </a:prstGeom>
          <a:noFill/>
          <a:ln w="19050" cap="flat" cmpd="sng">
            <a:solidFill>
              <a:srgbClr val="86AFD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6"/>
          <p:cNvCxnSpPr/>
          <p:nvPr/>
        </p:nvCxnSpPr>
        <p:spPr>
          <a:xfrm>
            <a:off x="1901072" y="4716544"/>
            <a:ext cx="10290928" cy="0"/>
          </a:xfrm>
          <a:prstGeom prst="straightConnector1">
            <a:avLst/>
          </a:prstGeom>
          <a:noFill/>
          <a:ln w="19050" cap="flat" cmpd="sng">
            <a:solidFill>
              <a:srgbClr val="9596E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6"/>
          <p:cNvCxnSpPr/>
          <p:nvPr/>
        </p:nvCxnSpPr>
        <p:spPr>
          <a:xfrm>
            <a:off x="1271047" y="5696541"/>
            <a:ext cx="10920953" cy="0"/>
          </a:xfrm>
          <a:prstGeom prst="straightConnector1">
            <a:avLst/>
          </a:prstGeom>
          <a:noFill/>
          <a:ln w="19050" cap="flat" cmpd="sng">
            <a:solidFill>
              <a:srgbClr val="B578E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FFCC"/>
            </a:gs>
            <a:gs pos="54000">
              <a:srgbClr val="72C4E9"/>
            </a:gs>
            <a:gs pos="100000">
              <a:srgbClr val="E248FF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147483" y="176981"/>
            <a:ext cx="11887195" cy="65089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" descr="Immagine che contiene testo, schermata, linea, diagramm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41" y="1346671"/>
            <a:ext cx="6533886" cy="41646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811162" y="407883"/>
            <a:ext cx="56437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r>
              <a:rPr lang="it-IT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Evaluation</a:t>
            </a:r>
            <a:endParaRPr dirty="0"/>
          </a:p>
        </p:txBody>
      </p:sp>
      <p:cxnSp>
        <p:nvCxnSpPr>
          <p:cNvPr id="194" name="Google Shape;194;p7"/>
          <p:cNvCxnSpPr/>
          <p:nvPr/>
        </p:nvCxnSpPr>
        <p:spPr>
          <a:xfrm>
            <a:off x="7118555" y="176981"/>
            <a:ext cx="0" cy="650895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7"/>
          <p:cNvSpPr txBox="1"/>
          <p:nvPr/>
        </p:nvSpPr>
        <p:spPr>
          <a:xfrm>
            <a:off x="7364363" y="1533832"/>
            <a:ext cx="319548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metrics: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7413529" y="3364383"/>
            <a:ext cx="319548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Performance: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FFCC"/>
            </a:gs>
            <a:gs pos="54000">
              <a:srgbClr val="72C4E9"/>
            </a:gs>
            <a:gs pos="100000">
              <a:srgbClr val="E248FF"/>
            </a:gs>
          </a:gsLst>
          <a:lin ang="2700000" scaled="0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6223819" y="235974"/>
            <a:ext cx="5663381" cy="646962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8" descr="Immagine che contiene testo, schermata, numero, diagramm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3630" y="3428999"/>
            <a:ext cx="3650470" cy="308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304800" y="235974"/>
            <a:ext cx="5663381" cy="646962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 descr="Immagine che contiene testo, schermata, Carattere, diagramm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900" y="3429000"/>
            <a:ext cx="3657179" cy="308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1130814" y="189131"/>
            <a:ext cx="401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617110" y="235974"/>
            <a:ext cx="5142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1130814" y="1219200"/>
            <a:ext cx="401135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computational capacity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Sensitive to class imbalance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049834" y="1233948"/>
            <a:ext cx="401135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with sparse matrix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overfitting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costly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FFCC"/>
            </a:gs>
            <a:gs pos="7000">
              <a:srgbClr val="4AFFCC"/>
            </a:gs>
            <a:gs pos="66000">
              <a:srgbClr val="9798E4"/>
            </a:gs>
            <a:gs pos="93000">
              <a:srgbClr val="E248FF"/>
            </a:gs>
            <a:gs pos="100000">
              <a:srgbClr val="E248FF"/>
            </a:gs>
          </a:gsLst>
          <a:lin ang="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3485068" y="611973"/>
            <a:ext cx="4827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it-IT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dirty="0"/>
          </a:p>
        </p:txBody>
      </p:sp>
      <p:sp>
        <p:nvSpPr>
          <p:cNvPr id="214" name="Google Shape;214;p9"/>
          <p:cNvSpPr/>
          <p:nvPr/>
        </p:nvSpPr>
        <p:spPr>
          <a:xfrm>
            <a:off x="3431458" y="479407"/>
            <a:ext cx="4719484" cy="1150375"/>
          </a:xfrm>
          <a:prstGeom prst="rect">
            <a:avLst/>
          </a:prstGeom>
          <a:noFill/>
          <a:ln w="53975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165123" y="2401615"/>
            <a:ext cx="3254478" cy="570271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165123" y="5296871"/>
            <a:ext cx="3254478" cy="570271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165123" y="3131574"/>
            <a:ext cx="3254478" cy="570271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165123" y="3861533"/>
            <a:ext cx="3254478" cy="570271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165123" y="4579202"/>
            <a:ext cx="3254478" cy="570271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1882878" y="2502084"/>
            <a:ext cx="1818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Abstract’s line 1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882878" y="3233836"/>
            <a:ext cx="1818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Abstract’s line 2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1882878" y="3951505"/>
            <a:ext cx="1818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Abstract’s line 3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1882878" y="4679671"/>
            <a:ext cx="1818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Abstract’s line 4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1863213" y="5397340"/>
            <a:ext cx="18189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Abstract’s line 5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113638" y="3286346"/>
            <a:ext cx="2792362" cy="830997"/>
          </a:xfrm>
          <a:prstGeom prst="rect">
            <a:avLst/>
          </a:prstGeom>
          <a:noFill/>
          <a:ln w="28575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7487263" y="3471011"/>
            <a:ext cx="20451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Abstract</a:t>
            </a:r>
            <a:endParaRPr/>
          </a:p>
        </p:txBody>
      </p:sp>
      <p:cxnSp>
        <p:nvCxnSpPr>
          <p:cNvPr id="227" name="Google Shape;227;p9"/>
          <p:cNvCxnSpPr>
            <a:stCxn id="215" idx="3"/>
            <a:endCxn id="225" idx="1"/>
          </p:cNvCxnSpPr>
          <p:nvPr/>
        </p:nvCxnSpPr>
        <p:spPr>
          <a:xfrm>
            <a:off x="4419601" y="2686750"/>
            <a:ext cx="2694000" cy="10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9"/>
          <p:cNvCxnSpPr>
            <a:endCxn id="225" idx="1"/>
          </p:cNvCxnSpPr>
          <p:nvPr/>
        </p:nvCxnSpPr>
        <p:spPr>
          <a:xfrm>
            <a:off x="4444238" y="3391045"/>
            <a:ext cx="26694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9"/>
          <p:cNvCxnSpPr>
            <a:endCxn id="225" idx="1"/>
          </p:cNvCxnSpPr>
          <p:nvPr/>
        </p:nvCxnSpPr>
        <p:spPr>
          <a:xfrm rot="10800000" flipH="1">
            <a:off x="4419638" y="3701845"/>
            <a:ext cx="2694000" cy="41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9"/>
          <p:cNvCxnSpPr>
            <a:endCxn id="225" idx="1"/>
          </p:cNvCxnSpPr>
          <p:nvPr/>
        </p:nvCxnSpPr>
        <p:spPr>
          <a:xfrm rot="10800000" flipH="1">
            <a:off x="4444238" y="3701845"/>
            <a:ext cx="2669400" cy="113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endCxn id="225" idx="1"/>
          </p:cNvCxnSpPr>
          <p:nvPr/>
        </p:nvCxnSpPr>
        <p:spPr>
          <a:xfrm rot="10800000" flipH="1">
            <a:off x="4444238" y="3701845"/>
            <a:ext cx="2669400" cy="189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Macintosh PowerPoint</Application>
  <PresentationFormat>Widescreen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Play</vt:lpstr>
      <vt:lpstr>Balthazar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Sofia Turroni</dc:creator>
  <cp:lastModifiedBy>a.arienti10@campus.unimib.it</cp:lastModifiedBy>
  <cp:revision>2</cp:revision>
  <dcterms:created xsi:type="dcterms:W3CDTF">2024-12-24T16:03:07Z</dcterms:created>
  <dcterms:modified xsi:type="dcterms:W3CDTF">2025-05-21T12:51:07Z</dcterms:modified>
</cp:coreProperties>
</file>