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82" r:id="rId11"/>
    <p:sldId id="263" r:id="rId12"/>
    <p:sldId id="271" r:id="rId13"/>
    <p:sldId id="272" r:id="rId14"/>
    <p:sldId id="273" r:id="rId15"/>
    <p:sldId id="280" r:id="rId16"/>
    <p:sldId id="281" r:id="rId17"/>
    <p:sldId id="274" r:id="rId18"/>
    <p:sldId id="275" r:id="rId19"/>
    <p:sldId id="266" r:id="rId20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599" autoAdjust="0"/>
  </p:normalViewPr>
  <p:slideViewPr>
    <p:cSldViewPr>
      <p:cViewPr>
        <p:scale>
          <a:sx n="76" d="100"/>
          <a:sy n="76" d="100"/>
        </p:scale>
        <p:origin x="260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477D14C5-CED9-4CFC-B338-DFB0C8090B9F}">
      <dgm:prSet phldrT="[Text]"/>
      <dgm:spPr/>
      <dgm:t>
        <a:bodyPr rtlCol="0"/>
        <a:lstStyle/>
        <a:p>
          <a:pPr rtl="0"/>
          <a:r>
            <a:rPr lang="fr-FR" noProof="0" dirty="0"/>
            <a:t>Spécifique</a:t>
          </a:r>
        </a:p>
      </dgm:t>
    </dgm:pt>
    <dgm:pt modelId="{92DFCBC7-BC14-4697-8ECD-BF0D5B1EDA3B}" type="par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87E3C0DB-7BEE-424E-8E11-B838D238D595}" type="sibTrans" cxnId="{7D461F02-AB37-447A-AC6B-D31C4D2EC6A9}">
      <dgm:prSet/>
      <dgm:spPr/>
      <dgm:t>
        <a:bodyPr rtlCol="0"/>
        <a:lstStyle/>
        <a:p>
          <a:pPr rtl="0"/>
          <a:endParaRPr lang="en-US"/>
        </a:p>
      </dgm:t>
    </dgm:pt>
    <dgm:pt modelId="{C111C18A-FD96-4E63-821A-54D70D8DC65F}">
      <dgm:prSet phldrT="[Text]"/>
      <dgm:spPr/>
      <dgm:t>
        <a:bodyPr rtlCol="0"/>
        <a:lstStyle/>
        <a:p>
          <a:pPr rtl="0"/>
          <a:r>
            <a:rPr lang="fr-FR" noProof="0" dirty="0"/>
            <a:t>Tâche  : Simplifier la gestion des évaluations via une interface conviviale.</a:t>
          </a:r>
        </a:p>
      </dgm:t>
    </dgm:pt>
    <dgm:pt modelId="{83BE74EF-FAB4-45A2-BBED-7CD5259AB210}" type="par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B4F34DE2-2DAE-4F88-8C78-BD8892EBF4FF}" type="sibTrans" cxnId="{FFD8B471-C98F-4DB5-8DE3-2AB7E896ADD5}">
      <dgm:prSet/>
      <dgm:spPr/>
      <dgm:t>
        <a:bodyPr rtlCol="0"/>
        <a:lstStyle/>
        <a:p>
          <a:pPr rtl="0"/>
          <a:endParaRPr lang="en-US"/>
        </a:p>
      </dgm:t>
    </dgm:pt>
    <dgm:pt modelId="{3C67E77D-62FA-499D-B5E6-E79A091C5267}">
      <dgm:prSet phldrT="[Text]"/>
      <dgm:spPr/>
      <dgm:t>
        <a:bodyPr rtlCol="0"/>
        <a:lstStyle/>
        <a:p>
          <a:pPr rtl="0"/>
          <a:r>
            <a:rPr lang="fr-FR" noProof="0" dirty="0"/>
            <a:t>Mesurable</a:t>
          </a:r>
        </a:p>
      </dgm:t>
    </dgm:pt>
    <dgm:pt modelId="{5337D229-E330-4525-B0FA-14EC5A80604A}" type="par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C056AC5D-B04E-4376-A1CB-3EAB7BE5AF5B}" type="sibTrans" cxnId="{32AA6160-4426-4C4D-93AE-E2F474E37AD9}">
      <dgm:prSet/>
      <dgm:spPr/>
      <dgm:t>
        <a:bodyPr rtlCol="0"/>
        <a:lstStyle/>
        <a:p>
          <a:pPr rtl="0"/>
          <a:endParaRPr lang="en-US"/>
        </a:p>
      </dgm:t>
    </dgm:pt>
    <dgm:pt modelId="{D6510970-8F9C-4B45-A0F3-6ACB9AA76D40}">
      <dgm:prSet phldrT="[Text]"/>
      <dgm:spPr/>
      <dgm:t>
        <a:bodyPr rtlCol="0"/>
        <a:lstStyle/>
        <a:p>
          <a:pPr rtl="0"/>
          <a:r>
            <a:rPr lang="fr-FR" noProof="0" dirty="0"/>
            <a:t>Tâche : Réduire de 30% le temps consacré à l’évaluation des étudiants</a:t>
          </a:r>
        </a:p>
      </dgm:t>
    </dgm:pt>
    <dgm:pt modelId="{7A9FC291-2B6A-4475-8B09-917F9F09E3AB}" type="par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4B87F32C-3630-48F2-9114-4262C0BEEA9E}" type="sibTrans" cxnId="{C6E7222A-5F84-456A-9806-D51868FAF8A9}">
      <dgm:prSet/>
      <dgm:spPr/>
      <dgm:t>
        <a:bodyPr rtlCol="0"/>
        <a:lstStyle/>
        <a:p>
          <a:pPr rtl="0"/>
          <a:endParaRPr lang="en-US"/>
        </a:p>
      </dgm:t>
    </dgm:pt>
    <dgm:pt modelId="{709ED9DC-E391-4C6C-B788-93F1C2EFB6FD}">
      <dgm:prSet phldrT="[Text]"/>
      <dgm:spPr/>
      <dgm:t>
        <a:bodyPr rtlCol="0"/>
        <a:lstStyle/>
        <a:p>
          <a:pPr rtl="0"/>
          <a:endParaRPr lang="fr-FR" noProof="0" dirty="0"/>
        </a:p>
      </dgm:t>
    </dgm:pt>
    <dgm:pt modelId="{B5FA6CF0-E0A0-46A0-93C9-B722B31A8A9C}" type="par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F3C03C29-D7FF-4D61-8D75-8B75B2F589EC}" type="sibTrans" cxnId="{78E3C3B3-FD19-41A6-A9CC-BB3375A6FF81}">
      <dgm:prSet/>
      <dgm:spPr/>
      <dgm:t>
        <a:bodyPr rtlCol="0"/>
        <a:lstStyle/>
        <a:p>
          <a:pPr rtl="0"/>
          <a:endParaRPr lang="en-US"/>
        </a:p>
      </dgm:t>
    </dgm:pt>
    <dgm:pt modelId="{CC6B7442-0B72-4EF2-9F13-1325B51AFF9F}">
      <dgm:prSet phldrT="[Text]"/>
      <dgm:spPr/>
      <dgm:t>
        <a:bodyPr rtlCol="0"/>
        <a:lstStyle/>
        <a:p>
          <a:pPr rtl="0"/>
          <a:r>
            <a:rPr lang="fr-FR" noProof="0" dirty="0"/>
            <a:t>Atténuable</a:t>
          </a:r>
        </a:p>
      </dgm:t>
    </dgm:pt>
    <dgm:pt modelId="{E3D139E0-5DC2-4F8E-9F8F-B3F0EBCD4689}" type="par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F80E1BA-0D6F-4EE8-9640-892A5897DBCD}" type="sibTrans" cxnId="{102D6D4D-90C9-40F4-A001-35DCC329B127}">
      <dgm:prSet/>
      <dgm:spPr/>
      <dgm:t>
        <a:bodyPr rtlCol="0"/>
        <a:lstStyle/>
        <a:p>
          <a:pPr rtl="0"/>
          <a:endParaRPr lang="en-US"/>
        </a:p>
      </dgm:t>
    </dgm:pt>
    <dgm:pt modelId="{FE0A3CAE-D039-42F2-AF12-1E6F6793A633}">
      <dgm:prSet phldrT="[Text]"/>
      <dgm:spPr/>
      <dgm:t>
        <a:bodyPr rtlCol="0"/>
        <a:lstStyle/>
        <a:p>
          <a:pPr rtl="0"/>
          <a:r>
            <a:rPr lang="fr-FR" noProof="0" dirty="0"/>
            <a:t>Tâche : Développement de fonctionnalités clés telles que la notation automatisée et les rapports personnalisés en 12 semaines </a:t>
          </a:r>
        </a:p>
      </dgm:t>
    </dgm:pt>
    <dgm:pt modelId="{7E2ED2D1-AFF4-4DED-BB53-30A310825CE2}" type="par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417BDEF2-191B-4000-BDE8-D3D22A51FCF3}" type="sibTrans" cxnId="{A6FB3C49-AB75-4315-BB6B-886AA454F16F}">
      <dgm:prSet/>
      <dgm:spPr/>
      <dgm:t>
        <a:bodyPr rtlCol="0"/>
        <a:lstStyle/>
        <a:p>
          <a:pPr rtl="0"/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46780"/>
          <a:ext cx="4419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Spécifique</a:t>
          </a:r>
        </a:p>
      </dsp:txBody>
      <dsp:txXfrm>
        <a:off x="28100" y="174880"/>
        <a:ext cx="4363400" cy="519439"/>
      </dsp:txXfrm>
    </dsp:sp>
    <dsp:sp modelId="{CD5F6E02-AD43-4E7A-935B-DDF5D6C74800}">
      <dsp:nvSpPr>
        <dsp:cNvPr id="0" name=""/>
        <dsp:cNvSpPr/>
      </dsp:nvSpPr>
      <dsp:spPr>
        <a:xfrm>
          <a:off x="0" y="722420"/>
          <a:ext cx="4419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0480" rIns="170688" bIns="30480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noProof="0" dirty="0"/>
            <a:t>Tâche  : Simplifier la gestion des évaluations via une interface conviviale.</a:t>
          </a:r>
        </a:p>
      </dsp:txBody>
      <dsp:txXfrm>
        <a:off x="0" y="722420"/>
        <a:ext cx="4419600" cy="596160"/>
      </dsp:txXfrm>
    </dsp:sp>
    <dsp:sp modelId="{81203336-F3DE-4B3A-BCF4-0F68C23AC2BB}">
      <dsp:nvSpPr>
        <dsp:cNvPr id="0" name=""/>
        <dsp:cNvSpPr/>
      </dsp:nvSpPr>
      <dsp:spPr>
        <a:xfrm>
          <a:off x="0" y="1318580"/>
          <a:ext cx="4419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Mesurable</a:t>
          </a:r>
        </a:p>
      </dsp:txBody>
      <dsp:txXfrm>
        <a:off x="28100" y="1346680"/>
        <a:ext cx="4363400" cy="519439"/>
      </dsp:txXfrm>
    </dsp:sp>
    <dsp:sp modelId="{782956A5-ADC8-4959-B856-589B9D9B9635}">
      <dsp:nvSpPr>
        <dsp:cNvPr id="0" name=""/>
        <dsp:cNvSpPr/>
      </dsp:nvSpPr>
      <dsp:spPr>
        <a:xfrm>
          <a:off x="0" y="1894220"/>
          <a:ext cx="441960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0480" rIns="170688" bIns="30480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noProof="0" dirty="0"/>
            <a:t>Tâche : Réduire de 30% le temps consacré à l’évaluation des étudiants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900" kern="1200" noProof="0" dirty="0"/>
        </a:p>
      </dsp:txBody>
      <dsp:txXfrm>
        <a:off x="0" y="1894220"/>
        <a:ext cx="4419600" cy="919080"/>
      </dsp:txXfrm>
    </dsp:sp>
    <dsp:sp modelId="{D64CB5D5-837D-47FC-9E42-A26D800BC695}">
      <dsp:nvSpPr>
        <dsp:cNvPr id="0" name=""/>
        <dsp:cNvSpPr/>
      </dsp:nvSpPr>
      <dsp:spPr>
        <a:xfrm>
          <a:off x="0" y="2813300"/>
          <a:ext cx="4419600" cy="5756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noProof="0" dirty="0"/>
            <a:t>Atténuable</a:t>
          </a:r>
        </a:p>
      </dsp:txBody>
      <dsp:txXfrm>
        <a:off x="28100" y="2841400"/>
        <a:ext cx="4363400" cy="519439"/>
      </dsp:txXfrm>
    </dsp:sp>
    <dsp:sp modelId="{08B7B17B-8600-44B0-B235-389E5D71D804}">
      <dsp:nvSpPr>
        <dsp:cNvPr id="0" name=""/>
        <dsp:cNvSpPr/>
      </dsp:nvSpPr>
      <dsp:spPr>
        <a:xfrm>
          <a:off x="0" y="3388941"/>
          <a:ext cx="44196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0480" rIns="170688" bIns="30480" numCol="1" spcCol="1270" rtlCol="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kern="1200" noProof="0" dirty="0"/>
            <a:t>Tâche : Développement de fonctionnalités clés telles que la notation automatisée et les rapports personnalisés en 12 semaines </a:t>
          </a:r>
        </a:p>
      </dsp:txBody>
      <dsp:txXfrm>
        <a:off x="0" y="3388941"/>
        <a:ext cx="4419600" cy="114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01/10/2024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1156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9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995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47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7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84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62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981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855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722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CA" noProof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CA" noProof="0"/>
              <a:t>Modifier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CA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01/10/2024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APPLICATION D’ÉVALUATION DES ÉTUDIANTS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La team </a:t>
            </a:r>
            <a:r>
              <a:rPr lang="fr-FR" dirty="0" err="1"/>
              <a:t>Paiya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759F9-9F7C-ED63-64D2-3EEFCCFE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Risques et Actions de Mitigation/Contingence</a:t>
            </a:r>
            <a:endParaRPr lang="fr-CA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ECE427-0F7B-1DE5-92A2-CC88D44D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52" y="1916832"/>
            <a:ext cx="8925318" cy="34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/>
              <a:t>Rôles et Responsabilités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fr-FR" dirty="0"/>
          </a:p>
        </p:txBody>
      </p:sp>
      <p:sp>
        <p:nvSpPr>
          <p:cNvPr id="6" name="Espace réservé du contenu 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fr-CA" dirty="0"/>
              <a:t>Coordonnateur : </a:t>
            </a:r>
            <a:r>
              <a:rPr lang="fr-FR" dirty="0"/>
              <a:t>Supervise l’avancement du projet, gère les délais et les ressources.</a:t>
            </a:r>
          </a:p>
          <a:p>
            <a:pPr rtl="0"/>
            <a:r>
              <a:rPr lang="fr-FR" b="1" dirty="0"/>
              <a:t>Développeurs</a:t>
            </a:r>
            <a:r>
              <a:rPr lang="fr-FR" dirty="0"/>
              <a:t> : Créent et implémentent les modules clés (gestion des évaluations, génération de rapports).</a:t>
            </a:r>
          </a:p>
          <a:p>
            <a:pPr rtl="0"/>
            <a:r>
              <a:rPr lang="fr-FR" b="1" dirty="0"/>
              <a:t>Responsable AQ</a:t>
            </a:r>
            <a:r>
              <a:rPr lang="fr-FR" dirty="0"/>
              <a:t> : Effectue les tests unitaires et s'assure que le produit respecte les standards de qualité.</a:t>
            </a:r>
          </a:p>
          <a:p>
            <a:r>
              <a:rPr lang="fr-FR" b="1" dirty="0"/>
              <a:t>Gestionnaire de Configuration</a:t>
            </a:r>
            <a:r>
              <a:rPr lang="fr-FR" dirty="0"/>
              <a:t> : Gère le versioning du code, le contrôle des artefacts via </a:t>
            </a:r>
            <a:r>
              <a:rPr lang="fr-FR" dirty="0" err="1"/>
              <a:t>GitLab</a:t>
            </a:r>
            <a:r>
              <a:rPr lang="fr-FR" dirty="0"/>
              <a:t>.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FFA0E-1565-BCAC-9A49-A0039369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Carnet de Produit (</a:t>
            </a:r>
            <a:r>
              <a:rPr lang="fr-FR" dirty="0" err="1"/>
              <a:t>Backlog</a:t>
            </a:r>
            <a:r>
              <a:rPr lang="fr-FR" dirty="0"/>
              <a:t>) et Répartition en Sprints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CFBE2-EEA6-F0FB-6556-76B12165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Sprint 1</a:t>
            </a:r>
            <a:r>
              <a:rPr lang="fr-FR" dirty="0"/>
              <a:t> : Connexion  des étudiants et enseignant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Sprint 2</a:t>
            </a:r>
            <a:r>
              <a:rPr lang="fr-FR" dirty="0"/>
              <a:t> : Gestion du dépôt des évaluations sur la plateforme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Sprint 3</a:t>
            </a:r>
            <a:r>
              <a:rPr lang="fr-FR" dirty="0"/>
              <a:t> : Gestion du plagiat et correction des évaluations</a:t>
            </a:r>
          </a:p>
        </p:txBody>
      </p:sp>
    </p:spTree>
    <p:extLst>
      <p:ext uri="{BB962C8B-B14F-4D97-AF65-F5344CB8AC3E}">
        <p14:creationId xmlns:p14="http://schemas.microsoft.com/office/powerpoint/2010/main" val="81325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210AE-389C-9A70-6953-D244AE6E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Plan d'Assurance Qualité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88D3C-D921-2D70-B77A-95F638EDA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Critères de qualité pour chaque sprint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Tous les tests unitaires doivent être passés avec succès.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Chaque fonctionnalité doit être relue par un membre de l'équipe.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Le produit doit fonctionner sans bug bloquant dans l'environnement de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Documentation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Chaque module dispose de sa propre documentation utilisateur et technique complète.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Revue et validation des livrables par l'équipe avant chaque livraison.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6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8E5BF-01B6-373E-021A-DE674EB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Calendrier d’Exécution des Activités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9367D0B-4A1B-9AD7-A43D-50FC7D2B8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905000"/>
            <a:ext cx="8568952" cy="4764360"/>
          </a:xfrm>
        </p:spPr>
      </p:pic>
    </p:spTree>
    <p:extLst>
      <p:ext uri="{BB962C8B-B14F-4D97-AF65-F5344CB8AC3E}">
        <p14:creationId xmlns:p14="http://schemas.microsoft.com/office/powerpoint/2010/main" val="29069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9175508-5938-E01C-05D0-D20E6405E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8" t="44224"/>
          <a:stretch/>
        </p:blipFill>
        <p:spPr>
          <a:xfrm>
            <a:off x="1413892" y="2996952"/>
            <a:ext cx="9180513" cy="2179636"/>
          </a:xfrm>
        </p:spPr>
      </p:pic>
    </p:spTree>
    <p:extLst>
      <p:ext uri="{BB962C8B-B14F-4D97-AF65-F5344CB8AC3E}">
        <p14:creationId xmlns:p14="http://schemas.microsoft.com/office/powerpoint/2010/main" val="23929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1B3791-2A93-D5FB-9B1F-DD15A7880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3" y="2949600"/>
            <a:ext cx="9144000" cy="2178000"/>
          </a:xfrm>
        </p:spPr>
      </p:pic>
    </p:spTree>
    <p:extLst>
      <p:ext uri="{BB962C8B-B14F-4D97-AF65-F5344CB8AC3E}">
        <p14:creationId xmlns:p14="http://schemas.microsoft.com/office/powerpoint/2010/main" val="29439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51C3D-B1BD-12CC-6408-1CF412F1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Budget du Projet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EF27AF4-6DB8-BFBF-1ABA-C0CD0E156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100" y="1905000"/>
            <a:ext cx="7920625" cy="4267200"/>
          </a:xfrm>
        </p:spPr>
      </p:pic>
    </p:spTree>
    <p:extLst>
      <p:ext uri="{BB962C8B-B14F-4D97-AF65-F5344CB8AC3E}">
        <p14:creationId xmlns:p14="http://schemas.microsoft.com/office/powerpoint/2010/main" val="4904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3516B-ACAC-641A-773A-756FCFC3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79386-1D43-7927-86DC-ACF1EF38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Résumé</a:t>
            </a:r>
            <a:r>
              <a:rPr lang="fr-FR" dirty="0"/>
              <a:t> : L'application simplifie la gestion des évaluations et apporte une automatisation innovante.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Points forts</a:t>
            </a:r>
            <a:r>
              <a:rPr lang="fr-FR" dirty="0"/>
              <a:t> : Réduction du temps d'évaluation, IA intégrable à l’avenir pour une gestion intelligente des performances.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Prochaines étapes</a:t>
            </a:r>
            <a:r>
              <a:rPr lang="fr-FR" dirty="0"/>
              <a:t> : Présentation de la version test aux enseignants et validation finale avant mise en production.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2485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Merci pour votre attention</a:t>
            </a:r>
          </a:p>
        </p:txBody>
      </p:sp>
      <p:pic>
        <p:nvPicPr>
          <p:cNvPr id="2050" name="Picture 2" descr="travail d'équipe pour le succès. - 9549028">
            <a:extLst>
              <a:ext uri="{FF2B5EF4-FFF2-40B4-BE49-F238E27FC236}">
                <a16:creationId xmlns:a16="http://schemas.microsoft.com/office/drawing/2014/main" id="{95AE305E-494A-15AE-3D66-6C901DEEDCB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21"/>
          <a:stretch/>
        </p:blipFill>
        <p:spPr bwMode="auto">
          <a:xfrm>
            <a:off x="1522413" y="1905000"/>
            <a:ext cx="4419599" cy="42672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052" name="Picture 4" descr="Personnes De Race Blanche 3D. Travail D'équipe Résolvant Le Puzzle  Illustration Stock - Illustration du associé, partenariat: 33961665">
            <a:extLst>
              <a:ext uri="{FF2B5EF4-FFF2-40B4-BE49-F238E27FC236}">
                <a16:creationId xmlns:a16="http://schemas.microsoft.com/office/drawing/2014/main" id="{40946266-5DC6-912B-8629-2152038BF2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2073259"/>
            <a:ext cx="4419600" cy="393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Titre : Développement d’une Application d’Évaluation des Étudiants</a:t>
            </a:r>
          </a:p>
          <a:p>
            <a:pPr rtl="0"/>
            <a:r>
              <a:rPr lang="fr-FR" dirty="0"/>
              <a:t>Équipe : Team </a:t>
            </a:r>
            <a:r>
              <a:rPr lang="fr-FR" dirty="0" err="1"/>
              <a:t>Paiya</a:t>
            </a:r>
            <a:endParaRPr lang="fr-FR" dirty="0"/>
          </a:p>
          <a:p>
            <a:pPr rtl="0"/>
            <a:r>
              <a:rPr lang="fr-FR" dirty="0"/>
              <a:t>Objectif de la présentation : Exposer la solution proposée, son impact et la planification pour le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Problématique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5572FF-69D7-FF07-02F4-86C5C8A6C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Contexte actuelle: </a:t>
            </a:r>
            <a:r>
              <a:rPr lang="fr-FR" dirty="0"/>
              <a:t>Le processus d’évaluation académique est chronophage, manuel, et sujet à des erreurs humaines.</a:t>
            </a:r>
          </a:p>
          <a:p>
            <a:r>
              <a:rPr lang="fr-CA" dirty="0"/>
              <a:t>Défis :</a:t>
            </a:r>
          </a:p>
          <a:p>
            <a:pPr marL="0" indent="0">
              <a:buNone/>
            </a:pPr>
            <a:r>
              <a:rPr lang="fr-CA" dirty="0"/>
              <a:t>       - </a:t>
            </a:r>
            <a:r>
              <a:rPr lang="fr-FR" dirty="0"/>
              <a:t>Gestion des évaluations lourde et complexe pour les enseignants</a:t>
            </a:r>
          </a:p>
          <a:p>
            <a:pPr marL="0" indent="0">
              <a:buNone/>
            </a:pPr>
            <a:r>
              <a:rPr lang="fr-FR" dirty="0"/>
              <a:t>        -Manque de transparence pour les étudiants</a:t>
            </a:r>
          </a:p>
          <a:p>
            <a:r>
              <a:rPr lang="fr-FR" b="1" dirty="0"/>
              <a:t>Opportunité</a:t>
            </a:r>
            <a:r>
              <a:rPr lang="fr-FR" dirty="0"/>
              <a:t> : Moderniser et automatiser ces processus pour améliorer l'efficacité.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372598" cy="1020762"/>
          </a:xfrm>
        </p:spPr>
        <p:txBody>
          <a:bodyPr rtlCol="0"/>
          <a:lstStyle/>
          <a:p>
            <a:pPr rtl="0"/>
            <a:r>
              <a:rPr lang="fr-FR" dirty="0"/>
              <a:t>Vision du produit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95300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¸Notre Solution : Une application numérique intuitive qui optimise la gestion des évaluations.</a:t>
            </a:r>
          </a:p>
          <a:p>
            <a:pPr rtl="0"/>
            <a:r>
              <a:rPr lang="fr-FR" b="1" dirty="0"/>
              <a:t>Objectif Global</a:t>
            </a:r>
            <a:r>
              <a:rPr lang="fr-FR" dirty="0"/>
              <a:t> : Améliorer la précision, la transparence, et la rapidité des évaluations.</a:t>
            </a:r>
          </a:p>
          <a:p>
            <a:pPr rtl="0"/>
            <a:r>
              <a:rPr lang="fr-FR" dirty="0"/>
              <a:t>Impacts à long terme :</a:t>
            </a:r>
          </a:p>
          <a:p>
            <a:pPr marL="0" indent="0" rtl="0">
              <a:buNone/>
            </a:pPr>
            <a:r>
              <a:rPr lang="fr-FR" dirty="0"/>
              <a:t>    -Gain de temps pour les                   enseignants</a:t>
            </a:r>
          </a:p>
          <a:p>
            <a:pPr marL="0" indent="0" rtl="0">
              <a:buNone/>
            </a:pPr>
            <a:r>
              <a:rPr lang="fr-FR" dirty="0"/>
              <a:t>    -Accès facilité et immédiat aux résultats pour les étudiants.</a:t>
            </a:r>
          </a:p>
          <a:p>
            <a:pPr marL="0" indent="0" rtl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Objectifs du Projet</a:t>
            </a:r>
          </a:p>
        </p:txBody>
      </p:sp>
      <p:graphicFrame>
        <p:nvGraphicFramePr>
          <p:cNvPr id="4" name="Espace réservé du contenu 3" descr="Liste à puces verticale présentant 3 groupes superposés, contenant chacun une liste à puce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53644754"/>
              </p:ext>
            </p:extLst>
          </p:nvPr>
        </p:nvGraphicFramePr>
        <p:xfrm>
          <a:off x="1522413" y="1905000"/>
          <a:ext cx="4419600" cy="4678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contenu 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Réaliste : Équipe de 4 membres dédiée au projet avec suivie hebdomadaire </a:t>
            </a:r>
          </a:p>
          <a:p>
            <a:pPr marL="0" indent="0" rtl="0">
              <a:buNone/>
            </a:pPr>
            <a:endParaRPr lang="fr-FR" dirty="0"/>
          </a:p>
          <a:p>
            <a:pPr rtl="0"/>
            <a:r>
              <a:rPr lang="fr-FR" dirty="0"/>
              <a:t>Temporel : Version test prête à la semaine 10, application fonctionnelle à la fin du semestre 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Portée du projet( Étendue et Limite)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Les inclus et les exclus 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Inclus vs Exclus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Inclus 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Gestion des évaluations et des notes </a:t>
            </a:r>
          </a:p>
          <a:p>
            <a:pPr rtl="0"/>
            <a:r>
              <a:rPr lang="fr-FR" dirty="0"/>
              <a:t>Rapports de perf0rmance étudiants </a:t>
            </a:r>
          </a:p>
          <a:p>
            <a:pPr rtl="0"/>
            <a:r>
              <a:rPr lang="fr-FR" dirty="0"/>
              <a:t>Exportation des résultats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Exclus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294967295"/>
          </p:nvPr>
        </p:nvSpPr>
        <p:spPr>
          <a:xfrm>
            <a:off x="6249860" y="2819399"/>
            <a:ext cx="4416552" cy="335280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Intégration avec des systèmes externes </a:t>
            </a:r>
          </a:p>
          <a:p>
            <a:pPr rtl="0"/>
            <a:r>
              <a:rPr lang="fr-FR" dirty="0"/>
              <a:t>Prédiction de performance basée sur l’IA pour cette version initiale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Outils Technologiques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37B99-1E6B-D2B0-736C-BDF5F31E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Langage : Java, </a:t>
            </a:r>
            <a:r>
              <a:rPr lang="fr-CA" dirty="0" err="1"/>
              <a:t>Kotlin</a:t>
            </a:r>
            <a:r>
              <a:rPr lang="fr-CA" dirty="0"/>
              <a:t> (pour l’application  mobile), Python </a:t>
            </a:r>
          </a:p>
          <a:p>
            <a:r>
              <a:rPr lang="fr-CA" dirty="0"/>
              <a:t>Framework : Spring Boot</a:t>
            </a:r>
          </a:p>
          <a:p>
            <a:r>
              <a:rPr lang="fr-CA" dirty="0"/>
              <a:t>Outils de Gestion de Projet:</a:t>
            </a:r>
          </a:p>
          <a:p>
            <a:pPr marL="0" indent="0">
              <a:buNone/>
            </a:pPr>
            <a:r>
              <a:rPr lang="fr-CA" dirty="0"/>
              <a:t>      -</a:t>
            </a:r>
            <a:r>
              <a:rPr lang="fr-CA" dirty="0" err="1"/>
              <a:t>Github</a:t>
            </a:r>
            <a:r>
              <a:rPr lang="fr-CA" dirty="0"/>
              <a:t> pour la gestion du code </a:t>
            </a:r>
          </a:p>
          <a:p>
            <a:pPr marL="0" indent="0">
              <a:buNone/>
            </a:pPr>
            <a:r>
              <a:rPr lang="fr-CA" dirty="0"/>
              <a:t>      - Teams pour les réunions hebdomadaire</a:t>
            </a:r>
          </a:p>
          <a:p>
            <a:pPr marL="0" indent="0">
              <a:buNone/>
            </a:pPr>
            <a:r>
              <a:rPr lang="fr-CA" dirty="0"/>
              <a:t>Méthodologie </a:t>
            </a:r>
          </a:p>
          <a:p>
            <a:pPr marL="0" indent="0">
              <a:buNone/>
            </a:pPr>
            <a:r>
              <a:rPr lang="fr-CA" dirty="0"/>
              <a:t>      - Agile (Sprints hebdomadaire avec livrable clairs)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43C48-A6B1-416D-EEC4-1E49C396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Contribution Innovante et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F824D9-58A8-FBC6-2C89-27242378B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Innovation Principale: </a:t>
            </a:r>
            <a:r>
              <a:rPr lang="fr-FR" dirty="0"/>
              <a:t>Automatisation des tâches d'évaluation pour diminuer la charge de travail des enseignants.</a:t>
            </a:r>
          </a:p>
          <a:p>
            <a:r>
              <a:rPr lang="fr-FR" dirty="0"/>
              <a:t>IA Intégrée : Potentiel pour inclure l’IA dans les futures versions, avec des prédictions de performance et des suggestions personnalisées pour les étudiants.</a:t>
            </a:r>
          </a:p>
          <a:p>
            <a:r>
              <a:rPr lang="fr-CA" dirty="0"/>
              <a:t>Comparaison avec d'autres solutions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CA" dirty="0"/>
              <a:t>        -Automatisation plus poussée</a:t>
            </a:r>
          </a:p>
          <a:p>
            <a:pPr marL="0" indent="0">
              <a:buNone/>
            </a:pPr>
            <a:r>
              <a:rPr lang="fr-FR" dirty="0"/>
              <a:t>        -Interface plus intuitive et adaptée aux besoins académiques.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Tableau noir (grand écran)</Template>
  <TotalTime>214</TotalTime>
  <Words>647</Words>
  <Application>Microsoft Office PowerPoint</Application>
  <PresentationFormat>Personnalisé</PresentationFormat>
  <Paragraphs>88</Paragraphs>
  <Slides>19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Corbel</vt:lpstr>
      <vt:lpstr>Tableau noir 16x9</vt:lpstr>
      <vt:lpstr>APPLICATION D’ÉVALUATION DES ÉTUDIANTS</vt:lpstr>
      <vt:lpstr>INTRODUCTION</vt:lpstr>
      <vt:lpstr>Problématique</vt:lpstr>
      <vt:lpstr>Vision du produit</vt:lpstr>
      <vt:lpstr>Objectifs du Projet</vt:lpstr>
      <vt:lpstr>Portée du projet( Étendue et Limite)</vt:lpstr>
      <vt:lpstr>Inclus vs Exclus</vt:lpstr>
      <vt:lpstr>Outils Technologiques </vt:lpstr>
      <vt:lpstr>Contribution Innovante et Fonctionnalités</vt:lpstr>
      <vt:lpstr>Gestion des Risques et Actions de Mitigation/Contingence</vt:lpstr>
      <vt:lpstr>Rôles et Responsabilités</vt:lpstr>
      <vt:lpstr>Carnet de Produit (Backlog) et Répartition en Sprints</vt:lpstr>
      <vt:lpstr>Plan d'Assurance Qualité</vt:lpstr>
      <vt:lpstr>Calendrier d’Exécution des Activités</vt:lpstr>
      <vt:lpstr>Présentation PowerPoint</vt:lpstr>
      <vt:lpstr>Présentation PowerPoint</vt:lpstr>
      <vt:lpstr>Budget du Projet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Ariane Patricia Nintcheu Leukoue</dc:creator>
  <cp:lastModifiedBy>Ariane Patricia Nintcheu Leukoue</cp:lastModifiedBy>
  <cp:revision>3</cp:revision>
  <dcterms:created xsi:type="dcterms:W3CDTF">2024-09-30T22:32:54Z</dcterms:created>
  <dcterms:modified xsi:type="dcterms:W3CDTF">2024-10-01T19:30:57Z</dcterms:modified>
</cp:coreProperties>
</file>