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7" r:id="rId3"/>
    <p:sldId id="270" r:id="rId4"/>
    <p:sldId id="271" r:id="rId5"/>
    <p:sldId id="272" r:id="rId6"/>
    <p:sldId id="273" r:id="rId7"/>
    <p:sldId id="275" r:id="rId8"/>
    <p:sldId id="276" r:id="rId9"/>
    <p:sldId id="278" r:id="rId10"/>
    <p:sldId id="279" r:id="rId11"/>
    <p:sldId id="277" r:id="rId12"/>
    <p:sldId id="280" r:id="rId13"/>
    <p:sldId id="281" r:id="rId14"/>
    <p:sldId id="282" r:id="rId15"/>
    <p:sldId id="283" r:id="rId16"/>
    <p:sldId id="285" r:id="rId17"/>
    <p:sldId id="286" r:id="rId18"/>
    <p:sldId id="287" r:id="rId19"/>
    <p:sldId id="289" r:id="rId20"/>
    <p:sldId id="291" r:id="rId21"/>
    <p:sldId id="294" r:id="rId22"/>
    <p:sldId id="295" r:id="rId23"/>
    <p:sldId id="297" r:id="rId24"/>
    <p:sldId id="298" r:id="rId25"/>
  </p:sldIdLst>
  <p:sldSz cx="9144000" cy="5143500" type="screen16x9"/>
  <p:notesSz cx="6858000" cy="9144000"/>
  <p:embeddedFontLst>
    <p:embeddedFont>
      <p:font typeface="Bebas Neue" panose="020B0606020202050201" pitchFamily="34" charset="0"/>
      <p:regular r:id="rId27"/>
    </p:embeddedFont>
    <p:embeddedFont>
      <p:font typeface="Roboto" panose="02000000000000000000" pitchFamily="2" charset="0"/>
      <p:regular r:id="rId28"/>
      <p:bold r:id="rId29"/>
      <p:italic r:id="rId30"/>
      <p:boldItalic r:id="rId31"/>
    </p:embeddedFont>
    <p:embeddedFont>
      <p:font typeface="Roboto Black" panose="02000000000000000000" pitchFamily="2" charset="0"/>
      <p:bold r:id="rId32"/>
      <p:boldItalic r:id="rId33"/>
    </p:embeddedFont>
    <p:embeddedFont>
      <p:font typeface="Roboto Medium"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3B2A09-0062-49B0-90D5-7DFEC826B038}">
  <a:tblStyle styleId="{DD3B2A09-0062-49B0-90D5-7DFEC826B0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872"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37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29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6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13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29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68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834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601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32c99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32c99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7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899795" y="941100"/>
            <a:ext cx="4529100" cy="2611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0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899775" y="3792925"/>
            <a:ext cx="4529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accent2"/>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0" y="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a:spLocks noGrp="1"/>
          </p:cNvSpPr>
          <p:nvPr>
            <p:ph type="pic" idx="2"/>
          </p:nvPr>
        </p:nvSpPr>
        <p:spPr>
          <a:xfrm>
            <a:off x="715100" y="565050"/>
            <a:ext cx="26790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14" name="Google Shape;14;p2"/>
          <p:cNvSpPr/>
          <p:nvPr/>
        </p:nvSpPr>
        <p:spPr>
          <a:xfrm flipH="1">
            <a:off x="7027500" y="444245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6662513" y="256263"/>
            <a:ext cx="2205588" cy="299700"/>
            <a:chOff x="4463988" y="165125"/>
            <a:chExt cx="2205588" cy="299700"/>
          </a:xfrm>
        </p:grpSpPr>
        <p:sp>
          <p:nvSpPr>
            <p:cNvPr id="16" name="Google Shape;16;p2"/>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3956725" y="3392700"/>
            <a:ext cx="44724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36" name="Google Shape;236;p14"/>
          <p:cNvSpPr txBox="1">
            <a:spLocks noGrp="1"/>
          </p:cNvSpPr>
          <p:nvPr>
            <p:ph type="subTitle" idx="1"/>
          </p:nvPr>
        </p:nvSpPr>
        <p:spPr>
          <a:xfrm>
            <a:off x="3956725" y="1528675"/>
            <a:ext cx="4472400" cy="174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rtl="0">
              <a:lnSpc>
                <a:spcPct val="100000"/>
              </a:lnSpc>
              <a:spcBef>
                <a:spcPts val="0"/>
              </a:spcBef>
              <a:spcAft>
                <a:spcPts val="0"/>
              </a:spcAft>
              <a:buSzPts val="2500"/>
              <a:buNone/>
              <a:defRPr sz="2500"/>
            </a:lvl2pPr>
            <a:lvl3pPr lvl="2" rtl="0">
              <a:lnSpc>
                <a:spcPct val="100000"/>
              </a:lnSpc>
              <a:spcBef>
                <a:spcPts val="0"/>
              </a:spcBef>
              <a:spcAft>
                <a:spcPts val="0"/>
              </a:spcAft>
              <a:buSzPts val="2500"/>
              <a:buNone/>
              <a:defRPr sz="2500"/>
            </a:lvl3pPr>
            <a:lvl4pPr lvl="3" rtl="0">
              <a:lnSpc>
                <a:spcPct val="100000"/>
              </a:lnSpc>
              <a:spcBef>
                <a:spcPts val="0"/>
              </a:spcBef>
              <a:spcAft>
                <a:spcPts val="0"/>
              </a:spcAft>
              <a:buSzPts val="2500"/>
              <a:buNone/>
              <a:defRPr sz="2500"/>
            </a:lvl4pPr>
            <a:lvl5pPr lvl="4" rtl="0">
              <a:lnSpc>
                <a:spcPct val="100000"/>
              </a:lnSpc>
              <a:spcBef>
                <a:spcPts val="0"/>
              </a:spcBef>
              <a:spcAft>
                <a:spcPts val="0"/>
              </a:spcAft>
              <a:buSzPts val="2500"/>
              <a:buNone/>
              <a:defRPr sz="2500"/>
            </a:lvl5pPr>
            <a:lvl6pPr lvl="5" rtl="0">
              <a:lnSpc>
                <a:spcPct val="100000"/>
              </a:lnSpc>
              <a:spcBef>
                <a:spcPts val="0"/>
              </a:spcBef>
              <a:spcAft>
                <a:spcPts val="0"/>
              </a:spcAft>
              <a:buSzPts val="2500"/>
              <a:buNone/>
              <a:defRPr sz="2500"/>
            </a:lvl6pPr>
            <a:lvl7pPr lvl="6" rtl="0">
              <a:lnSpc>
                <a:spcPct val="100000"/>
              </a:lnSpc>
              <a:spcBef>
                <a:spcPts val="0"/>
              </a:spcBef>
              <a:spcAft>
                <a:spcPts val="0"/>
              </a:spcAft>
              <a:buSzPts val="2500"/>
              <a:buNone/>
              <a:defRPr sz="2500"/>
            </a:lvl7pPr>
            <a:lvl8pPr lvl="7" rtl="0">
              <a:lnSpc>
                <a:spcPct val="100000"/>
              </a:lnSpc>
              <a:spcBef>
                <a:spcPts val="0"/>
              </a:spcBef>
              <a:spcAft>
                <a:spcPts val="0"/>
              </a:spcAft>
              <a:buSzPts val="2500"/>
              <a:buNone/>
              <a:defRPr sz="2500"/>
            </a:lvl8pPr>
            <a:lvl9pPr lvl="8" rtl="0">
              <a:lnSpc>
                <a:spcPct val="100000"/>
              </a:lnSpc>
              <a:spcBef>
                <a:spcPts val="0"/>
              </a:spcBef>
              <a:spcAft>
                <a:spcPts val="0"/>
              </a:spcAft>
              <a:buSzPts val="2500"/>
              <a:buNone/>
              <a:defRPr sz="2500"/>
            </a:lvl9pPr>
          </a:lstStyle>
          <a:p>
            <a:endParaRPr/>
          </a:p>
        </p:txBody>
      </p:sp>
      <p:sp>
        <p:nvSpPr>
          <p:cNvPr id="237" name="Google Shape;237;p14"/>
          <p:cNvSpPr/>
          <p:nvPr/>
        </p:nvSpPr>
        <p:spPr>
          <a:xfrm rot="10800000">
            <a:off x="0" y="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7066800" y="0"/>
            <a:ext cx="2077200" cy="697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4"/>
          <p:cNvGrpSpPr/>
          <p:nvPr/>
        </p:nvGrpSpPr>
        <p:grpSpPr>
          <a:xfrm>
            <a:off x="6720700" y="4608500"/>
            <a:ext cx="2205588" cy="299700"/>
            <a:chOff x="4463988" y="165125"/>
            <a:chExt cx="2205588" cy="299700"/>
          </a:xfrm>
        </p:grpSpPr>
        <p:sp>
          <p:nvSpPr>
            <p:cNvPr id="240" name="Google Shape;240;p14"/>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4"/>
          <p:cNvSpPr>
            <a:spLocks noGrp="1"/>
          </p:cNvSpPr>
          <p:nvPr>
            <p:ph type="pic" idx="2"/>
          </p:nvPr>
        </p:nvSpPr>
        <p:spPr>
          <a:xfrm>
            <a:off x="715100" y="565050"/>
            <a:ext cx="2679000" cy="18633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253" name="Google Shape;253;p14"/>
          <p:cNvSpPr>
            <a:spLocks noGrp="1"/>
          </p:cNvSpPr>
          <p:nvPr>
            <p:ph type="pic" idx="3"/>
          </p:nvPr>
        </p:nvSpPr>
        <p:spPr>
          <a:xfrm>
            <a:off x="715100" y="2745200"/>
            <a:ext cx="2679000" cy="18633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4"/>
        <p:cNvGrpSpPr/>
        <p:nvPr/>
      </p:nvGrpSpPr>
      <p:grpSpPr>
        <a:xfrm>
          <a:off x="0" y="0"/>
          <a:ext cx="0" cy="0"/>
          <a:chOff x="0" y="0"/>
          <a:chExt cx="0" cy="0"/>
        </a:xfrm>
      </p:grpSpPr>
      <p:sp>
        <p:nvSpPr>
          <p:cNvPr id="255" name="Google Shape;255;p15"/>
          <p:cNvSpPr txBox="1">
            <a:spLocks noGrp="1"/>
          </p:cNvSpPr>
          <p:nvPr>
            <p:ph type="subTitle" idx="1"/>
          </p:nvPr>
        </p:nvSpPr>
        <p:spPr>
          <a:xfrm>
            <a:off x="1121125" y="4035800"/>
            <a:ext cx="690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15"/>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2" name="Google Shape;262;p16"/>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63" name="Google Shape;263;p16"/>
          <p:cNvSpPr/>
          <p:nvPr/>
        </p:nvSpPr>
        <p:spPr>
          <a:xfrm rot="10800000" flipH="1">
            <a:off x="0" y="-25"/>
            <a:ext cx="2116500" cy="530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98"/>
        <p:cNvGrpSpPr/>
        <p:nvPr/>
      </p:nvGrpSpPr>
      <p:grpSpPr>
        <a:xfrm>
          <a:off x="0" y="0"/>
          <a:ext cx="0" cy="0"/>
          <a:chOff x="0" y="0"/>
          <a:chExt cx="0" cy="0"/>
        </a:xfrm>
      </p:grpSpPr>
      <p:sp>
        <p:nvSpPr>
          <p:cNvPr id="299" name="Google Shape;299;p18"/>
          <p:cNvSpPr txBox="1">
            <a:spLocks noGrp="1"/>
          </p:cNvSpPr>
          <p:nvPr>
            <p:ph type="subTitle" idx="1"/>
          </p:nvPr>
        </p:nvSpPr>
        <p:spPr>
          <a:xfrm>
            <a:off x="7200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0" name="Google Shape;300;p18"/>
          <p:cNvSpPr txBox="1">
            <a:spLocks noGrp="1"/>
          </p:cNvSpPr>
          <p:nvPr>
            <p:ph type="subTitle" idx="2"/>
          </p:nvPr>
        </p:nvSpPr>
        <p:spPr>
          <a:xfrm>
            <a:off x="7200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8"/>
          <p:cNvSpPr txBox="1">
            <a:spLocks noGrp="1"/>
          </p:cNvSpPr>
          <p:nvPr>
            <p:ph type="subTitle" idx="3"/>
          </p:nvPr>
        </p:nvSpPr>
        <p:spPr>
          <a:xfrm>
            <a:off x="34038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8"/>
          <p:cNvSpPr txBox="1">
            <a:spLocks noGrp="1"/>
          </p:cNvSpPr>
          <p:nvPr>
            <p:ph type="subTitle" idx="4"/>
          </p:nvPr>
        </p:nvSpPr>
        <p:spPr>
          <a:xfrm>
            <a:off x="60876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4" name="Google Shape;304;p18"/>
          <p:cNvSpPr txBox="1">
            <a:spLocks noGrp="1"/>
          </p:cNvSpPr>
          <p:nvPr>
            <p:ph type="subTitle" idx="5"/>
          </p:nvPr>
        </p:nvSpPr>
        <p:spPr>
          <a:xfrm>
            <a:off x="34038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5" name="Google Shape;305;p18"/>
          <p:cNvSpPr txBox="1">
            <a:spLocks noGrp="1"/>
          </p:cNvSpPr>
          <p:nvPr>
            <p:ph type="subTitle" idx="6"/>
          </p:nvPr>
        </p:nvSpPr>
        <p:spPr>
          <a:xfrm>
            <a:off x="60876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6" name="Google Shape;306;p18"/>
          <p:cNvSpPr/>
          <p:nvPr/>
        </p:nvSpPr>
        <p:spPr>
          <a:xfrm rot="-5400000">
            <a:off x="4352550" y="-43573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rot="5400000" flipH="1">
            <a:off x="-795625" y="3817800"/>
            <a:ext cx="2116500" cy="5349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8"/>
          <p:cNvGrpSpPr/>
          <p:nvPr/>
        </p:nvGrpSpPr>
        <p:grpSpPr>
          <a:xfrm rot="5400000">
            <a:off x="7714600" y="1626775"/>
            <a:ext cx="2205588" cy="299700"/>
            <a:chOff x="4463988" y="165125"/>
            <a:chExt cx="2205588" cy="299700"/>
          </a:xfrm>
        </p:grpSpPr>
        <p:sp>
          <p:nvSpPr>
            <p:cNvPr id="309" name="Google Shape;309;p18"/>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8"/>
          <p:cNvSpPr/>
          <p:nvPr/>
        </p:nvSpPr>
        <p:spPr>
          <a:xfrm>
            <a:off x="8424000" y="44725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a:spLocks noGrp="1"/>
          </p:cNvSpPr>
          <p:nvPr>
            <p:ph type="pic" idx="7"/>
          </p:nvPr>
        </p:nvSpPr>
        <p:spPr>
          <a:xfrm>
            <a:off x="7975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323" name="Google Shape;323;p18"/>
          <p:cNvSpPr>
            <a:spLocks noGrp="1"/>
          </p:cNvSpPr>
          <p:nvPr>
            <p:ph type="pic" idx="8"/>
          </p:nvPr>
        </p:nvSpPr>
        <p:spPr>
          <a:xfrm>
            <a:off x="34813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324" name="Google Shape;324;p18"/>
          <p:cNvSpPr>
            <a:spLocks noGrp="1"/>
          </p:cNvSpPr>
          <p:nvPr>
            <p:ph type="pic" idx="9"/>
          </p:nvPr>
        </p:nvSpPr>
        <p:spPr>
          <a:xfrm>
            <a:off x="61651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25"/>
        <p:cNvGrpSpPr/>
        <p:nvPr/>
      </p:nvGrpSpPr>
      <p:grpSpPr>
        <a:xfrm>
          <a:off x="0" y="0"/>
          <a:ext cx="0" cy="0"/>
          <a:chOff x="0" y="0"/>
          <a:chExt cx="0" cy="0"/>
        </a:xfrm>
      </p:grpSpPr>
      <p:sp>
        <p:nvSpPr>
          <p:cNvPr id="326" name="Google Shape;326;p19"/>
          <p:cNvSpPr txBox="1">
            <a:spLocks noGrp="1"/>
          </p:cNvSpPr>
          <p:nvPr>
            <p:ph type="subTitle" idx="1"/>
          </p:nvPr>
        </p:nvSpPr>
        <p:spPr>
          <a:xfrm>
            <a:off x="720000" y="150748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27" name="Google Shape;327;p19"/>
          <p:cNvSpPr txBox="1">
            <a:spLocks noGrp="1"/>
          </p:cNvSpPr>
          <p:nvPr>
            <p:ph type="subTitle" idx="2"/>
          </p:nvPr>
        </p:nvSpPr>
        <p:spPr>
          <a:xfrm>
            <a:off x="720000" y="1787575"/>
            <a:ext cx="3578100" cy="73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19"/>
          <p:cNvSpPr txBox="1">
            <a:spLocks noGrp="1"/>
          </p:cNvSpPr>
          <p:nvPr>
            <p:ph type="subTitle" idx="3"/>
          </p:nvPr>
        </p:nvSpPr>
        <p:spPr>
          <a:xfrm>
            <a:off x="4845726" y="1787575"/>
            <a:ext cx="3578100" cy="73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19"/>
          <p:cNvSpPr txBox="1">
            <a:spLocks noGrp="1"/>
          </p:cNvSpPr>
          <p:nvPr>
            <p:ph type="subTitle" idx="4"/>
          </p:nvPr>
        </p:nvSpPr>
        <p:spPr>
          <a:xfrm>
            <a:off x="720000" y="3672225"/>
            <a:ext cx="3578100" cy="80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19"/>
          <p:cNvSpPr txBox="1">
            <a:spLocks noGrp="1"/>
          </p:cNvSpPr>
          <p:nvPr>
            <p:ph type="subTitle" idx="5"/>
          </p:nvPr>
        </p:nvSpPr>
        <p:spPr>
          <a:xfrm>
            <a:off x="4845725" y="3672225"/>
            <a:ext cx="3578100" cy="80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2" name="Google Shape;332;p19"/>
          <p:cNvSpPr txBox="1">
            <a:spLocks noGrp="1"/>
          </p:cNvSpPr>
          <p:nvPr>
            <p:ph type="subTitle" idx="6"/>
          </p:nvPr>
        </p:nvSpPr>
        <p:spPr>
          <a:xfrm>
            <a:off x="720000" y="339213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3" name="Google Shape;333;p19"/>
          <p:cNvSpPr txBox="1">
            <a:spLocks noGrp="1"/>
          </p:cNvSpPr>
          <p:nvPr>
            <p:ph type="subTitle" idx="7"/>
          </p:nvPr>
        </p:nvSpPr>
        <p:spPr>
          <a:xfrm>
            <a:off x="4845725" y="150748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4" name="Google Shape;334;p19"/>
          <p:cNvSpPr txBox="1">
            <a:spLocks noGrp="1"/>
          </p:cNvSpPr>
          <p:nvPr>
            <p:ph type="subTitle" idx="8"/>
          </p:nvPr>
        </p:nvSpPr>
        <p:spPr>
          <a:xfrm>
            <a:off x="4845725" y="339213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5" name="Google Shape;335;p19"/>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10800000">
            <a:off x="8519100" y="1079100"/>
            <a:ext cx="624900" cy="4064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9"/>
          <p:cNvGrpSpPr/>
          <p:nvPr/>
        </p:nvGrpSpPr>
        <p:grpSpPr>
          <a:xfrm>
            <a:off x="6686813" y="237813"/>
            <a:ext cx="2205588" cy="299700"/>
            <a:chOff x="4463988" y="165125"/>
            <a:chExt cx="2205588" cy="299700"/>
          </a:xfrm>
        </p:grpSpPr>
        <p:sp>
          <p:nvSpPr>
            <p:cNvPr id="339" name="Google Shape;339;p19"/>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81"/>
        <p:cNvGrpSpPr/>
        <p:nvPr/>
      </p:nvGrpSpPr>
      <p:grpSpPr>
        <a:xfrm>
          <a:off x="0" y="0"/>
          <a:ext cx="0" cy="0"/>
          <a:chOff x="0" y="0"/>
          <a:chExt cx="0" cy="0"/>
        </a:xfrm>
      </p:grpSpPr>
      <p:sp>
        <p:nvSpPr>
          <p:cNvPr id="382" name="Google Shape;382;p21"/>
          <p:cNvSpPr/>
          <p:nvPr/>
        </p:nvSpPr>
        <p:spPr>
          <a:xfrm rot="-5400000">
            <a:off x="7886850" y="3886350"/>
            <a:ext cx="1934700" cy="5796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4" name="Google Shape;384;p21"/>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21"/>
          <p:cNvGrpSpPr/>
          <p:nvPr/>
        </p:nvGrpSpPr>
        <p:grpSpPr>
          <a:xfrm rot="10800000">
            <a:off x="270525" y="4719588"/>
            <a:ext cx="2205588" cy="299700"/>
            <a:chOff x="4463988" y="165125"/>
            <a:chExt cx="2205588" cy="299700"/>
          </a:xfrm>
        </p:grpSpPr>
        <p:sp>
          <p:nvSpPr>
            <p:cNvPr id="386" name="Google Shape;386;p21"/>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1"/>
          <p:cNvSpPr/>
          <p:nvPr/>
        </p:nvSpPr>
        <p:spPr>
          <a:xfrm rot="-5400000">
            <a:off x="3555000" y="-3559800"/>
            <a:ext cx="438900" cy="75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99"/>
        <p:cNvGrpSpPr/>
        <p:nvPr/>
      </p:nvGrpSpPr>
      <p:grpSpPr>
        <a:xfrm>
          <a:off x="0" y="0"/>
          <a:ext cx="0" cy="0"/>
          <a:chOff x="0" y="0"/>
          <a:chExt cx="0" cy="0"/>
        </a:xfrm>
      </p:grpSpPr>
      <p:sp>
        <p:nvSpPr>
          <p:cNvPr id="400" name="Google Shape;400;p22"/>
          <p:cNvSpPr/>
          <p:nvPr/>
        </p:nvSpPr>
        <p:spPr>
          <a:xfrm rot="10800000" flipH="1">
            <a:off x="0" y="-25"/>
            <a:ext cx="2116500" cy="4260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04" name="Google Shape;404;p22"/>
          <p:cNvGrpSpPr/>
          <p:nvPr/>
        </p:nvGrpSpPr>
        <p:grpSpPr>
          <a:xfrm>
            <a:off x="6137788" y="145313"/>
            <a:ext cx="2205588" cy="299700"/>
            <a:chOff x="4463988" y="165125"/>
            <a:chExt cx="2205588" cy="299700"/>
          </a:xfrm>
        </p:grpSpPr>
        <p:sp>
          <p:nvSpPr>
            <p:cNvPr id="405" name="Google Shape;405;p22"/>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17"/>
        <p:cNvGrpSpPr/>
        <p:nvPr/>
      </p:nvGrpSpPr>
      <p:grpSpPr>
        <a:xfrm>
          <a:off x="0" y="0"/>
          <a:ext cx="0" cy="0"/>
          <a:chOff x="0" y="0"/>
          <a:chExt cx="0" cy="0"/>
        </a:xfrm>
      </p:grpSpPr>
      <p:sp>
        <p:nvSpPr>
          <p:cNvPr id="418" name="Google Shape;41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9" name="Google Shape;419;p23"/>
          <p:cNvSpPr txBox="1">
            <a:spLocks noGrp="1"/>
          </p:cNvSpPr>
          <p:nvPr>
            <p:ph type="title" idx="2" hasCustomPrompt="1"/>
          </p:nvPr>
        </p:nvSpPr>
        <p:spPr>
          <a:xfrm>
            <a:off x="3002350" y="1222041"/>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0" name="Google Shape;420;p23"/>
          <p:cNvSpPr txBox="1">
            <a:spLocks noGrp="1"/>
          </p:cNvSpPr>
          <p:nvPr>
            <p:ph type="subTitle" idx="1"/>
          </p:nvPr>
        </p:nvSpPr>
        <p:spPr>
          <a:xfrm>
            <a:off x="3002338" y="1746103"/>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23"/>
          <p:cNvSpPr txBox="1">
            <a:spLocks noGrp="1"/>
          </p:cNvSpPr>
          <p:nvPr>
            <p:ph type="title" idx="3" hasCustomPrompt="1"/>
          </p:nvPr>
        </p:nvSpPr>
        <p:spPr>
          <a:xfrm>
            <a:off x="3002350" y="2383240"/>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2" name="Google Shape;422;p23"/>
          <p:cNvSpPr txBox="1">
            <a:spLocks noGrp="1"/>
          </p:cNvSpPr>
          <p:nvPr>
            <p:ph type="subTitle" idx="4"/>
          </p:nvPr>
        </p:nvSpPr>
        <p:spPr>
          <a:xfrm>
            <a:off x="3002338" y="2907304"/>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23"/>
          <p:cNvSpPr txBox="1">
            <a:spLocks noGrp="1"/>
          </p:cNvSpPr>
          <p:nvPr>
            <p:ph type="title" idx="5" hasCustomPrompt="1"/>
          </p:nvPr>
        </p:nvSpPr>
        <p:spPr>
          <a:xfrm>
            <a:off x="3002350" y="3544441"/>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4" name="Google Shape;424;p23"/>
          <p:cNvSpPr txBox="1">
            <a:spLocks noGrp="1"/>
          </p:cNvSpPr>
          <p:nvPr>
            <p:ph type="subTitle" idx="6"/>
          </p:nvPr>
        </p:nvSpPr>
        <p:spPr>
          <a:xfrm>
            <a:off x="3002338" y="4068500"/>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23"/>
          <p:cNvSpPr/>
          <p:nvPr/>
        </p:nvSpPr>
        <p:spPr>
          <a:xfrm>
            <a:off x="8424000" y="44725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rot="10800000">
            <a:off x="6945300" y="0"/>
            <a:ext cx="2198700" cy="738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0150" y="-5862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28"/>
        <p:cNvGrpSpPr/>
        <p:nvPr/>
      </p:nvGrpSpPr>
      <p:grpSpPr>
        <a:xfrm>
          <a:off x="0" y="0"/>
          <a:ext cx="0" cy="0"/>
          <a:chOff x="0" y="0"/>
          <a:chExt cx="0" cy="0"/>
        </a:xfrm>
      </p:grpSpPr>
      <p:sp>
        <p:nvSpPr>
          <p:cNvPr id="429" name="Google Shape;429;p24"/>
          <p:cNvSpPr/>
          <p:nvPr/>
        </p:nvSpPr>
        <p:spPr>
          <a:xfrm rot="10800000">
            <a:off x="7150500" y="965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a:spLocks noGrp="1"/>
          </p:cNvSpPr>
          <p:nvPr>
            <p:ph type="pic" idx="2"/>
          </p:nvPr>
        </p:nvSpPr>
        <p:spPr>
          <a:xfrm>
            <a:off x="5749900" y="574700"/>
            <a:ext cx="26790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431" name="Google Shape;431;p24"/>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24"/>
          <p:cNvGrpSpPr/>
          <p:nvPr/>
        </p:nvGrpSpPr>
        <p:grpSpPr>
          <a:xfrm rot="10800000">
            <a:off x="275900" y="4597188"/>
            <a:ext cx="2205588" cy="299700"/>
            <a:chOff x="4463988" y="165125"/>
            <a:chExt cx="2205588" cy="299700"/>
          </a:xfrm>
        </p:grpSpPr>
        <p:sp>
          <p:nvSpPr>
            <p:cNvPr id="433" name="Google Shape;433;p24"/>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4"/>
          <p:cNvSpPr txBox="1">
            <a:spLocks noGrp="1"/>
          </p:cNvSpPr>
          <p:nvPr>
            <p:ph type="ctrTitle"/>
          </p:nvPr>
        </p:nvSpPr>
        <p:spPr>
          <a:xfrm>
            <a:off x="720454" y="611200"/>
            <a:ext cx="47046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46" name="Google Shape;446;p24"/>
          <p:cNvSpPr txBox="1">
            <a:spLocks noGrp="1"/>
          </p:cNvSpPr>
          <p:nvPr>
            <p:ph type="subTitle" idx="1"/>
          </p:nvPr>
        </p:nvSpPr>
        <p:spPr>
          <a:xfrm>
            <a:off x="715100" y="1532800"/>
            <a:ext cx="4715400" cy="123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47" name="Google Shape;447;p24"/>
          <p:cNvSpPr txBox="1"/>
          <p:nvPr/>
        </p:nvSpPr>
        <p:spPr>
          <a:xfrm>
            <a:off x="713100" y="3644025"/>
            <a:ext cx="4715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100">
                <a:solidFill>
                  <a:schemeClr val="dk1"/>
                </a:solidFill>
                <a:latin typeface="Roboto"/>
                <a:ea typeface="Roboto"/>
                <a:cs typeface="Roboto"/>
                <a:sym typeface="Roboto"/>
              </a:rPr>
              <a:t>CREDITS: This presentation template was created by </a:t>
            </a:r>
            <a:r>
              <a:rPr lang="en" sz="11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100">
                <a:solidFill>
                  <a:schemeClr val="dk1"/>
                </a:solidFill>
                <a:latin typeface="Roboto"/>
                <a:ea typeface="Roboto"/>
                <a:cs typeface="Roboto"/>
                <a:sym typeface="Roboto"/>
              </a:rPr>
              <a:t>, including icons by </a:t>
            </a:r>
            <a:r>
              <a:rPr lang="en" sz="11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100" b="1">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and infographics &amp; images by </a:t>
            </a:r>
            <a:r>
              <a:rPr lang="en" sz="11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100" b="1">
              <a:solidFill>
                <a:schemeClr val="dk1"/>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48"/>
        <p:cNvGrpSpPr/>
        <p:nvPr/>
      </p:nvGrpSpPr>
      <p:grpSpPr>
        <a:xfrm>
          <a:off x="0" y="0"/>
          <a:ext cx="0" cy="0"/>
          <a:chOff x="0" y="0"/>
          <a:chExt cx="0" cy="0"/>
        </a:xfrm>
      </p:grpSpPr>
      <p:sp>
        <p:nvSpPr>
          <p:cNvPr id="449" name="Google Shape;449;p25"/>
          <p:cNvSpPr/>
          <p:nvPr/>
        </p:nvSpPr>
        <p:spPr>
          <a:xfrm rot="-5400000">
            <a:off x="7886850" y="3886350"/>
            <a:ext cx="1934700" cy="579600"/>
          </a:xfrm>
          <a:prstGeom prst="round1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rot="10800000">
            <a:off x="8516475" y="-265150"/>
            <a:ext cx="978000" cy="9780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5"/>
          <p:cNvGrpSpPr/>
          <p:nvPr/>
        </p:nvGrpSpPr>
        <p:grpSpPr>
          <a:xfrm rot="10800000">
            <a:off x="270525" y="4719588"/>
            <a:ext cx="2205588" cy="299700"/>
            <a:chOff x="4463988" y="165125"/>
            <a:chExt cx="2205588" cy="299700"/>
          </a:xfrm>
        </p:grpSpPr>
        <p:sp>
          <p:nvSpPr>
            <p:cNvPr id="452" name="Google Shape;452;p25"/>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5"/>
          <p:cNvSpPr/>
          <p:nvPr/>
        </p:nvSpPr>
        <p:spPr>
          <a:xfrm rot="-5400000">
            <a:off x="3555000" y="-3559800"/>
            <a:ext cx="438900" cy="755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1" name="Google Shape;51;p4"/>
          <p:cNvSpPr/>
          <p:nvPr/>
        </p:nvSpPr>
        <p:spPr>
          <a:xfrm rot="-5400000">
            <a:off x="7886850" y="3886350"/>
            <a:ext cx="1934700" cy="5796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4"/>
          <p:cNvGrpSpPr/>
          <p:nvPr/>
        </p:nvGrpSpPr>
        <p:grpSpPr>
          <a:xfrm rot="10800000">
            <a:off x="270525" y="4719588"/>
            <a:ext cx="2205588" cy="299700"/>
            <a:chOff x="4463988" y="165125"/>
            <a:chExt cx="2205588" cy="299700"/>
          </a:xfrm>
        </p:grpSpPr>
        <p:sp>
          <p:nvSpPr>
            <p:cNvPr id="54" name="Google Shape;54;p4"/>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rot="-5400000">
            <a:off x="3555000" y="-3559800"/>
            <a:ext cx="438900" cy="75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65"/>
        <p:cNvGrpSpPr/>
        <p:nvPr/>
      </p:nvGrpSpPr>
      <p:grpSpPr>
        <a:xfrm>
          <a:off x="0" y="0"/>
          <a:ext cx="0" cy="0"/>
          <a:chOff x="0" y="0"/>
          <a:chExt cx="0" cy="0"/>
        </a:xfrm>
      </p:grpSpPr>
      <p:sp>
        <p:nvSpPr>
          <p:cNvPr id="466" name="Google Shape;466;p26"/>
          <p:cNvSpPr/>
          <p:nvPr/>
        </p:nvSpPr>
        <p:spPr>
          <a:xfrm rot="-5400000">
            <a:off x="4352550" y="347250"/>
            <a:ext cx="438900" cy="915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6"/>
          <p:cNvGrpSpPr/>
          <p:nvPr/>
        </p:nvGrpSpPr>
        <p:grpSpPr>
          <a:xfrm rot="5400000">
            <a:off x="7689713" y="3085588"/>
            <a:ext cx="2205588" cy="299700"/>
            <a:chOff x="4463988" y="165125"/>
            <a:chExt cx="2205588" cy="299700"/>
          </a:xfrm>
        </p:grpSpPr>
        <p:sp>
          <p:nvSpPr>
            <p:cNvPr id="469" name="Google Shape;469;p26"/>
            <p:cNvSpPr/>
            <p:nvPr/>
          </p:nvSpPr>
          <p:spPr>
            <a:xfrm>
              <a:off x="465825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504677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543530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582382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621235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660087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446398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485251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524103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562956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01808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640661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6"/>
          <p:cNvSpPr/>
          <p:nvPr/>
        </p:nvSpPr>
        <p:spPr>
          <a:xfrm>
            <a:off x="8532850" y="196225"/>
            <a:ext cx="409500" cy="4095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6"/>
          <p:cNvGrpSpPr/>
          <p:nvPr/>
        </p:nvGrpSpPr>
        <p:grpSpPr>
          <a:xfrm>
            <a:off x="779663" y="251113"/>
            <a:ext cx="2205588" cy="299700"/>
            <a:chOff x="4463988" y="165125"/>
            <a:chExt cx="2205588" cy="299700"/>
          </a:xfrm>
        </p:grpSpPr>
        <p:sp>
          <p:nvSpPr>
            <p:cNvPr id="483" name="Google Shape;483;p26"/>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a:spLocks noGrp="1"/>
          </p:cNvSpPr>
          <p:nvPr>
            <p:ph type="pic" idx="2"/>
          </p:nvPr>
        </p:nvSpPr>
        <p:spPr>
          <a:xfrm>
            <a:off x="1063825" y="1301699"/>
            <a:ext cx="3142800" cy="11838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69" name="Google Shape;69;p5"/>
          <p:cNvSpPr>
            <a:spLocks noGrp="1"/>
          </p:cNvSpPr>
          <p:nvPr>
            <p:ph type="pic" idx="3"/>
          </p:nvPr>
        </p:nvSpPr>
        <p:spPr>
          <a:xfrm>
            <a:off x="4718700" y="1301699"/>
            <a:ext cx="3142800" cy="11838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70" name="Google Shape;70;p5"/>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rot="5400000">
            <a:off x="7689713" y="1149163"/>
            <a:ext cx="2205588" cy="299700"/>
            <a:chOff x="4463988" y="165125"/>
            <a:chExt cx="2205588" cy="299700"/>
          </a:xfrm>
        </p:grpSpPr>
        <p:sp>
          <p:nvSpPr>
            <p:cNvPr id="73" name="Google Shape;73;p5"/>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8532850" y="406550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txBox="1">
            <a:spLocks noGrp="1"/>
          </p:cNvSpPr>
          <p:nvPr>
            <p:ph type="subTitle" idx="1"/>
          </p:nvPr>
        </p:nvSpPr>
        <p:spPr>
          <a:xfrm>
            <a:off x="1181425" y="2552350"/>
            <a:ext cx="2907600" cy="477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5"/>
          <p:cNvSpPr txBox="1">
            <a:spLocks noGrp="1"/>
          </p:cNvSpPr>
          <p:nvPr>
            <p:ph type="subTitle" idx="4"/>
          </p:nvPr>
        </p:nvSpPr>
        <p:spPr>
          <a:xfrm>
            <a:off x="4836300" y="2552350"/>
            <a:ext cx="2907600" cy="47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8" name="Google Shape;88;p5"/>
          <p:cNvSpPr txBox="1">
            <a:spLocks noGrp="1"/>
          </p:cNvSpPr>
          <p:nvPr>
            <p:ph type="subTitle" idx="5"/>
          </p:nvPr>
        </p:nvSpPr>
        <p:spPr>
          <a:xfrm>
            <a:off x="1181425" y="2959050"/>
            <a:ext cx="2907600" cy="15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5"/>
          <p:cNvSpPr txBox="1">
            <a:spLocks noGrp="1"/>
          </p:cNvSpPr>
          <p:nvPr>
            <p:ph type="subTitle" idx="6"/>
          </p:nvPr>
        </p:nvSpPr>
        <p:spPr>
          <a:xfrm>
            <a:off x="4836300" y="2959050"/>
            <a:ext cx="2907600" cy="15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6"/>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6"/>
          <p:cNvGrpSpPr/>
          <p:nvPr/>
        </p:nvGrpSpPr>
        <p:grpSpPr>
          <a:xfrm rot="5400000">
            <a:off x="7689713" y="3085588"/>
            <a:ext cx="2205588" cy="299700"/>
            <a:chOff x="4463988" y="165125"/>
            <a:chExt cx="2205588" cy="299700"/>
          </a:xfrm>
        </p:grpSpPr>
        <p:sp>
          <p:nvSpPr>
            <p:cNvPr id="96" name="Google Shape;96;p6"/>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6"/>
          <p:cNvSpPr/>
          <p:nvPr/>
        </p:nvSpPr>
        <p:spPr>
          <a:xfrm>
            <a:off x="8532850" y="1962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6"/>
          <p:cNvGrpSpPr/>
          <p:nvPr/>
        </p:nvGrpSpPr>
        <p:grpSpPr>
          <a:xfrm>
            <a:off x="779663" y="196213"/>
            <a:ext cx="2205588" cy="299700"/>
            <a:chOff x="4463988" y="165125"/>
            <a:chExt cx="2205588" cy="299700"/>
          </a:xfrm>
        </p:grpSpPr>
        <p:sp>
          <p:nvSpPr>
            <p:cNvPr id="110" name="Google Shape;110;p6"/>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44" name="Google Shape;144;p8"/>
          <p:cNvSpPr/>
          <p:nvPr/>
        </p:nvSpPr>
        <p:spPr>
          <a:xfrm rot="10800000" flipH="1">
            <a:off x="0" y="-25"/>
            <a:ext cx="2116500" cy="4260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8"/>
          <p:cNvGrpSpPr/>
          <p:nvPr/>
        </p:nvGrpSpPr>
        <p:grpSpPr>
          <a:xfrm>
            <a:off x="6137788" y="145313"/>
            <a:ext cx="2205588" cy="299700"/>
            <a:chOff x="4463988" y="165125"/>
            <a:chExt cx="2205588" cy="299700"/>
          </a:xfrm>
        </p:grpSpPr>
        <p:sp>
          <p:nvSpPr>
            <p:cNvPr id="148" name="Google Shape;148;p8"/>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9"/>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9"/>
          <p:cNvGrpSpPr/>
          <p:nvPr/>
        </p:nvGrpSpPr>
        <p:grpSpPr>
          <a:xfrm rot="5400000">
            <a:off x="7689713" y="1149163"/>
            <a:ext cx="2205588" cy="299700"/>
            <a:chOff x="4463988" y="165125"/>
            <a:chExt cx="2205588" cy="299700"/>
          </a:xfrm>
        </p:grpSpPr>
        <p:sp>
          <p:nvSpPr>
            <p:cNvPr id="166" name="Google Shape;166;p9"/>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9"/>
          <p:cNvSpPr/>
          <p:nvPr/>
        </p:nvSpPr>
        <p:spPr>
          <a:xfrm>
            <a:off x="8532850" y="406550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1" name="Google Shape;181;p10"/>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0"/>
          <p:cNvGrpSpPr/>
          <p:nvPr/>
        </p:nvGrpSpPr>
        <p:grpSpPr>
          <a:xfrm>
            <a:off x="1319688" y="237813"/>
            <a:ext cx="2205588" cy="299700"/>
            <a:chOff x="4463988" y="165125"/>
            <a:chExt cx="2205588" cy="299700"/>
          </a:xfrm>
        </p:grpSpPr>
        <p:sp>
          <p:nvSpPr>
            <p:cNvPr id="183" name="Google Shape;183;p10"/>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0"/>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7"/>
        <p:cNvGrpSpPr/>
        <p:nvPr/>
      </p:nvGrpSpPr>
      <p:grpSpPr>
        <a:xfrm>
          <a:off x="0" y="0"/>
          <a:ext cx="0" cy="0"/>
          <a:chOff x="0" y="0"/>
          <a:chExt cx="0" cy="0"/>
        </a:xfrm>
      </p:grpSpPr>
      <p:sp>
        <p:nvSpPr>
          <p:cNvPr id="198" name="Google Shape;198;p11"/>
          <p:cNvSpPr txBox="1">
            <a:spLocks noGrp="1"/>
          </p:cNvSpPr>
          <p:nvPr>
            <p:ph type="title" hasCustomPrompt="1"/>
          </p:nvPr>
        </p:nvSpPr>
        <p:spPr>
          <a:xfrm>
            <a:off x="1500600" y="1782425"/>
            <a:ext cx="6142800" cy="1185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a:spLocks noGrp="1"/>
          </p:cNvSpPr>
          <p:nvPr>
            <p:ph type="subTitle" idx="1"/>
          </p:nvPr>
        </p:nvSpPr>
        <p:spPr>
          <a:xfrm>
            <a:off x="1500600" y="2960550"/>
            <a:ext cx="6142800" cy="4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0" name="Google Shape;200;p11"/>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5400000">
            <a:off x="4352550" y="-43573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445150" y="20827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1"/>
          <p:cNvGrpSpPr/>
          <p:nvPr/>
        </p:nvGrpSpPr>
        <p:grpSpPr>
          <a:xfrm rot="5400000">
            <a:off x="7713238" y="2274938"/>
            <a:ext cx="2205588" cy="299700"/>
            <a:chOff x="4463988" y="165125"/>
            <a:chExt cx="2205588" cy="299700"/>
          </a:xfrm>
        </p:grpSpPr>
        <p:sp>
          <p:nvSpPr>
            <p:cNvPr id="204" name="Google Shape;204;p11"/>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oboto Medium"/>
              <a:buNone/>
              <a:defRPr sz="3500">
                <a:solidFill>
                  <a:schemeClr val="dk1"/>
                </a:solidFill>
                <a:latin typeface="Roboto Medium"/>
                <a:ea typeface="Roboto Medium"/>
                <a:cs typeface="Roboto Medium"/>
                <a:sym typeface="Roboto Medium"/>
              </a:defRPr>
            </a:lvl1pPr>
            <a:lvl2pPr lvl="1"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Roboto"/>
              <a:buChar char="●"/>
              <a:defRPr>
                <a:solidFill>
                  <a:schemeClr val="accent2"/>
                </a:solidFill>
                <a:latin typeface="Roboto"/>
                <a:ea typeface="Roboto"/>
                <a:cs typeface="Roboto"/>
                <a:sym typeface="Roboto"/>
              </a:defRPr>
            </a:lvl1pPr>
            <a:lvl2pPr marL="914400" lvl="1"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2pPr>
            <a:lvl3pPr marL="1371600" lvl="2"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3pPr>
            <a:lvl4pPr marL="1828800" lvl="3"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4pPr>
            <a:lvl5pPr marL="2286000" lvl="4"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5pPr>
            <a:lvl6pPr marL="2743200" lvl="5"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6pPr>
            <a:lvl7pPr marL="3200400" lvl="6"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7pPr>
            <a:lvl8pPr marL="3657600" lvl="7"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8pPr>
            <a:lvl9pPr marL="4114800" lvl="8" indent="-317500">
              <a:lnSpc>
                <a:spcPct val="100000"/>
              </a:lnSpc>
              <a:spcBef>
                <a:spcPts val="1600"/>
              </a:spcBef>
              <a:spcAft>
                <a:spcPts val="1600"/>
              </a:spcAft>
              <a:buClr>
                <a:schemeClr val="accent2"/>
              </a:buClr>
              <a:buSzPts val="1400"/>
              <a:buFont typeface="Roboto"/>
              <a:buChar char="■"/>
              <a:defRPr>
                <a:solidFill>
                  <a:schemeClr val="accen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4" r:id="rId13"/>
    <p:sldLayoutId id="2147483665" r:id="rId14"/>
    <p:sldLayoutId id="2147483667" r:id="rId15"/>
    <p:sldLayoutId id="2147483668" r:id="rId16"/>
    <p:sldLayoutId id="2147483669" r:id="rId17"/>
    <p:sldLayoutId id="2147483670" r:id="rId18"/>
    <p:sldLayoutId id="2147483671" r:id="rId19"/>
    <p:sldLayoutId id="2147483672"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7"/>
          <p:cNvSpPr txBox="1">
            <a:spLocks noGrp="1"/>
          </p:cNvSpPr>
          <p:nvPr>
            <p:ph type="ctrTitle"/>
          </p:nvPr>
        </p:nvSpPr>
        <p:spPr>
          <a:xfrm>
            <a:off x="3899795" y="941100"/>
            <a:ext cx="4529100" cy="26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3"/>
                </a:solidFill>
                <a:latin typeface="Roboto Black"/>
                <a:ea typeface="Roboto Black"/>
                <a:cs typeface="Roboto Black"/>
                <a:sym typeface="Roboto Black"/>
              </a:rPr>
              <a:t>Business Process and UML</a:t>
            </a:r>
            <a:endParaRPr dirty="0">
              <a:solidFill>
                <a:schemeClr val="accent3"/>
              </a:solidFill>
              <a:latin typeface="Roboto Black"/>
              <a:ea typeface="Roboto Black"/>
              <a:cs typeface="Roboto Black"/>
              <a:sym typeface="Roboto Black"/>
            </a:endParaRPr>
          </a:p>
        </p:txBody>
      </p:sp>
      <p:sp>
        <p:nvSpPr>
          <p:cNvPr id="500" name="Google Shape;500;p27"/>
          <p:cNvSpPr txBox="1">
            <a:spLocks noGrp="1"/>
          </p:cNvSpPr>
          <p:nvPr>
            <p:ph type="subTitle" idx="1"/>
          </p:nvPr>
        </p:nvSpPr>
        <p:spPr>
          <a:xfrm>
            <a:off x="3899775" y="3792925"/>
            <a:ext cx="45291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Rr Octanty Mulianingtyas, S.Kom, M.Sc</a:t>
            </a:r>
            <a:endParaRPr dirty="0"/>
          </a:p>
        </p:txBody>
      </p:sp>
      <p:pic>
        <p:nvPicPr>
          <p:cNvPr id="501" name="Google Shape;501;p27"/>
          <p:cNvPicPr preferRelativeResize="0">
            <a:picLocks noGrp="1"/>
          </p:cNvPicPr>
          <p:nvPr>
            <p:ph type="pic" idx="2"/>
          </p:nvPr>
        </p:nvPicPr>
        <p:blipFill rotWithShape="1">
          <a:blip r:embed="rId3">
            <a:alphaModFix/>
          </a:blip>
          <a:srcRect/>
          <a:stretch/>
        </p:blipFill>
        <p:spPr>
          <a:xfrm>
            <a:off x="715100" y="565050"/>
            <a:ext cx="2679000" cy="4013400"/>
          </a:xfrm>
          <a:prstGeom prst="round2DiagRect">
            <a:avLst>
              <a:gd name="adj1" fmla="val 16667"/>
              <a:gd name="adj2" fmla="val 0"/>
            </a:avLst>
          </a:prstGeom>
        </p:spPr>
      </p:pic>
      <p:sp>
        <p:nvSpPr>
          <p:cNvPr id="502" name="Google Shape;502;p27"/>
          <p:cNvSpPr/>
          <p:nvPr/>
        </p:nvSpPr>
        <p:spPr>
          <a:xfrm>
            <a:off x="7763500" y="3913000"/>
            <a:ext cx="665400" cy="6654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3170875" y="53500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UML is an excellent choice for business process</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6FCBF072-CCAA-FB4F-17B8-6D8512E06178}"/>
              </a:ext>
            </a:extLst>
          </p:cNvPr>
          <p:cNvSpPr txBox="1"/>
          <p:nvPr/>
        </p:nvSpPr>
        <p:spPr>
          <a:xfrm>
            <a:off x="854015" y="1253220"/>
            <a:ext cx="8122076" cy="2308324"/>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3. From a business perspective, UML provides a cost-effective way to rapidly model processes.</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4. From a user perspective, UML diagrams are easy to comprehend after an appropriate level of training. Companies that are looking for an inexpensive way to quickly capture and present information could reap great benefits by incorporating the UML to fulfill this </a:t>
            </a:r>
            <a:r>
              <a:rPr lang="en-ID" sz="1800" b="0" i="0" u="none" strike="noStrike" baseline="0" dirty="0">
                <a:latin typeface="Times New Roman" panose="02020603050405020304" pitchFamily="18" charset="0"/>
              </a:rPr>
              <a:t>need.</a:t>
            </a:r>
            <a:endParaRPr lang="en-ID" sz="1800" dirty="0"/>
          </a:p>
          <a:p>
            <a:pPr algn="l"/>
            <a:endParaRPr lang="en-US" sz="1800" dirty="0">
              <a:latin typeface="Times New Roman" panose="02020603050405020304" pitchFamily="18" charset="0"/>
            </a:endParaRPr>
          </a:p>
        </p:txBody>
      </p:sp>
    </p:spTree>
    <p:extLst>
      <p:ext uri="{BB962C8B-B14F-4D97-AF65-F5344CB8AC3E}">
        <p14:creationId xmlns:p14="http://schemas.microsoft.com/office/powerpoint/2010/main" val="97212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Infomarket.com</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6FCBF072-CCAA-FB4F-17B8-6D8512E06178}"/>
              </a:ext>
            </a:extLst>
          </p:cNvPr>
          <p:cNvSpPr txBox="1"/>
          <p:nvPr/>
        </p:nvSpPr>
        <p:spPr>
          <a:xfrm>
            <a:off x="621102" y="935625"/>
            <a:ext cx="8122076" cy="3139321"/>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Infomarket.com is a fictional company based upon genuine business plans of</a:t>
            </a:r>
          </a:p>
          <a:p>
            <a:pPr algn="l"/>
            <a:r>
              <a:rPr lang="en-US" sz="1800" b="0" i="0" u="none" strike="noStrike" baseline="0" dirty="0">
                <a:latin typeface="Times New Roman" panose="02020603050405020304" pitchFamily="18" charset="0"/>
              </a:rPr>
              <a:t>actual companies. Infomarket.com is an internet company provides an electronic</a:t>
            </a:r>
          </a:p>
          <a:p>
            <a:pPr algn="l"/>
            <a:r>
              <a:rPr lang="en-US" sz="1800" b="0" i="0" u="none" strike="noStrike" baseline="0" dirty="0">
                <a:latin typeface="Times New Roman" panose="02020603050405020304" pitchFamily="18" charset="0"/>
              </a:rPr>
              <a:t>storefront for buying and selling unique research reports. There are two primary</a:t>
            </a:r>
          </a:p>
          <a:p>
            <a:pPr algn="l"/>
            <a:r>
              <a:rPr lang="en-US" sz="1800" b="0" i="0" u="none" strike="noStrike" baseline="0" dirty="0">
                <a:latin typeface="Times New Roman" panose="02020603050405020304" pitchFamily="18" charset="0"/>
              </a:rPr>
              <a:t>customers: buyers and sellers. Buyers are consumers who purchase the reports and</a:t>
            </a:r>
          </a:p>
          <a:p>
            <a:pPr algn="l"/>
            <a:r>
              <a:rPr lang="en-US" sz="1800" b="0" i="0" u="none" strike="noStrike" baseline="0" dirty="0">
                <a:latin typeface="Times New Roman" panose="02020603050405020304" pitchFamily="18" charset="0"/>
              </a:rPr>
              <a:t>sellers are the report authors.</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The Infomarket.com Project Manager is a fictional character who will serve as the</a:t>
            </a:r>
          </a:p>
          <a:p>
            <a:pPr algn="l"/>
            <a:r>
              <a:rPr lang="en-US" sz="1800" b="0" i="0" u="none" strike="noStrike" baseline="0" dirty="0">
                <a:latin typeface="Times New Roman" panose="02020603050405020304" pitchFamily="18" charset="0"/>
              </a:rPr>
              <a:t>subject matter expert who will review all Infomarket.com diagrams. The Infomarket.com. Project Manager has received an appropriate level of training in order to understand the diagrams, including parts of the diagrams that are not explained.</a:t>
            </a:r>
            <a:endParaRPr lang="en-ID" dirty="0"/>
          </a:p>
        </p:txBody>
      </p:sp>
    </p:spTree>
    <p:extLst>
      <p:ext uri="{BB962C8B-B14F-4D97-AF65-F5344CB8AC3E}">
        <p14:creationId xmlns:p14="http://schemas.microsoft.com/office/powerpoint/2010/main" val="60618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p:txBody>
          <a:bodyPr/>
          <a:lstStyle/>
          <a:p>
            <a:r>
              <a:rPr lang="en-US" dirty="0"/>
              <a:t>Use case</a:t>
            </a:r>
            <a:endParaRPr lang="en-ID" dirty="0"/>
          </a:p>
        </p:txBody>
      </p:sp>
      <p:sp>
        <p:nvSpPr>
          <p:cNvPr id="4" name="TextBox 3">
            <a:extLst>
              <a:ext uri="{FF2B5EF4-FFF2-40B4-BE49-F238E27FC236}">
                <a16:creationId xmlns:a16="http://schemas.microsoft.com/office/drawing/2014/main" id="{221CF8A7-F14A-89C0-554B-67122C68E029}"/>
              </a:ext>
            </a:extLst>
          </p:cNvPr>
          <p:cNvSpPr txBox="1"/>
          <p:nvPr/>
        </p:nvSpPr>
        <p:spPr>
          <a:xfrm>
            <a:off x="719999" y="1232922"/>
            <a:ext cx="6370913" cy="2462213"/>
          </a:xfrm>
          <a:prstGeom prst="rect">
            <a:avLst/>
          </a:prstGeom>
          <a:noFill/>
        </p:spPr>
        <p:txBody>
          <a:bodyPr wrap="square">
            <a:spAutoFit/>
          </a:bodyPr>
          <a:lstStyle/>
          <a:p>
            <a:pPr algn="l"/>
            <a:r>
              <a:rPr lang="en-ID" sz="1400" b="1" i="0" u="none" strike="noStrike" baseline="0" dirty="0">
                <a:latin typeface="Times New Roman" panose="02020603050405020304" pitchFamily="18" charset="0"/>
              </a:rPr>
              <a:t>Name</a:t>
            </a:r>
            <a:r>
              <a:rPr lang="en-ID" sz="1400" b="0" i="0" u="none" strike="noStrike" baseline="0" dirty="0">
                <a:latin typeface="Times New Roman" panose="02020603050405020304" pitchFamily="18" charset="0"/>
              </a:rPr>
              <a:t>: Register Account</a:t>
            </a:r>
          </a:p>
          <a:p>
            <a:pPr algn="l"/>
            <a:endParaRPr lang="en-ID" sz="1400" b="0" i="0" u="none" strike="noStrike" baseline="0" dirty="0">
              <a:latin typeface="Times New Roman" panose="02020603050405020304" pitchFamily="18" charset="0"/>
            </a:endParaRPr>
          </a:p>
          <a:p>
            <a:pPr algn="l"/>
            <a:r>
              <a:rPr lang="en-US" sz="1400" b="1" i="0" u="none" strike="noStrike" baseline="0" dirty="0">
                <a:latin typeface="Times New Roman" panose="02020603050405020304" pitchFamily="18" charset="0"/>
              </a:rPr>
              <a:t>Purpose</a:t>
            </a:r>
            <a:r>
              <a:rPr lang="en-US" sz="1400" b="0" i="0" u="none" strike="noStrike" baseline="0" dirty="0">
                <a:latin typeface="Times New Roman" panose="02020603050405020304" pitchFamily="18" charset="0"/>
              </a:rPr>
              <a:t>: Define the steps that a seller must follow in order for the seller to register with Infomarket.com so that they are permitted to sell reports on the Infomarket.com</a:t>
            </a:r>
          </a:p>
          <a:p>
            <a:pPr algn="l"/>
            <a:r>
              <a:rPr lang="en-ID" sz="1400" b="0" i="0" u="none" strike="noStrike" baseline="0" dirty="0">
                <a:latin typeface="Times New Roman" panose="02020603050405020304" pitchFamily="18" charset="0"/>
              </a:rPr>
              <a:t>electronic store.</a:t>
            </a:r>
          </a:p>
          <a:p>
            <a:pPr algn="l"/>
            <a:endParaRPr lang="en-ID" sz="1400" b="0" i="0" u="none" strike="noStrike" baseline="0" dirty="0">
              <a:latin typeface="Times New Roman" panose="02020603050405020304" pitchFamily="18" charset="0"/>
            </a:endParaRPr>
          </a:p>
          <a:p>
            <a:pPr algn="l"/>
            <a:r>
              <a:rPr lang="en-ID" sz="1400" b="1" i="0" u="none" strike="noStrike" baseline="0" dirty="0">
                <a:latin typeface="Times New Roman" panose="02020603050405020304" pitchFamily="18" charset="0"/>
              </a:rPr>
              <a:t>Actors: </a:t>
            </a:r>
            <a:r>
              <a:rPr lang="en-ID" sz="1400" b="0" i="0" u="none" strike="noStrike" baseline="0" dirty="0">
                <a:latin typeface="Times New Roman" panose="02020603050405020304" pitchFamily="18" charset="0"/>
              </a:rPr>
              <a:t>Seller</a:t>
            </a:r>
          </a:p>
          <a:p>
            <a:pPr algn="l"/>
            <a:endParaRPr lang="en-ID" sz="1400" b="0" i="0" u="none" strike="noStrike" baseline="0" dirty="0">
              <a:latin typeface="Times New Roman" panose="02020603050405020304" pitchFamily="18" charset="0"/>
            </a:endParaRPr>
          </a:p>
          <a:p>
            <a:pPr algn="l"/>
            <a:r>
              <a:rPr lang="en-US" sz="1400" b="1" i="0" u="none" strike="noStrike" baseline="0" dirty="0">
                <a:latin typeface="Times New Roman" panose="02020603050405020304" pitchFamily="18" charset="0"/>
              </a:rPr>
              <a:t>Preconditions: </a:t>
            </a:r>
            <a:r>
              <a:rPr lang="en-US" sz="1400" b="0" i="0" u="none" strike="noStrike" baseline="0" dirty="0">
                <a:latin typeface="Times New Roman" panose="02020603050405020304" pitchFamily="18" charset="0"/>
              </a:rPr>
              <a:t>The seller understands the business proposition that Infomarket.com</a:t>
            </a:r>
          </a:p>
          <a:p>
            <a:pPr algn="l"/>
            <a:r>
              <a:rPr lang="en-US" sz="1400" b="0" i="0" u="none" strike="noStrike" baseline="0" dirty="0">
                <a:latin typeface="Times New Roman" panose="02020603050405020304" pitchFamily="18" charset="0"/>
              </a:rPr>
              <a:t>offers. The seller understands their responsibilities, and desires to register account</a:t>
            </a:r>
          </a:p>
          <a:p>
            <a:pPr algn="l"/>
            <a:r>
              <a:rPr lang="en-ID" sz="1400" b="0" i="0" u="none" strike="noStrike" baseline="0" dirty="0">
                <a:latin typeface="Times New Roman" panose="02020603050405020304" pitchFamily="18" charset="0"/>
              </a:rPr>
              <a:t>information at Infomarket.com.</a:t>
            </a:r>
            <a:endParaRPr lang="en-ID" dirty="0"/>
          </a:p>
        </p:txBody>
      </p:sp>
    </p:spTree>
    <p:extLst>
      <p:ext uri="{BB962C8B-B14F-4D97-AF65-F5344CB8AC3E}">
        <p14:creationId xmlns:p14="http://schemas.microsoft.com/office/powerpoint/2010/main" val="340945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p:txBody>
          <a:bodyPr/>
          <a:lstStyle/>
          <a:p>
            <a:r>
              <a:rPr lang="en-US" dirty="0"/>
              <a:t>Use case (</a:t>
            </a:r>
            <a:r>
              <a:rPr lang="en-US" dirty="0" err="1"/>
              <a:t>cont</a:t>
            </a:r>
            <a:r>
              <a:rPr lang="en-US" dirty="0"/>
              <a:t>)</a:t>
            </a:r>
            <a:endParaRPr lang="en-ID" dirty="0"/>
          </a:p>
        </p:txBody>
      </p:sp>
      <p:sp>
        <p:nvSpPr>
          <p:cNvPr id="4" name="TextBox 3">
            <a:extLst>
              <a:ext uri="{FF2B5EF4-FFF2-40B4-BE49-F238E27FC236}">
                <a16:creationId xmlns:a16="http://schemas.microsoft.com/office/drawing/2014/main" id="{221CF8A7-F14A-89C0-554B-67122C68E029}"/>
              </a:ext>
            </a:extLst>
          </p:cNvPr>
          <p:cNvSpPr txBox="1"/>
          <p:nvPr/>
        </p:nvSpPr>
        <p:spPr>
          <a:xfrm>
            <a:off x="719999" y="1232922"/>
            <a:ext cx="7371578" cy="3046988"/>
          </a:xfrm>
          <a:prstGeom prst="rect">
            <a:avLst/>
          </a:prstGeom>
          <a:noFill/>
        </p:spPr>
        <p:txBody>
          <a:bodyPr wrap="square">
            <a:spAutoFit/>
          </a:bodyPr>
          <a:lstStyle/>
          <a:p>
            <a:pPr algn="l"/>
            <a:r>
              <a:rPr lang="en-ID" sz="1600" b="1" i="0" u="none" strike="noStrike" baseline="0" dirty="0">
                <a:latin typeface="Times New Roman" panose="02020603050405020304" pitchFamily="18" charset="0"/>
              </a:rPr>
              <a:t>Main Flow:</a:t>
            </a:r>
          </a:p>
          <a:p>
            <a:pPr algn="l"/>
            <a:r>
              <a:rPr lang="en-US" sz="1600" b="1" i="0" u="none" strike="noStrike" baseline="0" dirty="0">
                <a:latin typeface="Times New Roman" panose="02020603050405020304" pitchFamily="18" charset="0"/>
              </a:rPr>
              <a:t>1. </a:t>
            </a:r>
            <a:r>
              <a:rPr lang="en-US" sz="1600" b="0" i="0" u="none" strike="noStrike" baseline="0" dirty="0">
                <a:latin typeface="Times New Roman" panose="02020603050405020304" pitchFamily="18" charset="0"/>
              </a:rPr>
              <a:t>Register Account begins when the seller finds location on website that allows them to </a:t>
            </a:r>
            <a:r>
              <a:rPr lang="en-ID" sz="1600" b="0" i="0" u="none" strike="noStrike" baseline="0" dirty="0">
                <a:latin typeface="Times New Roman" panose="02020603050405020304" pitchFamily="18" charset="0"/>
              </a:rPr>
              <a:t>register account information.</a:t>
            </a:r>
          </a:p>
          <a:p>
            <a:pPr algn="l"/>
            <a:r>
              <a:rPr lang="en-US" sz="1600" b="1" i="0" u="none" strike="noStrike" baseline="0" dirty="0">
                <a:latin typeface="Times New Roman" panose="02020603050405020304" pitchFamily="18" charset="0"/>
              </a:rPr>
              <a:t>2. </a:t>
            </a:r>
            <a:r>
              <a:rPr lang="en-US" sz="1600" b="0" i="0" u="none" strike="noStrike" baseline="0" dirty="0">
                <a:latin typeface="Times New Roman" panose="02020603050405020304" pitchFamily="18" charset="0"/>
              </a:rPr>
              <a:t>The seller reads the steps necessary to complete registration process.</a:t>
            </a:r>
          </a:p>
          <a:p>
            <a:pPr algn="l"/>
            <a:r>
              <a:rPr lang="en-US" sz="1600" b="1" i="0" u="none" strike="noStrike" baseline="0" dirty="0">
                <a:latin typeface="Times New Roman" panose="02020603050405020304" pitchFamily="18" charset="0"/>
              </a:rPr>
              <a:t>3. </a:t>
            </a:r>
            <a:r>
              <a:rPr lang="en-US" sz="1600" b="0" i="0" u="none" strike="noStrike" baseline="0" dirty="0">
                <a:latin typeface="Times New Roman" panose="02020603050405020304" pitchFamily="18" charset="0"/>
              </a:rPr>
              <a:t>The seller inputs all required personal data.</a:t>
            </a:r>
          </a:p>
          <a:p>
            <a:pPr algn="l"/>
            <a:r>
              <a:rPr lang="en-US" sz="1600" b="1" i="0" u="none" strike="noStrike" baseline="0" dirty="0">
                <a:latin typeface="Times New Roman" panose="02020603050405020304" pitchFamily="18" charset="0"/>
              </a:rPr>
              <a:t>4. </a:t>
            </a:r>
            <a:r>
              <a:rPr lang="en-US" sz="1600" b="0" i="0" u="none" strike="noStrike" baseline="0" dirty="0">
                <a:latin typeface="Times New Roman" panose="02020603050405020304" pitchFamily="18" charset="0"/>
              </a:rPr>
              <a:t>Register Account ends when the seller replies to an email confirmation of receipt of</a:t>
            </a:r>
          </a:p>
          <a:p>
            <a:pPr algn="l"/>
            <a:r>
              <a:rPr lang="en-ID" sz="1600" b="0" i="0" u="none" strike="noStrike" baseline="0" dirty="0">
                <a:latin typeface="Times New Roman" panose="02020603050405020304" pitchFamily="18" charset="0"/>
              </a:rPr>
              <a:t>their account information.</a:t>
            </a:r>
          </a:p>
          <a:p>
            <a:pPr algn="l"/>
            <a:r>
              <a:rPr lang="en-ID" sz="1600" b="1" i="0" u="none" strike="noStrike" baseline="0" dirty="0">
                <a:latin typeface="Times New Roman" panose="02020603050405020304" pitchFamily="18" charset="0"/>
              </a:rPr>
              <a:t>Alternate Flows: </a:t>
            </a:r>
            <a:r>
              <a:rPr lang="en-ID" sz="1600" b="0" i="0" u="none" strike="noStrike" baseline="0" dirty="0">
                <a:latin typeface="Times New Roman" panose="02020603050405020304" pitchFamily="18" charset="0"/>
              </a:rPr>
              <a:t>None</a:t>
            </a:r>
          </a:p>
          <a:p>
            <a:pPr algn="l"/>
            <a:r>
              <a:rPr lang="en-US" sz="1600" b="1" i="0" u="none" strike="noStrike" baseline="0" dirty="0">
                <a:latin typeface="Times New Roman" panose="02020603050405020304" pitchFamily="18" charset="0"/>
              </a:rPr>
              <a:t>Postconditions: </a:t>
            </a:r>
            <a:r>
              <a:rPr lang="en-US" sz="1600" b="0" i="0" u="none" strike="noStrike" baseline="0" dirty="0">
                <a:latin typeface="Times New Roman" panose="02020603050405020304" pitchFamily="18" charset="0"/>
              </a:rPr>
              <a:t>The seller has completed all the necessary steps in order to be permitted</a:t>
            </a:r>
          </a:p>
          <a:p>
            <a:pPr algn="l"/>
            <a:r>
              <a:rPr lang="en-US" sz="1600" b="0" i="0" u="none" strike="noStrike" baseline="0" dirty="0">
                <a:latin typeface="Times New Roman" panose="02020603050405020304" pitchFamily="18" charset="0"/>
              </a:rPr>
              <a:t>to sell material on Infomarket.com. The seller has received confirmation that the</a:t>
            </a:r>
          </a:p>
          <a:p>
            <a:pPr algn="l"/>
            <a:r>
              <a:rPr lang="en-US" sz="1600" b="0" i="0" u="none" strike="noStrike" baseline="0" dirty="0">
                <a:latin typeface="Times New Roman" panose="02020603050405020304" pitchFamily="18" charset="0"/>
              </a:rPr>
              <a:t>information they submitted has been received by Infomarket.com.</a:t>
            </a:r>
            <a:endParaRPr lang="en-ID" sz="1600" dirty="0"/>
          </a:p>
        </p:txBody>
      </p:sp>
    </p:spTree>
    <p:extLst>
      <p:ext uri="{BB962C8B-B14F-4D97-AF65-F5344CB8AC3E}">
        <p14:creationId xmlns:p14="http://schemas.microsoft.com/office/powerpoint/2010/main" val="416367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p:txBody>
          <a:bodyPr/>
          <a:lstStyle/>
          <a:p>
            <a:r>
              <a:rPr lang="en-US" dirty="0"/>
              <a:t>Use case (</a:t>
            </a:r>
            <a:r>
              <a:rPr lang="en-US" dirty="0" err="1"/>
              <a:t>cont</a:t>
            </a:r>
            <a:r>
              <a:rPr lang="en-US" dirty="0"/>
              <a:t>)</a:t>
            </a:r>
            <a:endParaRPr lang="en-ID" dirty="0"/>
          </a:p>
        </p:txBody>
      </p:sp>
      <p:sp>
        <p:nvSpPr>
          <p:cNvPr id="4" name="TextBox 3">
            <a:extLst>
              <a:ext uri="{FF2B5EF4-FFF2-40B4-BE49-F238E27FC236}">
                <a16:creationId xmlns:a16="http://schemas.microsoft.com/office/drawing/2014/main" id="{221CF8A7-F14A-89C0-554B-67122C68E029}"/>
              </a:ext>
            </a:extLst>
          </p:cNvPr>
          <p:cNvSpPr txBox="1"/>
          <p:nvPr/>
        </p:nvSpPr>
        <p:spPr>
          <a:xfrm>
            <a:off x="719999" y="1232922"/>
            <a:ext cx="7371578" cy="3046988"/>
          </a:xfrm>
          <a:prstGeom prst="rect">
            <a:avLst/>
          </a:prstGeom>
          <a:noFill/>
        </p:spPr>
        <p:txBody>
          <a:bodyPr wrap="square">
            <a:spAutoFit/>
          </a:bodyPr>
          <a:lstStyle/>
          <a:p>
            <a:pPr algn="l"/>
            <a:r>
              <a:rPr lang="en-ID" sz="1600" b="1" i="0" u="none" strike="noStrike" baseline="0" dirty="0">
                <a:latin typeface="Times New Roman" panose="02020603050405020304" pitchFamily="18" charset="0"/>
              </a:rPr>
              <a:t>Main Flow:</a:t>
            </a:r>
          </a:p>
          <a:p>
            <a:pPr algn="l"/>
            <a:r>
              <a:rPr lang="en-US" sz="1600" b="1" i="0" u="none" strike="noStrike" baseline="0" dirty="0">
                <a:latin typeface="Times New Roman" panose="02020603050405020304" pitchFamily="18" charset="0"/>
              </a:rPr>
              <a:t>1. </a:t>
            </a:r>
            <a:r>
              <a:rPr lang="en-US" sz="1600" b="0" i="0" u="none" strike="noStrike" baseline="0" dirty="0">
                <a:latin typeface="Times New Roman" panose="02020603050405020304" pitchFamily="18" charset="0"/>
              </a:rPr>
              <a:t>Register Account begins when the seller finds location on website that allows them to </a:t>
            </a:r>
            <a:r>
              <a:rPr lang="en-ID" sz="1600" b="0" i="0" u="none" strike="noStrike" baseline="0" dirty="0">
                <a:latin typeface="Times New Roman" panose="02020603050405020304" pitchFamily="18" charset="0"/>
              </a:rPr>
              <a:t>register account information.</a:t>
            </a:r>
          </a:p>
          <a:p>
            <a:pPr algn="l"/>
            <a:r>
              <a:rPr lang="en-US" sz="1600" b="1" i="0" u="none" strike="noStrike" baseline="0" dirty="0">
                <a:latin typeface="Times New Roman" panose="02020603050405020304" pitchFamily="18" charset="0"/>
              </a:rPr>
              <a:t>2. </a:t>
            </a:r>
            <a:r>
              <a:rPr lang="en-US" sz="1600" b="0" i="0" u="none" strike="noStrike" baseline="0" dirty="0">
                <a:latin typeface="Times New Roman" panose="02020603050405020304" pitchFamily="18" charset="0"/>
              </a:rPr>
              <a:t>The seller reads the steps necessary to complete registration process.</a:t>
            </a:r>
          </a:p>
          <a:p>
            <a:pPr algn="l"/>
            <a:r>
              <a:rPr lang="en-US" sz="1600" b="1" i="0" u="none" strike="noStrike" baseline="0" dirty="0">
                <a:latin typeface="Times New Roman" panose="02020603050405020304" pitchFamily="18" charset="0"/>
              </a:rPr>
              <a:t>3. </a:t>
            </a:r>
            <a:r>
              <a:rPr lang="en-US" sz="1600" b="0" i="0" u="none" strike="noStrike" baseline="0" dirty="0">
                <a:latin typeface="Times New Roman" panose="02020603050405020304" pitchFamily="18" charset="0"/>
              </a:rPr>
              <a:t>The seller inputs all required personal data.</a:t>
            </a:r>
          </a:p>
          <a:p>
            <a:pPr algn="l"/>
            <a:r>
              <a:rPr lang="en-US" sz="1600" b="1" i="0" u="none" strike="noStrike" baseline="0" dirty="0">
                <a:latin typeface="Times New Roman" panose="02020603050405020304" pitchFamily="18" charset="0"/>
              </a:rPr>
              <a:t>4. </a:t>
            </a:r>
            <a:r>
              <a:rPr lang="en-US" sz="1600" b="0" i="0" u="none" strike="noStrike" baseline="0" dirty="0">
                <a:latin typeface="Times New Roman" panose="02020603050405020304" pitchFamily="18" charset="0"/>
              </a:rPr>
              <a:t>Register Account ends when the seller replies to an email confirmation of receipt of</a:t>
            </a:r>
          </a:p>
          <a:p>
            <a:pPr algn="l"/>
            <a:r>
              <a:rPr lang="en-ID" sz="1600" b="0" i="0" u="none" strike="noStrike" baseline="0" dirty="0">
                <a:latin typeface="Times New Roman" panose="02020603050405020304" pitchFamily="18" charset="0"/>
              </a:rPr>
              <a:t>their account information.</a:t>
            </a:r>
          </a:p>
          <a:p>
            <a:pPr algn="l"/>
            <a:r>
              <a:rPr lang="en-ID" sz="1600" b="1" i="0" u="none" strike="noStrike" baseline="0" dirty="0">
                <a:latin typeface="Times New Roman" panose="02020603050405020304" pitchFamily="18" charset="0"/>
              </a:rPr>
              <a:t>Alternate Flows: </a:t>
            </a:r>
            <a:r>
              <a:rPr lang="en-ID" sz="1600" b="0" i="0" u="none" strike="noStrike" baseline="0" dirty="0">
                <a:latin typeface="Times New Roman" panose="02020603050405020304" pitchFamily="18" charset="0"/>
              </a:rPr>
              <a:t>None</a:t>
            </a:r>
          </a:p>
          <a:p>
            <a:pPr algn="l"/>
            <a:r>
              <a:rPr lang="en-US" sz="1600" b="1" i="0" u="none" strike="noStrike" baseline="0" dirty="0">
                <a:latin typeface="Times New Roman" panose="02020603050405020304" pitchFamily="18" charset="0"/>
              </a:rPr>
              <a:t>Postconditions: </a:t>
            </a:r>
            <a:r>
              <a:rPr lang="en-US" sz="1600" b="0" i="0" u="none" strike="noStrike" baseline="0" dirty="0">
                <a:latin typeface="Times New Roman" panose="02020603050405020304" pitchFamily="18" charset="0"/>
              </a:rPr>
              <a:t>The seller has completed all the necessary steps in order to be permitted</a:t>
            </a:r>
          </a:p>
          <a:p>
            <a:pPr algn="l"/>
            <a:r>
              <a:rPr lang="en-US" sz="1600" b="0" i="0" u="none" strike="noStrike" baseline="0" dirty="0">
                <a:latin typeface="Times New Roman" panose="02020603050405020304" pitchFamily="18" charset="0"/>
              </a:rPr>
              <a:t>to sell material on Infomarket.com. The seller has received confirmation that the</a:t>
            </a:r>
          </a:p>
          <a:p>
            <a:pPr algn="l"/>
            <a:r>
              <a:rPr lang="en-US" sz="1600" b="0" i="0" u="none" strike="noStrike" baseline="0" dirty="0">
                <a:latin typeface="Times New Roman" panose="02020603050405020304" pitchFamily="18" charset="0"/>
              </a:rPr>
              <a:t>information they submitted has been received by Infomarket.com.</a:t>
            </a:r>
            <a:endParaRPr lang="en-ID" sz="1600" dirty="0"/>
          </a:p>
        </p:txBody>
      </p:sp>
    </p:spTree>
    <p:extLst>
      <p:ext uri="{BB962C8B-B14F-4D97-AF65-F5344CB8AC3E}">
        <p14:creationId xmlns:p14="http://schemas.microsoft.com/office/powerpoint/2010/main" val="142204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dirty="0"/>
              <a:t>Use case (</a:t>
            </a:r>
            <a:r>
              <a:rPr lang="en-US" dirty="0" err="1"/>
              <a:t>cont</a:t>
            </a:r>
            <a:r>
              <a:rPr lang="en-US" dirty="0"/>
              <a:t>)</a:t>
            </a:r>
            <a:endParaRPr lang="en-ID" dirty="0"/>
          </a:p>
        </p:txBody>
      </p:sp>
      <p:pic>
        <p:nvPicPr>
          <p:cNvPr id="5" name="Picture 4">
            <a:extLst>
              <a:ext uri="{FF2B5EF4-FFF2-40B4-BE49-F238E27FC236}">
                <a16:creationId xmlns:a16="http://schemas.microsoft.com/office/drawing/2014/main" id="{ECD0A4BC-7E3B-5CAE-FECB-EBE2642C3165}"/>
              </a:ext>
            </a:extLst>
          </p:cNvPr>
          <p:cNvPicPr>
            <a:picLocks noChangeAspect="1"/>
          </p:cNvPicPr>
          <p:nvPr/>
        </p:nvPicPr>
        <p:blipFill>
          <a:blip r:embed="rId2"/>
          <a:stretch>
            <a:fillRect/>
          </a:stretch>
        </p:blipFill>
        <p:spPr>
          <a:xfrm>
            <a:off x="2435480" y="658847"/>
            <a:ext cx="3710122" cy="3946692"/>
          </a:xfrm>
          <a:prstGeom prst="rect">
            <a:avLst/>
          </a:prstGeom>
        </p:spPr>
      </p:pic>
    </p:spTree>
    <p:extLst>
      <p:ext uri="{BB962C8B-B14F-4D97-AF65-F5344CB8AC3E}">
        <p14:creationId xmlns:p14="http://schemas.microsoft.com/office/powerpoint/2010/main" val="422275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b="0" i="0" u="none" strike="noStrike" baseline="0" dirty="0">
                <a:latin typeface="Times New Roman" panose="02020603050405020304" pitchFamily="18" charset="0"/>
              </a:rPr>
              <a:t>HIGH LEVEL PROCESSES WITH UML PACKAGES</a:t>
            </a:r>
            <a:endParaRPr lang="en-ID" sz="2400" dirty="0"/>
          </a:p>
        </p:txBody>
      </p:sp>
      <p:sp>
        <p:nvSpPr>
          <p:cNvPr id="3" name="TextBox 2">
            <a:extLst>
              <a:ext uri="{FF2B5EF4-FFF2-40B4-BE49-F238E27FC236}">
                <a16:creationId xmlns:a16="http://schemas.microsoft.com/office/drawing/2014/main" id="{6A2ECD8B-BC82-07A7-CFB8-C31988AE40D5}"/>
              </a:ext>
            </a:extLst>
          </p:cNvPr>
          <p:cNvSpPr txBox="1"/>
          <p:nvPr/>
        </p:nvSpPr>
        <p:spPr>
          <a:xfrm>
            <a:off x="733245" y="888521"/>
            <a:ext cx="7306574" cy="2800767"/>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UML provides a way to prevent confusion by organizing UML elements,</a:t>
            </a:r>
          </a:p>
          <a:p>
            <a:pPr algn="l"/>
            <a:r>
              <a:rPr lang="en-US" sz="1800" b="0" i="0" u="none" strike="noStrike" baseline="0" dirty="0">
                <a:latin typeface="Times New Roman" panose="02020603050405020304" pitchFamily="18" charset="0"/>
              </a:rPr>
              <a:t>including use cases, with packages. A package is a general-purpose mechanism for organizing elements into groups. </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Packages can be used to organize any UML element. Packages can then be</a:t>
            </a:r>
          </a:p>
          <a:p>
            <a:pPr algn="l"/>
            <a:r>
              <a:rPr lang="en-US" sz="1800" b="0" i="0" u="none" strike="noStrike" baseline="0" dirty="0">
                <a:latin typeface="Times New Roman" panose="02020603050405020304" pitchFamily="18" charset="0"/>
              </a:rPr>
              <a:t>placed on a variety of UML diagrams, including use case diagrams. In fact, packages can be thought of as a fancy name for a file folder.</a:t>
            </a:r>
          </a:p>
          <a:p>
            <a:pPr algn="l"/>
            <a:endParaRPr lang="en-US" sz="1800" b="0" i="0" u="none" strike="noStrike" baseline="0" dirty="0">
              <a:latin typeface="Times New Roman" panose="02020603050405020304" pitchFamily="18" charset="0"/>
            </a:endParaRPr>
          </a:p>
          <a:p>
            <a:pPr algn="l"/>
            <a:endParaRPr lang="en-US" sz="1800" dirty="0">
              <a:latin typeface="Times New Roman" panose="02020603050405020304" pitchFamily="18" charset="0"/>
            </a:endParaRPr>
          </a:p>
          <a:p>
            <a:pPr algn="l"/>
            <a:endParaRPr lang="en-ID" dirty="0"/>
          </a:p>
        </p:txBody>
      </p:sp>
    </p:spTree>
    <p:extLst>
      <p:ext uri="{BB962C8B-B14F-4D97-AF65-F5344CB8AC3E}">
        <p14:creationId xmlns:p14="http://schemas.microsoft.com/office/powerpoint/2010/main" val="381855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b="0" i="0" u="none" strike="noStrike" baseline="0" dirty="0">
                <a:latin typeface="Times New Roman" panose="02020603050405020304" pitchFamily="18" charset="0"/>
              </a:rPr>
              <a:t>HIGH LEVEL PROCESSES WITH UML PACKAGES</a:t>
            </a:r>
            <a:endParaRPr lang="en-ID" sz="2400" dirty="0"/>
          </a:p>
        </p:txBody>
      </p:sp>
      <p:sp>
        <p:nvSpPr>
          <p:cNvPr id="3" name="TextBox 2">
            <a:extLst>
              <a:ext uri="{FF2B5EF4-FFF2-40B4-BE49-F238E27FC236}">
                <a16:creationId xmlns:a16="http://schemas.microsoft.com/office/drawing/2014/main" id="{6A2ECD8B-BC82-07A7-CFB8-C31988AE40D5}"/>
              </a:ext>
            </a:extLst>
          </p:cNvPr>
          <p:cNvSpPr txBox="1"/>
          <p:nvPr/>
        </p:nvSpPr>
        <p:spPr>
          <a:xfrm>
            <a:off x="733245" y="888521"/>
            <a:ext cx="3683480" cy="2462213"/>
          </a:xfrm>
          <a:prstGeom prst="rect">
            <a:avLst/>
          </a:prstGeom>
          <a:noFill/>
        </p:spPr>
        <p:txBody>
          <a:bodyPr wrap="square" rtlCol="0">
            <a:spAutoFit/>
          </a:bodyPr>
          <a:lstStyle/>
          <a:p>
            <a:pPr algn="l"/>
            <a:r>
              <a:rPr lang="en-US" dirty="0">
                <a:latin typeface="Times New Roman" panose="02020603050405020304" pitchFamily="18" charset="0"/>
              </a:rPr>
              <a:t>This image </a:t>
            </a:r>
            <a:r>
              <a:rPr lang="en-US" sz="1400" b="0" i="0" u="none" strike="noStrike" baseline="0" dirty="0">
                <a:latin typeface="Times New Roman" panose="02020603050405020304" pitchFamily="18" charset="0"/>
              </a:rPr>
              <a:t>shows a set of packages that represent the high level business processes of Infomarket.com. Each package contains a group use cases that are logically related. </a:t>
            </a:r>
          </a:p>
          <a:p>
            <a:pPr algn="l"/>
            <a:endParaRPr lang="en-US" sz="1400" dirty="0">
              <a:latin typeface="Times New Roman" panose="02020603050405020304" pitchFamily="18" charset="0"/>
            </a:endParaRPr>
          </a:p>
          <a:p>
            <a:pPr algn="l"/>
            <a:r>
              <a:rPr lang="en-US" sz="1400" b="0" i="0" u="none" strike="noStrike" baseline="0" dirty="0">
                <a:latin typeface="Times New Roman" panose="02020603050405020304" pitchFamily="18" charset="0"/>
              </a:rPr>
              <a:t>For example the Seller Services package includes Update Personal Data, Request Payment, Use Support Tools, Purchase Advertisement, Register Account. </a:t>
            </a:r>
          </a:p>
          <a:p>
            <a:pPr algn="l"/>
            <a:r>
              <a:rPr lang="en-US" sz="1400" b="0" i="0" u="none" strike="noStrike" baseline="0" dirty="0">
                <a:latin typeface="Times New Roman" panose="02020603050405020304" pitchFamily="18" charset="0"/>
              </a:rPr>
              <a:t>All of these use cases support or define some kind of seller services.</a:t>
            </a:r>
            <a:endParaRPr lang="en-ID" dirty="0"/>
          </a:p>
        </p:txBody>
      </p:sp>
      <p:pic>
        <p:nvPicPr>
          <p:cNvPr id="5" name="Picture 4">
            <a:extLst>
              <a:ext uri="{FF2B5EF4-FFF2-40B4-BE49-F238E27FC236}">
                <a16:creationId xmlns:a16="http://schemas.microsoft.com/office/drawing/2014/main" id="{65961EDA-BB4F-C848-2E66-A27820F80B3A}"/>
              </a:ext>
            </a:extLst>
          </p:cNvPr>
          <p:cNvPicPr>
            <a:picLocks noChangeAspect="1"/>
          </p:cNvPicPr>
          <p:nvPr/>
        </p:nvPicPr>
        <p:blipFill>
          <a:blip r:embed="rId2"/>
          <a:stretch>
            <a:fillRect/>
          </a:stretch>
        </p:blipFill>
        <p:spPr>
          <a:xfrm>
            <a:off x="4529679" y="606643"/>
            <a:ext cx="4153113" cy="3321221"/>
          </a:xfrm>
          <a:prstGeom prst="rect">
            <a:avLst/>
          </a:prstGeom>
        </p:spPr>
      </p:pic>
    </p:spTree>
    <p:extLst>
      <p:ext uri="{BB962C8B-B14F-4D97-AF65-F5344CB8AC3E}">
        <p14:creationId xmlns:p14="http://schemas.microsoft.com/office/powerpoint/2010/main" val="71141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000" b="0" i="0" u="none" strike="noStrike" baseline="0" dirty="0">
                <a:latin typeface="Times New Roman" panose="02020603050405020304" pitchFamily="18" charset="0"/>
              </a:rPr>
              <a:t>SEQUENCE DIAGRAMS VERSUS ACTIVITY DIAGRAMS</a:t>
            </a:r>
            <a:endParaRPr lang="en-ID" sz="2000" dirty="0"/>
          </a:p>
        </p:txBody>
      </p:sp>
      <p:sp>
        <p:nvSpPr>
          <p:cNvPr id="4" name="TextBox 3">
            <a:extLst>
              <a:ext uri="{FF2B5EF4-FFF2-40B4-BE49-F238E27FC236}">
                <a16:creationId xmlns:a16="http://schemas.microsoft.com/office/drawing/2014/main" id="{5842B1D5-05F3-A091-5777-D1759925E7FF}"/>
              </a:ext>
            </a:extLst>
          </p:cNvPr>
          <p:cNvSpPr txBox="1"/>
          <p:nvPr/>
        </p:nvSpPr>
        <p:spPr>
          <a:xfrm>
            <a:off x="646981" y="500428"/>
            <a:ext cx="7850038" cy="2585323"/>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There are several ways to capture detailed business process information that</a:t>
            </a:r>
          </a:p>
          <a:p>
            <a:pPr algn="l"/>
            <a:r>
              <a:rPr lang="en-US" sz="1800" b="0" i="0" u="none" strike="noStrike" baseline="0" dirty="0">
                <a:latin typeface="Times New Roman" panose="02020603050405020304" pitchFamily="18" charset="0"/>
              </a:rPr>
              <a:t>provide more information in order to supplement use cases. Two of the possibilities</a:t>
            </a:r>
          </a:p>
          <a:p>
            <a:pPr algn="l"/>
            <a:r>
              <a:rPr lang="en-US" sz="1800" b="0" i="0" u="none" strike="noStrike" baseline="0" dirty="0">
                <a:latin typeface="Times New Roman" panose="02020603050405020304" pitchFamily="18" charset="0"/>
              </a:rPr>
              <a:t>within UML are sequence diagrams and activity diagrams.</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Sequence diagrams are a kind of an interaction diagram that emphasize the time ordering of messages. A message is a specification of a communication between objects that conveys information with the expectation that activity will ensue</a:t>
            </a:r>
          </a:p>
          <a:p>
            <a:pPr algn="l"/>
            <a:endParaRPr lang="en-US" sz="1800" dirty="0">
              <a:latin typeface="Times New Roman" panose="02020603050405020304" pitchFamily="18" charset="0"/>
            </a:endParaRPr>
          </a:p>
          <a:p>
            <a:pPr algn="l"/>
            <a:endParaRPr lang="en-US" sz="1800" dirty="0">
              <a:latin typeface="Times New Roman" panose="02020603050405020304" pitchFamily="18" charset="0"/>
            </a:endParaRPr>
          </a:p>
        </p:txBody>
      </p:sp>
      <p:graphicFrame>
        <p:nvGraphicFramePr>
          <p:cNvPr id="6" name="Table 6">
            <a:extLst>
              <a:ext uri="{FF2B5EF4-FFF2-40B4-BE49-F238E27FC236}">
                <a16:creationId xmlns:a16="http://schemas.microsoft.com/office/drawing/2014/main" id="{90D45F3A-3212-1709-2A1E-62741837ABFF}"/>
              </a:ext>
            </a:extLst>
          </p:cNvPr>
          <p:cNvGraphicFramePr>
            <a:graphicFrameLocks noGrp="1"/>
          </p:cNvGraphicFramePr>
          <p:nvPr>
            <p:extLst>
              <p:ext uri="{D42A27DB-BD31-4B8C-83A1-F6EECF244321}">
                <p14:modId xmlns:p14="http://schemas.microsoft.com/office/powerpoint/2010/main" val="2783390134"/>
              </p:ext>
            </p:extLst>
          </p:nvPr>
        </p:nvGraphicFramePr>
        <p:xfrm>
          <a:off x="1682152" y="2571750"/>
          <a:ext cx="6239774" cy="1315720"/>
        </p:xfrm>
        <a:graphic>
          <a:graphicData uri="http://schemas.openxmlformats.org/drawingml/2006/table">
            <a:tbl>
              <a:tblPr firstRow="1" bandRow="1">
                <a:tableStyleId>{DD3B2A09-0062-49B0-90D5-7DFEC826B038}</a:tableStyleId>
              </a:tblPr>
              <a:tblGrid>
                <a:gridCol w="3191774">
                  <a:extLst>
                    <a:ext uri="{9D8B030D-6E8A-4147-A177-3AD203B41FA5}">
                      <a16:colId xmlns:a16="http://schemas.microsoft.com/office/drawing/2014/main" val="2528459838"/>
                    </a:ext>
                  </a:extLst>
                </a:gridCol>
                <a:gridCol w="3048000">
                  <a:extLst>
                    <a:ext uri="{9D8B030D-6E8A-4147-A177-3AD203B41FA5}">
                      <a16:colId xmlns:a16="http://schemas.microsoft.com/office/drawing/2014/main" val="568117234"/>
                    </a:ext>
                  </a:extLst>
                </a:gridCol>
              </a:tblGrid>
              <a:tr h="370840">
                <a:tc>
                  <a:txBody>
                    <a:bodyPr/>
                    <a:lstStyle/>
                    <a:p>
                      <a:r>
                        <a:rPr lang="en-US" dirty="0"/>
                        <a:t>Sequence Diagram </a:t>
                      </a:r>
                      <a:endParaRPr lang="en-ID" dirty="0"/>
                    </a:p>
                  </a:txBody>
                  <a:tcPr>
                    <a:solidFill>
                      <a:schemeClr val="tx2">
                        <a:lumMod val="40000"/>
                        <a:lumOff val="60000"/>
                      </a:schemeClr>
                    </a:solidFill>
                  </a:tcPr>
                </a:tc>
                <a:tc>
                  <a:txBody>
                    <a:bodyPr/>
                    <a:lstStyle/>
                    <a:p>
                      <a:r>
                        <a:rPr lang="en-US" dirty="0"/>
                        <a:t>Activity Diagram</a:t>
                      </a:r>
                      <a:endParaRPr lang="en-ID" dirty="0"/>
                    </a:p>
                  </a:txBody>
                  <a:tcPr>
                    <a:solidFill>
                      <a:schemeClr val="tx2">
                        <a:lumMod val="40000"/>
                        <a:lumOff val="60000"/>
                      </a:schemeClr>
                    </a:solidFill>
                  </a:tcPr>
                </a:tc>
                <a:extLst>
                  <a:ext uri="{0D108BD9-81ED-4DB2-BD59-A6C34878D82A}">
                    <a16:rowId xmlns:a16="http://schemas.microsoft.com/office/drawing/2014/main" val="630021552"/>
                  </a:ext>
                </a:extLst>
              </a:tr>
              <a:tr h="370840">
                <a:tc>
                  <a:txBody>
                    <a:bodyPr/>
                    <a:lstStyle/>
                    <a:p>
                      <a:r>
                        <a:rPr lang="en-US" dirty="0"/>
                        <a:t>A diagram that shows an interaction, consisting of a set of objects and their relationships, including messages that</a:t>
                      </a:r>
                    </a:p>
                    <a:p>
                      <a:r>
                        <a:rPr lang="en-US" dirty="0"/>
                        <a:t>may be dispatched among them.</a:t>
                      </a:r>
                      <a:endParaRPr lang="en-ID" dirty="0"/>
                    </a:p>
                  </a:txBody>
                  <a:tcPr/>
                </a:tc>
                <a:tc>
                  <a:txBody>
                    <a:bodyPr/>
                    <a:lstStyle/>
                    <a:p>
                      <a:r>
                        <a:rPr lang="en-US" dirty="0"/>
                        <a:t>Activity diagrams show the flow from activity to</a:t>
                      </a:r>
                    </a:p>
                    <a:p>
                      <a:r>
                        <a:rPr lang="en-US" dirty="0"/>
                        <a:t>activity</a:t>
                      </a:r>
                      <a:endParaRPr lang="en-ID" dirty="0"/>
                    </a:p>
                  </a:txBody>
                  <a:tcPr/>
                </a:tc>
                <a:extLst>
                  <a:ext uri="{0D108BD9-81ED-4DB2-BD59-A6C34878D82A}">
                    <a16:rowId xmlns:a16="http://schemas.microsoft.com/office/drawing/2014/main" val="742981240"/>
                  </a:ext>
                </a:extLst>
              </a:tr>
            </a:tbl>
          </a:graphicData>
        </a:graphic>
      </p:graphicFrame>
    </p:spTree>
    <p:extLst>
      <p:ext uri="{BB962C8B-B14F-4D97-AF65-F5344CB8AC3E}">
        <p14:creationId xmlns:p14="http://schemas.microsoft.com/office/powerpoint/2010/main" val="66924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dirty="0"/>
              <a:t>Sequence Diagram Symbol</a:t>
            </a:r>
            <a:endParaRPr lang="en-ID" sz="2400" dirty="0"/>
          </a:p>
        </p:txBody>
      </p:sp>
      <p:pic>
        <p:nvPicPr>
          <p:cNvPr id="6" name="Picture 5">
            <a:extLst>
              <a:ext uri="{FF2B5EF4-FFF2-40B4-BE49-F238E27FC236}">
                <a16:creationId xmlns:a16="http://schemas.microsoft.com/office/drawing/2014/main" id="{D7A53894-F432-0907-1C9D-B04029D44E6A}"/>
              </a:ext>
            </a:extLst>
          </p:cNvPr>
          <p:cNvPicPr>
            <a:picLocks noChangeAspect="1"/>
          </p:cNvPicPr>
          <p:nvPr/>
        </p:nvPicPr>
        <p:blipFill>
          <a:blip r:embed="rId2"/>
          <a:stretch>
            <a:fillRect/>
          </a:stretch>
        </p:blipFill>
        <p:spPr>
          <a:xfrm>
            <a:off x="2357307" y="888521"/>
            <a:ext cx="3911801" cy="3664138"/>
          </a:xfrm>
          <a:prstGeom prst="rect">
            <a:avLst/>
          </a:prstGeom>
        </p:spPr>
      </p:pic>
    </p:spTree>
    <p:extLst>
      <p:ext uri="{BB962C8B-B14F-4D97-AF65-F5344CB8AC3E}">
        <p14:creationId xmlns:p14="http://schemas.microsoft.com/office/powerpoint/2010/main" val="210570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UML</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txBox="1"/>
          <p:nvPr/>
        </p:nvSpPr>
        <p:spPr>
          <a:xfrm>
            <a:off x="923700" y="572100"/>
            <a:ext cx="7500300" cy="3508623"/>
          </a:xfrm>
          <a:prstGeom prst="rect">
            <a:avLst/>
          </a:prstGeom>
          <a:noFill/>
          <a:ln>
            <a:noFill/>
          </a:ln>
        </p:spPr>
        <p:txBody>
          <a:bodyPr spcFirstLastPara="1" wrap="square" lIns="91425" tIns="91425" rIns="91425" bIns="91425" anchor="t" anchorCtr="0">
            <a:spAutoFit/>
          </a:bodyPr>
          <a:lstStyle/>
          <a:p>
            <a:pPr algn="l"/>
            <a:r>
              <a:rPr lang="en-US" sz="1800" b="0" i="0" u="none" strike="noStrike" baseline="0" dirty="0">
                <a:latin typeface="Times New Roman" panose="02020603050405020304" pitchFamily="18" charset="0"/>
              </a:rPr>
              <a:t>The Unified Modeling Language (UML) is a standard language for writing</a:t>
            </a:r>
          </a:p>
          <a:p>
            <a:pPr algn="l"/>
            <a:r>
              <a:rPr lang="en-US" sz="1800" b="0" i="0" u="none" strike="noStrike" baseline="0" dirty="0">
                <a:latin typeface="Times New Roman" panose="02020603050405020304" pitchFamily="18" charset="0"/>
              </a:rPr>
              <a:t>software blueprints that premiered with version 1.1 in 1997</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UML establishes a collection of graphical symbols as well as semantics to support and define these symbols. This collection can be broken</a:t>
            </a:r>
          </a:p>
          <a:p>
            <a:pPr algn="l"/>
            <a:r>
              <a:rPr lang="en-US" sz="1800" b="0" i="0" u="none" strike="noStrike" baseline="0" dirty="0">
                <a:latin typeface="Times New Roman" panose="02020603050405020304" pitchFamily="18" charset="0"/>
              </a:rPr>
              <a:t>down into three kinds of building blocks: </a:t>
            </a:r>
          </a:p>
          <a:p>
            <a:pPr algn="l"/>
            <a:r>
              <a:rPr lang="en-US" sz="1800" b="0" i="0" u="none" strike="noStrike" baseline="0" dirty="0">
                <a:latin typeface="Times New Roman" panose="02020603050405020304" pitchFamily="18" charset="0"/>
              </a:rPr>
              <a:t>-things </a:t>
            </a:r>
          </a:p>
          <a:p>
            <a:pPr algn="l"/>
            <a:r>
              <a:rPr lang="en-US" sz="1800" b="0" i="0" u="none" strike="noStrike" baseline="0" dirty="0">
                <a:latin typeface="Times New Roman" panose="02020603050405020304" pitchFamily="18" charset="0"/>
              </a:rPr>
              <a:t>-relationships</a:t>
            </a:r>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-diagrams</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There are nine different kinds of diagrams in UML: class, object, use case, sequence, collaboration, state chart, activity, </a:t>
            </a:r>
            <a:r>
              <a:rPr lang="en-ID" sz="1800" b="0" i="0" u="none" strike="noStrike" baseline="0" dirty="0">
                <a:latin typeface="Times New Roman" panose="02020603050405020304" pitchFamily="18" charset="0"/>
              </a:rPr>
              <a:t>component, and deployment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dirty="0"/>
              <a:t> Register Account Sequence Diagram</a:t>
            </a:r>
            <a:endParaRPr lang="en-ID" sz="2400" dirty="0"/>
          </a:p>
        </p:txBody>
      </p:sp>
      <p:pic>
        <p:nvPicPr>
          <p:cNvPr id="4" name="Picture 3">
            <a:extLst>
              <a:ext uri="{FF2B5EF4-FFF2-40B4-BE49-F238E27FC236}">
                <a16:creationId xmlns:a16="http://schemas.microsoft.com/office/drawing/2014/main" id="{ACBF167A-F002-87C6-F613-A30484683751}"/>
              </a:ext>
            </a:extLst>
          </p:cNvPr>
          <p:cNvPicPr>
            <a:picLocks noChangeAspect="1"/>
          </p:cNvPicPr>
          <p:nvPr/>
        </p:nvPicPr>
        <p:blipFill>
          <a:blip r:embed="rId2"/>
          <a:stretch>
            <a:fillRect/>
          </a:stretch>
        </p:blipFill>
        <p:spPr>
          <a:xfrm>
            <a:off x="2468300" y="606643"/>
            <a:ext cx="3608819" cy="4133739"/>
          </a:xfrm>
          <a:prstGeom prst="rect">
            <a:avLst/>
          </a:prstGeom>
        </p:spPr>
      </p:pic>
    </p:spTree>
    <p:extLst>
      <p:ext uri="{BB962C8B-B14F-4D97-AF65-F5344CB8AC3E}">
        <p14:creationId xmlns:p14="http://schemas.microsoft.com/office/powerpoint/2010/main" val="584583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dirty="0"/>
              <a:t> Register Account Sequence Diagram</a:t>
            </a:r>
            <a:endParaRPr lang="en-ID" sz="2400" dirty="0"/>
          </a:p>
        </p:txBody>
      </p:sp>
      <p:pic>
        <p:nvPicPr>
          <p:cNvPr id="5" name="Picture 4">
            <a:extLst>
              <a:ext uri="{FF2B5EF4-FFF2-40B4-BE49-F238E27FC236}">
                <a16:creationId xmlns:a16="http://schemas.microsoft.com/office/drawing/2014/main" id="{096C9924-8647-DC41-0F29-7805C6FF91D8}"/>
              </a:ext>
            </a:extLst>
          </p:cNvPr>
          <p:cNvPicPr>
            <a:picLocks noChangeAspect="1"/>
          </p:cNvPicPr>
          <p:nvPr/>
        </p:nvPicPr>
        <p:blipFill>
          <a:blip r:embed="rId2"/>
          <a:stretch>
            <a:fillRect/>
          </a:stretch>
        </p:blipFill>
        <p:spPr>
          <a:xfrm>
            <a:off x="2370378" y="507386"/>
            <a:ext cx="3690557" cy="4332154"/>
          </a:xfrm>
          <a:prstGeom prst="rect">
            <a:avLst/>
          </a:prstGeom>
        </p:spPr>
      </p:pic>
    </p:spTree>
    <p:extLst>
      <p:ext uri="{BB962C8B-B14F-4D97-AF65-F5344CB8AC3E}">
        <p14:creationId xmlns:p14="http://schemas.microsoft.com/office/powerpoint/2010/main" val="541713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dirty="0"/>
              <a:t>Activity Diagram Symbols</a:t>
            </a:r>
            <a:endParaRPr lang="en-ID" sz="2400" dirty="0"/>
          </a:p>
        </p:txBody>
      </p:sp>
      <p:pic>
        <p:nvPicPr>
          <p:cNvPr id="4" name="Picture 3">
            <a:extLst>
              <a:ext uri="{FF2B5EF4-FFF2-40B4-BE49-F238E27FC236}">
                <a16:creationId xmlns:a16="http://schemas.microsoft.com/office/drawing/2014/main" id="{B1162978-AEAC-18A5-D5C2-7606B2EC9CF3}"/>
              </a:ext>
            </a:extLst>
          </p:cNvPr>
          <p:cNvPicPr>
            <a:picLocks noChangeAspect="1"/>
          </p:cNvPicPr>
          <p:nvPr/>
        </p:nvPicPr>
        <p:blipFill>
          <a:blip r:embed="rId2"/>
          <a:stretch>
            <a:fillRect/>
          </a:stretch>
        </p:blipFill>
        <p:spPr>
          <a:xfrm>
            <a:off x="2901864" y="596798"/>
            <a:ext cx="3340272" cy="3949903"/>
          </a:xfrm>
          <a:prstGeom prst="rect">
            <a:avLst/>
          </a:prstGeom>
        </p:spPr>
      </p:pic>
    </p:spTree>
    <p:extLst>
      <p:ext uri="{BB962C8B-B14F-4D97-AF65-F5344CB8AC3E}">
        <p14:creationId xmlns:p14="http://schemas.microsoft.com/office/powerpoint/2010/main" val="2534530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dirty="0"/>
              <a:t>Activity Diagram Register Account</a:t>
            </a:r>
            <a:endParaRPr lang="en-ID" sz="2400" dirty="0"/>
          </a:p>
        </p:txBody>
      </p:sp>
      <p:pic>
        <p:nvPicPr>
          <p:cNvPr id="5" name="Picture 4">
            <a:extLst>
              <a:ext uri="{FF2B5EF4-FFF2-40B4-BE49-F238E27FC236}">
                <a16:creationId xmlns:a16="http://schemas.microsoft.com/office/drawing/2014/main" id="{443783AD-194F-F1B1-AB68-B16534A4F769}"/>
              </a:ext>
            </a:extLst>
          </p:cNvPr>
          <p:cNvPicPr>
            <a:picLocks noChangeAspect="1"/>
          </p:cNvPicPr>
          <p:nvPr/>
        </p:nvPicPr>
        <p:blipFill>
          <a:blip r:embed="rId2"/>
          <a:stretch>
            <a:fillRect/>
          </a:stretch>
        </p:blipFill>
        <p:spPr>
          <a:xfrm>
            <a:off x="2981243" y="587273"/>
            <a:ext cx="3181514" cy="3968954"/>
          </a:xfrm>
          <a:prstGeom prst="rect">
            <a:avLst/>
          </a:prstGeom>
        </p:spPr>
      </p:pic>
    </p:spTree>
    <p:extLst>
      <p:ext uri="{BB962C8B-B14F-4D97-AF65-F5344CB8AC3E}">
        <p14:creationId xmlns:p14="http://schemas.microsoft.com/office/powerpoint/2010/main" val="402579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ABA8-E9F4-3873-9768-E0EEAD2F2496}"/>
              </a:ext>
            </a:extLst>
          </p:cNvPr>
          <p:cNvSpPr>
            <a:spLocks noGrp="1"/>
          </p:cNvSpPr>
          <p:nvPr>
            <p:ph type="title"/>
          </p:nvPr>
        </p:nvSpPr>
        <p:spPr>
          <a:xfrm>
            <a:off x="461208" y="33943"/>
            <a:ext cx="7704000" cy="572700"/>
          </a:xfrm>
        </p:spPr>
        <p:txBody>
          <a:bodyPr/>
          <a:lstStyle/>
          <a:p>
            <a:r>
              <a:rPr lang="en-US" sz="2400" dirty="0"/>
              <a:t>Resources</a:t>
            </a:r>
            <a:endParaRPr lang="en-ID" sz="2400" dirty="0"/>
          </a:p>
        </p:txBody>
      </p:sp>
      <p:sp>
        <p:nvSpPr>
          <p:cNvPr id="3" name="TextBox 2">
            <a:extLst>
              <a:ext uri="{FF2B5EF4-FFF2-40B4-BE49-F238E27FC236}">
                <a16:creationId xmlns:a16="http://schemas.microsoft.com/office/drawing/2014/main" id="{15503CD0-4091-CCE5-2C28-C07F22655F15}"/>
              </a:ext>
            </a:extLst>
          </p:cNvPr>
          <p:cNvSpPr txBox="1"/>
          <p:nvPr/>
        </p:nvSpPr>
        <p:spPr>
          <a:xfrm>
            <a:off x="714070" y="962108"/>
            <a:ext cx="7362126"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Dewalt</a:t>
            </a:r>
            <a:r>
              <a:rPr lang="en-US" sz="1600" dirty="0">
                <a:latin typeface="Times New Roman" panose="02020603050405020304" pitchFamily="18" charset="0"/>
                <a:cs typeface="Times New Roman" panose="02020603050405020304" pitchFamily="18" charset="0"/>
              </a:rPr>
              <a:t>, Craig. 1999. </a:t>
            </a:r>
            <a:r>
              <a:rPr lang="en-US" sz="1600" i="1" dirty="0">
                <a:latin typeface="Times New Roman" panose="02020603050405020304" pitchFamily="18" charset="0"/>
                <a:cs typeface="Times New Roman" panose="02020603050405020304" pitchFamily="18" charset="0"/>
              </a:rPr>
              <a:t>Business Process Modeling With UML. </a:t>
            </a:r>
            <a:r>
              <a:rPr lang="en-ID" sz="1600" b="0" i="0" u="none" strike="noStrike" baseline="0" dirty="0">
                <a:latin typeface="Times New Roman" panose="02020603050405020304" pitchFamily="18" charset="0"/>
                <a:cs typeface="Times New Roman" panose="02020603050405020304" pitchFamily="18" charset="0"/>
              </a:rPr>
              <a:t>Johns Hopkins University</a:t>
            </a:r>
            <a:endParaRPr lang="en-ID"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29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UML</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txBox="1"/>
          <p:nvPr/>
        </p:nvSpPr>
        <p:spPr>
          <a:xfrm>
            <a:off x="923700" y="572100"/>
            <a:ext cx="7500300" cy="4062620"/>
          </a:xfrm>
          <a:prstGeom prst="rect">
            <a:avLst/>
          </a:prstGeom>
          <a:noFill/>
          <a:ln>
            <a:noFill/>
          </a:ln>
        </p:spPr>
        <p:txBody>
          <a:bodyPr spcFirstLastPara="1" wrap="square" lIns="91425" tIns="91425" rIns="91425" bIns="91425" anchor="t" anchorCtr="0">
            <a:spAutoFit/>
          </a:bodyPr>
          <a:lstStyle/>
          <a:p>
            <a:pPr algn="l"/>
            <a:r>
              <a:rPr lang="en-ID" sz="1800" b="0" i="0" u="none" strike="noStrike" baseline="0" dirty="0">
                <a:latin typeface="Times New Roman" panose="02020603050405020304" pitchFamily="18" charset="0"/>
              </a:rPr>
              <a:t>Many of the </a:t>
            </a:r>
            <a:r>
              <a:rPr lang="en-US" sz="1800" b="0" i="0" u="none" strike="noStrike" baseline="0" dirty="0">
                <a:latin typeface="Times New Roman" panose="02020603050405020304" pitchFamily="18" charset="0"/>
              </a:rPr>
              <a:t>concepts in UML previously existed in object-oriented programming. One part of object oriented programming is object-oriented analysis. </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Object-oriented analysis is a method</a:t>
            </a:r>
            <a:r>
              <a:rPr lang="en-ID" sz="1800" dirty="0">
                <a:latin typeface="Times New Roman" panose="02020603050405020304" pitchFamily="18" charset="0"/>
              </a:rPr>
              <a:t> </a:t>
            </a:r>
            <a:r>
              <a:rPr lang="en-US" sz="1800" b="0" i="0" u="none" strike="noStrike" baseline="0" dirty="0">
                <a:latin typeface="Times New Roman" panose="02020603050405020304" pitchFamily="18" charset="0"/>
              </a:rPr>
              <a:t>of analysis that examines requirements from the perspective of the classes and objects found in the vocabulary of the problem domain. </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An object is something you can do things to. </a:t>
            </a:r>
          </a:p>
          <a:p>
            <a:pPr algn="l"/>
            <a:r>
              <a:rPr lang="en-US" sz="1800" b="0" i="0" u="none" strike="noStrike" baseline="0" dirty="0">
                <a:latin typeface="Times New Roman" panose="02020603050405020304" pitchFamily="18" charset="0"/>
              </a:rPr>
              <a:t>A class is a set of objects that share a common structure and a common behavior.</a:t>
            </a:r>
            <a:endParaRPr lang="en-US" sz="1800" dirty="0">
              <a:latin typeface="Times New Roman" panose="02020603050405020304" pitchFamily="18" charset="0"/>
            </a:endParaRP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The significance of object-oriented analysis is to build objects that directly represent things in the physical world.  </a:t>
            </a:r>
            <a:endParaRPr dirty="0"/>
          </a:p>
        </p:txBody>
      </p:sp>
    </p:spTree>
    <p:extLst>
      <p:ext uri="{BB962C8B-B14F-4D97-AF65-F5344CB8AC3E}">
        <p14:creationId xmlns:p14="http://schemas.microsoft.com/office/powerpoint/2010/main" val="252350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Process Modelling</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txBox="1"/>
          <p:nvPr/>
        </p:nvSpPr>
        <p:spPr>
          <a:xfrm>
            <a:off x="923700" y="572100"/>
            <a:ext cx="7500300" cy="3508623"/>
          </a:xfrm>
          <a:prstGeom prst="rect">
            <a:avLst/>
          </a:prstGeom>
          <a:noFill/>
          <a:ln>
            <a:noFill/>
          </a:ln>
        </p:spPr>
        <p:txBody>
          <a:bodyPr spcFirstLastPara="1" wrap="square" lIns="91425" tIns="91425" rIns="91425" bIns="91425" anchor="t" anchorCtr="0">
            <a:spAutoFit/>
          </a:bodyPr>
          <a:lstStyle/>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A model is a representation of a set of components of a process, system, or</a:t>
            </a:r>
          </a:p>
          <a:p>
            <a:pPr algn="l"/>
            <a:r>
              <a:rPr lang="en-US" sz="1800" b="0" i="0" u="none" strike="noStrike" baseline="0" dirty="0">
                <a:latin typeface="Times New Roman" panose="02020603050405020304" pitchFamily="18" charset="0"/>
              </a:rPr>
              <a:t>subject area. </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A business process is a set of activities that takes an object as an input and adds value to it in order to meet the requirements</a:t>
            </a:r>
          </a:p>
          <a:p>
            <a:pPr algn="l"/>
            <a:r>
              <a:rPr lang="en-US" sz="1800" b="0" i="0" u="none" strike="noStrike" baseline="0" dirty="0">
                <a:latin typeface="Times New Roman" panose="02020603050405020304" pitchFamily="18" charset="0"/>
              </a:rPr>
              <a:t> </a:t>
            </a:r>
          </a:p>
          <a:p>
            <a:pPr algn="l"/>
            <a:r>
              <a:rPr lang="en-US" sz="1800" b="0" i="0" u="none" strike="noStrike" baseline="0" dirty="0">
                <a:latin typeface="Times New Roman" panose="02020603050405020304" pitchFamily="18" charset="0"/>
              </a:rPr>
              <a:t>A business process model is therefore a set of components that shows a set of activities. The purpose of creating a business process model is to better understand, analyze, improve, or replace a business process.</a:t>
            </a:r>
          </a:p>
          <a:p>
            <a:pPr algn="l"/>
            <a:endParaRPr lang="en-US" sz="1800" b="0" i="0" u="none" strike="noStrike" baseline="0" dirty="0">
              <a:latin typeface="Times New Roman" panose="02020603050405020304" pitchFamily="18" charset="0"/>
            </a:endParaRPr>
          </a:p>
          <a:p>
            <a:pPr algn="l"/>
            <a:r>
              <a:rPr lang="en-ID" sz="1800" b="0" i="0" u="none" strike="noStrike" baseline="0" dirty="0">
                <a:latin typeface="Times New Roman" panose="02020603050405020304" pitchFamily="18" charset="0"/>
              </a:rPr>
              <a:t>Developing models is </a:t>
            </a:r>
            <a:r>
              <a:rPr lang="en-US" sz="1800" b="0" i="0" u="none" strike="noStrike" baseline="0" dirty="0">
                <a:latin typeface="Times New Roman" panose="02020603050405020304" pitchFamily="18" charset="0"/>
              </a:rPr>
              <a:t>one of the first steps in business process re-engineering. </a:t>
            </a:r>
          </a:p>
        </p:txBody>
      </p:sp>
    </p:spTree>
    <p:extLst>
      <p:ext uri="{BB962C8B-B14F-4D97-AF65-F5344CB8AC3E}">
        <p14:creationId xmlns:p14="http://schemas.microsoft.com/office/powerpoint/2010/main" val="214946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Process Modelling</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txBox="1"/>
          <p:nvPr/>
        </p:nvSpPr>
        <p:spPr>
          <a:xfrm>
            <a:off x="923700" y="970971"/>
            <a:ext cx="7500300" cy="1846629"/>
          </a:xfrm>
          <a:prstGeom prst="rect">
            <a:avLst/>
          </a:prstGeom>
          <a:noFill/>
          <a:ln>
            <a:noFill/>
          </a:ln>
        </p:spPr>
        <p:txBody>
          <a:bodyPr spcFirstLastPara="1" wrap="square" lIns="91425" tIns="91425" rIns="91425" bIns="91425" anchor="t" anchorCtr="0">
            <a:spAutoFit/>
          </a:bodyPr>
          <a:lstStyle/>
          <a:p>
            <a:pPr algn="l"/>
            <a:r>
              <a:rPr lang="en-US" sz="1800" b="0" i="0" u="none" strike="noStrike" baseline="0" dirty="0">
                <a:latin typeface="Times New Roman" panose="02020603050405020304" pitchFamily="18" charset="0"/>
              </a:rPr>
              <a:t>There are a large number of established techniques that support business process modeling. These techniques include Process Mapping, Simulation, Role Activity Diagrams, Integration Definition for Function Modeling (IDEF), Fishbone Diagrams, and Flowcharting, as well as many others.</a:t>
            </a:r>
          </a:p>
          <a:p>
            <a:pPr algn="l"/>
            <a:endParaRPr lang="en-US" sz="1800" dirty="0">
              <a:latin typeface="Times New Roman" panose="02020603050405020304" pitchFamily="18" charset="0"/>
            </a:endParaRPr>
          </a:p>
          <a:p>
            <a:pPr algn="l"/>
            <a:endParaRPr lang="en-US" sz="1800" dirty="0">
              <a:latin typeface="Times New Roman" panose="02020603050405020304" pitchFamily="18" charset="0"/>
            </a:endParaRPr>
          </a:p>
        </p:txBody>
      </p:sp>
    </p:spTree>
    <p:extLst>
      <p:ext uri="{BB962C8B-B14F-4D97-AF65-F5344CB8AC3E}">
        <p14:creationId xmlns:p14="http://schemas.microsoft.com/office/powerpoint/2010/main" val="259768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IDEF0 Models</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txBox="1"/>
          <p:nvPr/>
        </p:nvSpPr>
        <p:spPr>
          <a:xfrm>
            <a:off x="821850" y="773063"/>
            <a:ext cx="7500300" cy="4339619"/>
          </a:xfrm>
          <a:prstGeom prst="rect">
            <a:avLst/>
          </a:prstGeom>
          <a:noFill/>
          <a:ln>
            <a:noFill/>
          </a:ln>
        </p:spPr>
        <p:txBody>
          <a:bodyPr spcFirstLastPara="1" wrap="square" lIns="91425" tIns="91425" rIns="91425" bIns="91425" anchor="t" anchorCtr="0">
            <a:spAutoFit/>
          </a:bodyPr>
          <a:lstStyle/>
          <a:p>
            <a:pPr algn="just"/>
            <a:r>
              <a:rPr lang="en-US" sz="1800" b="0" i="0" u="none" strike="noStrike" baseline="0" dirty="0">
                <a:latin typeface="Times New Roman" panose="02020603050405020304" pitchFamily="18" charset="0"/>
              </a:rPr>
              <a:t>One way to gain a better understanding of how UML can be used to capture</a:t>
            </a:r>
          </a:p>
          <a:p>
            <a:pPr algn="just"/>
            <a:r>
              <a:rPr lang="en-US" sz="1800" b="0" i="0" u="none" strike="noStrike" baseline="0" dirty="0">
                <a:latin typeface="Times New Roman" panose="02020603050405020304" pitchFamily="18" charset="0"/>
              </a:rPr>
              <a:t>business processes is to first consider notations that existed before UML, such as IDEF.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IDEF models were most popular in government information technology projects in the 1980's (Barrett). IDEF is a set of standards developed by the United States Air Force Program for Integrated Computer Aided Manufacturing (ICAM) in an effort to increase manufacturing productivity. IDEF0 models are a way to capture a static view of a process or relationship (IDEF Home Page). </a:t>
            </a:r>
          </a:p>
          <a:p>
            <a:pPr algn="just"/>
            <a:endParaRPr lang="en-US" sz="1800" dirty="0">
              <a:latin typeface="Times New Roman" panose="02020603050405020304" pitchFamily="18" charset="0"/>
            </a:endParaRPr>
          </a:p>
          <a:p>
            <a:pPr algn="just"/>
            <a:r>
              <a:rPr lang="en-US" sz="1800" b="0" i="0" u="none" strike="noStrike" baseline="0" dirty="0">
                <a:latin typeface="Times New Roman" panose="02020603050405020304" pitchFamily="18" charset="0"/>
              </a:rPr>
              <a:t>The IDEF0 standard release in 1981 is designed to represents functions of a manufacturing system. The modeling portion of IDEF0 uses Input Control Output Mechanisms (ICOMs). The basic semantics for ICOMs are boxes and lines, sometimes called arrows</a:t>
            </a:r>
            <a:endParaRPr lang="en-US" sz="1800" dirty="0">
              <a:latin typeface="Times New Roman" panose="02020603050405020304" pitchFamily="18" charset="0"/>
            </a:endParaRPr>
          </a:p>
        </p:txBody>
      </p:sp>
    </p:spTree>
    <p:extLst>
      <p:ext uri="{BB962C8B-B14F-4D97-AF65-F5344CB8AC3E}">
        <p14:creationId xmlns:p14="http://schemas.microsoft.com/office/powerpoint/2010/main" val="324363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IDEF0 Models</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AE04512-8A52-8902-E832-BBF0588879B9}"/>
              </a:ext>
            </a:extLst>
          </p:cNvPr>
          <p:cNvPicPr>
            <a:picLocks noChangeAspect="1"/>
          </p:cNvPicPr>
          <p:nvPr/>
        </p:nvPicPr>
        <p:blipFill>
          <a:blip r:embed="rId3"/>
          <a:stretch>
            <a:fillRect/>
          </a:stretch>
        </p:blipFill>
        <p:spPr>
          <a:xfrm>
            <a:off x="202284" y="733330"/>
            <a:ext cx="4766531" cy="3398723"/>
          </a:xfrm>
          <a:prstGeom prst="rect">
            <a:avLst/>
          </a:prstGeom>
        </p:spPr>
      </p:pic>
      <p:sp>
        <p:nvSpPr>
          <p:cNvPr id="4" name="TextBox 3">
            <a:extLst>
              <a:ext uri="{FF2B5EF4-FFF2-40B4-BE49-F238E27FC236}">
                <a16:creationId xmlns:a16="http://schemas.microsoft.com/office/drawing/2014/main" id="{6FCBF072-CCAA-FB4F-17B8-6D8512E06178}"/>
              </a:ext>
            </a:extLst>
          </p:cNvPr>
          <p:cNvSpPr txBox="1"/>
          <p:nvPr/>
        </p:nvSpPr>
        <p:spPr>
          <a:xfrm>
            <a:off x="5236234" y="785004"/>
            <a:ext cx="3467819" cy="2308324"/>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Boxes are named with a verb phrase and represent activities, actions, tasks, or</a:t>
            </a:r>
          </a:p>
          <a:p>
            <a:pPr algn="l"/>
            <a:r>
              <a:rPr lang="en-US" sz="1800" b="0" i="0" u="none" strike="noStrike" baseline="0" dirty="0">
                <a:latin typeface="Times New Roman" panose="02020603050405020304" pitchFamily="18" charset="0"/>
              </a:rPr>
              <a:t>other action-oriented parts of systems. Lines are named with a noun phrase and can be</a:t>
            </a:r>
          </a:p>
          <a:p>
            <a:pPr algn="l"/>
            <a:r>
              <a:rPr lang="en-US" sz="1800" b="0" i="0" u="none" strike="noStrike" baseline="0">
                <a:latin typeface="Times New Roman" panose="02020603050405020304" pitchFamily="18" charset="0"/>
              </a:rPr>
              <a:t>inputs, controls, outputs, mechanisms, or calls.</a:t>
            </a:r>
            <a:endParaRPr lang="en-ID"/>
          </a:p>
        </p:txBody>
      </p:sp>
    </p:spTree>
    <p:extLst>
      <p:ext uri="{BB962C8B-B14F-4D97-AF65-F5344CB8AC3E}">
        <p14:creationId xmlns:p14="http://schemas.microsoft.com/office/powerpoint/2010/main" val="17937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IDEF0 and  UML</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6FCBF072-CCAA-FB4F-17B8-6D8512E06178}"/>
              </a:ext>
            </a:extLst>
          </p:cNvPr>
          <p:cNvSpPr txBox="1"/>
          <p:nvPr/>
        </p:nvSpPr>
        <p:spPr>
          <a:xfrm>
            <a:off x="802256" y="1263429"/>
            <a:ext cx="8122076" cy="2031325"/>
          </a:xfrm>
          <a:prstGeom prst="rect">
            <a:avLst/>
          </a:prstGeom>
          <a:noFill/>
        </p:spPr>
        <p:txBody>
          <a:bodyPr wrap="square" rtlCol="0">
            <a:spAutoFit/>
          </a:bodyPr>
          <a:lstStyle/>
          <a:p>
            <a:pPr algn="l"/>
            <a:r>
              <a:rPr lang="en-ID" sz="1800" b="0" i="0" u="none" strike="noStrike" baseline="0" dirty="0">
                <a:latin typeface="Times New Roman" panose="02020603050405020304" pitchFamily="18" charset="0"/>
              </a:rPr>
              <a:t>UML diagrams do not </a:t>
            </a:r>
            <a:r>
              <a:rPr lang="en-US" sz="1800" b="0" i="0" u="none" strike="noStrike" baseline="0" dirty="0">
                <a:latin typeface="Times New Roman" panose="02020603050405020304" pitchFamily="18" charset="0"/>
              </a:rPr>
              <a:t>have notational constructs that are as restrictive as some of the constructs that apply to IDEF0. </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For example there are only four kinds of arrows, input, output, control, and</a:t>
            </a:r>
          </a:p>
          <a:p>
            <a:pPr algn="l"/>
            <a:r>
              <a:rPr lang="en-US" sz="1800" b="0" i="0" u="none" strike="noStrike" baseline="0" dirty="0">
                <a:latin typeface="Times New Roman" panose="02020603050405020304" pitchFamily="18" charset="0"/>
              </a:rPr>
              <a:t>mechanism arrows in IDEF0. </a:t>
            </a:r>
          </a:p>
          <a:p>
            <a:pPr algn="l"/>
            <a:r>
              <a:rPr lang="en-US" sz="1800" b="0" i="0" u="none" strike="noStrike" baseline="0" dirty="0">
                <a:latin typeface="Times New Roman" panose="02020603050405020304" pitchFamily="18" charset="0"/>
              </a:rPr>
              <a:t>In contrast, the arrow counterpart in UML, a message, has </a:t>
            </a:r>
            <a:r>
              <a:rPr lang="en-ID" sz="1800" b="0" i="0" u="none" strike="noStrike" baseline="0" dirty="0">
                <a:latin typeface="Times New Roman" panose="02020603050405020304" pitchFamily="18" charset="0"/>
              </a:rPr>
              <a:t>no corresponding limitations.</a:t>
            </a:r>
            <a:endParaRPr lang="en-ID" dirty="0"/>
          </a:p>
        </p:txBody>
      </p:sp>
    </p:spTree>
    <p:extLst>
      <p:ext uri="{BB962C8B-B14F-4D97-AF65-F5344CB8AC3E}">
        <p14:creationId xmlns:p14="http://schemas.microsoft.com/office/powerpoint/2010/main" val="225491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UML is an excellent choice for business process</a:t>
            </a:r>
            <a:endParaRPr dirty="0"/>
          </a:p>
        </p:txBody>
      </p:sp>
      <p:sp>
        <p:nvSpPr>
          <p:cNvPr id="509" name="Google Shape;509;p28"/>
          <p:cNvSpPr txBox="1"/>
          <p:nvPr/>
        </p:nvSpPr>
        <p:spPr>
          <a:xfrm>
            <a:off x="720000" y="1152625"/>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100" b="1">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6FCBF072-CCAA-FB4F-17B8-6D8512E06178}"/>
              </a:ext>
            </a:extLst>
          </p:cNvPr>
          <p:cNvSpPr txBox="1"/>
          <p:nvPr/>
        </p:nvSpPr>
        <p:spPr>
          <a:xfrm>
            <a:off x="854015" y="1253220"/>
            <a:ext cx="8122076" cy="2585323"/>
          </a:xfrm>
          <a:prstGeom prst="rect">
            <a:avLst/>
          </a:prstGeom>
          <a:noFill/>
        </p:spPr>
        <p:txBody>
          <a:bodyPr wrap="square" rtlCol="0">
            <a:spAutoFit/>
          </a:bodyPr>
          <a:lstStyle/>
          <a:p>
            <a:pPr algn="l"/>
            <a:r>
              <a:rPr lang="en-US" sz="1800" dirty="0">
                <a:latin typeface="Times New Roman" panose="02020603050405020304" pitchFamily="18" charset="0"/>
              </a:rPr>
              <a:t>1. C</a:t>
            </a:r>
            <a:r>
              <a:rPr lang="en-US" sz="1800" b="0" i="0" u="none" strike="noStrike" baseline="0" dirty="0">
                <a:latin typeface="Times New Roman" panose="02020603050405020304" pitchFamily="18" charset="0"/>
              </a:rPr>
              <a:t>ompanies can train employees in the UML and then task the employees to work on software projects, quality improvement projects, technical documentation projects, or any activity that needs a reliable technique to capture information. </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2. From a technical perspective, UML is a superior choice for modeling all kinds of information. It can be used to capture complex information in its very expressive notation, or it can be used to display a limited set of simple concepts in a plain format that is easy for many inexperienced individuals to understand. </a:t>
            </a:r>
          </a:p>
          <a:p>
            <a:pPr algn="l"/>
            <a:endParaRPr lang="en-US" sz="1800" dirty="0">
              <a:latin typeface="Times New Roman" panose="02020603050405020304" pitchFamily="18" charset="0"/>
            </a:endParaRPr>
          </a:p>
        </p:txBody>
      </p:sp>
    </p:spTree>
    <p:extLst>
      <p:ext uri="{BB962C8B-B14F-4D97-AF65-F5344CB8AC3E}">
        <p14:creationId xmlns:p14="http://schemas.microsoft.com/office/powerpoint/2010/main" val="829947758"/>
      </p:ext>
    </p:extLst>
  </p:cSld>
  <p:clrMapOvr>
    <a:masterClrMapping/>
  </p:clrMapOvr>
</p:sld>
</file>

<file path=ppt/theme/theme1.xml><?xml version="1.0" encoding="utf-8"?>
<a:theme xmlns:a="http://schemas.openxmlformats.org/drawingml/2006/main" name="MBA Admission Meeting by Slidesgo">
  <a:themeElements>
    <a:clrScheme name="Simple Light">
      <a:dk1>
        <a:srgbClr val="032F39"/>
      </a:dk1>
      <a:lt1>
        <a:srgbClr val="F6EEE8"/>
      </a:lt1>
      <a:dk2>
        <a:srgbClr val="C8D5BD"/>
      </a:dk2>
      <a:lt2>
        <a:srgbClr val="619F81"/>
      </a:lt2>
      <a:accent1>
        <a:srgbClr val="6994B3"/>
      </a:accent1>
      <a:accent2>
        <a:srgbClr val="191919"/>
      </a:accent2>
      <a:accent3>
        <a:srgbClr val="CDAD93"/>
      </a:accent3>
      <a:accent4>
        <a:srgbClr val="856042"/>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1523</Words>
  <Application>Microsoft Office PowerPoint</Application>
  <PresentationFormat>On-screen Show (16:9)</PresentationFormat>
  <Paragraphs>133</Paragraphs>
  <Slides>24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Times New Roman</vt:lpstr>
      <vt:lpstr>Roboto Black</vt:lpstr>
      <vt:lpstr>Roboto</vt:lpstr>
      <vt:lpstr>Arial</vt:lpstr>
      <vt:lpstr>Roboto Medium</vt:lpstr>
      <vt:lpstr>Bebas Neue</vt:lpstr>
      <vt:lpstr>MBA Admission Meeting by Slidesgo</vt:lpstr>
      <vt:lpstr>Business Process and UML</vt:lpstr>
      <vt:lpstr>UML</vt:lpstr>
      <vt:lpstr>UML</vt:lpstr>
      <vt:lpstr>Business Process Modelling</vt:lpstr>
      <vt:lpstr>Business Process Modelling</vt:lpstr>
      <vt:lpstr>IDEF0 Models</vt:lpstr>
      <vt:lpstr>IDEF0 Models</vt:lpstr>
      <vt:lpstr>Difference IDEF0 and  UML</vt:lpstr>
      <vt:lpstr>UML is an excellent choice for business process</vt:lpstr>
      <vt:lpstr>UML is an excellent choice for business process</vt:lpstr>
      <vt:lpstr>Infomarket.com</vt:lpstr>
      <vt:lpstr>Use case</vt:lpstr>
      <vt:lpstr>Use case (cont)</vt:lpstr>
      <vt:lpstr>Use case (cont)</vt:lpstr>
      <vt:lpstr>Use case (cont)</vt:lpstr>
      <vt:lpstr>HIGH LEVEL PROCESSES WITH UML PACKAGES</vt:lpstr>
      <vt:lpstr>HIGH LEVEL PROCESSES WITH UML PACKAGES</vt:lpstr>
      <vt:lpstr>SEQUENCE DIAGRAMS VERSUS ACTIVITY DIAGRAMS</vt:lpstr>
      <vt:lpstr>Sequence Diagram Symbol</vt:lpstr>
      <vt:lpstr> Register Account Sequence Diagram</vt:lpstr>
      <vt:lpstr> Register Account Sequence Diagram</vt:lpstr>
      <vt:lpstr>Activity Diagram Symbols</vt:lpstr>
      <vt:lpstr>Activity Diagram Register Account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and UML</dc:title>
  <cp:lastModifiedBy>octanty@outlook.com</cp:lastModifiedBy>
  <cp:revision>7</cp:revision>
  <dcterms:modified xsi:type="dcterms:W3CDTF">2023-03-09T03:05:56Z</dcterms:modified>
</cp:coreProperties>
</file>