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5" r:id="rId29"/>
    <p:sldId id="287" r:id="rId30"/>
  </p:sldIdLst>
  <p:sldSz cx="9144000" cy="5143500" type="screen16x9"/>
  <p:notesSz cx="6858000" cy="9144000"/>
  <p:embeddedFontLst>
    <p:embeddedFont>
      <p:font typeface="Bebas Neue" panose="020B0606020202050201" pitchFamily="34" charset="0"/>
      <p:regular r:id="rId32"/>
    </p:embeddedFont>
    <p:embeddedFont>
      <p:font typeface="Roboto" panose="02000000000000000000" pitchFamily="2" charset="0"/>
      <p:regular r:id="rId33"/>
      <p:bold r:id="rId34"/>
      <p:italic r:id="rId35"/>
      <p:boldItalic r:id="rId36"/>
    </p:embeddedFont>
    <p:embeddedFont>
      <p:font typeface="Roboto Black" panose="02000000000000000000" pitchFamily="2" charset="0"/>
      <p:bold r:id="rId37"/>
      <p:boldItalic r:id="rId38"/>
    </p:embeddedFont>
    <p:embeddedFont>
      <p:font typeface="Roboto Medium"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1111" autoAdjust="0"/>
  </p:normalViewPr>
  <p:slideViewPr>
    <p:cSldViewPr snapToGrid="0">
      <p:cViewPr varScale="1">
        <p:scale>
          <a:sx n="39" d="100"/>
          <a:sy n="39" d="100"/>
        </p:scale>
        <p:origin x="1160" y="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f41f70f46c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f41f70f46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solidFill>
                <a:srgbClr val="032F39"/>
              </a:solidFill>
            </a:endParaRPr>
          </a:p>
          <a:p>
            <a:pPr marL="0" lvl="0" indent="0" algn="l" rtl="0">
              <a:spcBef>
                <a:spcPts val="0"/>
              </a:spcBef>
              <a:spcAft>
                <a:spcPts val="0"/>
              </a:spcAft>
              <a:buNone/>
            </a:pPr>
            <a:endParaRPr sz="1900">
              <a:solidFill>
                <a:srgbClr val="032F39"/>
              </a:solidFill>
            </a:endParaRPr>
          </a:p>
          <a:p>
            <a:pPr marL="0" lvl="0" indent="0" algn="l" rtl="0">
              <a:spcBef>
                <a:spcPts val="0"/>
              </a:spcBef>
              <a:spcAft>
                <a:spcPts val="0"/>
              </a:spcAft>
              <a:buNone/>
            </a:pPr>
            <a:r>
              <a:rPr lang="en" sz="1900">
                <a:solidFill>
                  <a:srgbClr val="032F39"/>
                </a:solidFill>
              </a:rPr>
              <a:t>Secondly, reliable enough reproducibility, when applied properly, of certain practical effect (actually or presumably useful); Thirdly, identifiability - possibility to distinguish objectively enough and accurately this concrete resource from any other while the resource is considered as an object of application, adoption, transfer, etc. </a:t>
            </a:r>
            <a:endParaRPr sz="1900">
              <a:solidFill>
                <a:srgbClr val="032F39"/>
              </a:solidFill>
            </a:endParaRPr>
          </a:p>
          <a:p>
            <a:pPr marL="0" lvl="0" indent="0" algn="l" rtl="0">
              <a:spcBef>
                <a:spcPts val="0"/>
              </a:spcBef>
              <a:spcAft>
                <a:spcPts val="0"/>
              </a:spcAft>
              <a:buNone/>
            </a:pPr>
            <a:endParaRPr sz="1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f41f70f46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f41f70f46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1f41f70f46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1f41f70f46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rgbClr val="032F39"/>
                </a:solidFill>
              </a:rPr>
              <a:t>A variation in the representation of the waterfall model is called the V-model</a:t>
            </a:r>
            <a:endParaRPr sz="1900">
              <a:solidFill>
                <a:srgbClr val="032F39"/>
              </a:solidFill>
            </a:endParaRPr>
          </a:p>
          <a:p>
            <a:pPr marL="0" lvl="0" indent="0" algn="l" rtl="0">
              <a:spcBef>
                <a:spcPts val="0"/>
              </a:spcBef>
              <a:spcAft>
                <a:spcPts val="0"/>
              </a:spcAft>
              <a:buNone/>
            </a:pPr>
            <a:endParaRPr sz="1900">
              <a:solidFill>
                <a:srgbClr val="032F39"/>
              </a:solidFill>
            </a:endParaRPr>
          </a:p>
          <a:p>
            <a:pPr marL="0" lvl="0" indent="0" algn="l" rtl="0">
              <a:spcBef>
                <a:spcPts val="0"/>
              </a:spcBef>
              <a:spcAft>
                <a:spcPts val="0"/>
              </a:spcAft>
              <a:buNone/>
            </a:pPr>
            <a:r>
              <a:rPr lang="en" sz="1900">
                <a:solidFill>
                  <a:srgbClr val="032F39"/>
                </a:solidFill>
              </a:rPr>
              <a:t>Secondly, reliable enough reproducibility, when applied properly, of certain practical effect (actually or presumably useful); Thirdly, identifiability - possibility to distinguish objectively enough and accurately this concrete resource from any other while the resource is considered as an object of application, adoption, transfer, etc. </a:t>
            </a:r>
            <a:endParaRPr sz="1900">
              <a:solidFill>
                <a:srgbClr val="032F39"/>
              </a:solidFill>
            </a:endParaRPr>
          </a:p>
          <a:p>
            <a:pPr marL="0" lvl="0" indent="0" algn="l" rtl="0">
              <a:spcBef>
                <a:spcPts val="0"/>
              </a:spcBef>
              <a:spcAft>
                <a:spcPts val="0"/>
              </a:spcAft>
              <a:buNone/>
            </a:pPr>
            <a:endParaRPr sz="1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210af2b37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210af2b379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32F39"/>
                </a:solidFill>
              </a:rPr>
              <a:t>A variation in the representation of the waterfall model is called the V-model</a:t>
            </a:r>
            <a:endParaRPr sz="1900">
              <a:solidFill>
                <a:srgbClr val="032F39"/>
              </a:solidFill>
            </a:endParaRPr>
          </a:p>
          <a:p>
            <a:pPr marL="0" lvl="0" indent="0" algn="l" rtl="0">
              <a:spcBef>
                <a:spcPts val="0"/>
              </a:spcBef>
              <a:spcAft>
                <a:spcPts val="0"/>
              </a:spcAft>
              <a:buNone/>
            </a:pPr>
            <a:endParaRPr sz="1900">
              <a:solidFill>
                <a:srgbClr val="032F39"/>
              </a:solidFill>
            </a:endParaRPr>
          </a:p>
          <a:p>
            <a:pPr marL="0" lvl="0" indent="0" algn="l" rtl="0">
              <a:spcBef>
                <a:spcPts val="0"/>
              </a:spcBef>
              <a:spcAft>
                <a:spcPts val="0"/>
              </a:spcAft>
              <a:buNone/>
            </a:pPr>
            <a:r>
              <a:rPr lang="en" sz="1900">
                <a:solidFill>
                  <a:srgbClr val="032F39"/>
                </a:solidFill>
              </a:rPr>
              <a:t>Secondly, reliable enough reproducibility, when applied properly, of certain practical effect (actually or presumably useful); Thirdly, identifiability - possibility to distinguish objectively enough and accurately this concrete resource from any other while the resource is considered as an object of application, adoption, transfer, etc. </a:t>
            </a:r>
            <a:endParaRPr sz="1900">
              <a:solidFill>
                <a:srgbClr val="032F39"/>
              </a:solidFill>
            </a:endParaRPr>
          </a:p>
          <a:p>
            <a:pPr marL="0" lvl="0" indent="0" algn="l" rtl="0">
              <a:spcBef>
                <a:spcPts val="0"/>
              </a:spcBef>
              <a:spcAft>
                <a:spcPts val="0"/>
              </a:spcAft>
              <a:buNone/>
            </a:pPr>
            <a:endParaRPr sz="1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1f41f70f46c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1f41f70f46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a:solidFill>
                  <a:srgbClr val="032F39"/>
                </a:solidFill>
              </a:rPr>
              <a:t>Incremental development is particularly useful when staffing is unavailable for a</a:t>
            </a:r>
            <a:endParaRPr sz="1900">
              <a:solidFill>
                <a:srgbClr val="032F39"/>
              </a:solidFill>
            </a:endParaRPr>
          </a:p>
          <a:p>
            <a:pPr marL="0" lvl="0" indent="0" algn="l" rtl="0">
              <a:spcBef>
                <a:spcPts val="0"/>
              </a:spcBef>
              <a:spcAft>
                <a:spcPts val="0"/>
              </a:spcAft>
              <a:buClr>
                <a:schemeClr val="dk1"/>
              </a:buClr>
              <a:buSzPts val="1100"/>
              <a:buFont typeface="Arial"/>
              <a:buNone/>
            </a:pPr>
            <a:r>
              <a:rPr lang="en" sz="1900">
                <a:solidFill>
                  <a:srgbClr val="032F39"/>
                </a:solidFill>
              </a:rPr>
              <a:t>complete implementation by the business deadline that has been established for the</a:t>
            </a:r>
            <a:endParaRPr sz="1900">
              <a:solidFill>
                <a:srgbClr val="032F39"/>
              </a:solidFill>
            </a:endParaRPr>
          </a:p>
          <a:p>
            <a:pPr marL="0" lvl="0" indent="0" algn="l" rtl="0">
              <a:spcBef>
                <a:spcPts val="0"/>
              </a:spcBef>
              <a:spcAft>
                <a:spcPts val="0"/>
              </a:spcAft>
              <a:buClr>
                <a:schemeClr val="dk1"/>
              </a:buClr>
              <a:buSzPts val="1100"/>
              <a:buFont typeface="Arial"/>
              <a:buNone/>
            </a:pPr>
            <a:r>
              <a:rPr lang="en" sz="1900">
                <a:solidFill>
                  <a:srgbClr val="032F39"/>
                </a:solidFill>
              </a:rPr>
              <a:t>project. Early increments can be implemented with fewer people. If the core product</a:t>
            </a:r>
            <a:endParaRPr sz="1900">
              <a:solidFill>
                <a:srgbClr val="032F39"/>
              </a:solidFill>
            </a:endParaRPr>
          </a:p>
          <a:p>
            <a:pPr marL="0" lvl="0" indent="0" algn="l" rtl="0">
              <a:spcBef>
                <a:spcPts val="0"/>
              </a:spcBef>
              <a:spcAft>
                <a:spcPts val="0"/>
              </a:spcAft>
              <a:buClr>
                <a:schemeClr val="dk1"/>
              </a:buClr>
              <a:buSzPts val="1100"/>
              <a:buFont typeface="Arial"/>
              <a:buNone/>
            </a:pPr>
            <a:r>
              <a:rPr lang="en" sz="1900">
                <a:solidFill>
                  <a:srgbClr val="032F39"/>
                </a:solidFill>
              </a:rPr>
              <a:t>is well received, then additional staff (if required) can be added to implement the next</a:t>
            </a:r>
            <a:endParaRPr sz="1900">
              <a:solidFill>
                <a:srgbClr val="032F39"/>
              </a:solidFill>
            </a:endParaRPr>
          </a:p>
          <a:p>
            <a:pPr marL="0" lvl="0" indent="0" algn="l" rtl="0">
              <a:spcBef>
                <a:spcPts val="0"/>
              </a:spcBef>
              <a:spcAft>
                <a:spcPts val="0"/>
              </a:spcAft>
              <a:buClr>
                <a:schemeClr val="dk1"/>
              </a:buClr>
              <a:buSzPts val="1100"/>
              <a:buFont typeface="Arial"/>
              <a:buNone/>
            </a:pPr>
            <a:r>
              <a:rPr lang="en" sz="1900">
                <a:solidFill>
                  <a:srgbClr val="032F39"/>
                </a:solidFill>
              </a:rPr>
              <a:t>increment. In addition, increments can be planned to manage technical risks</a:t>
            </a:r>
            <a:endParaRPr sz="1900">
              <a:solidFill>
                <a:srgbClr val="032F39"/>
              </a:solidFill>
            </a:endParaRPr>
          </a:p>
          <a:p>
            <a:pPr marL="0" lvl="0" indent="0" algn="l" rtl="0">
              <a:spcBef>
                <a:spcPts val="0"/>
              </a:spcBef>
              <a:spcAft>
                <a:spcPts val="0"/>
              </a:spcAft>
              <a:buNone/>
            </a:pPr>
            <a:endParaRPr sz="1900">
              <a:solidFill>
                <a:srgbClr val="032F39"/>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f41f70f46c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f41f70f46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chemeClr val="dk1"/>
                </a:solidFill>
                <a:latin typeface="Roboto"/>
                <a:ea typeface="Roboto"/>
                <a:cs typeface="Roboto"/>
                <a:sym typeface="Roboto"/>
              </a:rPr>
              <a:t>You meet with</a:t>
            </a:r>
            <a:endParaRPr sz="1400" dirty="0">
              <a:solidFill>
                <a:schemeClr val="dk1"/>
              </a:solidFill>
              <a:latin typeface="Roboto"/>
              <a:ea typeface="Roboto"/>
              <a:cs typeface="Roboto"/>
              <a:sym typeface="Roboto"/>
            </a:endParaRPr>
          </a:p>
          <a:p>
            <a:pPr marL="0" lvl="0" indent="0" algn="l" rtl="0">
              <a:spcBef>
                <a:spcPts val="0"/>
              </a:spcBef>
              <a:spcAft>
                <a:spcPts val="0"/>
              </a:spcAft>
              <a:buNone/>
            </a:pPr>
            <a:r>
              <a:rPr lang="en" sz="1400" dirty="0">
                <a:solidFill>
                  <a:schemeClr val="dk1"/>
                </a:solidFill>
                <a:latin typeface="Roboto"/>
                <a:ea typeface="Roboto"/>
                <a:cs typeface="Roboto"/>
                <a:sym typeface="Roboto"/>
              </a:rPr>
              <a:t>other stakeholders to define the overall objectives for the software, identify whatever</a:t>
            </a:r>
            <a:endParaRPr sz="1400" dirty="0">
              <a:solidFill>
                <a:schemeClr val="dk1"/>
              </a:solidFill>
              <a:latin typeface="Roboto"/>
              <a:ea typeface="Roboto"/>
              <a:cs typeface="Roboto"/>
              <a:sym typeface="Roboto"/>
            </a:endParaRPr>
          </a:p>
          <a:p>
            <a:pPr marL="0" lvl="0" indent="0" algn="l" rtl="0">
              <a:spcBef>
                <a:spcPts val="0"/>
              </a:spcBef>
              <a:spcAft>
                <a:spcPts val="0"/>
              </a:spcAft>
              <a:buNone/>
            </a:pPr>
            <a:r>
              <a:rPr lang="en" sz="1400" dirty="0">
                <a:solidFill>
                  <a:schemeClr val="dk1"/>
                </a:solidFill>
                <a:latin typeface="Roboto"/>
                <a:ea typeface="Roboto"/>
                <a:cs typeface="Roboto"/>
                <a:sym typeface="Roboto"/>
              </a:rPr>
              <a:t>requirements are known, and outline areas where further definition is mandatory. A</a:t>
            </a:r>
            <a:endParaRPr sz="1400" dirty="0">
              <a:solidFill>
                <a:schemeClr val="dk1"/>
              </a:solidFill>
              <a:latin typeface="Roboto"/>
              <a:ea typeface="Roboto"/>
              <a:cs typeface="Roboto"/>
              <a:sym typeface="Roboto"/>
            </a:endParaRPr>
          </a:p>
          <a:p>
            <a:pPr marL="0" lvl="0" indent="0" algn="l" rtl="0">
              <a:spcBef>
                <a:spcPts val="0"/>
              </a:spcBef>
              <a:spcAft>
                <a:spcPts val="0"/>
              </a:spcAft>
              <a:buNone/>
            </a:pPr>
            <a:r>
              <a:rPr lang="en" sz="1400" dirty="0">
                <a:solidFill>
                  <a:schemeClr val="dk1"/>
                </a:solidFill>
                <a:latin typeface="Roboto"/>
                <a:ea typeface="Roboto"/>
                <a:cs typeface="Roboto"/>
                <a:sym typeface="Roboto"/>
              </a:rPr>
              <a:t>prototyping iteration is planned quickly, and modeling (in the form of a “quick design”)</a:t>
            </a:r>
            <a:endParaRPr sz="1400" dirty="0">
              <a:solidFill>
                <a:schemeClr val="dk1"/>
              </a:solidFill>
              <a:latin typeface="Roboto"/>
              <a:ea typeface="Roboto"/>
              <a:cs typeface="Roboto"/>
              <a:sym typeface="Roboto"/>
            </a:endParaRPr>
          </a:p>
          <a:p>
            <a:pPr marL="0" lvl="0" indent="0" algn="l" rtl="0">
              <a:spcBef>
                <a:spcPts val="0"/>
              </a:spcBef>
              <a:spcAft>
                <a:spcPts val="0"/>
              </a:spcAft>
              <a:buNone/>
            </a:pPr>
            <a:r>
              <a:rPr lang="en" sz="1400" dirty="0">
                <a:solidFill>
                  <a:schemeClr val="dk1"/>
                </a:solidFill>
                <a:latin typeface="Roboto"/>
                <a:ea typeface="Roboto"/>
                <a:cs typeface="Roboto"/>
                <a:sym typeface="Roboto"/>
              </a:rPr>
              <a:t>occurs. A quick design focuses on a representation of those aspects of the software</a:t>
            </a:r>
            <a:endParaRPr sz="1400" dirty="0">
              <a:solidFill>
                <a:schemeClr val="dk1"/>
              </a:solidFill>
              <a:latin typeface="Roboto"/>
              <a:ea typeface="Roboto"/>
              <a:cs typeface="Roboto"/>
              <a:sym typeface="Roboto"/>
            </a:endParaRPr>
          </a:p>
          <a:p>
            <a:pPr marL="0" lvl="0" indent="0" algn="l" rtl="0">
              <a:spcBef>
                <a:spcPts val="0"/>
              </a:spcBef>
              <a:spcAft>
                <a:spcPts val="0"/>
              </a:spcAft>
              <a:buNone/>
            </a:pPr>
            <a:r>
              <a:rPr lang="en" sz="1400" dirty="0">
                <a:solidFill>
                  <a:schemeClr val="dk1"/>
                </a:solidFill>
                <a:latin typeface="Roboto"/>
                <a:ea typeface="Roboto"/>
                <a:cs typeface="Roboto"/>
                <a:sym typeface="Roboto"/>
              </a:rPr>
              <a:t>that will be visible to end users (e.g., human interface layout or output display</a:t>
            </a:r>
            <a:endParaRPr sz="1400" dirty="0">
              <a:solidFill>
                <a:schemeClr val="dk1"/>
              </a:solidFill>
              <a:latin typeface="Roboto"/>
              <a:ea typeface="Roboto"/>
              <a:cs typeface="Roboto"/>
              <a:sym typeface="Roboto"/>
            </a:endParaRPr>
          </a:p>
          <a:p>
            <a:pPr marL="0" lvl="0" indent="0" algn="l" rtl="0">
              <a:spcBef>
                <a:spcPts val="0"/>
              </a:spcBef>
              <a:spcAft>
                <a:spcPts val="0"/>
              </a:spcAft>
              <a:buNone/>
            </a:pPr>
            <a:endParaRPr sz="1400" dirty="0">
              <a:solidFill>
                <a:schemeClr val="dk1"/>
              </a:solidFill>
              <a:latin typeface="Roboto"/>
              <a:ea typeface="Roboto"/>
              <a:cs typeface="Roboto"/>
              <a:sym typeface="Roboto"/>
            </a:endParaRPr>
          </a:p>
          <a:p>
            <a:pPr marL="0" lvl="0" indent="0" algn="l" rtl="0">
              <a:spcBef>
                <a:spcPts val="0"/>
              </a:spcBef>
              <a:spcAft>
                <a:spcPts val="0"/>
              </a:spcAft>
              <a:buNone/>
            </a:pPr>
            <a:endParaRPr sz="1400" dirty="0">
              <a:solidFill>
                <a:schemeClr val="dk1"/>
              </a:solidFill>
              <a:latin typeface="Roboto"/>
              <a:ea typeface="Roboto"/>
              <a:cs typeface="Roboto"/>
              <a:sym typeface="Roboto"/>
            </a:endParaRPr>
          </a:p>
          <a:p>
            <a:pPr marL="0" lvl="0" indent="0" algn="l" rtl="0">
              <a:spcBef>
                <a:spcPts val="0"/>
              </a:spcBef>
              <a:spcAft>
                <a:spcPts val="0"/>
              </a:spcAft>
              <a:buNone/>
            </a:pPr>
            <a:endParaRPr sz="1400" dirty="0">
              <a:solidFill>
                <a:schemeClr val="dk1"/>
              </a:solidFill>
              <a:latin typeface="Roboto"/>
              <a:ea typeface="Roboto"/>
              <a:cs typeface="Roboto"/>
              <a:sym typeface="Roboto"/>
            </a:endParaRPr>
          </a:p>
          <a:p>
            <a:pPr marL="0" lvl="0" indent="0" algn="l" rtl="0">
              <a:spcBef>
                <a:spcPts val="0"/>
              </a:spcBef>
              <a:spcAft>
                <a:spcPts val="0"/>
              </a:spcAft>
              <a:buNone/>
            </a:pPr>
            <a:endParaRPr sz="1900" dirty="0">
              <a:solidFill>
                <a:srgbClr val="032F39"/>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20c35055ee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20c35055ee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c04872b217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c04872b217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0"/>
              </a:spcBef>
              <a:spcAft>
                <a:spcPts val="0"/>
              </a:spcAft>
              <a:buNone/>
            </a:pPr>
            <a:endParaRPr sz="1300" dirty="0">
              <a:solidFill>
                <a:srgbClr val="273239"/>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210af2b379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210af2b379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0"/>
              </a:spcBef>
              <a:spcAft>
                <a:spcPts val="0"/>
              </a:spcAft>
              <a:buNone/>
            </a:pPr>
            <a:endParaRPr sz="1300" dirty="0">
              <a:solidFill>
                <a:srgbClr val="273239"/>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210af2b379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210af2b379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0"/>
              </a:spcBef>
              <a:spcAft>
                <a:spcPts val="0"/>
              </a:spcAft>
              <a:buNone/>
            </a:pPr>
            <a:endParaRPr sz="1300" dirty="0">
              <a:solidFill>
                <a:srgbClr val="273239"/>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c04872b217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c04872b21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210af2b379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210af2b379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0"/>
              </a:spcBef>
              <a:spcAft>
                <a:spcPts val="0"/>
              </a:spcAft>
              <a:buNone/>
            </a:pPr>
            <a:endParaRPr sz="1300" dirty="0">
              <a:solidFill>
                <a:srgbClr val="273239"/>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210af2b379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210af2b379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0"/>
              </a:spcBef>
              <a:spcAft>
                <a:spcPts val="0"/>
              </a:spcAft>
              <a:buNone/>
            </a:pPr>
            <a:endParaRPr sz="1300" dirty="0">
              <a:solidFill>
                <a:srgbClr val="273239"/>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210af2b379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210af2b379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dirty="0">
              <a:solidFill>
                <a:srgbClr val="273239"/>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210af2b379f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210af2b379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rgbClr val="273239"/>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210af2b379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210af2b379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b="1" dirty="0">
              <a:solidFill>
                <a:srgbClr val="273239"/>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210af2b379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210af2b379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b="1" dirty="0">
              <a:solidFill>
                <a:srgbClr val="273239"/>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210af2b379f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210af2b379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b="1" dirty="0">
              <a:solidFill>
                <a:srgbClr val="273239"/>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210af2b379f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210af2b379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b="1" dirty="0">
              <a:solidFill>
                <a:srgbClr val="273239"/>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210af2b379f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210af2b379f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b="1" dirty="0">
              <a:solidFill>
                <a:srgbClr val="273239"/>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210af2b379f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210af2b379f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b="1" dirty="0">
              <a:solidFill>
                <a:srgbClr val="273239"/>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bf3291e0a0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bf3291e0a0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bf3291e0a0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1bf3291e0a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f382d7aac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f382d7aac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20c35055ee6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20c35055ee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a:solidFill>
                  <a:srgbClr val="032F39"/>
                </a:solidFill>
              </a:rPr>
              <a:t>Firstly, repeated, immediate applicability in a certain class of working conditions; </a:t>
            </a:r>
            <a:endParaRPr sz="1900">
              <a:solidFill>
                <a:srgbClr val="032F39"/>
              </a:solidFill>
            </a:endParaRPr>
          </a:p>
          <a:p>
            <a:pPr marL="0" lvl="0" indent="0" algn="l" rtl="0">
              <a:spcBef>
                <a:spcPts val="0"/>
              </a:spcBef>
              <a:spcAft>
                <a:spcPts val="0"/>
              </a:spcAft>
              <a:buClr>
                <a:schemeClr val="dk1"/>
              </a:buClr>
              <a:buSzPts val="1100"/>
              <a:buFont typeface="Arial"/>
              <a:buNone/>
            </a:pPr>
            <a:endParaRPr sz="1900">
              <a:solidFill>
                <a:srgbClr val="032F39"/>
              </a:solidFill>
            </a:endParaRPr>
          </a:p>
          <a:p>
            <a:pPr marL="0" lvl="0" indent="0" algn="l" rtl="0">
              <a:spcBef>
                <a:spcPts val="0"/>
              </a:spcBef>
              <a:spcAft>
                <a:spcPts val="0"/>
              </a:spcAft>
              <a:buClr>
                <a:schemeClr val="dk1"/>
              </a:buClr>
              <a:buSzPts val="1100"/>
              <a:buFont typeface="Arial"/>
              <a:buNone/>
            </a:pPr>
            <a:r>
              <a:rPr lang="en" sz="1900">
                <a:solidFill>
                  <a:srgbClr val="032F39"/>
                </a:solidFill>
              </a:rPr>
              <a:t>Secondly, reliable enough reproducibility, when applied properly, of certain practical effect (actually or presumably useful); Thirdly, identifiability - possibility to distinguish objectively enough and accurately this concrete resource from any other while the resource is considered as an object of application, adoption, transfer, etc. </a:t>
            </a:r>
            <a:endParaRPr sz="1900">
              <a:solidFill>
                <a:srgbClr val="032F39"/>
              </a:solidFill>
            </a:endParaRPr>
          </a:p>
          <a:p>
            <a:pPr marL="0" lvl="0" indent="0" algn="l" rtl="0">
              <a:spcBef>
                <a:spcPts val="0"/>
              </a:spcBef>
              <a:spcAft>
                <a:spcPts val="0"/>
              </a:spcAft>
              <a:buClr>
                <a:schemeClr val="dk1"/>
              </a:buClr>
              <a:buSzPts val="1100"/>
              <a:buFont typeface="Arial"/>
              <a:buNone/>
            </a:pPr>
            <a:endParaRPr sz="1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f382d7aac2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f382d7aac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solidFill>
                <a:srgbClr val="032F39"/>
              </a:solidFill>
            </a:endParaRPr>
          </a:p>
          <a:p>
            <a:pPr marL="0" lvl="0" indent="0" algn="l" rtl="0">
              <a:spcBef>
                <a:spcPts val="0"/>
              </a:spcBef>
              <a:spcAft>
                <a:spcPts val="0"/>
              </a:spcAft>
              <a:buNone/>
            </a:pPr>
            <a:endParaRPr sz="1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0c35055ee6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0c35055ee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f41f70f46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f41f70f46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899795" y="941100"/>
            <a:ext cx="4529100" cy="2611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6000">
                <a:latin typeface="Roboto"/>
                <a:ea typeface="Roboto"/>
                <a:cs typeface="Roboto"/>
                <a:sym typeface="Robo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899775" y="3792925"/>
            <a:ext cx="45291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accent2"/>
                </a:solidFill>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0" y="0"/>
            <a:ext cx="19935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a:spLocks noGrp="1"/>
          </p:cNvSpPr>
          <p:nvPr>
            <p:ph type="pic" idx="2"/>
          </p:nvPr>
        </p:nvSpPr>
        <p:spPr>
          <a:xfrm>
            <a:off x="715100" y="565050"/>
            <a:ext cx="2679000" cy="40134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
        <p:nvSpPr>
          <p:cNvPr id="14" name="Google Shape;14;p2"/>
          <p:cNvSpPr/>
          <p:nvPr/>
        </p:nvSpPr>
        <p:spPr>
          <a:xfrm flipH="1">
            <a:off x="7027500" y="4442450"/>
            <a:ext cx="2116500" cy="71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6662513" y="256263"/>
            <a:ext cx="2205588" cy="299700"/>
            <a:chOff x="4463988" y="165125"/>
            <a:chExt cx="2205588" cy="299700"/>
          </a:xfrm>
        </p:grpSpPr>
        <p:sp>
          <p:nvSpPr>
            <p:cNvPr id="16" name="Google Shape;16;p2"/>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7"/>
        <p:cNvGrpSpPr/>
        <p:nvPr/>
      </p:nvGrpSpPr>
      <p:grpSpPr>
        <a:xfrm>
          <a:off x="0" y="0"/>
          <a:ext cx="0" cy="0"/>
          <a:chOff x="0" y="0"/>
          <a:chExt cx="0" cy="0"/>
        </a:xfrm>
      </p:grpSpPr>
      <p:sp>
        <p:nvSpPr>
          <p:cNvPr id="198" name="Google Shape;198;p11"/>
          <p:cNvSpPr txBox="1">
            <a:spLocks noGrp="1"/>
          </p:cNvSpPr>
          <p:nvPr>
            <p:ph type="title" hasCustomPrompt="1"/>
          </p:nvPr>
        </p:nvSpPr>
        <p:spPr>
          <a:xfrm>
            <a:off x="1500600" y="1782425"/>
            <a:ext cx="6142800" cy="1185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99" name="Google Shape;199;p11"/>
          <p:cNvSpPr txBox="1">
            <a:spLocks noGrp="1"/>
          </p:cNvSpPr>
          <p:nvPr>
            <p:ph type="subTitle" idx="1"/>
          </p:nvPr>
        </p:nvSpPr>
        <p:spPr>
          <a:xfrm>
            <a:off x="1500600" y="2960550"/>
            <a:ext cx="6142800" cy="40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00" name="Google Shape;200;p11"/>
          <p:cNvSpPr/>
          <p:nvPr/>
        </p:nvSpPr>
        <p:spPr>
          <a:xfrm rot="-5400000">
            <a:off x="4352550" y="3472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rot="-5400000">
            <a:off x="4352550" y="-43573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445150" y="20827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11"/>
          <p:cNvGrpSpPr/>
          <p:nvPr/>
        </p:nvGrpSpPr>
        <p:grpSpPr>
          <a:xfrm rot="5400000">
            <a:off x="7713238" y="2274938"/>
            <a:ext cx="2205588" cy="299700"/>
            <a:chOff x="4463988" y="165125"/>
            <a:chExt cx="2205588" cy="299700"/>
          </a:xfrm>
        </p:grpSpPr>
        <p:sp>
          <p:nvSpPr>
            <p:cNvPr id="204" name="Google Shape;204;p11"/>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1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17"/>
        <p:cNvGrpSpPr/>
        <p:nvPr/>
      </p:nvGrpSpPr>
      <p:grpSpPr>
        <a:xfrm>
          <a:off x="0" y="0"/>
          <a:ext cx="0" cy="0"/>
          <a:chOff x="0" y="0"/>
          <a:chExt cx="0" cy="0"/>
        </a:xfrm>
      </p:grpSpPr>
      <p:sp>
        <p:nvSpPr>
          <p:cNvPr id="218" name="Google Shape;218;p13"/>
          <p:cNvSpPr/>
          <p:nvPr/>
        </p:nvSpPr>
        <p:spPr>
          <a:xfrm rot="10800000" flipH="1">
            <a:off x="0" y="0"/>
            <a:ext cx="2116500" cy="71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350475" y="44306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txBox="1">
            <a:spLocks noGrp="1"/>
          </p:cNvSpPr>
          <p:nvPr>
            <p:ph type="title" hasCustomPrompt="1"/>
          </p:nvPr>
        </p:nvSpPr>
        <p:spPr>
          <a:xfrm>
            <a:off x="1258075" y="1449675"/>
            <a:ext cx="1290300" cy="5934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1" name="Google Shape;221;p13"/>
          <p:cNvSpPr txBox="1">
            <a:spLocks noGrp="1"/>
          </p:cNvSpPr>
          <p:nvPr>
            <p:ph type="title" idx="2"/>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2" name="Google Shape;222;p13"/>
          <p:cNvSpPr txBox="1">
            <a:spLocks noGrp="1"/>
          </p:cNvSpPr>
          <p:nvPr>
            <p:ph type="subTitle" idx="1"/>
          </p:nvPr>
        </p:nvSpPr>
        <p:spPr>
          <a:xfrm>
            <a:off x="1258075" y="2195475"/>
            <a:ext cx="12930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223" name="Google Shape;223;p13"/>
          <p:cNvSpPr txBox="1">
            <a:spLocks noGrp="1"/>
          </p:cNvSpPr>
          <p:nvPr>
            <p:ph type="title" idx="3" hasCustomPrompt="1"/>
          </p:nvPr>
        </p:nvSpPr>
        <p:spPr>
          <a:xfrm>
            <a:off x="3928112" y="1449675"/>
            <a:ext cx="1284900" cy="5934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4" name="Google Shape;224;p13"/>
          <p:cNvSpPr txBox="1">
            <a:spLocks noGrp="1"/>
          </p:cNvSpPr>
          <p:nvPr>
            <p:ph type="subTitle" idx="4"/>
          </p:nvPr>
        </p:nvSpPr>
        <p:spPr>
          <a:xfrm>
            <a:off x="3928112" y="2195475"/>
            <a:ext cx="12876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225" name="Google Shape;225;p13"/>
          <p:cNvSpPr txBox="1">
            <a:spLocks noGrp="1"/>
          </p:cNvSpPr>
          <p:nvPr>
            <p:ph type="title" idx="5" hasCustomPrompt="1"/>
          </p:nvPr>
        </p:nvSpPr>
        <p:spPr>
          <a:xfrm>
            <a:off x="6594112" y="1449675"/>
            <a:ext cx="1287600" cy="5934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6" name="Google Shape;226;p13"/>
          <p:cNvSpPr txBox="1">
            <a:spLocks noGrp="1"/>
          </p:cNvSpPr>
          <p:nvPr>
            <p:ph type="subTitle" idx="6"/>
          </p:nvPr>
        </p:nvSpPr>
        <p:spPr>
          <a:xfrm>
            <a:off x="6594112" y="2195475"/>
            <a:ext cx="12903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227" name="Google Shape;227;p13"/>
          <p:cNvSpPr txBox="1">
            <a:spLocks noGrp="1"/>
          </p:cNvSpPr>
          <p:nvPr>
            <p:ph type="title" idx="7" hasCustomPrompt="1"/>
          </p:nvPr>
        </p:nvSpPr>
        <p:spPr>
          <a:xfrm>
            <a:off x="1258075" y="3216025"/>
            <a:ext cx="1290300" cy="5934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8" name="Google Shape;228;p13"/>
          <p:cNvSpPr txBox="1">
            <a:spLocks noGrp="1"/>
          </p:cNvSpPr>
          <p:nvPr>
            <p:ph type="subTitle" idx="8"/>
          </p:nvPr>
        </p:nvSpPr>
        <p:spPr>
          <a:xfrm>
            <a:off x="1258075" y="3961825"/>
            <a:ext cx="12930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229" name="Google Shape;229;p13"/>
          <p:cNvSpPr txBox="1">
            <a:spLocks noGrp="1"/>
          </p:cNvSpPr>
          <p:nvPr>
            <p:ph type="title" idx="9" hasCustomPrompt="1"/>
          </p:nvPr>
        </p:nvSpPr>
        <p:spPr>
          <a:xfrm>
            <a:off x="3928112" y="3216025"/>
            <a:ext cx="1284900" cy="5934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0" name="Google Shape;230;p13"/>
          <p:cNvSpPr txBox="1">
            <a:spLocks noGrp="1"/>
          </p:cNvSpPr>
          <p:nvPr>
            <p:ph type="subTitle" idx="13"/>
          </p:nvPr>
        </p:nvSpPr>
        <p:spPr>
          <a:xfrm>
            <a:off x="3928112" y="3961825"/>
            <a:ext cx="12876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231" name="Google Shape;231;p13"/>
          <p:cNvSpPr txBox="1">
            <a:spLocks noGrp="1"/>
          </p:cNvSpPr>
          <p:nvPr>
            <p:ph type="title" idx="14" hasCustomPrompt="1"/>
          </p:nvPr>
        </p:nvSpPr>
        <p:spPr>
          <a:xfrm>
            <a:off x="6594112" y="3216025"/>
            <a:ext cx="1287600" cy="5934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a:spLocks noGrp="1"/>
          </p:cNvSpPr>
          <p:nvPr>
            <p:ph type="subTitle" idx="15"/>
          </p:nvPr>
        </p:nvSpPr>
        <p:spPr>
          <a:xfrm>
            <a:off x="6594112" y="3961825"/>
            <a:ext cx="12903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233" name="Google Shape;233;p13"/>
          <p:cNvSpPr/>
          <p:nvPr/>
        </p:nvSpPr>
        <p:spPr>
          <a:xfrm rot="10800000">
            <a:off x="8519100" y="0"/>
            <a:ext cx="624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34"/>
        <p:cNvGrpSpPr/>
        <p:nvPr/>
      </p:nvGrpSpPr>
      <p:grpSpPr>
        <a:xfrm>
          <a:off x="0" y="0"/>
          <a:ext cx="0" cy="0"/>
          <a:chOff x="0" y="0"/>
          <a:chExt cx="0" cy="0"/>
        </a:xfrm>
      </p:grpSpPr>
      <p:sp>
        <p:nvSpPr>
          <p:cNvPr id="235" name="Google Shape;235;p14"/>
          <p:cNvSpPr txBox="1">
            <a:spLocks noGrp="1"/>
          </p:cNvSpPr>
          <p:nvPr>
            <p:ph type="title"/>
          </p:nvPr>
        </p:nvSpPr>
        <p:spPr>
          <a:xfrm>
            <a:off x="3956725" y="3392700"/>
            <a:ext cx="44724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36" name="Google Shape;236;p14"/>
          <p:cNvSpPr txBox="1">
            <a:spLocks noGrp="1"/>
          </p:cNvSpPr>
          <p:nvPr>
            <p:ph type="subTitle" idx="1"/>
          </p:nvPr>
        </p:nvSpPr>
        <p:spPr>
          <a:xfrm>
            <a:off x="3956725" y="1528675"/>
            <a:ext cx="4472400" cy="174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2500"/>
            </a:lvl1pPr>
            <a:lvl2pPr lvl="1" rtl="0">
              <a:lnSpc>
                <a:spcPct val="100000"/>
              </a:lnSpc>
              <a:spcBef>
                <a:spcPts val="0"/>
              </a:spcBef>
              <a:spcAft>
                <a:spcPts val="0"/>
              </a:spcAft>
              <a:buSzPts val="2500"/>
              <a:buNone/>
              <a:defRPr sz="2500"/>
            </a:lvl2pPr>
            <a:lvl3pPr lvl="2" rtl="0">
              <a:lnSpc>
                <a:spcPct val="100000"/>
              </a:lnSpc>
              <a:spcBef>
                <a:spcPts val="0"/>
              </a:spcBef>
              <a:spcAft>
                <a:spcPts val="0"/>
              </a:spcAft>
              <a:buSzPts val="2500"/>
              <a:buNone/>
              <a:defRPr sz="2500"/>
            </a:lvl3pPr>
            <a:lvl4pPr lvl="3" rtl="0">
              <a:lnSpc>
                <a:spcPct val="100000"/>
              </a:lnSpc>
              <a:spcBef>
                <a:spcPts val="0"/>
              </a:spcBef>
              <a:spcAft>
                <a:spcPts val="0"/>
              </a:spcAft>
              <a:buSzPts val="2500"/>
              <a:buNone/>
              <a:defRPr sz="2500"/>
            </a:lvl4pPr>
            <a:lvl5pPr lvl="4" rtl="0">
              <a:lnSpc>
                <a:spcPct val="100000"/>
              </a:lnSpc>
              <a:spcBef>
                <a:spcPts val="0"/>
              </a:spcBef>
              <a:spcAft>
                <a:spcPts val="0"/>
              </a:spcAft>
              <a:buSzPts val="2500"/>
              <a:buNone/>
              <a:defRPr sz="2500"/>
            </a:lvl5pPr>
            <a:lvl6pPr lvl="5" rtl="0">
              <a:lnSpc>
                <a:spcPct val="100000"/>
              </a:lnSpc>
              <a:spcBef>
                <a:spcPts val="0"/>
              </a:spcBef>
              <a:spcAft>
                <a:spcPts val="0"/>
              </a:spcAft>
              <a:buSzPts val="2500"/>
              <a:buNone/>
              <a:defRPr sz="2500"/>
            </a:lvl6pPr>
            <a:lvl7pPr lvl="6" rtl="0">
              <a:lnSpc>
                <a:spcPct val="100000"/>
              </a:lnSpc>
              <a:spcBef>
                <a:spcPts val="0"/>
              </a:spcBef>
              <a:spcAft>
                <a:spcPts val="0"/>
              </a:spcAft>
              <a:buSzPts val="2500"/>
              <a:buNone/>
              <a:defRPr sz="2500"/>
            </a:lvl7pPr>
            <a:lvl8pPr lvl="7" rtl="0">
              <a:lnSpc>
                <a:spcPct val="100000"/>
              </a:lnSpc>
              <a:spcBef>
                <a:spcPts val="0"/>
              </a:spcBef>
              <a:spcAft>
                <a:spcPts val="0"/>
              </a:spcAft>
              <a:buSzPts val="2500"/>
              <a:buNone/>
              <a:defRPr sz="2500"/>
            </a:lvl8pPr>
            <a:lvl9pPr lvl="8" rtl="0">
              <a:lnSpc>
                <a:spcPct val="100000"/>
              </a:lnSpc>
              <a:spcBef>
                <a:spcPts val="0"/>
              </a:spcBef>
              <a:spcAft>
                <a:spcPts val="0"/>
              </a:spcAft>
              <a:buSzPts val="2500"/>
              <a:buNone/>
              <a:defRPr sz="2500"/>
            </a:lvl9pPr>
          </a:lstStyle>
          <a:p>
            <a:endParaRPr/>
          </a:p>
        </p:txBody>
      </p:sp>
      <p:sp>
        <p:nvSpPr>
          <p:cNvPr id="237" name="Google Shape;237;p14"/>
          <p:cNvSpPr/>
          <p:nvPr/>
        </p:nvSpPr>
        <p:spPr>
          <a:xfrm rot="10800000">
            <a:off x="0" y="0"/>
            <a:ext cx="19935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rot="10800000">
            <a:off x="7066800" y="0"/>
            <a:ext cx="2077200" cy="697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14"/>
          <p:cNvGrpSpPr/>
          <p:nvPr/>
        </p:nvGrpSpPr>
        <p:grpSpPr>
          <a:xfrm>
            <a:off x="6720700" y="4608500"/>
            <a:ext cx="2205588" cy="299700"/>
            <a:chOff x="4463988" y="165125"/>
            <a:chExt cx="2205588" cy="299700"/>
          </a:xfrm>
        </p:grpSpPr>
        <p:sp>
          <p:nvSpPr>
            <p:cNvPr id="240" name="Google Shape;240;p14"/>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14"/>
          <p:cNvSpPr>
            <a:spLocks noGrp="1"/>
          </p:cNvSpPr>
          <p:nvPr>
            <p:ph type="pic" idx="2"/>
          </p:nvPr>
        </p:nvSpPr>
        <p:spPr>
          <a:xfrm>
            <a:off x="715100" y="565050"/>
            <a:ext cx="2679000" cy="18633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
        <p:nvSpPr>
          <p:cNvPr id="253" name="Google Shape;253;p14"/>
          <p:cNvSpPr>
            <a:spLocks noGrp="1"/>
          </p:cNvSpPr>
          <p:nvPr>
            <p:ph type="pic" idx="3"/>
          </p:nvPr>
        </p:nvSpPr>
        <p:spPr>
          <a:xfrm>
            <a:off x="715100" y="2745200"/>
            <a:ext cx="2679000" cy="18633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54"/>
        <p:cNvGrpSpPr/>
        <p:nvPr/>
      </p:nvGrpSpPr>
      <p:grpSpPr>
        <a:xfrm>
          <a:off x="0" y="0"/>
          <a:ext cx="0" cy="0"/>
          <a:chOff x="0" y="0"/>
          <a:chExt cx="0" cy="0"/>
        </a:xfrm>
      </p:grpSpPr>
      <p:sp>
        <p:nvSpPr>
          <p:cNvPr id="255" name="Google Shape;255;p15"/>
          <p:cNvSpPr txBox="1">
            <a:spLocks noGrp="1"/>
          </p:cNvSpPr>
          <p:nvPr>
            <p:ph type="subTitle" idx="1"/>
          </p:nvPr>
        </p:nvSpPr>
        <p:spPr>
          <a:xfrm>
            <a:off x="1121125" y="4035800"/>
            <a:ext cx="6901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7" name="Google Shape;257;p15"/>
          <p:cNvSpPr/>
          <p:nvPr/>
        </p:nvSpPr>
        <p:spPr>
          <a:xfrm rot="10800000" flipH="1">
            <a:off x="0" y="0"/>
            <a:ext cx="2116500" cy="71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rot="10800000">
            <a:off x="8519100" y="0"/>
            <a:ext cx="624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350475" y="44306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2" name="Google Shape;262;p16"/>
          <p:cNvSpPr txBox="1">
            <a:spLocks noGrp="1"/>
          </p:cNvSpPr>
          <p:nvPr>
            <p:ph type="body" idx="1"/>
          </p:nvPr>
        </p:nvSpPr>
        <p:spPr>
          <a:xfrm>
            <a:off x="720000" y="1152475"/>
            <a:ext cx="7704000" cy="345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sp>
        <p:nvSpPr>
          <p:cNvPr id="263" name="Google Shape;263;p16"/>
          <p:cNvSpPr/>
          <p:nvPr/>
        </p:nvSpPr>
        <p:spPr>
          <a:xfrm rot="10800000" flipH="1">
            <a:off x="0" y="-25"/>
            <a:ext cx="2116500" cy="5301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350475" y="44306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rot="10800000">
            <a:off x="8519100" y="0"/>
            <a:ext cx="624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2_1">
    <p:spTree>
      <p:nvGrpSpPr>
        <p:cNvPr id="1" name="Shape 266"/>
        <p:cNvGrpSpPr/>
        <p:nvPr/>
      </p:nvGrpSpPr>
      <p:grpSpPr>
        <a:xfrm>
          <a:off x="0" y="0"/>
          <a:ext cx="0" cy="0"/>
          <a:chOff x="0" y="0"/>
          <a:chExt cx="0" cy="0"/>
        </a:xfrm>
      </p:grpSpPr>
      <p:sp>
        <p:nvSpPr>
          <p:cNvPr id="267" name="Google Shape;267;p17"/>
          <p:cNvSpPr/>
          <p:nvPr/>
        </p:nvSpPr>
        <p:spPr>
          <a:xfrm rot="-5400000">
            <a:off x="4352550" y="3472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rot="5400000">
            <a:off x="-798600" y="793800"/>
            <a:ext cx="2118300" cy="53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17"/>
          <p:cNvGrpSpPr/>
          <p:nvPr/>
        </p:nvGrpSpPr>
        <p:grpSpPr>
          <a:xfrm rot="5400000">
            <a:off x="7689713" y="3085588"/>
            <a:ext cx="2205588" cy="299700"/>
            <a:chOff x="4463988" y="165125"/>
            <a:chExt cx="2205588" cy="299700"/>
          </a:xfrm>
        </p:grpSpPr>
        <p:sp>
          <p:nvSpPr>
            <p:cNvPr id="270" name="Google Shape;270;p17"/>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17"/>
          <p:cNvSpPr/>
          <p:nvPr/>
        </p:nvSpPr>
        <p:spPr>
          <a:xfrm>
            <a:off x="8532850" y="196225"/>
            <a:ext cx="409500" cy="4095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17"/>
          <p:cNvGrpSpPr/>
          <p:nvPr/>
        </p:nvGrpSpPr>
        <p:grpSpPr>
          <a:xfrm>
            <a:off x="779663" y="251113"/>
            <a:ext cx="2205588" cy="299700"/>
            <a:chOff x="4463988" y="165125"/>
            <a:chExt cx="2205588" cy="299700"/>
          </a:xfrm>
        </p:grpSpPr>
        <p:sp>
          <p:nvSpPr>
            <p:cNvPr id="284" name="Google Shape;284;p17"/>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7"/>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7"/>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7"/>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7"/>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7"/>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7"/>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7" name="Google Shape;297;p17"/>
          <p:cNvSpPr txBox="1">
            <a:spLocks noGrp="1"/>
          </p:cNvSpPr>
          <p:nvPr>
            <p:ph type="body" idx="1"/>
          </p:nvPr>
        </p:nvSpPr>
        <p:spPr>
          <a:xfrm>
            <a:off x="720000" y="1152475"/>
            <a:ext cx="7704000" cy="224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98"/>
        <p:cNvGrpSpPr/>
        <p:nvPr/>
      </p:nvGrpSpPr>
      <p:grpSpPr>
        <a:xfrm>
          <a:off x="0" y="0"/>
          <a:ext cx="0" cy="0"/>
          <a:chOff x="0" y="0"/>
          <a:chExt cx="0" cy="0"/>
        </a:xfrm>
      </p:grpSpPr>
      <p:sp>
        <p:nvSpPr>
          <p:cNvPr id="299" name="Google Shape;299;p18"/>
          <p:cNvSpPr txBox="1">
            <a:spLocks noGrp="1"/>
          </p:cNvSpPr>
          <p:nvPr>
            <p:ph type="subTitle" idx="1"/>
          </p:nvPr>
        </p:nvSpPr>
        <p:spPr>
          <a:xfrm>
            <a:off x="720000" y="3195075"/>
            <a:ext cx="2336400" cy="376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0" name="Google Shape;300;p18"/>
          <p:cNvSpPr txBox="1">
            <a:spLocks noGrp="1"/>
          </p:cNvSpPr>
          <p:nvPr>
            <p:ph type="subTitle" idx="2"/>
          </p:nvPr>
        </p:nvSpPr>
        <p:spPr>
          <a:xfrm>
            <a:off x="720000" y="3499522"/>
            <a:ext cx="2336400" cy="10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18"/>
          <p:cNvSpPr txBox="1">
            <a:spLocks noGrp="1"/>
          </p:cNvSpPr>
          <p:nvPr>
            <p:ph type="subTitle" idx="3"/>
          </p:nvPr>
        </p:nvSpPr>
        <p:spPr>
          <a:xfrm>
            <a:off x="3403800" y="3499522"/>
            <a:ext cx="2336400" cy="10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8"/>
          <p:cNvSpPr txBox="1">
            <a:spLocks noGrp="1"/>
          </p:cNvSpPr>
          <p:nvPr>
            <p:ph type="subTitle" idx="4"/>
          </p:nvPr>
        </p:nvSpPr>
        <p:spPr>
          <a:xfrm>
            <a:off x="6087600" y="3499522"/>
            <a:ext cx="2336400" cy="10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4" name="Google Shape;304;p18"/>
          <p:cNvSpPr txBox="1">
            <a:spLocks noGrp="1"/>
          </p:cNvSpPr>
          <p:nvPr>
            <p:ph type="subTitle" idx="5"/>
          </p:nvPr>
        </p:nvSpPr>
        <p:spPr>
          <a:xfrm>
            <a:off x="3403800" y="3195075"/>
            <a:ext cx="2336400" cy="376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5" name="Google Shape;305;p18"/>
          <p:cNvSpPr txBox="1">
            <a:spLocks noGrp="1"/>
          </p:cNvSpPr>
          <p:nvPr>
            <p:ph type="subTitle" idx="6"/>
          </p:nvPr>
        </p:nvSpPr>
        <p:spPr>
          <a:xfrm>
            <a:off x="6087600" y="3195075"/>
            <a:ext cx="2336400" cy="376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6" name="Google Shape;306;p18"/>
          <p:cNvSpPr/>
          <p:nvPr/>
        </p:nvSpPr>
        <p:spPr>
          <a:xfrm rot="-5400000">
            <a:off x="4352550" y="-43573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p:nvPr/>
        </p:nvSpPr>
        <p:spPr>
          <a:xfrm rot="5400000" flipH="1">
            <a:off x="-795625" y="3817800"/>
            <a:ext cx="2116500" cy="5349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18"/>
          <p:cNvGrpSpPr/>
          <p:nvPr/>
        </p:nvGrpSpPr>
        <p:grpSpPr>
          <a:xfrm rot="5400000">
            <a:off x="7714600" y="1626775"/>
            <a:ext cx="2205588" cy="299700"/>
            <a:chOff x="4463988" y="165125"/>
            <a:chExt cx="2205588" cy="299700"/>
          </a:xfrm>
        </p:grpSpPr>
        <p:sp>
          <p:nvSpPr>
            <p:cNvPr id="309" name="Google Shape;309;p18"/>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8"/>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8"/>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8"/>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8"/>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8"/>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8"/>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8"/>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8"/>
          <p:cNvSpPr/>
          <p:nvPr/>
        </p:nvSpPr>
        <p:spPr>
          <a:xfrm>
            <a:off x="8424000" y="4472525"/>
            <a:ext cx="409500" cy="4095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a:spLocks noGrp="1"/>
          </p:cNvSpPr>
          <p:nvPr>
            <p:ph type="pic" idx="7"/>
          </p:nvPr>
        </p:nvSpPr>
        <p:spPr>
          <a:xfrm>
            <a:off x="797550" y="1372549"/>
            <a:ext cx="2181300" cy="16425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
        <p:nvSpPr>
          <p:cNvPr id="323" name="Google Shape;323;p18"/>
          <p:cNvSpPr>
            <a:spLocks noGrp="1"/>
          </p:cNvSpPr>
          <p:nvPr>
            <p:ph type="pic" idx="8"/>
          </p:nvPr>
        </p:nvSpPr>
        <p:spPr>
          <a:xfrm>
            <a:off x="3481350" y="1372549"/>
            <a:ext cx="2181300" cy="16425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
        <p:nvSpPr>
          <p:cNvPr id="324" name="Google Shape;324;p18"/>
          <p:cNvSpPr>
            <a:spLocks noGrp="1"/>
          </p:cNvSpPr>
          <p:nvPr>
            <p:ph type="pic" idx="9"/>
          </p:nvPr>
        </p:nvSpPr>
        <p:spPr>
          <a:xfrm>
            <a:off x="6165150" y="1372549"/>
            <a:ext cx="2181300" cy="16425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25"/>
        <p:cNvGrpSpPr/>
        <p:nvPr/>
      </p:nvGrpSpPr>
      <p:grpSpPr>
        <a:xfrm>
          <a:off x="0" y="0"/>
          <a:ext cx="0" cy="0"/>
          <a:chOff x="0" y="0"/>
          <a:chExt cx="0" cy="0"/>
        </a:xfrm>
      </p:grpSpPr>
      <p:sp>
        <p:nvSpPr>
          <p:cNvPr id="326" name="Google Shape;326;p19"/>
          <p:cNvSpPr txBox="1">
            <a:spLocks noGrp="1"/>
          </p:cNvSpPr>
          <p:nvPr>
            <p:ph type="subTitle" idx="1"/>
          </p:nvPr>
        </p:nvSpPr>
        <p:spPr>
          <a:xfrm>
            <a:off x="720000" y="1507484"/>
            <a:ext cx="3578100" cy="384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327" name="Google Shape;327;p19"/>
          <p:cNvSpPr txBox="1">
            <a:spLocks noGrp="1"/>
          </p:cNvSpPr>
          <p:nvPr>
            <p:ph type="subTitle" idx="2"/>
          </p:nvPr>
        </p:nvSpPr>
        <p:spPr>
          <a:xfrm>
            <a:off x="720000" y="1787575"/>
            <a:ext cx="3578100" cy="730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8" name="Google Shape;328;p19"/>
          <p:cNvSpPr txBox="1">
            <a:spLocks noGrp="1"/>
          </p:cNvSpPr>
          <p:nvPr>
            <p:ph type="subTitle" idx="3"/>
          </p:nvPr>
        </p:nvSpPr>
        <p:spPr>
          <a:xfrm>
            <a:off x="4845726" y="1787575"/>
            <a:ext cx="3578100" cy="730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19"/>
          <p:cNvSpPr txBox="1">
            <a:spLocks noGrp="1"/>
          </p:cNvSpPr>
          <p:nvPr>
            <p:ph type="subTitle" idx="4"/>
          </p:nvPr>
        </p:nvSpPr>
        <p:spPr>
          <a:xfrm>
            <a:off x="720000" y="3672225"/>
            <a:ext cx="3578100" cy="802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0" name="Google Shape;330;p19"/>
          <p:cNvSpPr txBox="1">
            <a:spLocks noGrp="1"/>
          </p:cNvSpPr>
          <p:nvPr>
            <p:ph type="subTitle" idx="5"/>
          </p:nvPr>
        </p:nvSpPr>
        <p:spPr>
          <a:xfrm>
            <a:off x="4845725" y="3672225"/>
            <a:ext cx="3578100" cy="802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2" name="Google Shape;332;p19"/>
          <p:cNvSpPr txBox="1">
            <a:spLocks noGrp="1"/>
          </p:cNvSpPr>
          <p:nvPr>
            <p:ph type="subTitle" idx="6"/>
          </p:nvPr>
        </p:nvSpPr>
        <p:spPr>
          <a:xfrm>
            <a:off x="720000" y="3392134"/>
            <a:ext cx="3578100" cy="384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333" name="Google Shape;333;p19"/>
          <p:cNvSpPr txBox="1">
            <a:spLocks noGrp="1"/>
          </p:cNvSpPr>
          <p:nvPr>
            <p:ph type="subTitle" idx="7"/>
          </p:nvPr>
        </p:nvSpPr>
        <p:spPr>
          <a:xfrm>
            <a:off x="4845725" y="1507484"/>
            <a:ext cx="3578100" cy="384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334" name="Google Shape;334;p19"/>
          <p:cNvSpPr txBox="1">
            <a:spLocks noGrp="1"/>
          </p:cNvSpPr>
          <p:nvPr>
            <p:ph type="subTitle" idx="8"/>
          </p:nvPr>
        </p:nvSpPr>
        <p:spPr>
          <a:xfrm>
            <a:off x="4845725" y="3392134"/>
            <a:ext cx="3578100" cy="384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335" name="Google Shape;335;p19"/>
          <p:cNvSpPr/>
          <p:nvPr/>
        </p:nvSpPr>
        <p:spPr>
          <a:xfrm rot="5400000">
            <a:off x="-74550" y="74550"/>
            <a:ext cx="946500" cy="797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350475" y="44306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rot="10800000">
            <a:off x="8519100" y="1079100"/>
            <a:ext cx="624900" cy="4064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19"/>
          <p:cNvGrpSpPr/>
          <p:nvPr/>
        </p:nvGrpSpPr>
        <p:grpSpPr>
          <a:xfrm>
            <a:off x="6686813" y="237813"/>
            <a:ext cx="2205588" cy="299700"/>
            <a:chOff x="4463988" y="165125"/>
            <a:chExt cx="2205588" cy="299700"/>
          </a:xfrm>
        </p:grpSpPr>
        <p:sp>
          <p:nvSpPr>
            <p:cNvPr id="339" name="Google Shape;339;p19"/>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51"/>
        <p:cNvGrpSpPr/>
        <p:nvPr/>
      </p:nvGrpSpPr>
      <p:grpSpPr>
        <a:xfrm>
          <a:off x="0" y="0"/>
          <a:ext cx="0" cy="0"/>
          <a:chOff x="0" y="0"/>
          <a:chExt cx="0" cy="0"/>
        </a:xfrm>
      </p:grpSpPr>
      <p:sp>
        <p:nvSpPr>
          <p:cNvPr id="352" name="Google Shape;352;p20"/>
          <p:cNvSpPr/>
          <p:nvPr/>
        </p:nvSpPr>
        <p:spPr>
          <a:xfrm rot="-5400000">
            <a:off x="4352550" y="3472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20"/>
          <p:cNvGrpSpPr/>
          <p:nvPr/>
        </p:nvGrpSpPr>
        <p:grpSpPr>
          <a:xfrm rot="5400000">
            <a:off x="7689713" y="3085588"/>
            <a:ext cx="2205588" cy="299700"/>
            <a:chOff x="4463988" y="165125"/>
            <a:chExt cx="2205588" cy="299700"/>
          </a:xfrm>
        </p:grpSpPr>
        <p:sp>
          <p:nvSpPr>
            <p:cNvPr id="354" name="Google Shape;354;p20"/>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0"/>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0"/>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0"/>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0"/>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0"/>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0"/>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0"/>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20"/>
          <p:cNvSpPr/>
          <p:nvPr/>
        </p:nvSpPr>
        <p:spPr>
          <a:xfrm>
            <a:off x="8532850" y="1962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0"/>
          <p:cNvSpPr/>
          <p:nvPr/>
        </p:nvSpPr>
        <p:spPr>
          <a:xfrm rot="10800000" flipH="1">
            <a:off x="0" y="0"/>
            <a:ext cx="2116500" cy="71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9" name="Google Shape;369;p20"/>
          <p:cNvSpPr txBox="1">
            <a:spLocks noGrp="1"/>
          </p:cNvSpPr>
          <p:nvPr>
            <p:ph type="subTitle" idx="1"/>
          </p:nvPr>
        </p:nvSpPr>
        <p:spPr>
          <a:xfrm>
            <a:off x="720000" y="1528425"/>
            <a:ext cx="2336400" cy="1155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0" name="Google Shape;370;p20"/>
          <p:cNvSpPr txBox="1">
            <a:spLocks noGrp="1"/>
          </p:cNvSpPr>
          <p:nvPr>
            <p:ph type="subTitle" idx="2"/>
          </p:nvPr>
        </p:nvSpPr>
        <p:spPr>
          <a:xfrm>
            <a:off x="3403800" y="1528428"/>
            <a:ext cx="2336400" cy="1155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1" name="Google Shape;371;p20"/>
          <p:cNvSpPr txBox="1">
            <a:spLocks noGrp="1"/>
          </p:cNvSpPr>
          <p:nvPr>
            <p:ph type="subTitle" idx="3"/>
          </p:nvPr>
        </p:nvSpPr>
        <p:spPr>
          <a:xfrm>
            <a:off x="6087600" y="1528428"/>
            <a:ext cx="2336400" cy="1155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2" name="Google Shape;372;p20"/>
          <p:cNvSpPr txBox="1">
            <a:spLocks noGrp="1"/>
          </p:cNvSpPr>
          <p:nvPr>
            <p:ph type="subTitle" idx="4"/>
          </p:nvPr>
        </p:nvSpPr>
        <p:spPr>
          <a:xfrm>
            <a:off x="720000" y="3335399"/>
            <a:ext cx="2336400" cy="1155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3" name="Google Shape;373;p20"/>
          <p:cNvSpPr txBox="1">
            <a:spLocks noGrp="1"/>
          </p:cNvSpPr>
          <p:nvPr>
            <p:ph type="subTitle" idx="5"/>
          </p:nvPr>
        </p:nvSpPr>
        <p:spPr>
          <a:xfrm>
            <a:off x="3403800" y="3335401"/>
            <a:ext cx="2336400" cy="1155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4" name="Google Shape;374;p20"/>
          <p:cNvSpPr txBox="1">
            <a:spLocks noGrp="1"/>
          </p:cNvSpPr>
          <p:nvPr>
            <p:ph type="subTitle" idx="6"/>
          </p:nvPr>
        </p:nvSpPr>
        <p:spPr>
          <a:xfrm>
            <a:off x="6087600" y="3335401"/>
            <a:ext cx="2336400" cy="1155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5" name="Google Shape;375;p20"/>
          <p:cNvSpPr txBox="1">
            <a:spLocks noGrp="1"/>
          </p:cNvSpPr>
          <p:nvPr>
            <p:ph type="subTitle" idx="7"/>
          </p:nvPr>
        </p:nvSpPr>
        <p:spPr>
          <a:xfrm>
            <a:off x="715100" y="1333125"/>
            <a:ext cx="2336400" cy="347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76" name="Google Shape;376;p20"/>
          <p:cNvSpPr txBox="1">
            <a:spLocks noGrp="1"/>
          </p:cNvSpPr>
          <p:nvPr>
            <p:ph type="subTitle" idx="8"/>
          </p:nvPr>
        </p:nvSpPr>
        <p:spPr>
          <a:xfrm>
            <a:off x="3403800" y="1333125"/>
            <a:ext cx="2336400" cy="347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77" name="Google Shape;377;p20"/>
          <p:cNvSpPr txBox="1">
            <a:spLocks noGrp="1"/>
          </p:cNvSpPr>
          <p:nvPr>
            <p:ph type="subTitle" idx="9"/>
          </p:nvPr>
        </p:nvSpPr>
        <p:spPr>
          <a:xfrm>
            <a:off x="6092500" y="1333125"/>
            <a:ext cx="2336400" cy="347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78" name="Google Shape;378;p20"/>
          <p:cNvSpPr txBox="1">
            <a:spLocks noGrp="1"/>
          </p:cNvSpPr>
          <p:nvPr>
            <p:ph type="subTitle" idx="13"/>
          </p:nvPr>
        </p:nvSpPr>
        <p:spPr>
          <a:xfrm>
            <a:off x="715100" y="3135600"/>
            <a:ext cx="2336400" cy="347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79" name="Google Shape;379;p20"/>
          <p:cNvSpPr txBox="1">
            <a:spLocks noGrp="1"/>
          </p:cNvSpPr>
          <p:nvPr>
            <p:ph type="subTitle" idx="14"/>
          </p:nvPr>
        </p:nvSpPr>
        <p:spPr>
          <a:xfrm>
            <a:off x="3403800" y="3135600"/>
            <a:ext cx="2336400" cy="347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0" name="Google Shape;380;p20"/>
          <p:cNvSpPr txBox="1">
            <a:spLocks noGrp="1"/>
          </p:cNvSpPr>
          <p:nvPr>
            <p:ph type="subTitle" idx="15"/>
          </p:nvPr>
        </p:nvSpPr>
        <p:spPr>
          <a:xfrm>
            <a:off x="6092500" y="3135600"/>
            <a:ext cx="2336400" cy="347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715100" y="2571750"/>
            <a:ext cx="40494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1824900" y="1729950"/>
            <a:ext cx="1829700" cy="8418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 name="Google Shape;31;p3"/>
          <p:cNvSpPr/>
          <p:nvPr/>
        </p:nvSpPr>
        <p:spPr>
          <a:xfrm>
            <a:off x="5509125" y="0"/>
            <a:ext cx="36351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4346100"/>
            <a:ext cx="2374500" cy="797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74550" y="74550"/>
            <a:ext cx="946500" cy="797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a:spLocks noGrp="1"/>
          </p:cNvSpPr>
          <p:nvPr>
            <p:ph type="pic" idx="3"/>
          </p:nvPr>
        </p:nvSpPr>
        <p:spPr>
          <a:xfrm>
            <a:off x="5130475" y="565050"/>
            <a:ext cx="3298500" cy="40134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grpSp>
        <p:nvGrpSpPr>
          <p:cNvPr id="35" name="Google Shape;35;p3"/>
          <p:cNvGrpSpPr/>
          <p:nvPr/>
        </p:nvGrpSpPr>
        <p:grpSpPr>
          <a:xfrm>
            <a:off x="1319688" y="237813"/>
            <a:ext cx="2205588" cy="299700"/>
            <a:chOff x="4463988" y="165125"/>
            <a:chExt cx="2205588" cy="299700"/>
          </a:xfrm>
        </p:grpSpPr>
        <p:sp>
          <p:nvSpPr>
            <p:cNvPr id="36" name="Google Shape;36;p3"/>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381"/>
        <p:cNvGrpSpPr/>
        <p:nvPr/>
      </p:nvGrpSpPr>
      <p:grpSpPr>
        <a:xfrm>
          <a:off x="0" y="0"/>
          <a:ext cx="0" cy="0"/>
          <a:chOff x="0" y="0"/>
          <a:chExt cx="0" cy="0"/>
        </a:xfrm>
      </p:grpSpPr>
      <p:sp>
        <p:nvSpPr>
          <p:cNvPr id="382" name="Google Shape;382;p21"/>
          <p:cNvSpPr/>
          <p:nvPr/>
        </p:nvSpPr>
        <p:spPr>
          <a:xfrm rot="-5400000">
            <a:off x="7886850" y="3886350"/>
            <a:ext cx="1934700" cy="5796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84" name="Google Shape;384;p21"/>
          <p:cNvSpPr/>
          <p:nvPr/>
        </p:nvSpPr>
        <p:spPr>
          <a:xfrm rot="10800000">
            <a:off x="8516475" y="-2651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21"/>
          <p:cNvGrpSpPr/>
          <p:nvPr/>
        </p:nvGrpSpPr>
        <p:grpSpPr>
          <a:xfrm rot="10800000">
            <a:off x="270525" y="4719588"/>
            <a:ext cx="2205588" cy="299700"/>
            <a:chOff x="4463988" y="165125"/>
            <a:chExt cx="2205588" cy="299700"/>
          </a:xfrm>
        </p:grpSpPr>
        <p:sp>
          <p:nvSpPr>
            <p:cNvPr id="386" name="Google Shape;386;p21"/>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21"/>
          <p:cNvSpPr/>
          <p:nvPr/>
        </p:nvSpPr>
        <p:spPr>
          <a:xfrm rot="-5400000">
            <a:off x="3555000" y="-3559800"/>
            <a:ext cx="438900" cy="75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1" name="Shape 399"/>
        <p:cNvGrpSpPr/>
        <p:nvPr/>
      </p:nvGrpSpPr>
      <p:grpSpPr>
        <a:xfrm>
          <a:off x="0" y="0"/>
          <a:ext cx="0" cy="0"/>
          <a:chOff x="0" y="0"/>
          <a:chExt cx="0" cy="0"/>
        </a:xfrm>
      </p:grpSpPr>
      <p:sp>
        <p:nvSpPr>
          <p:cNvPr id="400" name="Google Shape;400;p22"/>
          <p:cNvSpPr/>
          <p:nvPr/>
        </p:nvSpPr>
        <p:spPr>
          <a:xfrm rot="10800000" flipH="1">
            <a:off x="0" y="-25"/>
            <a:ext cx="2116500" cy="4260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350475" y="44306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rot="10800000">
            <a:off x="8519100" y="0"/>
            <a:ext cx="624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404" name="Google Shape;404;p22"/>
          <p:cNvGrpSpPr/>
          <p:nvPr/>
        </p:nvGrpSpPr>
        <p:grpSpPr>
          <a:xfrm>
            <a:off x="6137788" y="145313"/>
            <a:ext cx="2205588" cy="299700"/>
            <a:chOff x="4463988" y="165125"/>
            <a:chExt cx="2205588" cy="299700"/>
          </a:xfrm>
        </p:grpSpPr>
        <p:sp>
          <p:nvSpPr>
            <p:cNvPr id="405" name="Google Shape;405;p22"/>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417"/>
        <p:cNvGrpSpPr/>
        <p:nvPr/>
      </p:nvGrpSpPr>
      <p:grpSpPr>
        <a:xfrm>
          <a:off x="0" y="0"/>
          <a:ext cx="0" cy="0"/>
          <a:chOff x="0" y="0"/>
          <a:chExt cx="0" cy="0"/>
        </a:xfrm>
      </p:grpSpPr>
      <p:sp>
        <p:nvSpPr>
          <p:cNvPr id="418" name="Google Shape;418;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9" name="Google Shape;419;p23"/>
          <p:cNvSpPr txBox="1">
            <a:spLocks noGrp="1"/>
          </p:cNvSpPr>
          <p:nvPr>
            <p:ph type="title" idx="2" hasCustomPrompt="1"/>
          </p:nvPr>
        </p:nvSpPr>
        <p:spPr>
          <a:xfrm>
            <a:off x="3002350" y="1222041"/>
            <a:ext cx="1030500" cy="5727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200"/>
              <a:buNone/>
              <a:defRPr sz="30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20" name="Google Shape;420;p23"/>
          <p:cNvSpPr txBox="1">
            <a:spLocks noGrp="1"/>
          </p:cNvSpPr>
          <p:nvPr>
            <p:ph type="subTitle" idx="1"/>
          </p:nvPr>
        </p:nvSpPr>
        <p:spPr>
          <a:xfrm>
            <a:off x="3002338" y="1746103"/>
            <a:ext cx="5142600" cy="5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1" name="Google Shape;421;p23"/>
          <p:cNvSpPr txBox="1">
            <a:spLocks noGrp="1"/>
          </p:cNvSpPr>
          <p:nvPr>
            <p:ph type="title" idx="3" hasCustomPrompt="1"/>
          </p:nvPr>
        </p:nvSpPr>
        <p:spPr>
          <a:xfrm>
            <a:off x="3002350" y="2383240"/>
            <a:ext cx="1030500" cy="5727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200"/>
              <a:buNone/>
              <a:defRPr sz="30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22" name="Google Shape;422;p23"/>
          <p:cNvSpPr txBox="1">
            <a:spLocks noGrp="1"/>
          </p:cNvSpPr>
          <p:nvPr>
            <p:ph type="subTitle" idx="4"/>
          </p:nvPr>
        </p:nvSpPr>
        <p:spPr>
          <a:xfrm>
            <a:off x="3002338" y="2907304"/>
            <a:ext cx="5142600" cy="5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3" name="Google Shape;423;p23"/>
          <p:cNvSpPr txBox="1">
            <a:spLocks noGrp="1"/>
          </p:cNvSpPr>
          <p:nvPr>
            <p:ph type="title" idx="5" hasCustomPrompt="1"/>
          </p:nvPr>
        </p:nvSpPr>
        <p:spPr>
          <a:xfrm>
            <a:off x="3002350" y="3544441"/>
            <a:ext cx="1030500" cy="5727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200"/>
              <a:buNone/>
              <a:defRPr sz="30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24" name="Google Shape;424;p23"/>
          <p:cNvSpPr txBox="1">
            <a:spLocks noGrp="1"/>
          </p:cNvSpPr>
          <p:nvPr>
            <p:ph type="subTitle" idx="6"/>
          </p:nvPr>
        </p:nvSpPr>
        <p:spPr>
          <a:xfrm>
            <a:off x="3002338" y="4068500"/>
            <a:ext cx="5142600" cy="5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5" name="Google Shape;425;p23"/>
          <p:cNvSpPr/>
          <p:nvPr/>
        </p:nvSpPr>
        <p:spPr>
          <a:xfrm>
            <a:off x="8424000" y="4472525"/>
            <a:ext cx="409500" cy="4095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rot="10800000">
            <a:off x="6945300" y="0"/>
            <a:ext cx="2198700" cy="7383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480150" y="-5862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28"/>
        <p:cNvGrpSpPr/>
        <p:nvPr/>
      </p:nvGrpSpPr>
      <p:grpSpPr>
        <a:xfrm>
          <a:off x="0" y="0"/>
          <a:ext cx="0" cy="0"/>
          <a:chOff x="0" y="0"/>
          <a:chExt cx="0" cy="0"/>
        </a:xfrm>
      </p:grpSpPr>
      <p:sp>
        <p:nvSpPr>
          <p:cNvPr id="429" name="Google Shape;429;p24"/>
          <p:cNvSpPr/>
          <p:nvPr/>
        </p:nvSpPr>
        <p:spPr>
          <a:xfrm rot="10800000">
            <a:off x="7150500" y="9650"/>
            <a:ext cx="19935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4"/>
          <p:cNvSpPr>
            <a:spLocks noGrp="1"/>
          </p:cNvSpPr>
          <p:nvPr>
            <p:ph type="pic" idx="2"/>
          </p:nvPr>
        </p:nvSpPr>
        <p:spPr>
          <a:xfrm>
            <a:off x="5749900" y="574700"/>
            <a:ext cx="2679000" cy="40134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
        <p:nvSpPr>
          <p:cNvPr id="431" name="Google Shape;431;p24"/>
          <p:cNvSpPr/>
          <p:nvPr/>
        </p:nvSpPr>
        <p:spPr>
          <a:xfrm rot="10800000" flipH="1">
            <a:off x="0" y="0"/>
            <a:ext cx="2116500" cy="71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24"/>
          <p:cNvGrpSpPr/>
          <p:nvPr/>
        </p:nvGrpSpPr>
        <p:grpSpPr>
          <a:xfrm rot="10800000">
            <a:off x="275900" y="4597188"/>
            <a:ext cx="2205588" cy="299700"/>
            <a:chOff x="4463988" y="165125"/>
            <a:chExt cx="2205588" cy="299700"/>
          </a:xfrm>
        </p:grpSpPr>
        <p:sp>
          <p:nvSpPr>
            <p:cNvPr id="433" name="Google Shape;433;p24"/>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4"/>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4"/>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4"/>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4"/>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4"/>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4"/>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4"/>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4"/>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4"/>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24"/>
          <p:cNvSpPr txBox="1">
            <a:spLocks noGrp="1"/>
          </p:cNvSpPr>
          <p:nvPr>
            <p:ph type="ctrTitle"/>
          </p:nvPr>
        </p:nvSpPr>
        <p:spPr>
          <a:xfrm>
            <a:off x="720454" y="611200"/>
            <a:ext cx="4704600" cy="9978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446" name="Google Shape;446;p24"/>
          <p:cNvSpPr txBox="1">
            <a:spLocks noGrp="1"/>
          </p:cNvSpPr>
          <p:nvPr>
            <p:ph type="subTitle" idx="1"/>
          </p:nvPr>
        </p:nvSpPr>
        <p:spPr>
          <a:xfrm>
            <a:off x="715100" y="1532800"/>
            <a:ext cx="4715400" cy="123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447" name="Google Shape;447;p24"/>
          <p:cNvSpPr txBox="1"/>
          <p:nvPr/>
        </p:nvSpPr>
        <p:spPr>
          <a:xfrm>
            <a:off x="713100" y="3644025"/>
            <a:ext cx="47154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100">
                <a:solidFill>
                  <a:schemeClr val="dk1"/>
                </a:solidFill>
                <a:latin typeface="Roboto"/>
                <a:ea typeface="Roboto"/>
                <a:cs typeface="Roboto"/>
                <a:sym typeface="Roboto"/>
              </a:rPr>
              <a:t>CREDITS: This presentation template was created by </a:t>
            </a:r>
            <a:r>
              <a:rPr lang="en" sz="1100" b="1">
                <a:solidFill>
                  <a:schemeClr val="dk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100">
                <a:solidFill>
                  <a:schemeClr val="dk1"/>
                </a:solidFill>
                <a:latin typeface="Roboto"/>
                <a:ea typeface="Roboto"/>
                <a:cs typeface="Roboto"/>
                <a:sym typeface="Roboto"/>
              </a:rPr>
              <a:t>, including icons by </a:t>
            </a:r>
            <a:r>
              <a:rPr lang="en" sz="1100" b="1">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100" b="1">
                <a:solidFill>
                  <a:schemeClr val="dk1"/>
                </a:solidFill>
                <a:latin typeface="Roboto"/>
                <a:ea typeface="Roboto"/>
                <a:cs typeface="Roboto"/>
                <a:sym typeface="Roboto"/>
              </a:rPr>
              <a:t> </a:t>
            </a:r>
            <a:r>
              <a:rPr lang="en" sz="1100">
                <a:solidFill>
                  <a:schemeClr val="dk1"/>
                </a:solidFill>
                <a:latin typeface="Roboto"/>
                <a:ea typeface="Roboto"/>
                <a:cs typeface="Roboto"/>
                <a:sym typeface="Roboto"/>
              </a:rPr>
              <a:t>and infographics &amp; images by </a:t>
            </a:r>
            <a:r>
              <a:rPr lang="en" sz="1100" b="1">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100" b="1">
              <a:solidFill>
                <a:schemeClr val="dk1"/>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48"/>
        <p:cNvGrpSpPr/>
        <p:nvPr/>
      </p:nvGrpSpPr>
      <p:grpSpPr>
        <a:xfrm>
          <a:off x="0" y="0"/>
          <a:ext cx="0" cy="0"/>
          <a:chOff x="0" y="0"/>
          <a:chExt cx="0" cy="0"/>
        </a:xfrm>
      </p:grpSpPr>
      <p:sp>
        <p:nvSpPr>
          <p:cNvPr id="449" name="Google Shape;449;p25"/>
          <p:cNvSpPr/>
          <p:nvPr/>
        </p:nvSpPr>
        <p:spPr>
          <a:xfrm rot="-5400000">
            <a:off x="7886850" y="3886350"/>
            <a:ext cx="1934700" cy="579600"/>
          </a:xfrm>
          <a:prstGeom prst="round1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rot="10800000">
            <a:off x="8516475" y="-265150"/>
            <a:ext cx="978000" cy="978000"/>
          </a:xfrm>
          <a:prstGeom prst="ellipse">
            <a:avLst/>
          </a:prstGeom>
          <a:solidFill>
            <a:schemeClr val="accen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25"/>
          <p:cNvGrpSpPr/>
          <p:nvPr/>
        </p:nvGrpSpPr>
        <p:grpSpPr>
          <a:xfrm rot="10800000">
            <a:off x="270525" y="4719588"/>
            <a:ext cx="2205588" cy="299700"/>
            <a:chOff x="4463988" y="165125"/>
            <a:chExt cx="2205588" cy="299700"/>
          </a:xfrm>
        </p:grpSpPr>
        <p:sp>
          <p:nvSpPr>
            <p:cNvPr id="452" name="Google Shape;452;p25"/>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5"/>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5"/>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25"/>
          <p:cNvSpPr/>
          <p:nvPr/>
        </p:nvSpPr>
        <p:spPr>
          <a:xfrm rot="-5400000">
            <a:off x="3555000" y="-3559800"/>
            <a:ext cx="438900" cy="7558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65"/>
        <p:cNvGrpSpPr/>
        <p:nvPr/>
      </p:nvGrpSpPr>
      <p:grpSpPr>
        <a:xfrm>
          <a:off x="0" y="0"/>
          <a:ext cx="0" cy="0"/>
          <a:chOff x="0" y="0"/>
          <a:chExt cx="0" cy="0"/>
        </a:xfrm>
      </p:grpSpPr>
      <p:sp>
        <p:nvSpPr>
          <p:cNvPr id="466" name="Google Shape;466;p26"/>
          <p:cNvSpPr/>
          <p:nvPr/>
        </p:nvSpPr>
        <p:spPr>
          <a:xfrm rot="-5400000">
            <a:off x="4352550" y="347250"/>
            <a:ext cx="438900" cy="915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rot="5400000">
            <a:off x="-798600" y="793800"/>
            <a:ext cx="2118300" cy="53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6"/>
          <p:cNvGrpSpPr/>
          <p:nvPr/>
        </p:nvGrpSpPr>
        <p:grpSpPr>
          <a:xfrm rot="5400000">
            <a:off x="7689713" y="3085588"/>
            <a:ext cx="2205588" cy="299700"/>
            <a:chOff x="4463988" y="165125"/>
            <a:chExt cx="2205588" cy="299700"/>
          </a:xfrm>
        </p:grpSpPr>
        <p:sp>
          <p:nvSpPr>
            <p:cNvPr id="469" name="Google Shape;469;p26"/>
            <p:cNvSpPr/>
            <p:nvPr/>
          </p:nvSpPr>
          <p:spPr>
            <a:xfrm>
              <a:off x="4658250" y="165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5046775" y="165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5435300" y="165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6"/>
            <p:cNvSpPr/>
            <p:nvPr/>
          </p:nvSpPr>
          <p:spPr>
            <a:xfrm>
              <a:off x="5823825" y="165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a:off x="6212350" y="165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6600875" y="165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4463988" y="396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4852513" y="396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5241038" y="396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5629563" y="396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6018088" y="396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6406613" y="396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26"/>
          <p:cNvSpPr/>
          <p:nvPr/>
        </p:nvSpPr>
        <p:spPr>
          <a:xfrm>
            <a:off x="8532850" y="196225"/>
            <a:ext cx="409500" cy="409500"/>
          </a:xfrm>
          <a:prstGeom prst="ellipse">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6"/>
          <p:cNvGrpSpPr/>
          <p:nvPr/>
        </p:nvGrpSpPr>
        <p:grpSpPr>
          <a:xfrm>
            <a:off x="779663" y="251113"/>
            <a:ext cx="2205588" cy="299700"/>
            <a:chOff x="4463988" y="165125"/>
            <a:chExt cx="2205588" cy="299700"/>
          </a:xfrm>
        </p:grpSpPr>
        <p:sp>
          <p:nvSpPr>
            <p:cNvPr id="483" name="Google Shape;483;p26"/>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6"/>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6"/>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6"/>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6"/>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6"/>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6"/>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6"/>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6"/>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 name="Google Shape;50;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51" name="Google Shape;51;p4"/>
          <p:cNvSpPr/>
          <p:nvPr/>
        </p:nvSpPr>
        <p:spPr>
          <a:xfrm rot="-5400000">
            <a:off x="7886850" y="3886350"/>
            <a:ext cx="1934700" cy="5796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10800000">
            <a:off x="8516475" y="-2651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4"/>
          <p:cNvGrpSpPr/>
          <p:nvPr/>
        </p:nvGrpSpPr>
        <p:grpSpPr>
          <a:xfrm rot="10800000">
            <a:off x="270525" y="4719588"/>
            <a:ext cx="2205588" cy="299700"/>
            <a:chOff x="4463988" y="165125"/>
            <a:chExt cx="2205588" cy="299700"/>
          </a:xfrm>
        </p:grpSpPr>
        <p:sp>
          <p:nvSpPr>
            <p:cNvPr id="54" name="Google Shape;54;p4"/>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4"/>
          <p:cNvSpPr/>
          <p:nvPr/>
        </p:nvSpPr>
        <p:spPr>
          <a:xfrm rot="-5400000">
            <a:off x="3555000" y="-3559800"/>
            <a:ext cx="438900" cy="75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a:spLocks noGrp="1"/>
          </p:cNvSpPr>
          <p:nvPr>
            <p:ph type="pic" idx="2"/>
          </p:nvPr>
        </p:nvSpPr>
        <p:spPr>
          <a:xfrm>
            <a:off x="1063825" y="1301699"/>
            <a:ext cx="3142800" cy="11838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
        <p:nvSpPr>
          <p:cNvPr id="69" name="Google Shape;69;p5"/>
          <p:cNvSpPr>
            <a:spLocks noGrp="1"/>
          </p:cNvSpPr>
          <p:nvPr>
            <p:ph type="pic" idx="3"/>
          </p:nvPr>
        </p:nvSpPr>
        <p:spPr>
          <a:xfrm>
            <a:off x="4718700" y="1301699"/>
            <a:ext cx="3142800" cy="11838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
        <p:nvSpPr>
          <p:cNvPr id="70" name="Google Shape;70;p5"/>
          <p:cNvSpPr/>
          <p:nvPr/>
        </p:nvSpPr>
        <p:spPr>
          <a:xfrm rot="-5400000">
            <a:off x="4352550" y="3472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rot="5400000">
            <a:off x="-798600" y="793800"/>
            <a:ext cx="2118300" cy="53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rot="5400000">
            <a:off x="7689713" y="1149163"/>
            <a:ext cx="2205588" cy="299700"/>
            <a:chOff x="4463988" y="165125"/>
            <a:chExt cx="2205588" cy="299700"/>
          </a:xfrm>
        </p:grpSpPr>
        <p:sp>
          <p:nvSpPr>
            <p:cNvPr id="73" name="Google Shape;73;p5"/>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5"/>
          <p:cNvSpPr/>
          <p:nvPr/>
        </p:nvSpPr>
        <p:spPr>
          <a:xfrm>
            <a:off x="8532850" y="4065500"/>
            <a:ext cx="409500" cy="4095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txBox="1">
            <a:spLocks noGrp="1"/>
          </p:cNvSpPr>
          <p:nvPr>
            <p:ph type="subTitle" idx="1"/>
          </p:nvPr>
        </p:nvSpPr>
        <p:spPr>
          <a:xfrm>
            <a:off x="1181425" y="2552350"/>
            <a:ext cx="2907600" cy="4779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7" name="Google Shape;87;p5"/>
          <p:cNvSpPr txBox="1">
            <a:spLocks noGrp="1"/>
          </p:cNvSpPr>
          <p:nvPr>
            <p:ph type="subTitle" idx="4"/>
          </p:nvPr>
        </p:nvSpPr>
        <p:spPr>
          <a:xfrm>
            <a:off x="4836300" y="2552350"/>
            <a:ext cx="2907600" cy="47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8" name="Google Shape;88;p5"/>
          <p:cNvSpPr txBox="1">
            <a:spLocks noGrp="1"/>
          </p:cNvSpPr>
          <p:nvPr>
            <p:ph type="subTitle" idx="5"/>
          </p:nvPr>
        </p:nvSpPr>
        <p:spPr>
          <a:xfrm>
            <a:off x="1181425" y="2959050"/>
            <a:ext cx="2907600" cy="15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5"/>
          <p:cNvSpPr txBox="1">
            <a:spLocks noGrp="1"/>
          </p:cNvSpPr>
          <p:nvPr>
            <p:ph type="subTitle" idx="6"/>
          </p:nvPr>
        </p:nvSpPr>
        <p:spPr>
          <a:xfrm>
            <a:off x="4836300" y="2959050"/>
            <a:ext cx="2907600" cy="15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3" name="Google Shape;93;p6"/>
          <p:cNvSpPr/>
          <p:nvPr/>
        </p:nvSpPr>
        <p:spPr>
          <a:xfrm rot="-5400000">
            <a:off x="4352550" y="3472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rot="5400000">
            <a:off x="-798600" y="793800"/>
            <a:ext cx="2118300" cy="53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6"/>
          <p:cNvGrpSpPr/>
          <p:nvPr/>
        </p:nvGrpSpPr>
        <p:grpSpPr>
          <a:xfrm rot="5400000">
            <a:off x="7689713" y="3085588"/>
            <a:ext cx="2205588" cy="299700"/>
            <a:chOff x="4463988" y="165125"/>
            <a:chExt cx="2205588" cy="299700"/>
          </a:xfrm>
        </p:grpSpPr>
        <p:sp>
          <p:nvSpPr>
            <p:cNvPr id="96" name="Google Shape;96;p6"/>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6"/>
          <p:cNvSpPr/>
          <p:nvPr/>
        </p:nvSpPr>
        <p:spPr>
          <a:xfrm>
            <a:off x="8532850" y="196225"/>
            <a:ext cx="409500" cy="4095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6"/>
          <p:cNvGrpSpPr/>
          <p:nvPr/>
        </p:nvGrpSpPr>
        <p:grpSpPr>
          <a:xfrm>
            <a:off x="779663" y="196213"/>
            <a:ext cx="2205588" cy="299700"/>
            <a:chOff x="4463988" y="165125"/>
            <a:chExt cx="2205588" cy="299700"/>
          </a:xfrm>
        </p:grpSpPr>
        <p:sp>
          <p:nvSpPr>
            <p:cNvPr id="110" name="Google Shape;110;p6"/>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2"/>
        <p:cNvGrpSpPr/>
        <p:nvPr/>
      </p:nvGrpSpPr>
      <p:grpSpPr>
        <a:xfrm>
          <a:off x="0" y="0"/>
          <a:ext cx="0" cy="0"/>
          <a:chOff x="0" y="0"/>
          <a:chExt cx="0" cy="0"/>
        </a:xfrm>
      </p:grpSpPr>
      <p:sp>
        <p:nvSpPr>
          <p:cNvPr id="123" name="Google Shape;123;p7"/>
          <p:cNvSpPr/>
          <p:nvPr/>
        </p:nvSpPr>
        <p:spPr>
          <a:xfrm>
            <a:off x="4458400" y="1637600"/>
            <a:ext cx="4685400" cy="3505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rot="10800000" flipH="1">
            <a:off x="0" y="0"/>
            <a:ext cx="2116500" cy="71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6" name="Google Shape;126;p7"/>
          <p:cNvSpPr txBox="1">
            <a:spLocks noGrp="1"/>
          </p:cNvSpPr>
          <p:nvPr>
            <p:ph type="body" idx="1"/>
          </p:nvPr>
        </p:nvSpPr>
        <p:spPr>
          <a:xfrm>
            <a:off x="720000" y="1371000"/>
            <a:ext cx="2503800" cy="2998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127" name="Google Shape;127;p7"/>
          <p:cNvSpPr>
            <a:spLocks noGrp="1"/>
          </p:cNvSpPr>
          <p:nvPr>
            <p:ph type="pic" idx="2"/>
          </p:nvPr>
        </p:nvSpPr>
        <p:spPr>
          <a:xfrm>
            <a:off x="4013525" y="1371000"/>
            <a:ext cx="4390800" cy="29985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grpSp>
        <p:nvGrpSpPr>
          <p:cNvPr id="128" name="Google Shape;128;p7"/>
          <p:cNvGrpSpPr/>
          <p:nvPr/>
        </p:nvGrpSpPr>
        <p:grpSpPr>
          <a:xfrm>
            <a:off x="6662513" y="256263"/>
            <a:ext cx="2205588" cy="299700"/>
            <a:chOff x="4463988" y="165125"/>
            <a:chExt cx="2205588" cy="299700"/>
          </a:xfrm>
        </p:grpSpPr>
        <p:sp>
          <p:nvSpPr>
            <p:cNvPr id="129" name="Google Shape;129;p7"/>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7"/>
          <p:cNvSpPr/>
          <p:nvPr/>
        </p:nvSpPr>
        <p:spPr>
          <a:xfrm>
            <a:off x="-350475" y="44306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44" name="Google Shape;144;p8"/>
          <p:cNvSpPr/>
          <p:nvPr/>
        </p:nvSpPr>
        <p:spPr>
          <a:xfrm rot="10800000" flipH="1">
            <a:off x="0" y="-25"/>
            <a:ext cx="2116500" cy="4260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50475" y="44306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rot="10800000">
            <a:off x="8519100" y="0"/>
            <a:ext cx="624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8"/>
          <p:cNvGrpSpPr/>
          <p:nvPr/>
        </p:nvGrpSpPr>
        <p:grpSpPr>
          <a:xfrm>
            <a:off x="6137788" y="145313"/>
            <a:ext cx="2205588" cy="299700"/>
            <a:chOff x="4463988" y="165125"/>
            <a:chExt cx="2205588" cy="299700"/>
          </a:xfrm>
        </p:grpSpPr>
        <p:sp>
          <p:nvSpPr>
            <p:cNvPr id="148" name="Google Shape;148;p8"/>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0"/>
        <p:cNvGrpSpPr/>
        <p:nvPr/>
      </p:nvGrpSpPr>
      <p:grpSpPr>
        <a:xfrm>
          <a:off x="0" y="0"/>
          <a:ext cx="0" cy="0"/>
          <a:chOff x="0" y="0"/>
          <a:chExt cx="0" cy="0"/>
        </a:xfrm>
      </p:grpSpPr>
      <p:sp>
        <p:nvSpPr>
          <p:cNvPr id="161" name="Google Shape;161;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2" name="Google Shape;162;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 name="Google Shape;163;p9"/>
          <p:cNvSpPr/>
          <p:nvPr/>
        </p:nvSpPr>
        <p:spPr>
          <a:xfrm rot="-5400000">
            <a:off x="4352550" y="3472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rot="5400000">
            <a:off x="-798600" y="793800"/>
            <a:ext cx="2118300" cy="53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9"/>
          <p:cNvGrpSpPr/>
          <p:nvPr/>
        </p:nvGrpSpPr>
        <p:grpSpPr>
          <a:xfrm rot="5400000">
            <a:off x="7689713" y="1149163"/>
            <a:ext cx="2205588" cy="299700"/>
            <a:chOff x="4463988" y="165125"/>
            <a:chExt cx="2205588" cy="299700"/>
          </a:xfrm>
        </p:grpSpPr>
        <p:sp>
          <p:nvSpPr>
            <p:cNvPr id="166" name="Google Shape;166;p9"/>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9"/>
          <p:cNvSpPr/>
          <p:nvPr/>
        </p:nvSpPr>
        <p:spPr>
          <a:xfrm>
            <a:off x="8532850" y="4065500"/>
            <a:ext cx="409500" cy="4095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9"/>
        <p:cNvGrpSpPr/>
        <p:nvPr/>
      </p:nvGrpSpPr>
      <p:grpSpPr>
        <a:xfrm>
          <a:off x="0" y="0"/>
          <a:ext cx="0" cy="0"/>
          <a:chOff x="0" y="0"/>
          <a:chExt cx="0" cy="0"/>
        </a:xfrm>
      </p:grpSpPr>
      <p:sp>
        <p:nvSpPr>
          <p:cNvPr id="180" name="Google Shape;180;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1" name="Google Shape;181;p10"/>
          <p:cNvSpPr/>
          <p:nvPr/>
        </p:nvSpPr>
        <p:spPr>
          <a:xfrm rot="5400000">
            <a:off x="-74550" y="74550"/>
            <a:ext cx="946500" cy="797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10"/>
          <p:cNvGrpSpPr/>
          <p:nvPr/>
        </p:nvGrpSpPr>
        <p:grpSpPr>
          <a:xfrm>
            <a:off x="1319688" y="237813"/>
            <a:ext cx="2205588" cy="299700"/>
            <a:chOff x="4463988" y="165125"/>
            <a:chExt cx="2205588" cy="299700"/>
          </a:xfrm>
        </p:grpSpPr>
        <p:sp>
          <p:nvSpPr>
            <p:cNvPr id="183" name="Google Shape;183;p10"/>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0"/>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0"/>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0"/>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10"/>
          <p:cNvSpPr/>
          <p:nvPr/>
        </p:nvSpPr>
        <p:spPr>
          <a:xfrm rot="10800000">
            <a:off x="8516475" y="-2651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0"/>
          <p:cNvSpPr/>
          <p:nvPr/>
        </p:nvSpPr>
        <p:spPr>
          <a:xfrm rot="-5400000">
            <a:off x="4352550" y="3472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oboto Medium"/>
              <a:buNone/>
              <a:defRPr sz="3500">
                <a:solidFill>
                  <a:schemeClr val="dk1"/>
                </a:solidFill>
                <a:latin typeface="Roboto Medium"/>
                <a:ea typeface="Roboto Medium"/>
                <a:cs typeface="Roboto Medium"/>
                <a:sym typeface="Roboto Medium"/>
              </a:defRPr>
            </a:lvl1pPr>
            <a:lvl2pPr lvl="1"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2pPr>
            <a:lvl3pPr lvl="2"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3pPr>
            <a:lvl4pPr lvl="3"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4pPr>
            <a:lvl5pPr lvl="4"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5pPr>
            <a:lvl6pPr lvl="5"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6pPr>
            <a:lvl7pPr lvl="6"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7pPr>
            <a:lvl8pPr lvl="7"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8pPr>
            <a:lvl9pPr lvl="8"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Font typeface="Roboto"/>
              <a:buChar char="●"/>
              <a:defRPr>
                <a:solidFill>
                  <a:schemeClr val="accent2"/>
                </a:solidFill>
                <a:latin typeface="Roboto"/>
                <a:ea typeface="Roboto"/>
                <a:cs typeface="Roboto"/>
                <a:sym typeface="Roboto"/>
              </a:defRPr>
            </a:lvl1pPr>
            <a:lvl2pPr marL="914400" lvl="1" indent="-3175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2pPr>
            <a:lvl3pPr marL="1371600" lvl="2" indent="-3175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3pPr>
            <a:lvl4pPr marL="1828800" lvl="3" indent="-3175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4pPr>
            <a:lvl5pPr marL="2286000" lvl="4" indent="-3175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5pPr>
            <a:lvl6pPr marL="2743200" lvl="5" indent="-3175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6pPr>
            <a:lvl7pPr marL="3200400" lvl="6" indent="-3175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7pPr>
            <a:lvl8pPr marL="3657600" lvl="7" indent="-3175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8pPr>
            <a:lvl9pPr marL="4114800" lvl="8" indent="-317500">
              <a:lnSpc>
                <a:spcPct val="100000"/>
              </a:lnSpc>
              <a:spcBef>
                <a:spcPts val="1600"/>
              </a:spcBef>
              <a:spcAft>
                <a:spcPts val="1600"/>
              </a:spcAft>
              <a:buClr>
                <a:schemeClr val="accent2"/>
              </a:buClr>
              <a:buSzPts val="1400"/>
              <a:buFont typeface="Roboto"/>
              <a:buChar char="■"/>
              <a:defRPr>
                <a:solidFill>
                  <a:schemeClr val="accen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2"/>
                </a:solidFill>
                <a:latin typeface="Bebas Neue"/>
                <a:ea typeface="Bebas Neue"/>
                <a:cs typeface="Bebas Neue"/>
                <a:sym typeface="Bebas Neue"/>
              </a:defRPr>
            </a:lvl1pPr>
            <a:lvl2pPr lvl="1" algn="r" rtl="0">
              <a:buNone/>
              <a:defRPr sz="1300">
                <a:solidFill>
                  <a:schemeClr val="dk2"/>
                </a:solidFill>
                <a:latin typeface="Bebas Neue"/>
                <a:ea typeface="Bebas Neue"/>
                <a:cs typeface="Bebas Neue"/>
                <a:sym typeface="Bebas Neue"/>
              </a:defRPr>
            </a:lvl2pPr>
            <a:lvl3pPr lvl="2" algn="r" rtl="0">
              <a:buNone/>
              <a:defRPr sz="1300">
                <a:solidFill>
                  <a:schemeClr val="dk2"/>
                </a:solidFill>
                <a:latin typeface="Bebas Neue"/>
                <a:ea typeface="Bebas Neue"/>
                <a:cs typeface="Bebas Neue"/>
                <a:sym typeface="Bebas Neue"/>
              </a:defRPr>
            </a:lvl3pPr>
            <a:lvl4pPr lvl="3" algn="r" rtl="0">
              <a:buNone/>
              <a:defRPr sz="1300">
                <a:solidFill>
                  <a:schemeClr val="dk2"/>
                </a:solidFill>
                <a:latin typeface="Bebas Neue"/>
                <a:ea typeface="Bebas Neue"/>
                <a:cs typeface="Bebas Neue"/>
                <a:sym typeface="Bebas Neue"/>
              </a:defRPr>
            </a:lvl4pPr>
            <a:lvl5pPr lvl="4" algn="r" rtl="0">
              <a:buNone/>
              <a:defRPr sz="1300">
                <a:solidFill>
                  <a:schemeClr val="dk2"/>
                </a:solidFill>
                <a:latin typeface="Bebas Neue"/>
                <a:ea typeface="Bebas Neue"/>
                <a:cs typeface="Bebas Neue"/>
                <a:sym typeface="Bebas Neue"/>
              </a:defRPr>
            </a:lvl5pPr>
            <a:lvl6pPr lvl="5" algn="r" rtl="0">
              <a:buNone/>
              <a:defRPr sz="1300">
                <a:solidFill>
                  <a:schemeClr val="dk2"/>
                </a:solidFill>
                <a:latin typeface="Bebas Neue"/>
                <a:ea typeface="Bebas Neue"/>
                <a:cs typeface="Bebas Neue"/>
                <a:sym typeface="Bebas Neue"/>
              </a:defRPr>
            </a:lvl6pPr>
            <a:lvl7pPr lvl="6" algn="r" rtl="0">
              <a:buNone/>
              <a:defRPr sz="1300">
                <a:solidFill>
                  <a:schemeClr val="dk2"/>
                </a:solidFill>
                <a:latin typeface="Bebas Neue"/>
                <a:ea typeface="Bebas Neue"/>
                <a:cs typeface="Bebas Neue"/>
                <a:sym typeface="Bebas Neue"/>
              </a:defRPr>
            </a:lvl7pPr>
            <a:lvl8pPr lvl="7" algn="r" rtl="0">
              <a:buNone/>
              <a:defRPr sz="1300">
                <a:solidFill>
                  <a:schemeClr val="dk2"/>
                </a:solidFill>
                <a:latin typeface="Bebas Neue"/>
                <a:ea typeface="Bebas Neue"/>
                <a:cs typeface="Bebas Neue"/>
                <a:sym typeface="Bebas Neue"/>
              </a:defRPr>
            </a:lvl8pPr>
            <a:lvl9pPr lvl="8" algn="r" rtl="0">
              <a:buNone/>
              <a:defRPr sz="1300">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7"/>
          <p:cNvSpPr txBox="1">
            <a:spLocks noGrp="1"/>
          </p:cNvSpPr>
          <p:nvPr>
            <p:ph type="ctrTitle"/>
          </p:nvPr>
        </p:nvSpPr>
        <p:spPr>
          <a:xfrm>
            <a:off x="2526627" y="841350"/>
            <a:ext cx="6287100" cy="261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Roboto Medium"/>
                <a:ea typeface="Roboto Medium"/>
                <a:cs typeface="Roboto Medium"/>
                <a:sym typeface="Roboto Medium"/>
              </a:rPr>
              <a:t>SDLC and Agile Development</a:t>
            </a:r>
            <a:endParaRPr>
              <a:solidFill>
                <a:schemeClr val="accent3"/>
              </a:solidFill>
              <a:latin typeface="Roboto Black"/>
              <a:ea typeface="Roboto Black"/>
              <a:cs typeface="Roboto Black"/>
              <a:sym typeface="Roboto Black"/>
            </a:endParaRPr>
          </a:p>
        </p:txBody>
      </p:sp>
      <p:sp>
        <p:nvSpPr>
          <p:cNvPr id="500" name="Google Shape;500;p27"/>
          <p:cNvSpPr txBox="1">
            <a:spLocks noGrp="1"/>
          </p:cNvSpPr>
          <p:nvPr>
            <p:ph type="subTitle" idx="1"/>
          </p:nvPr>
        </p:nvSpPr>
        <p:spPr>
          <a:xfrm>
            <a:off x="3899775" y="3792925"/>
            <a:ext cx="45291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Rr Octanty Mulianingtyas, S.Kom, M.Sc</a:t>
            </a:r>
            <a:endParaRPr/>
          </a:p>
        </p:txBody>
      </p:sp>
      <p:sp>
        <p:nvSpPr>
          <p:cNvPr id="501" name="Google Shape;501;p27"/>
          <p:cNvSpPr/>
          <p:nvPr/>
        </p:nvSpPr>
        <p:spPr>
          <a:xfrm>
            <a:off x="7763500" y="3913000"/>
            <a:ext cx="665400" cy="6654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3170875" y="535000"/>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6"/>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Problems of Waterfall Model</a:t>
            </a:r>
            <a:endParaRPr sz="3200"/>
          </a:p>
        </p:txBody>
      </p:sp>
      <p:sp>
        <p:nvSpPr>
          <p:cNvPr id="575" name="Google Shape;575;p36"/>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txBox="1"/>
          <p:nvPr/>
        </p:nvSpPr>
        <p:spPr>
          <a:xfrm>
            <a:off x="432300" y="824788"/>
            <a:ext cx="8711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1"/>
              </a:solidFill>
            </a:endParaRPr>
          </a:p>
        </p:txBody>
      </p:sp>
      <p:sp>
        <p:nvSpPr>
          <p:cNvPr id="577" name="Google Shape;577;p36"/>
          <p:cNvSpPr txBox="1"/>
          <p:nvPr/>
        </p:nvSpPr>
        <p:spPr>
          <a:xfrm>
            <a:off x="313475" y="949250"/>
            <a:ext cx="7314000" cy="434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rPr>
              <a:t>1. Real projects rarely follow the sequential flow that the model proposes.</a:t>
            </a:r>
            <a:endParaRPr sz="1600">
              <a:solidFill>
                <a:schemeClr val="dk1"/>
              </a:solidFill>
            </a:endParaRPr>
          </a:p>
          <a:p>
            <a:pPr marL="0" lvl="0" indent="0" algn="l" rtl="0">
              <a:spcBef>
                <a:spcPts val="0"/>
              </a:spcBef>
              <a:spcAft>
                <a:spcPts val="0"/>
              </a:spcAft>
              <a:buNone/>
            </a:pPr>
            <a:r>
              <a:rPr lang="en" sz="1600">
                <a:solidFill>
                  <a:schemeClr val="dk1"/>
                </a:solidFill>
              </a:rPr>
              <a:t>Although the linear model can accommodate iteration, it does so indirectly.</a:t>
            </a:r>
            <a:endParaRPr sz="1600">
              <a:solidFill>
                <a:schemeClr val="dk1"/>
              </a:solidFill>
            </a:endParaRPr>
          </a:p>
          <a:p>
            <a:pPr marL="0" lvl="0" indent="0" algn="l" rtl="0">
              <a:spcBef>
                <a:spcPts val="0"/>
              </a:spcBef>
              <a:spcAft>
                <a:spcPts val="0"/>
              </a:spcAft>
              <a:buNone/>
            </a:pPr>
            <a:r>
              <a:rPr lang="en" sz="1600">
                <a:solidFill>
                  <a:schemeClr val="dk1"/>
                </a:solidFill>
              </a:rPr>
              <a:t>As a result, changes can cause confusion as the project team proceeds.</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 sz="1600">
                <a:solidFill>
                  <a:schemeClr val="dk1"/>
                </a:solidFill>
              </a:rPr>
              <a:t>2. It is often difficult for the customer to state all requirements explicitly. The</a:t>
            </a:r>
            <a:endParaRPr sz="1600">
              <a:solidFill>
                <a:schemeClr val="dk1"/>
              </a:solidFill>
            </a:endParaRPr>
          </a:p>
          <a:p>
            <a:pPr marL="0" lvl="0" indent="0" algn="l" rtl="0">
              <a:spcBef>
                <a:spcPts val="0"/>
              </a:spcBef>
              <a:spcAft>
                <a:spcPts val="0"/>
              </a:spcAft>
              <a:buNone/>
            </a:pPr>
            <a:r>
              <a:rPr lang="en" sz="1600">
                <a:solidFill>
                  <a:schemeClr val="dk1"/>
                </a:solidFill>
              </a:rPr>
              <a:t>waterfall model requires this and has difficulty accommodating the natural</a:t>
            </a:r>
            <a:endParaRPr sz="1600">
              <a:solidFill>
                <a:schemeClr val="dk1"/>
              </a:solidFill>
            </a:endParaRPr>
          </a:p>
          <a:p>
            <a:pPr marL="0" lvl="0" indent="0" algn="l" rtl="0">
              <a:spcBef>
                <a:spcPts val="0"/>
              </a:spcBef>
              <a:spcAft>
                <a:spcPts val="0"/>
              </a:spcAft>
              <a:buNone/>
            </a:pPr>
            <a:r>
              <a:rPr lang="en" sz="1600">
                <a:solidFill>
                  <a:schemeClr val="dk1"/>
                </a:solidFill>
              </a:rPr>
              <a:t>uncertainty that exists at the beginning of many projects.</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 sz="1600">
                <a:solidFill>
                  <a:schemeClr val="dk1"/>
                </a:solidFill>
              </a:rPr>
              <a:t>3. The customer must have patience. A working version of the program(s) will</a:t>
            </a:r>
            <a:endParaRPr sz="1600">
              <a:solidFill>
                <a:schemeClr val="dk1"/>
              </a:solidFill>
            </a:endParaRPr>
          </a:p>
          <a:p>
            <a:pPr marL="0" lvl="0" indent="0" algn="l" rtl="0">
              <a:spcBef>
                <a:spcPts val="0"/>
              </a:spcBef>
              <a:spcAft>
                <a:spcPts val="0"/>
              </a:spcAft>
              <a:buNone/>
            </a:pPr>
            <a:r>
              <a:rPr lang="en" sz="1600">
                <a:solidFill>
                  <a:schemeClr val="dk1"/>
                </a:solidFill>
              </a:rPr>
              <a:t>not be available until late in the project time span. A major blunder, if undetected until the working program is reviewed, can be disastrous.</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 sz="1600">
                <a:solidFill>
                  <a:schemeClr val="dk1"/>
                </a:solidFill>
              </a:rPr>
              <a:t>However, it can serve as a useful process model</a:t>
            </a:r>
            <a:endParaRPr sz="1600">
              <a:solidFill>
                <a:schemeClr val="dk1"/>
              </a:solidFill>
            </a:endParaRPr>
          </a:p>
          <a:p>
            <a:pPr marL="0" lvl="0" indent="0" algn="l" rtl="0">
              <a:spcBef>
                <a:spcPts val="0"/>
              </a:spcBef>
              <a:spcAft>
                <a:spcPts val="0"/>
              </a:spcAft>
              <a:buNone/>
            </a:pPr>
            <a:r>
              <a:rPr lang="en" sz="1600">
                <a:solidFill>
                  <a:schemeClr val="dk1"/>
                </a:solidFill>
              </a:rPr>
              <a:t>in situations where requirements are fixed and work is to proceed to completion in a linear manner.</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37"/>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Incremental Model</a:t>
            </a:r>
            <a:endParaRPr sz="3200"/>
          </a:p>
        </p:txBody>
      </p:sp>
      <p:sp>
        <p:nvSpPr>
          <p:cNvPr id="583" name="Google Shape;583;p37"/>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txBox="1"/>
          <p:nvPr/>
        </p:nvSpPr>
        <p:spPr>
          <a:xfrm>
            <a:off x="432300" y="824788"/>
            <a:ext cx="8711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1"/>
              </a:solidFill>
            </a:endParaRPr>
          </a:p>
        </p:txBody>
      </p:sp>
      <p:sp>
        <p:nvSpPr>
          <p:cNvPr id="585" name="Google Shape;585;p37"/>
          <p:cNvSpPr txBox="1"/>
          <p:nvPr/>
        </p:nvSpPr>
        <p:spPr>
          <a:xfrm>
            <a:off x="313475" y="949250"/>
            <a:ext cx="73140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endParaRPr/>
          </a:p>
        </p:txBody>
      </p:sp>
      <p:sp>
        <p:nvSpPr>
          <p:cNvPr id="586" name="Google Shape;586;p37"/>
          <p:cNvSpPr txBox="1"/>
          <p:nvPr/>
        </p:nvSpPr>
        <p:spPr>
          <a:xfrm>
            <a:off x="660150" y="926125"/>
            <a:ext cx="81072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The incremental model combines elements of linear and parallel process flows</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The incremental model applies linear sequences in a staggered fashion as calendar time progresses.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When an incremental model is used, the first increment is often a core product.</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That is, basic requirements are addressed but many supplementary features (some</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known, others unknown) remain undelivered. The core product is used by the customer</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(or undergoes detailed evaluation).</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As a result of use and/or evaluation, a plan is developed for the next increment. The plan addresses the modification of the core product to better meet the needs of the customer and the delivery of additional features and functionality. This process is repeated following the delivery of each increment, until the complete product is produced.</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8"/>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V-Model</a:t>
            </a:r>
            <a:endParaRPr sz="3200"/>
          </a:p>
        </p:txBody>
      </p:sp>
      <p:sp>
        <p:nvSpPr>
          <p:cNvPr id="592" name="Google Shape;592;p38"/>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txBox="1"/>
          <p:nvPr/>
        </p:nvSpPr>
        <p:spPr>
          <a:xfrm>
            <a:off x="432300" y="824788"/>
            <a:ext cx="8711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1"/>
              </a:solidFill>
            </a:endParaRPr>
          </a:p>
        </p:txBody>
      </p:sp>
      <p:sp>
        <p:nvSpPr>
          <p:cNvPr id="594" name="Google Shape;594;p38"/>
          <p:cNvSpPr txBox="1"/>
          <p:nvPr/>
        </p:nvSpPr>
        <p:spPr>
          <a:xfrm>
            <a:off x="113175" y="986063"/>
            <a:ext cx="49914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rPr>
              <a:t>The V-model depicts the relationship of quality </a:t>
            </a:r>
            <a:r>
              <a:rPr lang="en" sz="1200"/>
              <a:t>assurance actions to the actions associated with communication, modeling, and early construction activities.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b="1"/>
              <a:t>A. Requirements analysis (SRS)</a:t>
            </a:r>
            <a:endParaRPr sz="1200" b="1"/>
          </a:p>
          <a:p>
            <a:pPr marL="0" lvl="0" indent="0" algn="l" rtl="0">
              <a:spcBef>
                <a:spcPts val="0"/>
              </a:spcBef>
              <a:spcAft>
                <a:spcPts val="0"/>
              </a:spcAft>
              <a:buNone/>
            </a:pPr>
            <a:r>
              <a:rPr lang="en" sz="1200"/>
              <a:t>In the Requirements analysis phase, the requirements of the proposed system are collected by analyzing the needs of the user(s).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b="1"/>
              <a:t>B. System Design/ Functional Specifications</a:t>
            </a:r>
            <a:endParaRPr sz="1200" b="1"/>
          </a:p>
          <a:p>
            <a:pPr marL="0" lvl="0" indent="0" algn="l" rtl="0">
              <a:spcBef>
                <a:spcPts val="0"/>
              </a:spcBef>
              <a:spcAft>
                <a:spcPts val="0"/>
              </a:spcAft>
              <a:buNone/>
            </a:pPr>
            <a:r>
              <a:rPr lang="en" sz="1200"/>
              <a:t>Systems design is the phase where system engineers analyze and understand the business of the proposed system by studying the user requirements document. They figure out possibilities and techniques by which the user requirements can be implemented.</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b="1"/>
              <a:t>C. Architecture Design/ Physical Design</a:t>
            </a:r>
            <a:endParaRPr sz="1200" b="1"/>
          </a:p>
          <a:p>
            <a:pPr marL="0" lvl="0" indent="0" algn="l" rtl="0">
              <a:spcBef>
                <a:spcPts val="0"/>
              </a:spcBef>
              <a:spcAft>
                <a:spcPts val="0"/>
              </a:spcAft>
              <a:buNone/>
            </a:pPr>
            <a:r>
              <a:rPr lang="en" sz="1200"/>
              <a:t>The software specification document which serves as a blueprint for the development phase is generated. This document contains the general system organization, menu structures, data structures etc</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p:txBody>
      </p:sp>
      <p:pic>
        <p:nvPicPr>
          <p:cNvPr id="3" name="Picture 2">
            <a:extLst>
              <a:ext uri="{FF2B5EF4-FFF2-40B4-BE49-F238E27FC236}">
                <a16:creationId xmlns:a16="http://schemas.microsoft.com/office/drawing/2014/main" id="{BE5A0E69-F1E6-D2E2-D8F0-86C1DCF9DA75}"/>
              </a:ext>
            </a:extLst>
          </p:cNvPr>
          <p:cNvPicPr>
            <a:picLocks noChangeAspect="1"/>
          </p:cNvPicPr>
          <p:nvPr/>
        </p:nvPicPr>
        <p:blipFill>
          <a:blip r:embed="rId3"/>
          <a:stretch>
            <a:fillRect/>
          </a:stretch>
        </p:blipFill>
        <p:spPr>
          <a:xfrm>
            <a:off x="4967394" y="572700"/>
            <a:ext cx="4711942" cy="440712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9"/>
          <p:cNvSpPr txBox="1">
            <a:spLocks noGrp="1"/>
          </p:cNvSpPr>
          <p:nvPr>
            <p:ph type="title"/>
          </p:nvPr>
        </p:nvSpPr>
        <p:spPr>
          <a:xfrm>
            <a:off x="720000" y="-1509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V-Model</a:t>
            </a:r>
            <a:endParaRPr sz="3200"/>
          </a:p>
        </p:txBody>
      </p:sp>
      <p:sp>
        <p:nvSpPr>
          <p:cNvPr id="601" name="Google Shape;601;p39"/>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txBox="1"/>
          <p:nvPr/>
        </p:nvSpPr>
        <p:spPr>
          <a:xfrm>
            <a:off x="432300" y="824788"/>
            <a:ext cx="8711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1"/>
              </a:solidFill>
            </a:endParaRPr>
          </a:p>
        </p:txBody>
      </p:sp>
      <p:sp>
        <p:nvSpPr>
          <p:cNvPr id="603" name="Google Shape;603;p39"/>
          <p:cNvSpPr txBox="1"/>
          <p:nvPr/>
        </p:nvSpPr>
        <p:spPr>
          <a:xfrm>
            <a:off x="313300" y="421800"/>
            <a:ext cx="8544300" cy="544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i="1"/>
              <a:t>D. Module Design (Coding)/ Low Level Design</a:t>
            </a:r>
            <a:endParaRPr sz="1100" b="1" i="1"/>
          </a:p>
          <a:p>
            <a:pPr marL="0" lvl="0" indent="0" algn="l" rtl="0">
              <a:spcBef>
                <a:spcPts val="0"/>
              </a:spcBef>
              <a:spcAft>
                <a:spcPts val="0"/>
              </a:spcAft>
              <a:buNone/>
            </a:pPr>
            <a:r>
              <a:rPr lang="en" sz="1100"/>
              <a:t>The low level design document or program specifications will contain a detailed functional logic of the module, in pseudo code:</a:t>
            </a:r>
            <a:endParaRPr sz="1100"/>
          </a:p>
          <a:p>
            <a:pPr marL="0" lvl="0" indent="0" algn="l" rtl="0">
              <a:spcBef>
                <a:spcPts val="0"/>
              </a:spcBef>
              <a:spcAft>
                <a:spcPts val="0"/>
              </a:spcAft>
              <a:buNone/>
            </a:pPr>
            <a:r>
              <a:rPr lang="en" sz="1100"/>
              <a:t>- database tables, with all elements, including their type and size</a:t>
            </a:r>
            <a:endParaRPr sz="1100"/>
          </a:p>
          <a:p>
            <a:pPr marL="0" lvl="0" indent="0" algn="l" rtl="0">
              <a:spcBef>
                <a:spcPts val="0"/>
              </a:spcBef>
              <a:spcAft>
                <a:spcPts val="0"/>
              </a:spcAft>
              <a:buNone/>
            </a:pPr>
            <a:r>
              <a:rPr lang="en" sz="1100"/>
              <a:t>- all interface details with complete API references</a:t>
            </a:r>
            <a:endParaRPr sz="1100"/>
          </a:p>
          <a:p>
            <a:pPr marL="0" lvl="0" indent="0" algn="l" rtl="0">
              <a:spcBef>
                <a:spcPts val="0"/>
              </a:spcBef>
              <a:spcAft>
                <a:spcPts val="0"/>
              </a:spcAft>
              <a:buNone/>
            </a:pPr>
            <a:r>
              <a:rPr lang="en" sz="1100"/>
              <a:t>- error message listings</a:t>
            </a:r>
            <a:endParaRPr sz="1100"/>
          </a:p>
          <a:p>
            <a:pPr marL="0" lvl="0" indent="0" algn="l" rtl="0">
              <a:spcBef>
                <a:spcPts val="0"/>
              </a:spcBef>
              <a:spcAft>
                <a:spcPts val="0"/>
              </a:spcAft>
              <a:buNone/>
            </a:pPr>
            <a:r>
              <a:rPr lang="en" sz="1100"/>
              <a:t>- Complete input and outputs for a module.</a:t>
            </a:r>
            <a:endParaRPr sz="1100"/>
          </a:p>
          <a:p>
            <a:pPr marL="0" lvl="0" indent="0" algn="l" rtl="0">
              <a:spcBef>
                <a:spcPts val="0"/>
              </a:spcBef>
              <a:spcAft>
                <a:spcPts val="0"/>
              </a:spcAft>
              <a:buNone/>
            </a:pPr>
            <a:endParaRPr sz="1100" b="1"/>
          </a:p>
          <a:p>
            <a:pPr marL="0" lvl="0" indent="0" algn="l" rtl="0">
              <a:spcBef>
                <a:spcPts val="0"/>
              </a:spcBef>
              <a:spcAft>
                <a:spcPts val="0"/>
              </a:spcAft>
              <a:buNone/>
            </a:pPr>
            <a:r>
              <a:rPr lang="en" sz="1100" b="1"/>
              <a:t>E. Unit Testing</a:t>
            </a:r>
            <a:endParaRPr sz="1100" b="1"/>
          </a:p>
          <a:p>
            <a:pPr marL="0" lvl="0" indent="0" algn="l" rtl="0">
              <a:spcBef>
                <a:spcPts val="0"/>
              </a:spcBef>
              <a:spcAft>
                <a:spcPts val="0"/>
              </a:spcAft>
              <a:buNone/>
            </a:pPr>
            <a:r>
              <a:rPr lang="en" sz="1100"/>
              <a:t>The module design phase can also be referred to as low-level design. The low level design document or program specifications will contain a detailed functional logic of the module, in pseudo code:</a:t>
            </a:r>
            <a:endParaRPr sz="1100"/>
          </a:p>
          <a:p>
            <a:pPr marL="0" lvl="0" indent="0" algn="l" rtl="0">
              <a:spcBef>
                <a:spcPts val="0"/>
              </a:spcBef>
              <a:spcAft>
                <a:spcPts val="0"/>
              </a:spcAft>
              <a:buNone/>
            </a:pPr>
            <a:r>
              <a:rPr lang="en" sz="1100"/>
              <a:t>- database tables, with all elements, including their type and size</a:t>
            </a:r>
            <a:endParaRPr sz="1100"/>
          </a:p>
          <a:p>
            <a:pPr marL="0" lvl="0" indent="0" algn="l" rtl="0">
              <a:spcBef>
                <a:spcPts val="0"/>
              </a:spcBef>
              <a:spcAft>
                <a:spcPts val="0"/>
              </a:spcAft>
              <a:buNone/>
            </a:pPr>
            <a:r>
              <a:rPr lang="en" sz="1100"/>
              <a:t>- all interface details with complete API references</a:t>
            </a:r>
            <a:endParaRPr sz="1100"/>
          </a:p>
          <a:p>
            <a:pPr marL="0" lvl="0" indent="0" algn="l" rtl="0">
              <a:spcBef>
                <a:spcPts val="0"/>
              </a:spcBef>
              <a:spcAft>
                <a:spcPts val="0"/>
              </a:spcAft>
              <a:buNone/>
            </a:pPr>
            <a:r>
              <a:rPr lang="en" sz="1100"/>
              <a:t>- error message listings</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b="1"/>
              <a:t>F. Integration Testing</a:t>
            </a:r>
            <a:endParaRPr sz="1100" b="1"/>
          </a:p>
          <a:p>
            <a:pPr marL="0" lvl="0" indent="0" algn="l" rtl="0">
              <a:spcBef>
                <a:spcPts val="0"/>
              </a:spcBef>
              <a:spcAft>
                <a:spcPts val="0"/>
              </a:spcAft>
              <a:buNone/>
            </a:pPr>
            <a:r>
              <a:rPr lang="en" sz="1100"/>
              <a:t>In integration testing the separate modules will be tested together to expose faults in the interfaces and in the interaction between integrated components. Testing is usually black box as the code is not directly checked for errors.</a:t>
            </a: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b="1"/>
              <a:t>G. System Testing</a:t>
            </a:r>
            <a:endParaRPr sz="1100" b="1"/>
          </a:p>
          <a:p>
            <a:pPr marL="0" lvl="0" indent="0" algn="l" rtl="0">
              <a:spcBef>
                <a:spcPts val="0"/>
              </a:spcBef>
              <a:spcAft>
                <a:spcPts val="0"/>
              </a:spcAft>
              <a:buNone/>
            </a:pPr>
            <a:r>
              <a:rPr lang="en" sz="1100"/>
              <a:t>System testing will compare the system specifications against the actual system. After the integration test is com-pleted, the next test level is the system test. System testing checks if the integrated product meets the specified re-quirements.</a:t>
            </a: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b="1"/>
              <a:t>H. User Acceptance Testing</a:t>
            </a:r>
            <a:endParaRPr sz="1100" b="1"/>
          </a:p>
          <a:p>
            <a:pPr marL="0" lvl="0" indent="0" algn="l" rtl="0">
              <a:spcBef>
                <a:spcPts val="0"/>
              </a:spcBef>
              <a:spcAft>
                <a:spcPts val="0"/>
              </a:spcAft>
              <a:buNone/>
            </a:pPr>
            <a:r>
              <a:rPr lang="en" sz="1100"/>
              <a:t>Acceptance testing is the phase of testing used to determine whether a system satisfies the requirements specified in the requirements analysis phase. </a:t>
            </a:r>
            <a:endParaRPr sz="1100"/>
          </a:p>
          <a:p>
            <a:pPr marL="0" lvl="0" indent="0" algn="l" rtl="0">
              <a:spcBef>
                <a:spcPts val="0"/>
              </a:spcBef>
              <a:spcAft>
                <a:spcPts val="0"/>
              </a:spcAft>
              <a:buNone/>
            </a:pPr>
            <a:endParaRPr sz="1100"/>
          </a:p>
          <a:p>
            <a:pPr marL="0" lvl="0" indent="0" algn="l" rtl="0">
              <a:spcBef>
                <a:spcPts val="0"/>
              </a:spcBef>
              <a:spcAft>
                <a:spcPts val="0"/>
              </a:spcAft>
              <a:buNone/>
            </a:pPr>
            <a:endParaRPr sz="1000"/>
          </a:p>
          <a:p>
            <a:pPr marL="0" lvl="0" indent="0" algn="l" rtl="0">
              <a:spcBef>
                <a:spcPts val="0"/>
              </a:spcBef>
              <a:spcAft>
                <a:spcPts val="0"/>
              </a:spcAft>
              <a:buNone/>
            </a:pPr>
            <a:endParaRPr sz="600" b="1"/>
          </a:p>
          <a:p>
            <a:pPr marL="0" lvl="0" indent="0" algn="l" rtl="0">
              <a:spcBef>
                <a:spcPts val="0"/>
              </a:spcBef>
              <a:spcAft>
                <a:spcPts val="0"/>
              </a:spcAft>
              <a:buNone/>
            </a:pPr>
            <a:endParaRPr sz="600"/>
          </a:p>
          <a:p>
            <a:pPr marL="0" lvl="0" indent="0" algn="l" rtl="0">
              <a:spcBef>
                <a:spcPts val="0"/>
              </a:spcBef>
              <a:spcAft>
                <a:spcPts val="0"/>
              </a:spcAft>
              <a:buNone/>
            </a:pPr>
            <a:endParaRPr sz="600"/>
          </a:p>
          <a:p>
            <a:pPr marL="0" lvl="0" indent="0" algn="l" rtl="0">
              <a:spcBef>
                <a:spcPts val="0"/>
              </a:spcBef>
              <a:spcAft>
                <a:spcPts val="0"/>
              </a:spcAft>
              <a:buNone/>
            </a:pPr>
            <a:endParaRPr sz="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Incremental Model</a:t>
            </a:r>
            <a:endParaRPr sz="3200"/>
          </a:p>
        </p:txBody>
      </p:sp>
      <p:sp>
        <p:nvSpPr>
          <p:cNvPr id="609" name="Google Shape;609;p40"/>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txBox="1"/>
          <p:nvPr/>
        </p:nvSpPr>
        <p:spPr>
          <a:xfrm>
            <a:off x="432300" y="824788"/>
            <a:ext cx="8711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1"/>
              </a:solidFill>
            </a:endParaRPr>
          </a:p>
        </p:txBody>
      </p:sp>
      <p:sp>
        <p:nvSpPr>
          <p:cNvPr id="611" name="Google Shape;611;p40"/>
          <p:cNvSpPr txBox="1"/>
          <p:nvPr/>
        </p:nvSpPr>
        <p:spPr>
          <a:xfrm>
            <a:off x="313475" y="949250"/>
            <a:ext cx="73140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endParaRPr/>
          </a:p>
        </p:txBody>
      </p:sp>
      <p:sp>
        <p:nvSpPr>
          <p:cNvPr id="612" name="Google Shape;612;p40"/>
          <p:cNvSpPr txBox="1"/>
          <p:nvPr/>
        </p:nvSpPr>
        <p:spPr>
          <a:xfrm>
            <a:off x="518400" y="740925"/>
            <a:ext cx="81072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The incremental process model focuses on the delivery of an operational product</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with each increment. Early increments are stripped-down versions of the final product,</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but they do provide capability that serves the user and also provide a platform</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for evaluation by the user.</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613" name="Google Shape;613;p40"/>
          <p:cNvPicPr preferRelativeResize="0"/>
          <p:nvPr/>
        </p:nvPicPr>
        <p:blipFill>
          <a:blip r:embed="rId3">
            <a:alphaModFix/>
          </a:blip>
          <a:stretch>
            <a:fillRect/>
          </a:stretch>
        </p:blipFill>
        <p:spPr>
          <a:xfrm>
            <a:off x="1448975" y="1842050"/>
            <a:ext cx="5537276" cy="3234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1"/>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Evolutionary Process Models</a:t>
            </a:r>
            <a:endParaRPr sz="3200"/>
          </a:p>
        </p:txBody>
      </p:sp>
      <p:sp>
        <p:nvSpPr>
          <p:cNvPr id="619" name="Google Shape;619;p41"/>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txBox="1"/>
          <p:nvPr/>
        </p:nvSpPr>
        <p:spPr>
          <a:xfrm>
            <a:off x="432300" y="824788"/>
            <a:ext cx="8711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1"/>
              </a:solidFill>
            </a:endParaRPr>
          </a:p>
        </p:txBody>
      </p:sp>
      <p:sp>
        <p:nvSpPr>
          <p:cNvPr id="621" name="Google Shape;621;p41"/>
          <p:cNvSpPr txBox="1"/>
          <p:nvPr/>
        </p:nvSpPr>
        <p:spPr>
          <a:xfrm>
            <a:off x="4667100" y="1780000"/>
            <a:ext cx="41034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The prototyping paradigm begins with communication then the quick design leads to the construction of a prototype. The prototype is</a:t>
            </a:r>
            <a:endParaRPr/>
          </a:p>
          <a:p>
            <a:pPr marL="0" lvl="0" indent="0" algn="l" rtl="0">
              <a:spcBef>
                <a:spcPts val="0"/>
              </a:spcBef>
              <a:spcAft>
                <a:spcPts val="0"/>
              </a:spcAft>
              <a:buNone/>
            </a:pPr>
            <a:r>
              <a:rPr lang="en"/>
              <a:t>deployed and evaluated by stakeholders, who provide feedback that is used to further</a:t>
            </a:r>
            <a:endParaRPr/>
          </a:p>
          <a:p>
            <a:pPr marL="0" lvl="0" indent="0" algn="l" rtl="0">
              <a:spcBef>
                <a:spcPts val="0"/>
              </a:spcBef>
              <a:spcAft>
                <a:spcPts val="0"/>
              </a:spcAft>
              <a:buNone/>
            </a:pPr>
            <a:r>
              <a:rPr lang="en"/>
              <a:t>refine requirements. Iteration occurs as the prototype is turned to satisfy the</a:t>
            </a:r>
            <a:endParaRPr/>
          </a:p>
          <a:p>
            <a:pPr marL="0" lvl="0" indent="0" algn="l" rtl="0">
              <a:spcBef>
                <a:spcPts val="0"/>
              </a:spcBef>
              <a:spcAft>
                <a:spcPts val="0"/>
              </a:spcAft>
              <a:buNone/>
            </a:pPr>
            <a:r>
              <a:rPr lang="en"/>
              <a:t>needs of various stakeholders, while at the same time enabling you to better understand</a:t>
            </a:r>
            <a:endParaRPr/>
          </a:p>
          <a:p>
            <a:pPr marL="0" lvl="0" indent="0" algn="l" rtl="0">
              <a:spcBef>
                <a:spcPts val="0"/>
              </a:spcBef>
              <a:spcAft>
                <a:spcPts val="0"/>
              </a:spcAft>
              <a:buNone/>
            </a:pPr>
            <a:r>
              <a:rPr lang="en"/>
              <a:t>what needs to be done.</a:t>
            </a:r>
            <a:endParaRPr/>
          </a:p>
          <a:p>
            <a:pPr marL="0" lvl="0" indent="0" algn="l" rtl="0">
              <a:spcBef>
                <a:spcPts val="0"/>
              </a:spcBef>
              <a:spcAft>
                <a:spcPts val="0"/>
              </a:spcAft>
              <a:buNone/>
            </a:pPr>
            <a:endParaRPr/>
          </a:p>
        </p:txBody>
      </p:sp>
      <p:sp>
        <p:nvSpPr>
          <p:cNvPr id="622" name="Google Shape;622;p41"/>
          <p:cNvSpPr txBox="1"/>
          <p:nvPr/>
        </p:nvSpPr>
        <p:spPr>
          <a:xfrm>
            <a:off x="217050" y="86250"/>
            <a:ext cx="810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623" name="Google Shape;623;p41"/>
          <p:cNvPicPr preferRelativeResize="0"/>
          <p:nvPr/>
        </p:nvPicPr>
        <p:blipFill>
          <a:blip r:embed="rId3">
            <a:alphaModFix/>
          </a:blip>
          <a:stretch>
            <a:fillRect/>
          </a:stretch>
        </p:blipFill>
        <p:spPr>
          <a:xfrm>
            <a:off x="432300" y="1152425"/>
            <a:ext cx="3842001" cy="35351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42"/>
          <p:cNvSpPr txBox="1">
            <a:spLocks noGrp="1"/>
          </p:cNvSpPr>
          <p:nvPr>
            <p:ph type="title" idx="2"/>
          </p:nvPr>
        </p:nvSpPr>
        <p:spPr>
          <a:xfrm>
            <a:off x="1824900" y="1729950"/>
            <a:ext cx="1829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 </a:t>
            </a:r>
            <a:endParaRPr/>
          </a:p>
        </p:txBody>
      </p:sp>
      <p:sp>
        <p:nvSpPr>
          <p:cNvPr id="629" name="Google Shape;629;p42"/>
          <p:cNvSpPr txBox="1">
            <a:spLocks noGrp="1"/>
          </p:cNvSpPr>
          <p:nvPr>
            <p:ph type="title"/>
          </p:nvPr>
        </p:nvSpPr>
        <p:spPr>
          <a:xfrm>
            <a:off x="643875" y="3041925"/>
            <a:ext cx="40494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Agile</a:t>
            </a:r>
            <a:endParaRPr/>
          </a:p>
        </p:txBody>
      </p:sp>
      <p:sp>
        <p:nvSpPr>
          <p:cNvPr id="630" name="Google Shape;630;p42"/>
          <p:cNvSpPr/>
          <p:nvPr/>
        </p:nvSpPr>
        <p:spPr>
          <a:xfrm>
            <a:off x="4930500" y="4168950"/>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2"/>
          <p:cNvSpPr/>
          <p:nvPr/>
        </p:nvSpPr>
        <p:spPr>
          <a:xfrm>
            <a:off x="8224150" y="565050"/>
            <a:ext cx="409500" cy="4095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3"/>
          <p:cNvSpPr txBox="1">
            <a:spLocks noGrp="1"/>
          </p:cNvSpPr>
          <p:nvPr>
            <p:ph type="subTitle" idx="5"/>
          </p:nvPr>
        </p:nvSpPr>
        <p:spPr>
          <a:xfrm>
            <a:off x="538800" y="711648"/>
            <a:ext cx="7885200" cy="34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Any agile software process is characterized in a manner that addresses a number of key assumptions  about the majority of software projects:</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 sz="1700"/>
              <a:t>1. It is difficult to predict in advance which software requirements will persist</a:t>
            </a:r>
            <a:endParaRPr sz="1700"/>
          </a:p>
          <a:p>
            <a:pPr marL="0" lvl="0" indent="0" algn="l" rtl="0">
              <a:spcBef>
                <a:spcPts val="0"/>
              </a:spcBef>
              <a:spcAft>
                <a:spcPts val="0"/>
              </a:spcAft>
              <a:buNone/>
            </a:pPr>
            <a:r>
              <a:rPr lang="en" sz="1700"/>
              <a:t>and which will change. It is equally difficult to predict how customer</a:t>
            </a:r>
            <a:endParaRPr sz="1700"/>
          </a:p>
          <a:p>
            <a:pPr marL="0" lvl="0" indent="0" algn="l" rtl="0">
              <a:spcBef>
                <a:spcPts val="0"/>
              </a:spcBef>
              <a:spcAft>
                <a:spcPts val="0"/>
              </a:spcAft>
              <a:buNone/>
            </a:pPr>
            <a:r>
              <a:rPr lang="en" sz="1700"/>
              <a:t>priorities will change as the project proceeds.</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 sz="1700"/>
              <a:t>2. For many types of software, design and construction are interleaved. That is,</a:t>
            </a:r>
            <a:endParaRPr sz="1700"/>
          </a:p>
          <a:p>
            <a:pPr marL="0" lvl="0" indent="0" algn="l" rtl="0">
              <a:spcBef>
                <a:spcPts val="0"/>
              </a:spcBef>
              <a:spcAft>
                <a:spcPts val="0"/>
              </a:spcAft>
              <a:buNone/>
            </a:pPr>
            <a:r>
              <a:rPr lang="en" sz="1700"/>
              <a:t>both activities should be performed in tandem so that design models are</a:t>
            </a:r>
            <a:endParaRPr sz="1700"/>
          </a:p>
          <a:p>
            <a:pPr marL="0" lvl="0" indent="0" algn="l" rtl="0">
              <a:spcBef>
                <a:spcPts val="0"/>
              </a:spcBef>
              <a:spcAft>
                <a:spcPts val="0"/>
              </a:spcAft>
              <a:buNone/>
            </a:pPr>
            <a:r>
              <a:rPr lang="en" sz="1700"/>
              <a:t>proven as they are created. It is difficult to predict how much design is</a:t>
            </a:r>
            <a:endParaRPr sz="1700"/>
          </a:p>
          <a:p>
            <a:pPr marL="0" lvl="0" indent="0" algn="l" rtl="0">
              <a:spcBef>
                <a:spcPts val="0"/>
              </a:spcBef>
              <a:spcAft>
                <a:spcPts val="0"/>
              </a:spcAft>
              <a:buNone/>
            </a:pPr>
            <a:r>
              <a:rPr lang="en" sz="1700"/>
              <a:t>necessary before construction is used to prove the design.</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 sz="1700"/>
              <a:t>3. Analysis, design, construction, and testing are not as predictable (from a</a:t>
            </a:r>
            <a:endParaRPr sz="1700"/>
          </a:p>
          <a:p>
            <a:pPr marL="0" lvl="0" indent="0" algn="l" rtl="0">
              <a:spcBef>
                <a:spcPts val="0"/>
              </a:spcBef>
              <a:spcAft>
                <a:spcPts val="0"/>
              </a:spcAft>
              <a:buNone/>
            </a:pPr>
            <a:r>
              <a:rPr lang="en" sz="1700"/>
              <a:t>planning point of view) as we might like.</a:t>
            </a:r>
            <a:endParaRPr sz="1700"/>
          </a:p>
          <a:p>
            <a:pPr marL="0" lvl="0" indent="0" algn="l" rtl="0">
              <a:spcBef>
                <a:spcPts val="0"/>
              </a:spcBef>
              <a:spcAft>
                <a:spcPts val="0"/>
              </a:spcAft>
              <a:buNone/>
            </a:pPr>
            <a:endParaRPr sz="2000" b="1"/>
          </a:p>
          <a:p>
            <a:pPr marL="0" lvl="0" indent="0" algn="l" rtl="0">
              <a:spcBef>
                <a:spcPts val="0"/>
              </a:spcBef>
              <a:spcAft>
                <a:spcPts val="0"/>
              </a:spcAft>
              <a:buNone/>
            </a:pPr>
            <a:endParaRPr sz="2000"/>
          </a:p>
        </p:txBody>
      </p:sp>
      <p:sp>
        <p:nvSpPr>
          <p:cNvPr id="637" name="Google Shape;637;p43"/>
          <p:cNvSpPr txBox="1">
            <a:spLocks noGrp="1"/>
          </p:cNvSpPr>
          <p:nvPr>
            <p:ph type="title"/>
          </p:nvPr>
        </p:nvSpPr>
        <p:spPr>
          <a:xfrm>
            <a:off x="720000" y="803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Agile Process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4"/>
          <p:cNvSpPr txBox="1">
            <a:spLocks noGrp="1"/>
          </p:cNvSpPr>
          <p:nvPr>
            <p:ph type="subTitle" idx="5"/>
          </p:nvPr>
        </p:nvSpPr>
        <p:spPr>
          <a:xfrm>
            <a:off x="393775" y="908250"/>
            <a:ext cx="8482200" cy="332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1. Our highest priority is to satisfy the customer through early and continuous</a:t>
            </a:r>
            <a:endParaRPr sz="1700"/>
          </a:p>
          <a:p>
            <a:pPr marL="0" lvl="0" indent="0" algn="l" rtl="0">
              <a:spcBef>
                <a:spcPts val="0"/>
              </a:spcBef>
              <a:spcAft>
                <a:spcPts val="0"/>
              </a:spcAft>
              <a:buNone/>
            </a:pPr>
            <a:r>
              <a:rPr lang="en" sz="1700"/>
              <a:t>delivery of valuable software.</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 sz="1700"/>
              <a:t>2. Welcome changing requirements, even late in development. Agile processes</a:t>
            </a:r>
            <a:endParaRPr sz="1700"/>
          </a:p>
          <a:p>
            <a:pPr marL="0" lvl="0" indent="0" algn="l" rtl="0">
              <a:spcBef>
                <a:spcPts val="0"/>
              </a:spcBef>
              <a:spcAft>
                <a:spcPts val="0"/>
              </a:spcAft>
              <a:buNone/>
            </a:pPr>
            <a:r>
              <a:rPr lang="en" sz="1700"/>
              <a:t>harness change for the customer’s competitive advantage.</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 sz="1700"/>
              <a:t>3. Deliver working software frequently, from a couple of weeks to a couple of</a:t>
            </a:r>
            <a:endParaRPr sz="1700"/>
          </a:p>
          <a:p>
            <a:pPr marL="0" lvl="0" indent="0" algn="l" rtl="0">
              <a:spcBef>
                <a:spcPts val="0"/>
              </a:spcBef>
              <a:spcAft>
                <a:spcPts val="0"/>
              </a:spcAft>
              <a:buNone/>
            </a:pPr>
            <a:r>
              <a:rPr lang="en" sz="1700"/>
              <a:t>months, with a preference to the shorter timescale.</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 sz="1700"/>
              <a:t>4. Business people and developers must work together daily throughout the</a:t>
            </a:r>
            <a:endParaRPr sz="1700"/>
          </a:p>
          <a:p>
            <a:pPr marL="0" lvl="0" indent="0" algn="l" rtl="0">
              <a:spcBef>
                <a:spcPts val="0"/>
              </a:spcBef>
              <a:spcAft>
                <a:spcPts val="0"/>
              </a:spcAft>
              <a:buNone/>
            </a:pPr>
            <a:r>
              <a:rPr lang="en" sz="1700"/>
              <a:t>Project.</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 sz="1700"/>
              <a:t>5. Build projects around motivated individuals. Give them the environment and</a:t>
            </a:r>
            <a:endParaRPr sz="1700"/>
          </a:p>
          <a:p>
            <a:pPr marL="0" lvl="0" indent="0" algn="l" rtl="0">
              <a:spcBef>
                <a:spcPts val="0"/>
              </a:spcBef>
              <a:spcAft>
                <a:spcPts val="0"/>
              </a:spcAft>
              <a:buNone/>
            </a:pPr>
            <a:r>
              <a:rPr lang="en" sz="1700"/>
              <a:t>support they need, and trust them to get the job done.</a:t>
            </a:r>
            <a:endParaRPr sz="1700"/>
          </a:p>
          <a:p>
            <a:pPr marL="0" lvl="0" indent="0" algn="l" rtl="0">
              <a:spcBef>
                <a:spcPts val="0"/>
              </a:spcBef>
              <a:spcAft>
                <a:spcPts val="0"/>
              </a:spcAft>
              <a:buNone/>
            </a:pPr>
            <a:endParaRPr sz="1700"/>
          </a:p>
          <a:p>
            <a:pPr marL="0" lvl="0" indent="0" algn="l" rtl="0">
              <a:spcBef>
                <a:spcPts val="0"/>
              </a:spcBef>
              <a:spcAft>
                <a:spcPts val="0"/>
              </a:spcAft>
              <a:buNone/>
            </a:pPr>
            <a:endParaRPr sz="1700"/>
          </a:p>
          <a:p>
            <a:pPr marL="0" lvl="0" indent="0" algn="l" rtl="0">
              <a:spcBef>
                <a:spcPts val="0"/>
              </a:spcBef>
              <a:spcAft>
                <a:spcPts val="0"/>
              </a:spcAft>
              <a:buNone/>
            </a:pPr>
            <a:endParaRPr sz="1700"/>
          </a:p>
          <a:p>
            <a:pPr marL="0" lvl="0" indent="0" algn="l" rtl="0">
              <a:spcBef>
                <a:spcPts val="0"/>
              </a:spcBef>
              <a:spcAft>
                <a:spcPts val="0"/>
              </a:spcAft>
              <a:buNone/>
            </a:pPr>
            <a:endParaRPr sz="2000" b="1"/>
          </a:p>
          <a:p>
            <a:pPr marL="0" lvl="0" indent="0" algn="l" rtl="0">
              <a:spcBef>
                <a:spcPts val="0"/>
              </a:spcBef>
              <a:spcAft>
                <a:spcPts val="0"/>
              </a:spcAft>
              <a:buNone/>
            </a:pPr>
            <a:endParaRPr sz="2000"/>
          </a:p>
        </p:txBody>
      </p:sp>
      <p:sp>
        <p:nvSpPr>
          <p:cNvPr id="643" name="Google Shape;643;p44"/>
          <p:cNvSpPr txBox="1">
            <a:spLocks noGrp="1"/>
          </p:cNvSpPr>
          <p:nvPr>
            <p:ph type="title"/>
          </p:nvPr>
        </p:nvSpPr>
        <p:spPr>
          <a:xfrm>
            <a:off x="581650" y="760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Agile Principle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45"/>
          <p:cNvSpPr txBox="1">
            <a:spLocks noGrp="1"/>
          </p:cNvSpPr>
          <p:nvPr>
            <p:ph type="subTitle" idx="5"/>
          </p:nvPr>
        </p:nvSpPr>
        <p:spPr>
          <a:xfrm>
            <a:off x="330900" y="598450"/>
            <a:ext cx="8482200" cy="34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8. Agile processes promote sustainable development. The sponsors, developers,</a:t>
            </a:r>
            <a:endParaRPr sz="1700"/>
          </a:p>
          <a:p>
            <a:pPr marL="0" lvl="0" indent="0" algn="l" rtl="0">
              <a:spcBef>
                <a:spcPts val="0"/>
              </a:spcBef>
              <a:spcAft>
                <a:spcPts val="0"/>
              </a:spcAft>
              <a:buNone/>
            </a:pPr>
            <a:r>
              <a:rPr lang="en" sz="1700"/>
              <a:t>and users should be able to maintain a constant pace indefinitely.</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 sz="1700"/>
              <a:t>9. Continuous attention to technical excellence and good design enhances</a:t>
            </a:r>
            <a:endParaRPr sz="1700"/>
          </a:p>
          <a:p>
            <a:pPr marL="0" lvl="0" indent="0" algn="l" rtl="0">
              <a:spcBef>
                <a:spcPts val="0"/>
              </a:spcBef>
              <a:spcAft>
                <a:spcPts val="0"/>
              </a:spcAft>
              <a:buNone/>
            </a:pPr>
            <a:r>
              <a:rPr lang="en" sz="1700"/>
              <a:t>agility.</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 sz="1700"/>
              <a:t>10. Simplicity—the art of maximizing the amount of work not done—is</a:t>
            </a:r>
            <a:endParaRPr sz="1700"/>
          </a:p>
          <a:p>
            <a:pPr marL="0" lvl="0" indent="0" algn="l" rtl="0">
              <a:spcBef>
                <a:spcPts val="0"/>
              </a:spcBef>
              <a:spcAft>
                <a:spcPts val="0"/>
              </a:spcAft>
              <a:buNone/>
            </a:pPr>
            <a:r>
              <a:rPr lang="en" sz="1700"/>
              <a:t>essential.</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 sz="1700"/>
              <a:t>11. The best architectures, requirements, and designs emerge from self–</a:t>
            </a:r>
            <a:endParaRPr sz="1700"/>
          </a:p>
          <a:p>
            <a:pPr marL="0" lvl="0" indent="0" algn="l" rtl="0">
              <a:spcBef>
                <a:spcPts val="0"/>
              </a:spcBef>
              <a:spcAft>
                <a:spcPts val="0"/>
              </a:spcAft>
              <a:buNone/>
            </a:pPr>
            <a:r>
              <a:rPr lang="en" sz="1700"/>
              <a:t>organizing teams.</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 sz="1700"/>
              <a:t>12. At regular intervals, the team reflects on how to become more effective, then</a:t>
            </a:r>
            <a:endParaRPr sz="1700"/>
          </a:p>
          <a:p>
            <a:pPr marL="0" lvl="0" indent="0" algn="l" rtl="0">
              <a:spcBef>
                <a:spcPts val="0"/>
              </a:spcBef>
              <a:spcAft>
                <a:spcPts val="0"/>
              </a:spcAft>
              <a:buNone/>
            </a:pPr>
            <a:r>
              <a:rPr lang="en" sz="1700"/>
              <a:t>tunes and adjusts its behavior accordingly.</a:t>
            </a:r>
            <a:endParaRPr sz="1700"/>
          </a:p>
          <a:p>
            <a:pPr marL="0" lvl="0" indent="0" algn="l" rtl="0">
              <a:spcBef>
                <a:spcPts val="0"/>
              </a:spcBef>
              <a:spcAft>
                <a:spcPts val="0"/>
              </a:spcAft>
              <a:buNone/>
            </a:pPr>
            <a:endParaRPr sz="1700"/>
          </a:p>
          <a:p>
            <a:pPr marL="0" lvl="0" indent="0" algn="l" rtl="0">
              <a:spcBef>
                <a:spcPts val="0"/>
              </a:spcBef>
              <a:spcAft>
                <a:spcPts val="0"/>
              </a:spcAft>
              <a:buNone/>
            </a:pPr>
            <a:endParaRPr sz="1700"/>
          </a:p>
          <a:p>
            <a:pPr marL="0" lvl="0" indent="0" algn="l" rtl="0">
              <a:spcBef>
                <a:spcPts val="0"/>
              </a:spcBef>
              <a:spcAft>
                <a:spcPts val="0"/>
              </a:spcAft>
              <a:buNone/>
            </a:pPr>
            <a:endParaRPr sz="2000" b="1"/>
          </a:p>
          <a:p>
            <a:pPr marL="0" lvl="0" indent="0" algn="l" rtl="0">
              <a:spcBef>
                <a:spcPts val="0"/>
              </a:spcBef>
              <a:spcAft>
                <a:spcPts val="0"/>
              </a:spcAft>
              <a:buNone/>
            </a:pPr>
            <a:endParaRPr sz="2000"/>
          </a:p>
        </p:txBody>
      </p:sp>
      <p:sp>
        <p:nvSpPr>
          <p:cNvPr id="649" name="Google Shape;649;p45"/>
          <p:cNvSpPr txBox="1">
            <a:spLocks noGrp="1"/>
          </p:cNvSpPr>
          <p:nvPr>
            <p:ph type="title"/>
          </p:nvPr>
        </p:nvSpPr>
        <p:spPr>
          <a:xfrm>
            <a:off x="720000" y="-58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Agile Principle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title"/>
          </p:nvPr>
        </p:nvSpPr>
        <p:spPr>
          <a:xfrm>
            <a:off x="1258075" y="1449675"/>
            <a:ext cx="1290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08" name="Google Shape;508;p28"/>
          <p:cNvSpPr txBox="1">
            <a:spLocks noGrp="1"/>
          </p:cNvSpPr>
          <p:nvPr>
            <p:ph type="title" idx="2"/>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509" name="Google Shape;509;p28"/>
          <p:cNvSpPr txBox="1">
            <a:spLocks noGrp="1"/>
          </p:cNvSpPr>
          <p:nvPr>
            <p:ph type="subTitle" idx="1"/>
          </p:nvPr>
        </p:nvSpPr>
        <p:spPr>
          <a:xfrm>
            <a:off x="720000" y="2571750"/>
            <a:ext cx="2536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Definisi Software Engineering Process</a:t>
            </a:r>
            <a:endParaRPr/>
          </a:p>
        </p:txBody>
      </p:sp>
      <p:sp>
        <p:nvSpPr>
          <p:cNvPr id="510" name="Google Shape;510;p28"/>
          <p:cNvSpPr txBox="1">
            <a:spLocks noGrp="1"/>
          </p:cNvSpPr>
          <p:nvPr>
            <p:ph type="title" idx="3"/>
          </p:nvPr>
        </p:nvSpPr>
        <p:spPr>
          <a:xfrm>
            <a:off x="3928112" y="1449675"/>
            <a:ext cx="1284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11" name="Google Shape;511;p28"/>
          <p:cNvSpPr txBox="1">
            <a:spLocks noGrp="1"/>
          </p:cNvSpPr>
          <p:nvPr>
            <p:ph type="subTitle" idx="4"/>
          </p:nvPr>
        </p:nvSpPr>
        <p:spPr>
          <a:xfrm>
            <a:off x="3386766" y="2255675"/>
            <a:ext cx="21747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SDLC Method</a:t>
            </a:r>
            <a:endParaRPr/>
          </a:p>
        </p:txBody>
      </p:sp>
      <p:sp>
        <p:nvSpPr>
          <p:cNvPr id="512" name="Google Shape;512;p28"/>
          <p:cNvSpPr txBox="1">
            <a:spLocks noGrp="1"/>
          </p:cNvSpPr>
          <p:nvPr>
            <p:ph type="title" idx="5"/>
          </p:nvPr>
        </p:nvSpPr>
        <p:spPr>
          <a:xfrm>
            <a:off x="6594112" y="1449675"/>
            <a:ext cx="1287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13" name="Google Shape;513;p28"/>
          <p:cNvSpPr/>
          <p:nvPr/>
        </p:nvSpPr>
        <p:spPr>
          <a:xfrm>
            <a:off x="8878388" y="1294850"/>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9137" y="330797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txBox="1">
            <a:spLocks noGrp="1"/>
          </p:cNvSpPr>
          <p:nvPr>
            <p:ph type="subTitle" idx="4"/>
          </p:nvPr>
        </p:nvSpPr>
        <p:spPr>
          <a:xfrm>
            <a:off x="6150541" y="2255675"/>
            <a:ext cx="21747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Agile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46"/>
          <p:cNvSpPr txBox="1">
            <a:spLocks noGrp="1"/>
          </p:cNvSpPr>
          <p:nvPr>
            <p:ph type="subTitle" idx="5"/>
          </p:nvPr>
        </p:nvSpPr>
        <p:spPr>
          <a:xfrm>
            <a:off x="463350" y="1068025"/>
            <a:ext cx="8482200" cy="3470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AutoNum type="arabicPeriod"/>
            </a:pPr>
            <a:r>
              <a:rPr lang="en" sz="1700" b="1" dirty="0"/>
              <a:t>Competence. </a:t>
            </a:r>
            <a:endParaRPr sz="1700" b="1" dirty="0"/>
          </a:p>
          <a:p>
            <a:pPr marL="0" lvl="0" indent="0" algn="l" rtl="0">
              <a:spcBef>
                <a:spcPts val="0"/>
              </a:spcBef>
              <a:spcAft>
                <a:spcPts val="0"/>
              </a:spcAft>
              <a:buNone/>
            </a:pPr>
            <a:r>
              <a:rPr lang="en" sz="1700" dirty="0"/>
              <a:t>Innate talent, specific software-related skills, and overall knowledge of the process that the team has chosen to apply. Skill and knowledge of process can and should be taught to all people who serve as agile team members.</a:t>
            </a:r>
            <a:endParaRPr sz="1700" dirty="0"/>
          </a:p>
          <a:p>
            <a:pPr marL="0" lvl="0" indent="0" algn="l" rtl="0">
              <a:spcBef>
                <a:spcPts val="0"/>
              </a:spcBef>
              <a:spcAft>
                <a:spcPts val="0"/>
              </a:spcAft>
              <a:buNone/>
            </a:pPr>
            <a:endParaRPr sz="1700" b="1" dirty="0"/>
          </a:p>
          <a:p>
            <a:pPr marL="120650" lvl="0" indent="0" algn="l" rtl="0">
              <a:spcBef>
                <a:spcPts val="0"/>
              </a:spcBef>
              <a:spcAft>
                <a:spcPts val="0"/>
              </a:spcAft>
              <a:buSzPts val="1700"/>
            </a:pPr>
            <a:r>
              <a:rPr lang="en" sz="1700" b="1" dirty="0"/>
              <a:t>2. Common focus. </a:t>
            </a:r>
            <a:endParaRPr sz="1700" b="1" dirty="0"/>
          </a:p>
          <a:p>
            <a:pPr marL="0" lvl="0" indent="0" algn="l" rtl="0">
              <a:spcBef>
                <a:spcPts val="0"/>
              </a:spcBef>
              <a:spcAft>
                <a:spcPts val="0"/>
              </a:spcAft>
              <a:buNone/>
            </a:pPr>
            <a:r>
              <a:rPr lang="en" sz="1700" dirty="0"/>
              <a:t>Although members of the agile team may perform different tasks and bring different skills to the project, all should be focused on one</a:t>
            </a:r>
            <a:endParaRPr sz="1700" dirty="0"/>
          </a:p>
          <a:p>
            <a:pPr marL="0" lvl="0" indent="0" algn="l" rtl="0">
              <a:spcBef>
                <a:spcPts val="0"/>
              </a:spcBef>
              <a:spcAft>
                <a:spcPts val="0"/>
              </a:spcAft>
              <a:buNone/>
            </a:pPr>
            <a:r>
              <a:rPr lang="en" sz="1700" dirty="0"/>
              <a:t>Goal (time promised)</a:t>
            </a:r>
            <a:endParaRPr sz="1700" dirty="0"/>
          </a:p>
          <a:p>
            <a:pPr marL="0" lvl="0" indent="0" algn="l" rtl="0">
              <a:spcBef>
                <a:spcPts val="0"/>
              </a:spcBef>
              <a:spcAft>
                <a:spcPts val="0"/>
              </a:spcAft>
              <a:buNone/>
            </a:pPr>
            <a:endParaRPr sz="1700" dirty="0"/>
          </a:p>
          <a:p>
            <a:pPr marL="120650" lvl="0" indent="0" algn="l" rtl="0">
              <a:spcBef>
                <a:spcPts val="0"/>
              </a:spcBef>
              <a:spcAft>
                <a:spcPts val="0"/>
              </a:spcAft>
              <a:buSzPts val="1700"/>
            </a:pPr>
            <a:r>
              <a:rPr lang="en" sz="1700" b="1" dirty="0"/>
              <a:t>3. Collaboration. </a:t>
            </a:r>
            <a:endParaRPr sz="1700" b="1" dirty="0"/>
          </a:p>
          <a:p>
            <a:pPr marL="0" lvl="0" indent="0" algn="l" rtl="0">
              <a:spcBef>
                <a:spcPts val="0"/>
              </a:spcBef>
              <a:spcAft>
                <a:spcPts val="0"/>
              </a:spcAft>
              <a:buNone/>
            </a:pPr>
            <a:r>
              <a:rPr lang="en" sz="1700" dirty="0"/>
              <a:t>Software engineering (regardless of process) is about assessing, analyzing, and using information that is communicated to the software team;</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endParaRPr sz="1700" dirty="0"/>
          </a:p>
          <a:p>
            <a:pPr marL="0" lvl="0" indent="0" algn="l" rtl="0">
              <a:spcBef>
                <a:spcPts val="0"/>
              </a:spcBef>
              <a:spcAft>
                <a:spcPts val="0"/>
              </a:spcAft>
              <a:buNone/>
            </a:pPr>
            <a:endParaRPr sz="2000" b="1" dirty="0"/>
          </a:p>
          <a:p>
            <a:pPr marL="0" lvl="0" indent="0" algn="l" rtl="0">
              <a:spcBef>
                <a:spcPts val="0"/>
              </a:spcBef>
              <a:spcAft>
                <a:spcPts val="0"/>
              </a:spcAft>
              <a:buNone/>
            </a:pPr>
            <a:endParaRPr sz="2000" dirty="0"/>
          </a:p>
        </p:txBody>
      </p:sp>
      <p:sp>
        <p:nvSpPr>
          <p:cNvPr id="655" name="Google Shape;655;p46"/>
          <p:cNvSpPr txBox="1">
            <a:spLocks noGrp="1"/>
          </p:cNvSpPr>
          <p:nvPr>
            <p:ph type="title"/>
          </p:nvPr>
        </p:nvSpPr>
        <p:spPr>
          <a:xfrm>
            <a:off x="720000" y="1054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Human Factors of Agile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7"/>
          <p:cNvSpPr txBox="1">
            <a:spLocks noGrp="1"/>
          </p:cNvSpPr>
          <p:nvPr>
            <p:ph type="subTitle" idx="5"/>
          </p:nvPr>
        </p:nvSpPr>
        <p:spPr>
          <a:xfrm>
            <a:off x="463350" y="678175"/>
            <a:ext cx="8482200" cy="34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a:t>Decision-making ability</a:t>
            </a:r>
            <a:r>
              <a:rPr lang="en" sz="1700"/>
              <a:t>. Any good software team (including agile teams)</a:t>
            </a:r>
            <a:endParaRPr sz="1700"/>
          </a:p>
          <a:p>
            <a:pPr marL="0" lvl="0" indent="0" algn="l" rtl="0">
              <a:spcBef>
                <a:spcPts val="0"/>
              </a:spcBef>
              <a:spcAft>
                <a:spcPts val="0"/>
              </a:spcAft>
              <a:buNone/>
            </a:pPr>
            <a:r>
              <a:rPr lang="en" sz="1700"/>
              <a:t>must be allowed the freedom to control its own destiny. This implies that the</a:t>
            </a:r>
            <a:endParaRPr sz="1700"/>
          </a:p>
          <a:p>
            <a:pPr marL="0" lvl="0" indent="0" algn="l" rtl="0">
              <a:spcBef>
                <a:spcPts val="0"/>
              </a:spcBef>
              <a:spcAft>
                <a:spcPts val="0"/>
              </a:spcAft>
              <a:buNone/>
            </a:pPr>
            <a:r>
              <a:rPr lang="en" sz="1700"/>
              <a:t>team is given autonomy—decision-making authority for both technical and</a:t>
            </a:r>
            <a:endParaRPr sz="1700"/>
          </a:p>
          <a:p>
            <a:pPr marL="0" lvl="0" indent="0" algn="l" rtl="0">
              <a:spcBef>
                <a:spcPts val="0"/>
              </a:spcBef>
              <a:spcAft>
                <a:spcPts val="0"/>
              </a:spcAft>
              <a:buNone/>
            </a:pPr>
            <a:r>
              <a:rPr lang="en" sz="1700"/>
              <a:t>project issues.</a:t>
            </a:r>
            <a:endParaRPr sz="1700"/>
          </a:p>
          <a:p>
            <a:pPr marL="0" lvl="0" indent="0" algn="l" rtl="0">
              <a:spcBef>
                <a:spcPts val="0"/>
              </a:spcBef>
              <a:spcAft>
                <a:spcPts val="0"/>
              </a:spcAft>
              <a:buNone/>
            </a:pPr>
            <a:endParaRPr sz="1700" b="1"/>
          </a:p>
          <a:p>
            <a:pPr marL="0" lvl="0" indent="0" algn="l" rtl="0">
              <a:spcBef>
                <a:spcPts val="0"/>
              </a:spcBef>
              <a:spcAft>
                <a:spcPts val="0"/>
              </a:spcAft>
              <a:buNone/>
            </a:pPr>
            <a:r>
              <a:rPr lang="en" sz="1700" b="1"/>
              <a:t>Fuzzy problem-solving ability. </a:t>
            </a:r>
            <a:r>
              <a:rPr lang="en" sz="1700"/>
              <a:t>Software managers must recognize that</a:t>
            </a:r>
            <a:endParaRPr sz="1700"/>
          </a:p>
          <a:p>
            <a:pPr marL="0" lvl="0" indent="0" algn="l" rtl="0">
              <a:spcBef>
                <a:spcPts val="0"/>
              </a:spcBef>
              <a:spcAft>
                <a:spcPts val="0"/>
              </a:spcAft>
              <a:buNone/>
            </a:pPr>
            <a:r>
              <a:rPr lang="en" sz="1700"/>
              <a:t>the agile team will continually have to deal with ambiguity and will continually</a:t>
            </a:r>
            <a:endParaRPr sz="1700"/>
          </a:p>
          <a:p>
            <a:pPr marL="0" lvl="0" indent="0" algn="l" rtl="0">
              <a:spcBef>
                <a:spcPts val="0"/>
              </a:spcBef>
              <a:spcAft>
                <a:spcPts val="0"/>
              </a:spcAft>
              <a:buNone/>
            </a:pPr>
            <a:r>
              <a:rPr lang="en" sz="1700"/>
              <a:t>be buffeted by change. In</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 sz="1800" b="1"/>
              <a:t>Mutual trust and respect.</a:t>
            </a:r>
            <a:endParaRPr sz="1800" b="1"/>
          </a:p>
          <a:p>
            <a:pPr marL="0" lvl="0" indent="0" algn="l" rtl="0">
              <a:spcBef>
                <a:spcPts val="0"/>
              </a:spcBef>
              <a:spcAft>
                <a:spcPts val="0"/>
              </a:spcAft>
              <a:buNone/>
            </a:pPr>
            <a:r>
              <a:rPr lang="en" sz="1800" b="1"/>
              <a:t>Self-organization</a:t>
            </a:r>
            <a:r>
              <a:rPr lang="en" sz="2000" b="1"/>
              <a:t>.</a:t>
            </a:r>
            <a:r>
              <a:rPr lang="en" sz="2000"/>
              <a:t> </a:t>
            </a:r>
            <a:r>
              <a:rPr lang="en" sz="1500"/>
              <a:t>In the context of agile development, self-organization</a:t>
            </a:r>
            <a:endParaRPr sz="1500"/>
          </a:p>
          <a:p>
            <a:pPr marL="0" lvl="0" indent="0" algn="l" rtl="0">
              <a:spcBef>
                <a:spcPts val="0"/>
              </a:spcBef>
              <a:spcAft>
                <a:spcPts val="0"/>
              </a:spcAft>
              <a:buNone/>
            </a:pPr>
            <a:r>
              <a:rPr lang="en" sz="1500"/>
              <a:t>implies three things: </a:t>
            </a:r>
            <a:endParaRPr sz="1500"/>
          </a:p>
          <a:p>
            <a:pPr marL="0" lvl="0" indent="0" algn="l" rtl="0">
              <a:spcBef>
                <a:spcPts val="0"/>
              </a:spcBef>
              <a:spcAft>
                <a:spcPts val="0"/>
              </a:spcAft>
              <a:buNone/>
            </a:pPr>
            <a:r>
              <a:rPr lang="en" sz="1500"/>
              <a:t>(1) the agile team organizes itself for the work to be</a:t>
            </a:r>
            <a:endParaRPr sz="1500"/>
          </a:p>
          <a:p>
            <a:pPr marL="0" lvl="0" indent="0" algn="l" rtl="0">
              <a:spcBef>
                <a:spcPts val="0"/>
              </a:spcBef>
              <a:spcAft>
                <a:spcPts val="0"/>
              </a:spcAft>
              <a:buNone/>
            </a:pPr>
            <a:r>
              <a:rPr lang="en" sz="1500"/>
              <a:t>done, </a:t>
            </a:r>
            <a:endParaRPr sz="1500"/>
          </a:p>
          <a:p>
            <a:pPr marL="0" lvl="0" indent="0" algn="l" rtl="0">
              <a:spcBef>
                <a:spcPts val="0"/>
              </a:spcBef>
              <a:spcAft>
                <a:spcPts val="0"/>
              </a:spcAft>
              <a:buNone/>
            </a:pPr>
            <a:r>
              <a:rPr lang="en" sz="1500"/>
              <a:t>(2) the team organizes the process to best accommodate its local environment,</a:t>
            </a:r>
            <a:endParaRPr sz="1500"/>
          </a:p>
          <a:p>
            <a:pPr marL="0" lvl="0" indent="0" algn="l" rtl="0">
              <a:spcBef>
                <a:spcPts val="0"/>
              </a:spcBef>
              <a:spcAft>
                <a:spcPts val="0"/>
              </a:spcAft>
              <a:buNone/>
            </a:pPr>
            <a:r>
              <a:rPr lang="en" sz="1500"/>
              <a:t>(3) the team organizes the work schedule to best achieve delivery of the software increment</a:t>
            </a:r>
            <a:endParaRPr sz="1500"/>
          </a:p>
          <a:p>
            <a:pPr marL="0" lvl="0" indent="0" algn="l" rtl="0">
              <a:spcBef>
                <a:spcPts val="0"/>
              </a:spcBef>
              <a:spcAft>
                <a:spcPts val="0"/>
              </a:spcAft>
              <a:buNone/>
            </a:pPr>
            <a:endParaRPr sz="2000" b="1"/>
          </a:p>
          <a:p>
            <a:pPr marL="0" lvl="0" indent="0" algn="l" rtl="0">
              <a:spcBef>
                <a:spcPts val="0"/>
              </a:spcBef>
              <a:spcAft>
                <a:spcPts val="0"/>
              </a:spcAft>
              <a:buNone/>
            </a:pPr>
            <a:endParaRPr sz="2000"/>
          </a:p>
        </p:txBody>
      </p:sp>
      <p:sp>
        <p:nvSpPr>
          <p:cNvPr id="661" name="Google Shape;661;p47"/>
          <p:cNvSpPr txBox="1">
            <a:spLocks noGrp="1"/>
          </p:cNvSpPr>
          <p:nvPr>
            <p:ph type="title"/>
          </p:nvPr>
        </p:nvSpPr>
        <p:spPr>
          <a:xfrm>
            <a:off x="720000" y="1054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Human Factors of Agile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48"/>
          <p:cNvSpPr txBox="1">
            <a:spLocks noGrp="1"/>
          </p:cNvSpPr>
          <p:nvPr>
            <p:ph type="subTitle" idx="5"/>
          </p:nvPr>
        </p:nvSpPr>
        <p:spPr>
          <a:xfrm>
            <a:off x="463350" y="678175"/>
            <a:ext cx="8482200" cy="3470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AutoNum type="arabicPeriod"/>
            </a:pPr>
            <a:r>
              <a:rPr lang="en" sz="1700" b="1"/>
              <a:t>Competence. </a:t>
            </a:r>
            <a:endParaRPr sz="1700" b="1"/>
          </a:p>
          <a:p>
            <a:pPr marL="0" lvl="0" indent="0" algn="l" rtl="0">
              <a:spcBef>
                <a:spcPts val="0"/>
              </a:spcBef>
              <a:spcAft>
                <a:spcPts val="0"/>
              </a:spcAft>
              <a:buNone/>
            </a:pPr>
            <a:endParaRPr sz="1700"/>
          </a:p>
          <a:p>
            <a:pPr marL="0" lvl="0" indent="0" algn="l" rtl="0">
              <a:spcBef>
                <a:spcPts val="0"/>
              </a:spcBef>
              <a:spcAft>
                <a:spcPts val="0"/>
              </a:spcAft>
              <a:buNone/>
            </a:pPr>
            <a:r>
              <a:rPr lang="en" sz="1700"/>
              <a:t>Innate talent, specific software-related</a:t>
            </a:r>
            <a:endParaRPr sz="1700"/>
          </a:p>
          <a:p>
            <a:pPr marL="0" lvl="0" indent="0" algn="l" rtl="0">
              <a:spcBef>
                <a:spcPts val="0"/>
              </a:spcBef>
              <a:spcAft>
                <a:spcPts val="0"/>
              </a:spcAft>
              <a:buNone/>
            </a:pPr>
            <a:r>
              <a:rPr lang="en" sz="1700"/>
              <a:t>skills, and overall knowledge of the process that the team has chosen to</a:t>
            </a:r>
            <a:endParaRPr sz="1700"/>
          </a:p>
          <a:p>
            <a:pPr marL="0" lvl="0" indent="0" algn="l" rtl="0">
              <a:spcBef>
                <a:spcPts val="0"/>
              </a:spcBef>
              <a:spcAft>
                <a:spcPts val="0"/>
              </a:spcAft>
              <a:buNone/>
            </a:pPr>
            <a:r>
              <a:rPr lang="en" sz="1700"/>
              <a:t>apply. Skill and knowledge of process can and should be taught to all people</a:t>
            </a:r>
            <a:endParaRPr sz="1700"/>
          </a:p>
          <a:p>
            <a:pPr marL="0" lvl="0" indent="0" algn="l" rtl="0">
              <a:spcBef>
                <a:spcPts val="0"/>
              </a:spcBef>
              <a:spcAft>
                <a:spcPts val="0"/>
              </a:spcAft>
              <a:buNone/>
            </a:pPr>
            <a:r>
              <a:rPr lang="en" sz="1700"/>
              <a:t>who serve as agile team members.</a:t>
            </a:r>
            <a:endParaRPr sz="1700"/>
          </a:p>
          <a:p>
            <a:pPr marL="0" lvl="0" indent="0" algn="l" rtl="0">
              <a:spcBef>
                <a:spcPts val="0"/>
              </a:spcBef>
              <a:spcAft>
                <a:spcPts val="0"/>
              </a:spcAft>
              <a:buNone/>
            </a:pPr>
            <a:endParaRPr sz="1700" b="1"/>
          </a:p>
          <a:p>
            <a:pPr marL="457200" lvl="0" indent="-336550" algn="l" rtl="0">
              <a:spcBef>
                <a:spcPts val="0"/>
              </a:spcBef>
              <a:spcAft>
                <a:spcPts val="0"/>
              </a:spcAft>
              <a:buSzPts val="1700"/>
              <a:buAutoNum type="arabicPeriod"/>
            </a:pPr>
            <a:r>
              <a:rPr lang="en" sz="1700" b="1"/>
              <a:t>Common focus. </a:t>
            </a:r>
            <a:endParaRPr sz="1700" b="1"/>
          </a:p>
          <a:p>
            <a:pPr marL="0" lvl="0" indent="0" algn="l" rtl="0">
              <a:spcBef>
                <a:spcPts val="0"/>
              </a:spcBef>
              <a:spcAft>
                <a:spcPts val="0"/>
              </a:spcAft>
              <a:buNone/>
            </a:pPr>
            <a:r>
              <a:rPr lang="en" sz="1700"/>
              <a:t>Although members of the agile team may perform different</a:t>
            </a:r>
            <a:endParaRPr sz="1700"/>
          </a:p>
          <a:p>
            <a:pPr marL="0" lvl="0" indent="0" algn="l" rtl="0">
              <a:spcBef>
                <a:spcPts val="0"/>
              </a:spcBef>
              <a:spcAft>
                <a:spcPts val="0"/>
              </a:spcAft>
              <a:buNone/>
            </a:pPr>
            <a:r>
              <a:rPr lang="en" sz="1700"/>
              <a:t>tasks and bring different skills to the project, all should be focused on one</a:t>
            </a:r>
            <a:endParaRPr sz="1700"/>
          </a:p>
          <a:p>
            <a:pPr marL="0" lvl="0" indent="0" algn="l" rtl="0">
              <a:spcBef>
                <a:spcPts val="0"/>
              </a:spcBef>
              <a:spcAft>
                <a:spcPts val="0"/>
              </a:spcAft>
              <a:buNone/>
            </a:pPr>
            <a:r>
              <a:rPr lang="en" sz="1700"/>
              <a:t>Goal (time promised)</a:t>
            </a:r>
            <a:endParaRPr sz="1700"/>
          </a:p>
          <a:p>
            <a:pPr marL="0" lvl="0" indent="0" algn="l" rtl="0">
              <a:spcBef>
                <a:spcPts val="0"/>
              </a:spcBef>
              <a:spcAft>
                <a:spcPts val="0"/>
              </a:spcAft>
              <a:buNone/>
            </a:pPr>
            <a:endParaRPr sz="1700"/>
          </a:p>
          <a:p>
            <a:pPr marL="457200" lvl="0" indent="-336550" algn="l" rtl="0">
              <a:spcBef>
                <a:spcPts val="0"/>
              </a:spcBef>
              <a:spcAft>
                <a:spcPts val="0"/>
              </a:spcAft>
              <a:buSzPts val="1700"/>
              <a:buAutoNum type="arabicPeriod"/>
            </a:pPr>
            <a:r>
              <a:rPr lang="en" sz="1700" b="1"/>
              <a:t>Collaboration. </a:t>
            </a:r>
            <a:endParaRPr sz="1700" b="1"/>
          </a:p>
          <a:p>
            <a:pPr marL="0" lvl="0" indent="0" algn="l" rtl="0">
              <a:spcBef>
                <a:spcPts val="0"/>
              </a:spcBef>
              <a:spcAft>
                <a:spcPts val="0"/>
              </a:spcAft>
              <a:buNone/>
            </a:pPr>
            <a:r>
              <a:rPr lang="en" sz="1700"/>
              <a:t>Software engineering (regardless of process) is about assessing,</a:t>
            </a:r>
            <a:endParaRPr sz="1700"/>
          </a:p>
          <a:p>
            <a:pPr marL="0" lvl="0" indent="0" algn="l" rtl="0">
              <a:spcBef>
                <a:spcPts val="0"/>
              </a:spcBef>
              <a:spcAft>
                <a:spcPts val="0"/>
              </a:spcAft>
              <a:buNone/>
            </a:pPr>
            <a:r>
              <a:rPr lang="en" sz="1700"/>
              <a:t>analyzing, and using information that is communicated to the software</a:t>
            </a:r>
            <a:endParaRPr sz="1700"/>
          </a:p>
          <a:p>
            <a:pPr marL="0" lvl="0" indent="0" algn="l" rtl="0">
              <a:spcBef>
                <a:spcPts val="0"/>
              </a:spcBef>
              <a:spcAft>
                <a:spcPts val="0"/>
              </a:spcAft>
              <a:buNone/>
            </a:pPr>
            <a:r>
              <a:rPr lang="en" sz="1700"/>
              <a:t>team;</a:t>
            </a:r>
            <a:endParaRPr sz="1700"/>
          </a:p>
          <a:p>
            <a:pPr marL="0" lvl="0" indent="0" algn="l" rtl="0">
              <a:spcBef>
                <a:spcPts val="0"/>
              </a:spcBef>
              <a:spcAft>
                <a:spcPts val="0"/>
              </a:spcAft>
              <a:buNone/>
            </a:pPr>
            <a:endParaRPr sz="1700"/>
          </a:p>
          <a:p>
            <a:pPr marL="0" lvl="0" indent="0" algn="l" rtl="0">
              <a:spcBef>
                <a:spcPts val="0"/>
              </a:spcBef>
              <a:spcAft>
                <a:spcPts val="0"/>
              </a:spcAft>
              <a:buNone/>
            </a:pPr>
            <a:endParaRPr sz="1700"/>
          </a:p>
          <a:p>
            <a:pPr marL="0" lvl="0" indent="0" algn="l" rtl="0">
              <a:spcBef>
                <a:spcPts val="0"/>
              </a:spcBef>
              <a:spcAft>
                <a:spcPts val="0"/>
              </a:spcAft>
              <a:buNone/>
            </a:pPr>
            <a:endParaRPr sz="2000" b="1"/>
          </a:p>
          <a:p>
            <a:pPr marL="0" lvl="0" indent="0" algn="l" rtl="0">
              <a:spcBef>
                <a:spcPts val="0"/>
              </a:spcBef>
              <a:spcAft>
                <a:spcPts val="0"/>
              </a:spcAft>
              <a:buNone/>
            </a:pPr>
            <a:endParaRPr sz="2000"/>
          </a:p>
        </p:txBody>
      </p:sp>
      <p:sp>
        <p:nvSpPr>
          <p:cNvPr id="667" name="Google Shape;667;p48"/>
          <p:cNvSpPr txBox="1">
            <a:spLocks noGrp="1"/>
          </p:cNvSpPr>
          <p:nvPr>
            <p:ph type="title"/>
          </p:nvPr>
        </p:nvSpPr>
        <p:spPr>
          <a:xfrm>
            <a:off x="720000" y="1054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Human Factors of Agile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49"/>
          <p:cNvSpPr txBox="1">
            <a:spLocks noGrp="1"/>
          </p:cNvSpPr>
          <p:nvPr>
            <p:ph type="subTitle" idx="5"/>
          </p:nvPr>
        </p:nvSpPr>
        <p:spPr>
          <a:xfrm>
            <a:off x="463350" y="389850"/>
            <a:ext cx="8482200" cy="29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t>Communication: </a:t>
            </a:r>
            <a:r>
              <a:rPr lang="en" sz="1900"/>
              <a:t>between software engineers and</a:t>
            </a:r>
            <a:endParaRPr sz="1900"/>
          </a:p>
          <a:p>
            <a:pPr marL="0" lvl="0" indent="0" algn="l" rtl="0">
              <a:spcBef>
                <a:spcPts val="0"/>
              </a:spcBef>
              <a:spcAft>
                <a:spcPts val="0"/>
              </a:spcAft>
              <a:buNone/>
            </a:pPr>
            <a:r>
              <a:rPr lang="en" sz="1900"/>
              <a:t>other stakeholders</a:t>
            </a:r>
            <a:endParaRPr sz="1900"/>
          </a:p>
          <a:p>
            <a:pPr marL="0" lvl="0" indent="0" algn="l" rtl="0">
              <a:spcBef>
                <a:spcPts val="0"/>
              </a:spcBef>
              <a:spcAft>
                <a:spcPts val="0"/>
              </a:spcAft>
              <a:buNone/>
            </a:pPr>
            <a:endParaRPr sz="1900"/>
          </a:p>
          <a:p>
            <a:pPr marL="0" lvl="0" indent="0" algn="l" rtl="0">
              <a:spcBef>
                <a:spcPts val="0"/>
              </a:spcBef>
              <a:spcAft>
                <a:spcPts val="0"/>
              </a:spcAft>
              <a:buNone/>
            </a:pPr>
            <a:r>
              <a:rPr lang="en" sz="1900" b="1"/>
              <a:t>Simplicity:</a:t>
            </a:r>
            <a:r>
              <a:rPr lang="en" sz="1900"/>
              <a:t> XP restricts developers to design only for immediate needs,</a:t>
            </a:r>
            <a:endParaRPr sz="1900"/>
          </a:p>
          <a:p>
            <a:pPr marL="0" lvl="0" indent="0" algn="l" rtl="0">
              <a:spcBef>
                <a:spcPts val="0"/>
              </a:spcBef>
              <a:spcAft>
                <a:spcPts val="0"/>
              </a:spcAft>
              <a:buNone/>
            </a:pPr>
            <a:r>
              <a:rPr lang="en" sz="1900"/>
              <a:t>rather than consider future needs.</a:t>
            </a:r>
            <a:endParaRPr sz="1900"/>
          </a:p>
          <a:p>
            <a:pPr marL="0" lvl="0" indent="0" algn="l" rtl="0">
              <a:spcBef>
                <a:spcPts val="0"/>
              </a:spcBef>
              <a:spcAft>
                <a:spcPts val="0"/>
              </a:spcAft>
              <a:buNone/>
            </a:pPr>
            <a:endParaRPr sz="1900"/>
          </a:p>
          <a:p>
            <a:pPr marL="0" lvl="0" indent="0" algn="l" rtl="0">
              <a:spcBef>
                <a:spcPts val="0"/>
              </a:spcBef>
              <a:spcAft>
                <a:spcPts val="0"/>
              </a:spcAft>
              <a:buNone/>
            </a:pPr>
            <a:r>
              <a:rPr lang="en" sz="1900" b="1"/>
              <a:t>Feedback</a:t>
            </a:r>
            <a:r>
              <a:rPr lang="en" sz="1900"/>
              <a:t> : derived from three sources: the implemented software itself, the customer, and other software team members. By designing and implementing an effective testing strategy</a:t>
            </a:r>
            <a:endParaRPr sz="1900"/>
          </a:p>
          <a:p>
            <a:pPr marL="0" lvl="0" indent="0" algn="l" rtl="0">
              <a:spcBef>
                <a:spcPts val="0"/>
              </a:spcBef>
              <a:spcAft>
                <a:spcPts val="0"/>
              </a:spcAft>
              <a:buNone/>
            </a:pPr>
            <a:endParaRPr sz="1900"/>
          </a:p>
          <a:p>
            <a:pPr marL="0" lvl="0" indent="0" algn="l" rtl="0">
              <a:spcBef>
                <a:spcPts val="0"/>
              </a:spcBef>
              <a:spcAft>
                <a:spcPts val="0"/>
              </a:spcAft>
              <a:buNone/>
            </a:pPr>
            <a:r>
              <a:rPr lang="en" sz="1900" b="1"/>
              <a:t>Courage:</a:t>
            </a:r>
            <a:r>
              <a:rPr lang="en" sz="1900"/>
              <a:t> A better word might be discipline. For example, there is often significant pressure to design for future requirements.</a:t>
            </a:r>
            <a:endParaRPr sz="1900"/>
          </a:p>
          <a:p>
            <a:pPr marL="0" lvl="0" indent="0" algn="l" rtl="0">
              <a:spcBef>
                <a:spcPts val="0"/>
              </a:spcBef>
              <a:spcAft>
                <a:spcPts val="0"/>
              </a:spcAft>
              <a:buNone/>
            </a:pPr>
            <a:endParaRPr sz="1900"/>
          </a:p>
          <a:p>
            <a:pPr marL="0" lvl="0" indent="0" algn="l" rtl="0">
              <a:spcBef>
                <a:spcPts val="0"/>
              </a:spcBef>
              <a:spcAft>
                <a:spcPts val="0"/>
              </a:spcAft>
              <a:buNone/>
            </a:pPr>
            <a:r>
              <a:rPr lang="en" sz="1900"/>
              <a:t>By following each of these values, the agile team inculcates </a:t>
            </a:r>
            <a:r>
              <a:rPr lang="en" sz="1900" b="1"/>
              <a:t>Respect </a:t>
            </a:r>
            <a:r>
              <a:rPr lang="en" sz="1900"/>
              <a:t>among it members, between other stakeholders and team members, and indirectly, for the software itself</a:t>
            </a:r>
            <a:endParaRPr sz="19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b="1"/>
          </a:p>
        </p:txBody>
      </p:sp>
      <p:sp>
        <p:nvSpPr>
          <p:cNvPr id="673" name="Google Shape;673;p49"/>
          <p:cNvSpPr txBox="1">
            <a:spLocks noGrp="1"/>
          </p:cNvSpPr>
          <p:nvPr>
            <p:ph type="title"/>
          </p:nvPr>
        </p:nvSpPr>
        <p:spPr>
          <a:xfrm>
            <a:off x="720000" y="-957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Extreme Programming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50"/>
          <p:cNvSpPr txBox="1">
            <a:spLocks noGrp="1"/>
          </p:cNvSpPr>
          <p:nvPr>
            <p:ph type="subTitle" idx="5"/>
          </p:nvPr>
        </p:nvSpPr>
        <p:spPr>
          <a:xfrm>
            <a:off x="463350" y="389850"/>
            <a:ext cx="8482200" cy="29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0" lvl="0" indent="0" algn="l" rtl="0">
              <a:spcBef>
                <a:spcPts val="0"/>
              </a:spcBef>
              <a:spcAft>
                <a:spcPts val="0"/>
              </a:spcAft>
              <a:buNone/>
            </a:pPr>
            <a:r>
              <a:rPr lang="en" sz="1900"/>
              <a:t>Extreme Programming uses an object-oriented approach</a:t>
            </a: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b="1"/>
          </a:p>
        </p:txBody>
      </p:sp>
      <p:sp>
        <p:nvSpPr>
          <p:cNvPr id="679" name="Google Shape;679;p50"/>
          <p:cNvSpPr txBox="1">
            <a:spLocks noGrp="1"/>
          </p:cNvSpPr>
          <p:nvPr>
            <p:ph type="title"/>
          </p:nvPr>
        </p:nvSpPr>
        <p:spPr>
          <a:xfrm>
            <a:off x="720000" y="-957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Extreme Programming Process</a:t>
            </a:r>
            <a:endParaRPr/>
          </a:p>
        </p:txBody>
      </p:sp>
      <p:pic>
        <p:nvPicPr>
          <p:cNvPr id="680" name="Google Shape;680;p50"/>
          <p:cNvPicPr preferRelativeResize="0"/>
          <p:nvPr/>
        </p:nvPicPr>
        <p:blipFill>
          <a:blip r:embed="rId3">
            <a:alphaModFix/>
          </a:blip>
          <a:stretch>
            <a:fillRect/>
          </a:stretch>
        </p:blipFill>
        <p:spPr>
          <a:xfrm>
            <a:off x="2055700" y="1207475"/>
            <a:ext cx="4922300" cy="3679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51"/>
          <p:cNvSpPr txBox="1">
            <a:spLocks noGrp="1"/>
          </p:cNvSpPr>
          <p:nvPr>
            <p:ph type="subTitle" idx="5"/>
          </p:nvPr>
        </p:nvSpPr>
        <p:spPr>
          <a:xfrm>
            <a:off x="463350" y="389850"/>
            <a:ext cx="8482200" cy="29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0" lvl="0" indent="0" algn="l" rtl="0">
              <a:spcBef>
                <a:spcPts val="0"/>
              </a:spcBef>
              <a:spcAft>
                <a:spcPts val="0"/>
              </a:spcAft>
              <a:buNone/>
            </a:pPr>
            <a:r>
              <a:rPr lang="en" sz="1900"/>
              <a:t>Industrial Extreme Programming (IXP) in the following</a:t>
            </a:r>
            <a:endParaRPr sz="1900"/>
          </a:p>
          <a:p>
            <a:pPr marL="0" lvl="0" indent="0" algn="l" rtl="0">
              <a:spcBef>
                <a:spcPts val="0"/>
              </a:spcBef>
              <a:spcAft>
                <a:spcPts val="0"/>
              </a:spcAft>
              <a:buNone/>
            </a:pPr>
            <a:r>
              <a:rPr lang="en" sz="1900"/>
              <a:t>manner: “IXP is an organic evolution of XP.</a:t>
            </a:r>
            <a:endParaRPr sz="1900"/>
          </a:p>
          <a:p>
            <a:pPr marL="0" lvl="0" indent="0" algn="l" rtl="0">
              <a:spcBef>
                <a:spcPts val="0"/>
              </a:spcBef>
              <a:spcAft>
                <a:spcPts val="0"/>
              </a:spcAft>
              <a:buNone/>
            </a:pPr>
            <a:endParaRPr sz="1900"/>
          </a:p>
          <a:p>
            <a:pPr marL="0" lvl="0" indent="0" algn="l" rtl="0">
              <a:spcBef>
                <a:spcPts val="0"/>
              </a:spcBef>
              <a:spcAft>
                <a:spcPts val="0"/>
              </a:spcAft>
              <a:buNone/>
            </a:pPr>
            <a:r>
              <a:rPr lang="en" sz="1900" b="1"/>
              <a:t>Readiness assessment. </a:t>
            </a:r>
            <a:endParaRPr sz="1900"/>
          </a:p>
          <a:p>
            <a:pPr marL="0" lvl="0" indent="0" algn="l" rtl="0">
              <a:spcBef>
                <a:spcPts val="0"/>
              </a:spcBef>
              <a:spcAft>
                <a:spcPts val="0"/>
              </a:spcAft>
              <a:buNone/>
            </a:pPr>
            <a:r>
              <a:rPr lang="en" sz="1900"/>
              <a:t>(1) an appropriate development environment exists to support IXP,</a:t>
            </a:r>
            <a:endParaRPr sz="1900"/>
          </a:p>
          <a:p>
            <a:pPr marL="0" lvl="0" indent="0" algn="l" rtl="0">
              <a:spcBef>
                <a:spcPts val="0"/>
              </a:spcBef>
              <a:spcAft>
                <a:spcPts val="0"/>
              </a:spcAft>
              <a:buNone/>
            </a:pPr>
            <a:r>
              <a:rPr lang="en" sz="1900"/>
              <a:t>(2) the team will be populated by the proper set of stakeholders, </a:t>
            </a:r>
            <a:endParaRPr sz="1900"/>
          </a:p>
          <a:p>
            <a:pPr marL="0" lvl="0" indent="0" algn="l" rtl="0">
              <a:spcBef>
                <a:spcPts val="0"/>
              </a:spcBef>
              <a:spcAft>
                <a:spcPts val="0"/>
              </a:spcAft>
              <a:buNone/>
            </a:pPr>
            <a:r>
              <a:rPr lang="en" sz="1900"/>
              <a:t>(3) the organization has a distinct quality program and supports continuous improvement,</a:t>
            </a:r>
            <a:endParaRPr sz="1900"/>
          </a:p>
          <a:p>
            <a:pPr marL="0" lvl="0" indent="0" algn="l" rtl="0">
              <a:spcBef>
                <a:spcPts val="0"/>
              </a:spcBef>
              <a:spcAft>
                <a:spcPts val="0"/>
              </a:spcAft>
              <a:buNone/>
            </a:pPr>
            <a:r>
              <a:rPr lang="en" sz="1900"/>
              <a:t>(4) the organizational culture will support the new values of an agile</a:t>
            </a:r>
            <a:endParaRPr sz="1900"/>
          </a:p>
          <a:p>
            <a:pPr marL="0" lvl="0" indent="0" algn="l" rtl="0">
              <a:spcBef>
                <a:spcPts val="0"/>
              </a:spcBef>
              <a:spcAft>
                <a:spcPts val="0"/>
              </a:spcAft>
              <a:buNone/>
            </a:pPr>
            <a:r>
              <a:rPr lang="en" sz="1900"/>
              <a:t>team, and </a:t>
            </a:r>
            <a:endParaRPr sz="1900"/>
          </a:p>
          <a:p>
            <a:pPr marL="0" lvl="0" indent="0" algn="l" rtl="0">
              <a:spcBef>
                <a:spcPts val="0"/>
              </a:spcBef>
              <a:spcAft>
                <a:spcPts val="0"/>
              </a:spcAft>
              <a:buNone/>
            </a:pPr>
            <a:r>
              <a:rPr lang="en" sz="1900"/>
              <a:t>(5) the broader project community will be populated appropriately.</a:t>
            </a: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b="1"/>
          </a:p>
        </p:txBody>
      </p:sp>
      <p:sp>
        <p:nvSpPr>
          <p:cNvPr id="686" name="Google Shape;686;p51"/>
          <p:cNvSpPr txBox="1">
            <a:spLocks noGrp="1"/>
          </p:cNvSpPr>
          <p:nvPr>
            <p:ph type="title"/>
          </p:nvPr>
        </p:nvSpPr>
        <p:spPr>
          <a:xfrm>
            <a:off x="720000" y="-957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Industrial XP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52"/>
          <p:cNvSpPr txBox="1">
            <a:spLocks noGrp="1"/>
          </p:cNvSpPr>
          <p:nvPr>
            <p:ph type="subTitle" idx="5"/>
          </p:nvPr>
        </p:nvSpPr>
        <p:spPr>
          <a:xfrm>
            <a:off x="381625" y="389850"/>
            <a:ext cx="8563800" cy="29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t>Project Community</a:t>
            </a:r>
            <a:endParaRPr sz="1900" dirty="0"/>
          </a:p>
          <a:p>
            <a:pPr marL="0" lvl="0" indent="0" algn="l" rtl="0">
              <a:spcBef>
                <a:spcPts val="0"/>
              </a:spcBef>
              <a:spcAft>
                <a:spcPts val="0"/>
              </a:spcAft>
              <a:buNone/>
            </a:pPr>
            <a:r>
              <a:rPr lang="en" sz="1900" dirty="0"/>
              <a:t>The community members and their roles should be explicitly defined and mechanisms for communication and coordination between community members should be</a:t>
            </a:r>
            <a:endParaRPr sz="1900" dirty="0"/>
          </a:p>
          <a:p>
            <a:pPr marL="0" lvl="0" indent="0" algn="l" rtl="0">
              <a:spcBef>
                <a:spcPts val="0"/>
              </a:spcBef>
              <a:spcAft>
                <a:spcPts val="0"/>
              </a:spcAft>
              <a:buNone/>
            </a:pPr>
            <a:r>
              <a:rPr lang="en" sz="1900" dirty="0"/>
              <a:t>Established.</a:t>
            </a:r>
            <a:endParaRPr sz="1900" dirty="0"/>
          </a:p>
          <a:p>
            <a:pPr marL="0" lvl="0" indent="0" algn="l" rtl="0">
              <a:spcBef>
                <a:spcPts val="0"/>
              </a:spcBef>
              <a:spcAft>
                <a:spcPts val="0"/>
              </a:spcAft>
              <a:buNone/>
            </a:pPr>
            <a:endParaRPr sz="1900" dirty="0"/>
          </a:p>
          <a:p>
            <a:pPr marL="0" lvl="0" indent="0" algn="l" rtl="0">
              <a:spcBef>
                <a:spcPts val="0"/>
              </a:spcBef>
              <a:spcAft>
                <a:spcPts val="0"/>
              </a:spcAft>
              <a:buNone/>
            </a:pPr>
            <a:r>
              <a:rPr lang="en" sz="1900" b="1" dirty="0"/>
              <a:t>Project chartering.</a:t>
            </a:r>
            <a:endParaRPr sz="1900" b="1" dirty="0"/>
          </a:p>
          <a:p>
            <a:pPr marL="0" lvl="0" indent="0" algn="l" rtl="0">
              <a:spcBef>
                <a:spcPts val="0"/>
              </a:spcBef>
              <a:spcAft>
                <a:spcPts val="0"/>
              </a:spcAft>
              <a:buNone/>
            </a:pPr>
            <a:r>
              <a:rPr lang="en" sz="1900" dirty="0"/>
              <a:t>The IXP team assesses the project itself to determine whether an appropriate business justification for the project exists and whether the project will further the overall goals and objectives of the organization</a:t>
            </a:r>
            <a:endParaRPr sz="1900" dirty="0"/>
          </a:p>
          <a:p>
            <a:pPr marL="0" lvl="0" indent="0" algn="l" rtl="0">
              <a:spcBef>
                <a:spcPts val="0"/>
              </a:spcBef>
              <a:spcAft>
                <a:spcPts val="0"/>
              </a:spcAft>
              <a:buNone/>
            </a:pPr>
            <a:endParaRPr sz="1900" dirty="0"/>
          </a:p>
          <a:p>
            <a:pPr marL="0" lvl="0" indent="0" algn="l" rtl="0">
              <a:spcBef>
                <a:spcPts val="0"/>
              </a:spcBef>
              <a:spcAft>
                <a:spcPts val="0"/>
              </a:spcAft>
              <a:buNone/>
            </a:pPr>
            <a:r>
              <a:rPr lang="en" sz="1900" b="1" dirty="0"/>
              <a:t>Test-driven management. </a:t>
            </a:r>
            <a:endParaRPr sz="1900" b="1" dirty="0"/>
          </a:p>
          <a:p>
            <a:pPr marL="0" lvl="0" indent="0" algn="l" rtl="0">
              <a:spcBef>
                <a:spcPts val="0"/>
              </a:spcBef>
              <a:spcAft>
                <a:spcPts val="0"/>
              </a:spcAft>
              <a:buNone/>
            </a:pPr>
            <a:r>
              <a:rPr lang="en" sz="1900" dirty="0"/>
              <a:t>An IXP project requires measurable criteria for</a:t>
            </a:r>
            <a:endParaRPr sz="1900" dirty="0"/>
          </a:p>
          <a:p>
            <a:pPr marL="0" lvl="0" indent="0" algn="l" rtl="0">
              <a:spcBef>
                <a:spcPts val="0"/>
              </a:spcBef>
              <a:spcAft>
                <a:spcPts val="0"/>
              </a:spcAft>
              <a:buNone/>
            </a:pPr>
            <a:r>
              <a:rPr lang="en" sz="1900" dirty="0"/>
              <a:t>assessing the state of the project and the progress that has been made to</a:t>
            </a:r>
            <a:endParaRPr sz="1900" dirty="0"/>
          </a:p>
          <a:p>
            <a:pPr marL="0" lvl="0" indent="0" algn="l" rtl="0">
              <a:spcBef>
                <a:spcPts val="0"/>
              </a:spcBef>
              <a:spcAft>
                <a:spcPts val="0"/>
              </a:spcAft>
              <a:buNone/>
            </a:pPr>
            <a:r>
              <a:rPr lang="en" sz="1900" dirty="0"/>
              <a:t>date.</a:t>
            </a:r>
            <a:endParaRPr sz="1900" dirty="0"/>
          </a:p>
          <a:p>
            <a:pPr marL="0" lvl="0" indent="0" algn="l" rtl="0">
              <a:spcBef>
                <a:spcPts val="0"/>
              </a:spcBef>
              <a:spcAft>
                <a:spcPts val="0"/>
              </a:spcAft>
              <a:buNone/>
            </a:pPr>
            <a:endParaRPr sz="1900" dirty="0"/>
          </a:p>
          <a:p>
            <a:pPr marL="0" lvl="0" indent="0" algn="l" rtl="0">
              <a:spcBef>
                <a:spcPts val="0"/>
              </a:spcBef>
              <a:spcAft>
                <a:spcPts val="0"/>
              </a:spcAft>
              <a:buNone/>
            </a:pPr>
            <a:endParaRPr sz="1900" b="1" dirty="0"/>
          </a:p>
          <a:p>
            <a:pPr marL="0" lvl="0" indent="0" algn="l" rtl="0">
              <a:spcBef>
                <a:spcPts val="0"/>
              </a:spcBef>
              <a:spcAft>
                <a:spcPts val="0"/>
              </a:spcAft>
              <a:buNone/>
            </a:pPr>
            <a:endParaRPr sz="1900" dirty="0"/>
          </a:p>
          <a:p>
            <a:pPr marL="0" lvl="0" indent="0" algn="l" rtl="0">
              <a:spcBef>
                <a:spcPts val="0"/>
              </a:spcBef>
              <a:spcAft>
                <a:spcPts val="0"/>
              </a:spcAft>
              <a:buNone/>
            </a:pPr>
            <a:endParaRPr sz="1900" dirty="0"/>
          </a:p>
          <a:p>
            <a:pPr marL="0" lvl="0" indent="0" algn="l" rtl="0">
              <a:spcBef>
                <a:spcPts val="0"/>
              </a:spcBef>
              <a:spcAft>
                <a:spcPts val="0"/>
              </a:spcAft>
              <a:buNone/>
            </a:pPr>
            <a:endParaRPr sz="1900" dirty="0"/>
          </a:p>
          <a:p>
            <a:pPr marL="0" lvl="0" indent="0" algn="l" rtl="0">
              <a:spcBef>
                <a:spcPts val="0"/>
              </a:spcBef>
              <a:spcAft>
                <a:spcPts val="0"/>
              </a:spcAft>
              <a:buNone/>
            </a:pPr>
            <a:endParaRPr sz="2000" dirty="0"/>
          </a:p>
          <a:p>
            <a:pPr marL="0" lvl="0" indent="0" algn="l" rtl="0">
              <a:spcBef>
                <a:spcPts val="0"/>
              </a:spcBef>
              <a:spcAft>
                <a:spcPts val="0"/>
              </a:spcAft>
              <a:buNone/>
            </a:pPr>
            <a:endParaRPr sz="2000" dirty="0"/>
          </a:p>
          <a:p>
            <a:pPr marL="0" lvl="0" indent="0" algn="l" rtl="0">
              <a:spcBef>
                <a:spcPts val="0"/>
              </a:spcBef>
              <a:spcAft>
                <a:spcPts val="0"/>
              </a:spcAft>
              <a:buNone/>
            </a:pPr>
            <a:endParaRPr sz="2000" b="1" dirty="0"/>
          </a:p>
        </p:txBody>
      </p:sp>
      <p:sp>
        <p:nvSpPr>
          <p:cNvPr id="692" name="Google Shape;692;p52"/>
          <p:cNvSpPr txBox="1">
            <a:spLocks noGrp="1"/>
          </p:cNvSpPr>
          <p:nvPr>
            <p:ph type="title"/>
          </p:nvPr>
        </p:nvSpPr>
        <p:spPr>
          <a:xfrm>
            <a:off x="720000" y="-957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Industrial XP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54"/>
          <p:cNvSpPr txBox="1">
            <a:spLocks noGrp="1"/>
          </p:cNvSpPr>
          <p:nvPr>
            <p:ph type="subTitle" idx="5"/>
          </p:nvPr>
        </p:nvSpPr>
        <p:spPr>
          <a:xfrm>
            <a:off x="290100" y="987950"/>
            <a:ext cx="8563800" cy="29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t>Retrospectives. </a:t>
            </a:r>
            <a:r>
              <a:rPr lang="en" sz="1900"/>
              <a:t>An IXP team conducts a specialized technical review</a:t>
            </a:r>
            <a:endParaRPr sz="1900"/>
          </a:p>
          <a:p>
            <a:pPr marL="0" lvl="0" indent="0" algn="l" rtl="0">
              <a:spcBef>
                <a:spcPts val="0"/>
              </a:spcBef>
              <a:spcAft>
                <a:spcPts val="0"/>
              </a:spcAft>
              <a:buNone/>
            </a:pPr>
            <a:r>
              <a:rPr lang="en" sz="1900"/>
              <a:t>after a software increment is delivered.</a:t>
            </a:r>
            <a:endParaRPr sz="1900"/>
          </a:p>
          <a:p>
            <a:pPr marL="0" lvl="0" indent="0" algn="l" rtl="0">
              <a:spcBef>
                <a:spcPts val="0"/>
              </a:spcBef>
              <a:spcAft>
                <a:spcPts val="0"/>
              </a:spcAft>
              <a:buNone/>
            </a:pPr>
            <a:endParaRPr sz="1900"/>
          </a:p>
          <a:p>
            <a:pPr marL="0" lvl="0" indent="0" algn="l" rtl="0">
              <a:spcBef>
                <a:spcPts val="0"/>
              </a:spcBef>
              <a:spcAft>
                <a:spcPts val="0"/>
              </a:spcAft>
              <a:buNone/>
            </a:pPr>
            <a:r>
              <a:rPr lang="en" sz="1900" b="1"/>
              <a:t>Continuous learning.</a:t>
            </a:r>
            <a:r>
              <a:rPr lang="en" sz="1900"/>
              <a:t> Because learning is a vital part of continuous</a:t>
            </a:r>
            <a:endParaRPr sz="1900"/>
          </a:p>
          <a:p>
            <a:pPr marL="0" lvl="0" indent="0" algn="l" rtl="0">
              <a:spcBef>
                <a:spcPts val="0"/>
              </a:spcBef>
              <a:spcAft>
                <a:spcPts val="0"/>
              </a:spcAft>
              <a:buNone/>
            </a:pPr>
            <a:r>
              <a:rPr lang="en" sz="1900"/>
              <a:t>process improvement, members of the XP team are encouraged (and possibly,</a:t>
            </a:r>
            <a:endParaRPr sz="1900"/>
          </a:p>
          <a:p>
            <a:pPr marL="0" lvl="0" indent="0" algn="l" rtl="0">
              <a:spcBef>
                <a:spcPts val="0"/>
              </a:spcBef>
              <a:spcAft>
                <a:spcPts val="0"/>
              </a:spcAft>
              <a:buNone/>
            </a:pPr>
            <a:r>
              <a:rPr lang="en" sz="1900"/>
              <a:t>incented) to learn new methods and techniques that can lead to a higher quality product.</a:t>
            </a: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b="1"/>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b="1"/>
          </a:p>
        </p:txBody>
      </p:sp>
      <p:sp>
        <p:nvSpPr>
          <p:cNvPr id="704" name="Google Shape;704;p54"/>
          <p:cNvSpPr txBox="1">
            <a:spLocks noGrp="1"/>
          </p:cNvSpPr>
          <p:nvPr>
            <p:ph type="title"/>
          </p:nvPr>
        </p:nvSpPr>
        <p:spPr>
          <a:xfrm>
            <a:off x="566225"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Industrial XP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56"/>
          <p:cNvSpPr txBox="1">
            <a:spLocks noGrp="1"/>
          </p:cNvSpPr>
          <p:nvPr>
            <p:ph type="subTitle" idx="5"/>
          </p:nvPr>
        </p:nvSpPr>
        <p:spPr>
          <a:xfrm>
            <a:off x="290100" y="987950"/>
            <a:ext cx="8563800" cy="29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Scrum principles are consistent with the agile manifesto and are used to guide development activities within a process that incorporates the following framework activities: requirements, analysis, design, evolution, and delivery</a:t>
            </a:r>
            <a:endParaRPr sz="1900" dirty="0"/>
          </a:p>
          <a:p>
            <a:pPr marL="0" lvl="0" indent="0" algn="l" rtl="0">
              <a:spcBef>
                <a:spcPts val="0"/>
              </a:spcBef>
              <a:spcAft>
                <a:spcPts val="0"/>
              </a:spcAft>
              <a:buNone/>
            </a:pPr>
            <a:endParaRPr sz="1900" b="1" dirty="0"/>
          </a:p>
          <a:p>
            <a:pPr marL="0" lvl="0" indent="0" algn="l" rtl="0">
              <a:spcBef>
                <a:spcPts val="0"/>
              </a:spcBef>
              <a:spcAft>
                <a:spcPts val="0"/>
              </a:spcAft>
              <a:buNone/>
            </a:pPr>
            <a:endParaRPr sz="1900" dirty="0"/>
          </a:p>
          <a:p>
            <a:pPr marL="0" lvl="0" indent="0" algn="l" rtl="0">
              <a:spcBef>
                <a:spcPts val="0"/>
              </a:spcBef>
              <a:spcAft>
                <a:spcPts val="0"/>
              </a:spcAft>
              <a:buNone/>
            </a:pPr>
            <a:endParaRPr sz="1900" dirty="0"/>
          </a:p>
          <a:p>
            <a:pPr marL="0" lvl="0" indent="0" algn="l" rtl="0">
              <a:spcBef>
                <a:spcPts val="0"/>
              </a:spcBef>
              <a:spcAft>
                <a:spcPts val="0"/>
              </a:spcAft>
              <a:buNone/>
            </a:pPr>
            <a:endParaRPr sz="1900" b="1" dirty="0"/>
          </a:p>
          <a:p>
            <a:pPr marL="0" lvl="0" indent="0" algn="l" rtl="0">
              <a:spcBef>
                <a:spcPts val="0"/>
              </a:spcBef>
              <a:spcAft>
                <a:spcPts val="0"/>
              </a:spcAft>
              <a:buNone/>
            </a:pPr>
            <a:endParaRPr sz="1900" dirty="0"/>
          </a:p>
          <a:p>
            <a:pPr marL="0" lvl="0" indent="0" algn="l" rtl="0">
              <a:spcBef>
                <a:spcPts val="0"/>
              </a:spcBef>
              <a:spcAft>
                <a:spcPts val="0"/>
              </a:spcAft>
              <a:buNone/>
            </a:pPr>
            <a:endParaRPr sz="1900" dirty="0"/>
          </a:p>
          <a:p>
            <a:pPr marL="0" lvl="0" indent="0" algn="l" rtl="0">
              <a:spcBef>
                <a:spcPts val="0"/>
              </a:spcBef>
              <a:spcAft>
                <a:spcPts val="0"/>
              </a:spcAft>
              <a:buNone/>
            </a:pPr>
            <a:endParaRPr sz="1900" dirty="0"/>
          </a:p>
          <a:p>
            <a:pPr marL="0" lvl="0" indent="0" algn="l" rtl="0">
              <a:spcBef>
                <a:spcPts val="0"/>
              </a:spcBef>
              <a:spcAft>
                <a:spcPts val="0"/>
              </a:spcAft>
              <a:buNone/>
            </a:pPr>
            <a:endParaRPr sz="2000" dirty="0"/>
          </a:p>
          <a:p>
            <a:pPr marL="0" lvl="0" indent="0" algn="l" rtl="0">
              <a:spcBef>
                <a:spcPts val="0"/>
              </a:spcBef>
              <a:spcAft>
                <a:spcPts val="0"/>
              </a:spcAft>
              <a:buNone/>
            </a:pPr>
            <a:endParaRPr sz="2000" dirty="0"/>
          </a:p>
          <a:p>
            <a:pPr marL="0" lvl="0" indent="0" algn="l" rtl="0">
              <a:spcBef>
                <a:spcPts val="0"/>
              </a:spcBef>
              <a:spcAft>
                <a:spcPts val="0"/>
              </a:spcAft>
              <a:buNone/>
            </a:pPr>
            <a:endParaRPr sz="2000" b="1" dirty="0"/>
          </a:p>
        </p:txBody>
      </p:sp>
      <p:sp>
        <p:nvSpPr>
          <p:cNvPr id="716" name="Google Shape;716;p56"/>
          <p:cNvSpPr txBox="1">
            <a:spLocks noGrp="1"/>
          </p:cNvSpPr>
          <p:nvPr>
            <p:ph type="title"/>
          </p:nvPr>
        </p:nvSpPr>
        <p:spPr>
          <a:xfrm>
            <a:off x="566225"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Scrum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58"/>
          <p:cNvSpPr txBox="1">
            <a:spLocks noGrp="1"/>
          </p:cNvSpPr>
          <p:nvPr>
            <p:ph type="subTitle" idx="5"/>
          </p:nvPr>
        </p:nvSpPr>
        <p:spPr>
          <a:xfrm>
            <a:off x="290100" y="987950"/>
            <a:ext cx="8563800" cy="29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b="1"/>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b="1"/>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b="1"/>
          </a:p>
        </p:txBody>
      </p:sp>
      <p:sp>
        <p:nvSpPr>
          <p:cNvPr id="728" name="Google Shape;728;p58"/>
          <p:cNvSpPr txBox="1">
            <a:spLocks noGrp="1"/>
          </p:cNvSpPr>
          <p:nvPr>
            <p:ph type="title"/>
          </p:nvPr>
        </p:nvSpPr>
        <p:spPr>
          <a:xfrm>
            <a:off x="566225"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Scrum</a:t>
            </a:r>
            <a:endParaRPr/>
          </a:p>
        </p:txBody>
      </p:sp>
      <p:pic>
        <p:nvPicPr>
          <p:cNvPr id="729" name="Google Shape;729;p58"/>
          <p:cNvPicPr preferRelativeResize="0"/>
          <p:nvPr/>
        </p:nvPicPr>
        <p:blipFill>
          <a:blip r:embed="rId3">
            <a:alphaModFix/>
          </a:blip>
          <a:stretch>
            <a:fillRect/>
          </a:stretch>
        </p:blipFill>
        <p:spPr>
          <a:xfrm>
            <a:off x="1368652" y="748700"/>
            <a:ext cx="6556695" cy="4155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29"/>
          <p:cNvSpPr txBox="1">
            <a:spLocks noGrp="1"/>
          </p:cNvSpPr>
          <p:nvPr>
            <p:ph type="title" idx="2"/>
          </p:nvPr>
        </p:nvSpPr>
        <p:spPr>
          <a:xfrm>
            <a:off x="1839150" y="1074550"/>
            <a:ext cx="1829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21" name="Google Shape;521;p29"/>
          <p:cNvSpPr txBox="1">
            <a:spLocks noGrp="1"/>
          </p:cNvSpPr>
          <p:nvPr>
            <p:ph type="title"/>
          </p:nvPr>
        </p:nvSpPr>
        <p:spPr>
          <a:xfrm>
            <a:off x="643875" y="3041925"/>
            <a:ext cx="40494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Definisi Software Engineering Process</a:t>
            </a:r>
            <a:endParaRPr/>
          </a:p>
        </p:txBody>
      </p:sp>
      <p:sp>
        <p:nvSpPr>
          <p:cNvPr id="522" name="Google Shape;522;p29"/>
          <p:cNvSpPr/>
          <p:nvPr/>
        </p:nvSpPr>
        <p:spPr>
          <a:xfrm>
            <a:off x="4930500" y="4168950"/>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8224150" y="565050"/>
            <a:ext cx="409500" cy="4095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Definisi Software Engineering Process</a:t>
            </a:r>
            <a:endParaRPr/>
          </a:p>
        </p:txBody>
      </p:sp>
      <p:sp>
        <p:nvSpPr>
          <p:cNvPr id="529" name="Google Shape;529;p30"/>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txBox="1"/>
          <p:nvPr/>
        </p:nvSpPr>
        <p:spPr>
          <a:xfrm>
            <a:off x="392300" y="1602000"/>
            <a:ext cx="8183100" cy="310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t>A process is a collection of activities, actions, and tasks that are performed when some work product is to be created. </a:t>
            </a:r>
            <a:endParaRPr sz="1900"/>
          </a:p>
          <a:p>
            <a:pPr marL="0" lvl="0" indent="0" algn="l" rtl="0">
              <a:spcBef>
                <a:spcPts val="0"/>
              </a:spcBef>
              <a:spcAft>
                <a:spcPts val="0"/>
              </a:spcAft>
              <a:buNone/>
            </a:pPr>
            <a:r>
              <a:rPr lang="en" sz="1900"/>
              <a:t>-An activity strives to achieve a broad objective (e.g., communication with stakeholders)</a:t>
            </a:r>
            <a:endParaRPr sz="1900"/>
          </a:p>
          <a:p>
            <a:pPr marL="0" lvl="0" indent="0" algn="l" rtl="0">
              <a:spcBef>
                <a:spcPts val="0"/>
              </a:spcBef>
              <a:spcAft>
                <a:spcPts val="0"/>
              </a:spcAft>
              <a:buNone/>
            </a:pPr>
            <a:r>
              <a:rPr lang="en" sz="1900"/>
              <a:t>-An action (e.g., architectural design) encompasses</a:t>
            </a:r>
            <a:endParaRPr sz="1900"/>
          </a:p>
          <a:p>
            <a:pPr marL="0" lvl="0" indent="0" algn="l" rtl="0">
              <a:spcBef>
                <a:spcPts val="0"/>
              </a:spcBef>
              <a:spcAft>
                <a:spcPts val="0"/>
              </a:spcAft>
              <a:buNone/>
            </a:pPr>
            <a:r>
              <a:rPr lang="en" sz="1900"/>
              <a:t>a set of tasks that produce a major work product (e.g., an architectural design model). </a:t>
            </a:r>
            <a:endParaRPr sz="1900"/>
          </a:p>
          <a:p>
            <a:pPr marL="0" lvl="0" indent="0" algn="l" rtl="0">
              <a:spcBef>
                <a:spcPts val="0"/>
              </a:spcBef>
              <a:spcAft>
                <a:spcPts val="0"/>
              </a:spcAft>
              <a:buNone/>
            </a:pPr>
            <a:r>
              <a:rPr lang="en" sz="1900"/>
              <a:t>-A task focuses on a small, but well-defined objective (e.g., conducting a unit test) that produces a tangible outcome.</a:t>
            </a:r>
            <a:endParaRPr sz="1900"/>
          </a:p>
          <a:p>
            <a:pPr marL="0" lvl="0" indent="0" algn="l" rtl="0">
              <a:spcBef>
                <a:spcPts val="0"/>
              </a:spcBef>
              <a:spcAft>
                <a:spcPts val="0"/>
              </a:spcAft>
              <a:buNone/>
            </a:pP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Definisi Software Engineering Process</a:t>
            </a:r>
            <a:endParaRPr/>
          </a:p>
        </p:txBody>
      </p:sp>
      <p:sp>
        <p:nvSpPr>
          <p:cNvPr id="536" name="Google Shape;536;p31"/>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txBox="1"/>
          <p:nvPr/>
        </p:nvSpPr>
        <p:spPr>
          <a:xfrm>
            <a:off x="392300" y="1602000"/>
            <a:ext cx="8183100" cy="164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p>
          <a:p>
            <a:pPr marL="0" lvl="0" indent="0" algn="l" rtl="0">
              <a:spcBef>
                <a:spcPts val="0"/>
              </a:spcBef>
              <a:spcAft>
                <a:spcPts val="0"/>
              </a:spcAft>
              <a:buNone/>
            </a:pPr>
            <a:r>
              <a:rPr lang="en" sz="1900"/>
              <a:t>An adaptable approach that enables the people doing the work (the software team) to pick and choose the appropriate set of work actions and tasks</a:t>
            </a:r>
            <a:endParaRPr sz="1900"/>
          </a:p>
          <a:p>
            <a:pPr marL="0" lvl="0" indent="0" algn="l" rtl="0">
              <a:spcBef>
                <a:spcPts val="0"/>
              </a:spcBef>
              <a:spcAft>
                <a:spcPts val="0"/>
              </a:spcAft>
              <a:buNone/>
            </a:pP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2"/>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Software Engineering Process</a:t>
            </a:r>
            <a:endParaRPr/>
          </a:p>
        </p:txBody>
      </p:sp>
      <p:sp>
        <p:nvSpPr>
          <p:cNvPr id="543" name="Google Shape;543;p32"/>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txBox="1"/>
          <p:nvPr/>
        </p:nvSpPr>
        <p:spPr>
          <a:xfrm>
            <a:off x="480450" y="490675"/>
            <a:ext cx="81831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endParaRPr>
          </a:p>
          <a:p>
            <a:pPr marL="0" lvl="0" indent="0" algn="l" rtl="0">
              <a:spcBef>
                <a:spcPts val="0"/>
              </a:spcBef>
              <a:spcAft>
                <a:spcPts val="0"/>
              </a:spcAft>
              <a:buNone/>
            </a:pPr>
            <a:endParaRPr sz="1900"/>
          </a:p>
        </p:txBody>
      </p:sp>
      <p:pic>
        <p:nvPicPr>
          <p:cNvPr id="545" name="Google Shape;545;p32"/>
          <p:cNvPicPr preferRelativeResize="0"/>
          <p:nvPr/>
        </p:nvPicPr>
        <p:blipFill>
          <a:blip r:embed="rId3">
            <a:alphaModFix/>
          </a:blip>
          <a:stretch>
            <a:fillRect/>
          </a:stretch>
        </p:blipFill>
        <p:spPr>
          <a:xfrm>
            <a:off x="1492525" y="1071425"/>
            <a:ext cx="5467350" cy="571500"/>
          </a:xfrm>
          <a:prstGeom prst="rect">
            <a:avLst/>
          </a:prstGeom>
          <a:noFill/>
          <a:ln>
            <a:noFill/>
          </a:ln>
        </p:spPr>
      </p:pic>
      <p:sp>
        <p:nvSpPr>
          <p:cNvPr id="546" name="Google Shape;546;p32"/>
          <p:cNvSpPr txBox="1"/>
          <p:nvPr/>
        </p:nvSpPr>
        <p:spPr>
          <a:xfrm>
            <a:off x="480450" y="1812350"/>
            <a:ext cx="8500200" cy="338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dk1"/>
                </a:solidFill>
              </a:rPr>
              <a:t>Communication.</a:t>
            </a:r>
            <a:r>
              <a:rPr lang="en" sz="1600">
                <a:solidFill>
                  <a:schemeClr val="dk1"/>
                </a:solidFill>
              </a:rPr>
              <a:t> </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 sz="1600">
                <a:solidFill>
                  <a:schemeClr val="dk1"/>
                </a:solidFill>
              </a:rPr>
              <a:t>communicate and collaborate with the customer (and other</a:t>
            </a:r>
            <a:endParaRPr sz="1600">
              <a:solidFill>
                <a:schemeClr val="dk1"/>
              </a:solidFill>
            </a:endParaRPr>
          </a:p>
          <a:p>
            <a:pPr marL="0" lvl="0" indent="0" algn="l" rtl="0">
              <a:spcBef>
                <a:spcPts val="0"/>
              </a:spcBef>
              <a:spcAft>
                <a:spcPts val="0"/>
              </a:spcAft>
              <a:buNone/>
            </a:pPr>
            <a:r>
              <a:rPr lang="en" sz="1600">
                <a:solidFill>
                  <a:schemeClr val="dk1"/>
                </a:solidFill>
              </a:rPr>
              <a:t>Stakeholders. The intent is to understand stakeholders’ objectives for the</a:t>
            </a:r>
            <a:endParaRPr sz="1600">
              <a:solidFill>
                <a:schemeClr val="dk1"/>
              </a:solidFill>
            </a:endParaRPr>
          </a:p>
          <a:p>
            <a:pPr marL="0" lvl="0" indent="0" algn="l" rtl="0">
              <a:spcBef>
                <a:spcPts val="0"/>
              </a:spcBef>
              <a:spcAft>
                <a:spcPts val="0"/>
              </a:spcAft>
              <a:buNone/>
            </a:pPr>
            <a:r>
              <a:rPr lang="en" sz="1600">
                <a:solidFill>
                  <a:schemeClr val="dk1"/>
                </a:solidFill>
              </a:rPr>
              <a:t>project and to gather requirements that help define software features and</a:t>
            </a:r>
            <a:endParaRPr sz="1600">
              <a:solidFill>
                <a:schemeClr val="dk1"/>
              </a:solidFill>
            </a:endParaRPr>
          </a:p>
          <a:p>
            <a:pPr marL="0" lvl="0" indent="0" algn="l" rtl="0">
              <a:spcBef>
                <a:spcPts val="0"/>
              </a:spcBef>
              <a:spcAft>
                <a:spcPts val="0"/>
              </a:spcAft>
              <a:buNone/>
            </a:pPr>
            <a:r>
              <a:rPr lang="en" sz="1600">
                <a:solidFill>
                  <a:schemeClr val="dk1"/>
                </a:solidFill>
              </a:rPr>
              <a:t>Functions.</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 sz="1600" b="1">
                <a:solidFill>
                  <a:schemeClr val="dk1"/>
                </a:solidFill>
              </a:rPr>
              <a:t>Planning.</a:t>
            </a:r>
            <a:r>
              <a:rPr lang="en" sz="1600">
                <a:solidFill>
                  <a:schemeClr val="dk1"/>
                </a:solidFill>
              </a:rPr>
              <a:t> </a:t>
            </a:r>
            <a:endParaRPr sz="1600">
              <a:solidFill>
                <a:schemeClr val="dk1"/>
              </a:solidFill>
            </a:endParaRPr>
          </a:p>
          <a:p>
            <a:pPr marL="0" lvl="0" indent="0" algn="just" rtl="0">
              <a:spcBef>
                <a:spcPts val="0"/>
              </a:spcBef>
              <a:spcAft>
                <a:spcPts val="0"/>
              </a:spcAft>
              <a:buNone/>
            </a:pPr>
            <a:r>
              <a:rPr lang="en" sz="1600">
                <a:solidFill>
                  <a:schemeClr val="dk1"/>
                </a:solidFill>
              </a:rPr>
              <a:t>creates a “map” that helps guide the team as it makes the journey. The map—called a</a:t>
            </a:r>
            <a:endParaRPr sz="1600">
              <a:solidFill>
                <a:schemeClr val="dk1"/>
              </a:solidFill>
            </a:endParaRPr>
          </a:p>
          <a:p>
            <a:pPr marL="0" lvl="0" indent="0" algn="just" rtl="0">
              <a:spcBef>
                <a:spcPts val="0"/>
              </a:spcBef>
              <a:spcAft>
                <a:spcPts val="0"/>
              </a:spcAft>
              <a:buNone/>
            </a:pPr>
            <a:r>
              <a:rPr lang="en" sz="1600">
                <a:solidFill>
                  <a:schemeClr val="dk1"/>
                </a:solidFill>
              </a:rPr>
              <a:t>software project plan—defines the software engineering work by describing</a:t>
            </a:r>
            <a:endParaRPr sz="1600">
              <a:solidFill>
                <a:schemeClr val="dk1"/>
              </a:solidFill>
            </a:endParaRPr>
          </a:p>
          <a:p>
            <a:pPr marL="0" lvl="0" indent="0" algn="just" rtl="0">
              <a:spcBef>
                <a:spcPts val="0"/>
              </a:spcBef>
              <a:spcAft>
                <a:spcPts val="0"/>
              </a:spcAft>
              <a:buNone/>
            </a:pPr>
            <a:r>
              <a:rPr lang="en" sz="1600">
                <a:solidFill>
                  <a:schemeClr val="dk1"/>
                </a:solidFill>
              </a:rPr>
              <a:t>the technical tasks to be conducted, the risks that are likely, the resources</a:t>
            </a:r>
            <a:endParaRPr sz="1600">
              <a:solidFill>
                <a:schemeClr val="dk1"/>
              </a:solidFill>
            </a:endParaRPr>
          </a:p>
          <a:p>
            <a:pPr marL="0" lvl="0" indent="0" algn="just" rtl="0">
              <a:spcBef>
                <a:spcPts val="0"/>
              </a:spcBef>
              <a:spcAft>
                <a:spcPts val="0"/>
              </a:spcAft>
              <a:buNone/>
            </a:pPr>
            <a:r>
              <a:rPr lang="en" sz="1600">
                <a:solidFill>
                  <a:schemeClr val="dk1"/>
                </a:solidFill>
              </a:rPr>
              <a:t>that will be required, the work products to be produced, and a work</a:t>
            </a:r>
            <a:endParaRPr sz="1600">
              <a:solidFill>
                <a:schemeClr val="dk1"/>
              </a:solidFill>
            </a:endParaRPr>
          </a:p>
          <a:p>
            <a:pPr marL="0" lvl="0" indent="0" algn="just" rtl="0">
              <a:spcBef>
                <a:spcPts val="0"/>
              </a:spcBef>
              <a:spcAft>
                <a:spcPts val="0"/>
              </a:spcAft>
              <a:buNone/>
            </a:pPr>
            <a:r>
              <a:rPr lang="en" sz="1600">
                <a:solidFill>
                  <a:schemeClr val="dk1"/>
                </a:solidFill>
              </a:rPr>
              <a:t>schedule.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3"/>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a:t>
            </a:r>
            <a:r>
              <a:rPr lang="en" sz="3200"/>
              <a:t>Software Engineering Process</a:t>
            </a:r>
            <a:endParaRPr sz="3200"/>
          </a:p>
        </p:txBody>
      </p:sp>
      <p:sp>
        <p:nvSpPr>
          <p:cNvPr id="552" name="Google Shape;552;p33"/>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txBox="1"/>
          <p:nvPr/>
        </p:nvSpPr>
        <p:spPr>
          <a:xfrm>
            <a:off x="240900" y="896000"/>
            <a:ext cx="8711700" cy="3894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1900">
              <a:solidFill>
                <a:schemeClr val="dk1"/>
              </a:solidFill>
            </a:endParaRPr>
          </a:p>
          <a:p>
            <a:pPr marL="0" lvl="0" indent="0" algn="just" rtl="0">
              <a:spcBef>
                <a:spcPts val="0"/>
              </a:spcBef>
              <a:spcAft>
                <a:spcPts val="0"/>
              </a:spcAft>
              <a:buNone/>
            </a:pPr>
            <a:r>
              <a:rPr lang="en" sz="1900" b="1">
                <a:solidFill>
                  <a:schemeClr val="dk1"/>
                </a:solidFill>
              </a:rPr>
              <a:t>Modelling.</a:t>
            </a:r>
            <a:r>
              <a:rPr lang="en" sz="1900">
                <a:solidFill>
                  <a:schemeClr val="dk1"/>
                </a:solidFill>
              </a:rPr>
              <a:t> </a:t>
            </a:r>
            <a:endParaRPr sz="1900">
              <a:solidFill>
                <a:schemeClr val="dk1"/>
              </a:solidFill>
            </a:endParaRPr>
          </a:p>
          <a:p>
            <a:pPr marL="0" lvl="0" indent="0" algn="just" rtl="0">
              <a:spcBef>
                <a:spcPts val="0"/>
              </a:spcBef>
              <a:spcAft>
                <a:spcPts val="0"/>
              </a:spcAft>
              <a:buNone/>
            </a:pPr>
            <a:r>
              <a:rPr lang="en" sz="1900">
                <a:solidFill>
                  <a:schemeClr val="dk1"/>
                </a:solidFill>
              </a:rPr>
              <a:t>A software engineer creates models to better understand software requirements and the design that will achieve those requirements.</a:t>
            </a:r>
            <a:endParaRPr sz="1900">
              <a:solidFill>
                <a:schemeClr val="dk1"/>
              </a:solidFill>
            </a:endParaRPr>
          </a:p>
          <a:p>
            <a:pPr marL="0" lvl="0" indent="0" algn="just" rtl="0">
              <a:spcBef>
                <a:spcPts val="0"/>
              </a:spcBef>
              <a:spcAft>
                <a:spcPts val="0"/>
              </a:spcAft>
              <a:buNone/>
            </a:pPr>
            <a:endParaRPr sz="1900">
              <a:solidFill>
                <a:schemeClr val="dk1"/>
              </a:solidFill>
            </a:endParaRPr>
          </a:p>
          <a:p>
            <a:pPr marL="0" lvl="0" indent="0" algn="just" rtl="0">
              <a:spcBef>
                <a:spcPts val="0"/>
              </a:spcBef>
              <a:spcAft>
                <a:spcPts val="0"/>
              </a:spcAft>
              <a:buNone/>
            </a:pPr>
            <a:r>
              <a:rPr lang="en" sz="1900" b="1">
                <a:solidFill>
                  <a:schemeClr val="dk1"/>
                </a:solidFill>
              </a:rPr>
              <a:t>Construction.</a:t>
            </a:r>
            <a:r>
              <a:rPr lang="en" sz="1900">
                <a:solidFill>
                  <a:schemeClr val="dk1"/>
                </a:solidFill>
              </a:rPr>
              <a:t> This activity combines code generation (either manual or</a:t>
            </a:r>
            <a:endParaRPr sz="1900">
              <a:solidFill>
                <a:schemeClr val="dk1"/>
              </a:solidFill>
            </a:endParaRPr>
          </a:p>
          <a:p>
            <a:pPr marL="0" lvl="0" indent="0" algn="just" rtl="0">
              <a:spcBef>
                <a:spcPts val="0"/>
              </a:spcBef>
              <a:spcAft>
                <a:spcPts val="0"/>
              </a:spcAft>
              <a:buNone/>
            </a:pPr>
            <a:r>
              <a:rPr lang="en" sz="1900">
                <a:solidFill>
                  <a:schemeClr val="dk1"/>
                </a:solidFill>
              </a:rPr>
              <a:t>automated) and the testing that is required to uncover errors in the code.</a:t>
            </a:r>
            <a:endParaRPr sz="1900">
              <a:solidFill>
                <a:schemeClr val="dk1"/>
              </a:solidFill>
            </a:endParaRPr>
          </a:p>
          <a:p>
            <a:pPr marL="0" lvl="0" indent="0" algn="just" rtl="0">
              <a:spcBef>
                <a:spcPts val="0"/>
              </a:spcBef>
              <a:spcAft>
                <a:spcPts val="0"/>
              </a:spcAft>
              <a:buNone/>
            </a:pPr>
            <a:endParaRPr sz="1900">
              <a:solidFill>
                <a:schemeClr val="dk1"/>
              </a:solidFill>
            </a:endParaRPr>
          </a:p>
          <a:p>
            <a:pPr marL="0" lvl="0" indent="0" algn="just" rtl="0">
              <a:spcBef>
                <a:spcPts val="0"/>
              </a:spcBef>
              <a:spcAft>
                <a:spcPts val="0"/>
              </a:spcAft>
              <a:buNone/>
            </a:pPr>
            <a:r>
              <a:rPr lang="en" sz="1900" b="1">
                <a:solidFill>
                  <a:schemeClr val="dk1"/>
                </a:solidFill>
              </a:rPr>
              <a:t>Deployment.</a:t>
            </a:r>
            <a:r>
              <a:rPr lang="en" sz="1900">
                <a:solidFill>
                  <a:schemeClr val="dk1"/>
                </a:solidFill>
              </a:rPr>
              <a:t> The software (as a complete entity or as a partially completed</a:t>
            </a:r>
            <a:endParaRPr sz="1900">
              <a:solidFill>
                <a:schemeClr val="dk1"/>
              </a:solidFill>
            </a:endParaRPr>
          </a:p>
          <a:p>
            <a:pPr marL="0" lvl="0" indent="0" algn="just" rtl="0">
              <a:spcBef>
                <a:spcPts val="0"/>
              </a:spcBef>
              <a:spcAft>
                <a:spcPts val="0"/>
              </a:spcAft>
              <a:buNone/>
            </a:pPr>
            <a:r>
              <a:rPr lang="en" sz="1900">
                <a:solidFill>
                  <a:schemeClr val="dk1"/>
                </a:solidFill>
              </a:rPr>
              <a:t>increment) is delivered to the customer who evaluates the delivered</a:t>
            </a:r>
            <a:endParaRPr sz="1900">
              <a:solidFill>
                <a:schemeClr val="dk1"/>
              </a:solidFill>
            </a:endParaRPr>
          </a:p>
          <a:p>
            <a:pPr marL="0" lvl="0" indent="0" algn="just" rtl="0">
              <a:spcBef>
                <a:spcPts val="0"/>
              </a:spcBef>
              <a:spcAft>
                <a:spcPts val="0"/>
              </a:spcAft>
              <a:buNone/>
            </a:pPr>
            <a:r>
              <a:rPr lang="en" sz="1900">
                <a:solidFill>
                  <a:schemeClr val="dk1"/>
                </a:solidFill>
              </a:rPr>
              <a:t>product and provides feedback based on the evaluation.</a:t>
            </a:r>
            <a:endParaRPr sz="1900">
              <a:solidFill>
                <a:schemeClr val="dk1"/>
              </a:solidFill>
            </a:endParaRPr>
          </a:p>
          <a:p>
            <a:pPr marL="0" lvl="0" indent="0" algn="just" rtl="0">
              <a:spcBef>
                <a:spcPts val="0"/>
              </a:spcBef>
              <a:spcAft>
                <a:spcPts val="0"/>
              </a:spcAft>
              <a:buNone/>
            </a:pPr>
            <a:endParaRPr sz="1600">
              <a:solidFill>
                <a:schemeClr val="dk1"/>
              </a:solidFill>
            </a:endParaRPr>
          </a:p>
          <a:p>
            <a:pPr marL="0" lvl="0" indent="0" algn="l" rtl="0">
              <a:spcBef>
                <a:spcPts val="0"/>
              </a:spcBef>
              <a:spcAft>
                <a:spcPts val="0"/>
              </a:spcAft>
              <a:buNone/>
            </a:pP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4"/>
          <p:cNvSpPr txBox="1">
            <a:spLocks noGrp="1"/>
          </p:cNvSpPr>
          <p:nvPr>
            <p:ph type="title" idx="2"/>
          </p:nvPr>
        </p:nvSpPr>
        <p:spPr>
          <a:xfrm>
            <a:off x="1824900" y="1729950"/>
            <a:ext cx="1829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559" name="Google Shape;559;p34"/>
          <p:cNvSpPr txBox="1">
            <a:spLocks noGrp="1"/>
          </p:cNvSpPr>
          <p:nvPr>
            <p:ph type="title"/>
          </p:nvPr>
        </p:nvSpPr>
        <p:spPr>
          <a:xfrm>
            <a:off x="643875" y="3554850"/>
            <a:ext cx="40494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SDLC Method</a:t>
            </a:r>
            <a:endParaRPr/>
          </a:p>
        </p:txBody>
      </p:sp>
      <p:sp>
        <p:nvSpPr>
          <p:cNvPr id="560" name="Google Shape;560;p34"/>
          <p:cNvSpPr/>
          <p:nvPr/>
        </p:nvSpPr>
        <p:spPr>
          <a:xfrm>
            <a:off x="4930500" y="4168950"/>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8224150" y="565050"/>
            <a:ext cx="409500" cy="4095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35"/>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Waterfall Model</a:t>
            </a:r>
            <a:endParaRPr sz="3200"/>
          </a:p>
        </p:txBody>
      </p:sp>
      <p:sp>
        <p:nvSpPr>
          <p:cNvPr id="567" name="Google Shape;567;p35"/>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p:cNvSpPr txBox="1"/>
          <p:nvPr/>
        </p:nvSpPr>
        <p:spPr>
          <a:xfrm>
            <a:off x="304800" y="1132188"/>
            <a:ext cx="8711700" cy="677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a:solidFill>
                  <a:schemeClr val="dk1"/>
                </a:solidFill>
              </a:rPr>
              <a:t>The waterfall model, sometimes called the classic life cycle, suggests a systematic,</a:t>
            </a:r>
            <a:endParaRPr sz="1600">
              <a:solidFill>
                <a:schemeClr val="dk1"/>
              </a:solidFill>
            </a:endParaRPr>
          </a:p>
          <a:p>
            <a:pPr marL="0" lvl="0" indent="0" algn="just" rtl="0">
              <a:spcBef>
                <a:spcPts val="0"/>
              </a:spcBef>
              <a:spcAft>
                <a:spcPts val="0"/>
              </a:spcAft>
              <a:buNone/>
            </a:pPr>
            <a:r>
              <a:rPr lang="en" sz="1600">
                <a:solidFill>
                  <a:schemeClr val="dk1"/>
                </a:solidFill>
              </a:rPr>
              <a:t>sequential approach to software development </a:t>
            </a:r>
            <a:endParaRPr sz="1600">
              <a:solidFill>
                <a:schemeClr val="dk1"/>
              </a:solidFill>
            </a:endParaRPr>
          </a:p>
        </p:txBody>
      </p:sp>
      <p:pic>
        <p:nvPicPr>
          <p:cNvPr id="569" name="Google Shape;569;p35"/>
          <p:cNvPicPr preferRelativeResize="0"/>
          <p:nvPr/>
        </p:nvPicPr>
        <p:blipFill>
          <a:blip r:embed="rId3">
            <a:alphaModFix/>
          </a:blip>
          <a:stretch>
            <a:fillRect/>
          </a:stretch>
        </p:blipFill>
        <p:spPr>
          <a:xfrm>
            <a:off x="304800" y="2141650"/>
            <a:ext cx="8376926" cy="1839750"/>
          </a:xfrm>
          <a:prstGeom prst="rect">
            <a:avLst/>
          </a:prstGeom>
          <a:noFill/>
          <a:ln>
            <a:noFill/>
          </a:ln>
        </p:spPr>
      </p:pic>
    </p:spTree>
  </p:cSld>
  <p:clrMapOvr>
    <a:masterClrMapping/>
  </p:clrMapOvr>
</p:sld>
</file>

<file path=ppt/theme/theme1.xml><?xml version="1.0" encoding="utf-8"?>
<a:theme xmlns:a="http://schemas.openxmlformats.org/drawingml/2006/main" name="MBA Admission Meeting by Slidesgo">
  <a:themeElements>
    <a:clrScheme name="Simple Light">
      <a:dk1>
        <a:srgbClr val="032F39"/>
      </a:dk1>
      <a:lt1>
        <a:srgbClr val="F6EEE8"/>
      </a:lt1>
      <a:dk2>
        <a:srgbClr val="C8D5BD"/>
      </a:dk2>
      <a:lt2>
        <a:srgbClr val="619F81"/>
      </a:lt2>
      <a:accent1>
        <a:srgbClr val="6994B3"/>
      </a:accent1>
      <a:accent2>
        <a:srgbClr val="191919"/>
      </a:accent2>
      <a:accent3>
        <a:srgbClr val="CDAD93"/>
      </a:accent3>
      <a:accent4>
        <a:srgbClr val="856042"/>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2702</Words>
  <Application>Microsoft Office PowerPoint</Application>
  <PresentationFormat>On-screen Show (16:9)</PresentationFormat>
  <Paragraphs>341</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Roboto</vt:lpstr>
      <vt:lpstr>Bebas Neue</vt:lpstr>
      <vt:lpstr>Roboto Medium</vt:lpstr>
      <vt:lpstr>Arial</vt:lpstr>
      <vt:lpstr>Roboto Black</vt:lpstr>
      <vt:lpstr>MBA Admission Meeting by Slidesgo</vt:lpstr>
      <vt:lpstr>SDLC and Agile Development</vt:lpstr>
      <vt:lpstr>01.</vt:lpstr>
      <vt:lpstr>01.</vt:lpstr>
      <vt:lpstr>Definisi Software Engineering Process</vt:lpstr>
      <vt:lpstr>Definisi Software Engineering Process</vt:lpstr>
      <vt:lpstr>Software Engineering Process</vt:lpstr>
      <vt:lpstr> Software Engineering Process</vt:lpstr>
      <vt:lpstr>02.</vt:lpstr>
      <vt:lpstr>Waterfall Model</vt:lpstr>
      <vt:lpstr>Problems of Waterfall Model</vt:lpstr>
      <vt:lpstr>Incremental Model</vt:lpstr>
      <vt:lpstr>V-Model</vt:lpstr>
      <vt:lpstr>V-Model</vt:lpstr>
      <vt:lpstr>Incremental Model</vt:lpstr>
      <vt:lpstr>Evolutionary Process Models</vt:lpstr>
      <vt:lpstr>03. </vt:lpstr>
      <vt:lpstr>Agile Process</vt:lpstr>
      <vt:lpstr>Agile Principle</vt:lpstr>
      <vt:lpstr>Agile Principle</vt:lpstr>
      <vt:lpstr>Human Factors of Agile</vt:lpstr>
      <vt:lpstr>Human Factors of Agile</vt:lpstr>
      <vt:lpstr>Human Factors of Agile</vt:lpstr>
      <vt:lpstr>Extreme Programming</vt:lpstr>
      <vt:lpstr>Extreme Programming Process</vt:lpstr>
      <vt:lpstr>Industrial XP</vt:lpstr>
      <vt:lpstr>Industrial XP</vt:lpstr>
      <vt:lpstr>Industrial XP</vt:lpstr>
      <vt:lpstr>Scrum</vt:lpstr>
      <vt:lpstr>Scrum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and Agile Development</dc:title>
  <dc:creator>octanty</dc:creator>
  <cp:lastModifiedBy>octanty@outlook.com</cp:lastModifiedBy>
  <cp:revision>2</cp:revision>
  <dcterms:modified xsi:type="dcterms:W3CDTF">2023-03-06T01:28:53Z</dcterms:modified>
</cp:coreProperties>
</file>