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271" r:id="rId5"/>
    <p:sldId id="319" r:id="rId6"/>
    <p:sldId id="341" r:id="rId7"/>
    <p:sldId id="345" r:id="rId8"/>
    <p:sldId id="344" r:id="rId9"/>
    <p:sldId id="342" r:id="rId10"/>
    <p:sldId id="343" r:id="rId11"/>
    <p:sldId id="3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756" y="72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xmlns="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xmlns="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xmlns="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C73A78E6-F71D-4312-BDB2-FA26CAF574B4}"/>
              </a:ext>
            </a:extLst>
          </p:cNvPr>
          <p:cNvSpPr/>
          <p:nvPr userDrawn="1"/>
        </p:nvSpPr>
        <p:spPr>
          <a:xfrm flipH="1" flipV="1">
            <a:off x="5119026" y="0"/>
            <a:ext cx="7072972" cy="6858000"/>
          </a:xfrm>
          <a:custGeom>
            <a:avLst/>
            <a:gdLst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FC75BF01-2621-417D-9B96-39DD8D0867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7072972" cy="6858000"/>
          </a:xfrm>
          <a:custGeom>
            <a:avLst/>
            <a:gdLst>
              <a:gd name="connsiteX0" fmla="*/ 0 w 6200775"/>
              <a:gd name="connsiteY0" fmla="*/ 0 h 6858000"/>
              <a:gd name="connsiteX1" fmla="*/ 2158503 w 6200775"/>
              <a:gd name="connsiteY1" fmla="*/ 0 h 6858000"/>
              <a:gd name="connsiteX2" fmla="*/ 6200775 w 6200775"/>
              <a:gd name="connsiteY2" fmla="*/ 3676650 h 6858000"/>
              <a:gd name="connsiteX3" fmla="*/ 3307176 w 6200775"/>
              <a:gd name="connsiteY3" fmla="*/ 6858000 h 6858000"/>
              <a:gd name="connsiteX4" fmla="*/ 0 w 6200775"/>
              <a:gd name="connsiteY4" fmla="*/ 6858000 h 6858000"/>
              <a:gd name="connsiteX0" fmla="*/ 0 w 7424664"/>
              <a:gd name="connsiteY0" fmla="*/ 0 h 6858000"/>
              <a:gd name="connsiteX1" fmla="*/ 2158503 w 7424664"/>
              <a:gd name="connsiteY1" fmla="*/ 0 h 6858000"/>
              <a:gd name="connsiteX2" fmla="*/ 7424664 w 7424664"/>
              <a:gd name="connsiteY2" fmla="*/ 2326151 h 6858000"/>
              <a:gd name="connsiteX3" fmla="*/ 3307176 w 7424664"/>
              <a:gd name="connsiteY3" fmla="*/ 6858000 h 6858000"/>
              <a:gd name="connsiteX4" fmla="*/ 0 w 7424664"/>
              <a:gd name="connsiteY4" fmla="*/ 6858000 h 6858000"/>
              <a:gd name="connsiteX5" fmla="*/ 0 w 7424664"/>
              <a:gd name="connsiteY5" fmla="*/ 0 h 6858000"/>
              <a:gd name="connsiteX0" fmla="*/ 0 w 7424664"/>
              <a:gd name="connsiteY0" fmla="*/ 0 h 6858000"/>
              <a:gd name="connsiteX1" fmla="*/ 7424664 w 7424664"/>
              <a:gd name="connsiteY1" fmla="*/ 2326151 h 6858000"/>
              <a:gd name="connsiteX2" fmla="*/ 3307176 w 7424664"/>
              <a:gd name="connsiteY2" fmla="*/ 6858000 h 6858000"/>
              <a:gd name="connsiteX3" fmla="*/ 0 w 7424664"/>
              <a:gd name="connsiteY3" fmla="*/ 6858000 h 6858000"/>
              <a:gd name="connsiteX4" fmla="*/ 0 w 7424664"/>
              <a:gd name="connsiteY4" fmla="*/ 0 h 6858000"/>
              <a:gd name="connsiteX0" fmla="*/ 0 w 6904159"/>
              <a:gd name="connsiteY0" fmla="*/ 0 h 6858000"/>
              <a:gd name="connsiteX1" fmla="*/ 6904159 w 6904159"/>
              <a:gd name="connsiteY1" fmla="*/ 1805646 h 6858000"/>
              <a:gd name="connsiteX2" fmla="*/ 3307176 w 6904159"/>
              <a:gd name="connsiteY2" fmla="*/ 6858000 h 6858000"/>
              <a:gd name="connsiteX3" fmla="*/ 0 w 6904159"/>
              <a:gd name="connsiteY3" fmla="*/ 6858000 h 6858000"/>
              <a:gd name="connsiteX4" fmla="*/ 0 w 6904159"/>
              <a:gd name="connsiteY4" fmla="*/ 0 h 6858000"/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  <a:gd name="connsiteX4" fmla="*/ 0 w 70729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348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xmlns="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xmlns="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xmlns="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xmlns="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xmlns="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xmlns="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xmlns="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81" r:id="rId13"/>
    <p:sldLayoutId id="2147483680" r:id="rId14"/>
    <p:sldLayoutId id="214748367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6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xmlns="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7" name="TextBox 16">
            <a:hlinkClick r:id="rId3"/>
            <a:extLst>
              <a:ext uri="{FF2B5EF4-FFF2-40B4-BE49-F238E27FC236}">
                <a16:creationId xmlns:a16="http://schemas.microsoft.com/office/drawing/2014/main" xmlns="" id="{46673C6C-F4E2-45EA-9333-0F52A6A69329}"/>
              </a:ext>
            </a:extLst>
          </p:cNvPr>
          <p:cNvSpPr txBox="1"/>
          <p:nvPr/>
        </p:nvSpPr>
        <p:spPr>
          <a:xfrm>
            <a:off x="6741941" y="6467568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3AEA043-746F-4334-A00A-A4587B060237}"/>
              </a:ext>
            </a:extLst>
          </p:cNvPr>
          <p:cNvSpPr txBox="1"/>
          <p:nvPr/>
        </p:nvSpPr>
        <p:spPr>
          <a:xfrm>
            <a:off x="4468969" y="3952010"/>
            <a:ext cx="744258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d-ID" sz="54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Sistem Informasi Rumah Sakit berbasis Web</a:t>
            </a:r>
            <a:endParaRPr lang="ko-KR" altLang="en-US" sz="5400" dirty="0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DC83D12-1353-440F-A5DC-1ACD4C118187}"/>
              </a:ext>
            </a:extLst>
          </p:cNvPr>
          <p:cNvSpPr txBox="1"/>
          <p:nvPr/>
        </p:nvSpPr>
        <p:spPr>
          <a:xfrm>
            <a:off x="6822557" y="6121835"/>
            <a:ext cx="500838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1867" i="1" dirty="0" smtClean="0">
                <a:solidFill>
                  <a:schemeClr val="bg1"/>
                </a:solidFill>
                <a:cs typeface="Arial" pitchFamily="34" charset="0"/>
              </a:rPr>
              <a:t>Kelompok 6</a:t>
            </a:r>
            <a:endParaRPr lang="ko-KR" altLang="en-US" sz="1867" i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058" y="289992"/>
            <a:ext cx="2764928" cy="12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  <p:sndAc>
          <p:stSnd>
            <p:snd r:embed="rId2" name="applause.wav"/>
          </p:stSnd>
        </p:sndAc>
      </p:transition>
    </mc:Choice>
    <mc:Fallback>
      <p:transition spd="slow">
        <p:fade/>
        <p:sndAc>
          <p:stSnd>
            <p:snd r:embed="rId2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2EACE2C-F0BB-4B26-BDA0-E1B66FC049A7}"/>
              </a:ext>
            </a:extLst>
          </p:cNvPr>
          <p:cNvSpPr txBox="1"/>
          <p:nvPr/>
        </p:nvSpPr>
        <p:spPr>
          <a:xfrm>
            <a:off x="5705340" y="440340"/>
            <a:ext cx="660256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 err="1">
                <a:latin typeface="Bahnschrift SemiBold Condensed" panose="020B0502040204020203" pitchFamily="34" charset="0"/>
              </a:rPr>
              <a:t>Aplikasi</a:t>
            </a:r>
            <a:r>
              <a:rPr lang="en-US" sz="4800" dirty="0">
                <a:latin typeface="Bahnschrift SemiBold Condensed" panose="020B0502040204020203" pitchFamily="34" charset="0"/>
              </a:rPr>
              <a:t> </a:t>
            </a:r>
            <a:r>
              <a:rPr lang="id-ID" sz="4800" dirty="0" err="1" smtClean="0">
                <a:latin typeface="Bahnschrift SemiBold Condensed" panose="020B0502040204020203" pitchFamily="34" charset="0"/>
              </a:rPr>
              <a:t>S</a:t>
            </a:r>
            <a:r>
              <a:rPr lang="en-US" sz="4800" dirty="0" err="1" smtClean="0">
                <a:latin typeface="Bahnschrift SemiBold Condensed" panose="020B0502040204020203" pitchFamily="34" charset="0"/>
              </a:rPr>
              <a:t>istem</a:t>
            </a:r>
            <a:r>
              <a:rPr lang="en-US" sz="4800" dirty="0" smtClean="0">
                <a:latin typeface="Bahnschrift SemiBold Condensed" panose="020B0502040204020203" pitchFamily="34" charset="0"/>
              </a:rPr>
              <a:t> </a:t>
            </a:r>
            <a:r>
              <a:rPr lang="id-ID" sz="4800" dirty="0" err="1" smtClean="0">
                <a:latin typeface="Bahnschrift SemiBold Condensed" panose="020B0502040204020203" pitchFamily="34" charset="0"/>
              </a:rPr>
              <a:t>I</a:t>
            </a:r>
            <a:r>
              <a:rPr lang="en-US" sz="4800" dirty="0" err="1" smtClean="0">
                <a:latin typeface="Bahnschrift SemiBold Condensed" panose="020B0502040204020203" pitchFamily="34" charset="0"/>
              </a:rPr>
              <a:t>nformasi</a:t>
            </a:r>
            <a:r>
              <a:rPr lang="en-US" sz="4800" dirty="0" smtClean="0">
                <a:latin typeface="Bahnschrift SemiBold Condensed" panose="020B0502040204020203" pitchFamily="34" charset="0"/>
              </a:rPr>
              <a:t> </a:t>
            </a:r>
            <a:r>
              <a:rPr lang="id-ID" sz="4800" dirty="0" err="1" smtClean="0">
                <a:latin typeface="Bahnschrift SemiBold Condensed" panose="020B0502040204020203" pitchFamily="34" charset="0"/>
              </a:rPr>
              <a:t>R</a:t>
            </a:r>
            <a:r>
              <a:rPr lang="en-US" sz="4800" dirty="0" err="1" smtClean="0">
                <a:latin typeface="Bahnschrift SemiBold Condensed" panose="020B0502040204020203" pitchFamily="34" charset="0"/>
              </a:rPr>
              <a:t>umah</a:t>
            </a:r>
            <a:r>
              <a:rPr lang="en-US" sz="4800" dirty="0" smtClean="0">
                <a:latin typeface="Bahnschrift SemiBold Condensed" panose="020B0502040204020203" pitchFamily="34" charset="0"/>
              </a:rPr>
              <a:t> </a:t>
            </a:r>
            <a:r>
              <a:rPr lang="id-ID" sz="4800" dirty="0" err="1">
                <a:latin typeface="Bahnschrift SemiBold Condensed" panose="020B0502040204020203" pitchFamily="34" charset="0"/>
              </a:rPr>
              <a:t>S</a:t>
            </a:r>
            <a:r>
              <a:rPr lang="en-US" sz="4800" dirty="0" err="1" smtClean="0">
                <a:latin typeface="Bahnschrift SemiBold Condensed" panose="020B0502040204020203" pitchFamily="34" charset="0"/>
              </a:rPr>
              <a:t>akit</a:t>
            </a:r>
            <a:endParaRPr lang="ko-KR" altLang="en-US" sz="4800" b="1" dirty="0"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F7CD60F-31E5-47BD-825E-DF5FFB019C06}"/>
              </a:ext>
            </a:extLst>
          </p:cNvPr>
          <p:cNvSpPr txBox="1"/>
          <p:nvPr/>
        </p:nvSpPr>
        <p:spPr>
          <a:xfrm>
            <a:off x="5705340" y="2117599"/>
            <a:ext cx="630635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sz="2400" dirty="0" smtClean="0">
                <a:latin typeface="Bahnschrift SemiBold Condensed" panose="020B0502040204020203" pitchFamily="34" charset="0"/>
              </a:rPr>
              <a:t>	</a:t>
            </a:r>
            <a:r>
              <a:rPr lang="en-US" sz="2400" dirty="0" err="1" smtClean="0">
                <a:latin typeface="Bahnschrift SemiBold Condensed" panose="020B0502040204020203" pitchFamily="34" charset="0"/>
              </a:rPr>
              <a:t>Aplikasi</a:t>
            </a:r>
            <a:r>
              <a:rPr lang="en-US" sz="2400" dirty="0" smtClean="0">
                <a:latin typeface="Bahnschrift SemiBold Condensed" panose="020B0502040204020203" pitchFamily="34" charset="0"/>
              </a:rPr>
              <a:t> </a:t>
            </a:r>
            <a:r>
              <a:rPr lang="en-US" sz="2400" dirty="0" err="1">
                <a:latin typeface="Bahnschrift SemiBold Condensed" panose="020B0502040204020203" pitchFamily="34" charset="0"/>
              </a:rPr>
              <a:t>sistem</a:t>
            </a:r>
            <a:r>
              <a:rPr lang="en-US" sz="2400" dirty="0">
                <a:latin typeface="Bahnschrift SemiBold Condensed" panose="020B0502040204020203" pitchFamily="34" charset="0"/>
              </a:rPr>
              <a:t> </a:t>
            </a:r>
            <a:r>
              <a:rPr lang="en-US" sz="2400" dirty="0" err="1">
                <a:latin typeface="Bahnschrift SemiBold Condensed" panose="020B0502040204020203" pitchFamily="34" charset="0"/>
              </a:rPr>
              <a:t>informasi</a:t>
            </a:r>
            <a:r>
              <a:rPr lang="en-US" sz="2400" dirty="0">
                <a:latin typeface="Bahnschrift SemiBold Condensed" panose="020B0502040204020203" pitchFamily="34" charset="0"/>
              </a:rPr>
              <a:t> </a:t>
            </a:r>
            <a:r>
              <a:rPr lang="en-US" sz="2400" dirty="0" err="1">
                <a:latin typeface="Bahnschrift SemiBold Condensed" panose="020B0502040204020203" pitchFamily="34" charset="0"/>
              </a:rPr>
              <a:t>rumah</a:t>
            </a:r>
            <a:r>
              <a:rPr lang="en-US" sz="2400" dirty="0">
                <a:latin typeface="Bahnschrift SemiBold Condensed" panose="020B0502040204020203" pitchFamily="34" charset="0"/>
              </a:rPr>
              <a:t> </a:t>
            </a:r>
            <a:r>
              <a:rPr lang="en-US" sz="2400" dirty="0" err="1">
                <a:latin typeface="Bahnschrift SemiBold Condensed" panose="020B0502040204020203" pitchFamily="34" charset="0"/>
              </a:rPr>
              <a:t>sakit</a:t>
            </a:r>
            <a:r>
              <a:rPr lang="en-US" sz="2400" dirty="0">
                <a:latin typeface="Bahnschrift SemiBold Condensed" panose="020B0502040204020203" pitchFamily="34" charset="0"/>
              </a:rPr>
              <a:t> </a:t>
            </a:r>
            <a:r>
              <a:rPr lang="en-US" sz="2400" dirty="0" err="1">
                <a:latin typeface="Bahnschrift SemiBold Condensed" panose="020B0502040204020203" pitchFamily="34" charset="0"/>
              </a:rPr>
              <a:t>adalah</a:t>
            </a:r>
            <a:r>
              <a:rPr lang="en-US" sz="2400" dirty="0">
                <a:latin typeface="Bahnschrift SemiBold Condensed" panose="020B0502040204020203" pitchFamily="34" charset="0"/>
              </a:rPr>
              <a:t> </a:t>
            </a:r>
            <a:r>
              <a:rPr lang="en-US" sz="2400" dirty="0" err="1">
                <a:latin typeface="Bahnschrift SemiBold Condensed" panose="020B0502040204020203" pitchFamily="34" charset="0"/>
              </a:rPr>
              <a:t>sebuah</a:t>
            </a:r>
            <a:r>
              <a:rPr lang="en-US" sz="2400" dirty="0">
                <a:latin typeface="Bahnschrift SemiBold Condensed" panose="020B0502040204020203" pitchFamily="34" charset="0"/>
              </a:rPr>
              <a:t> </a:t>
            </a:r>
            <a:r>
              <a:rPr lang="en-US" sz="2400" dirty="0" err="1">
                <a:latin typeface="Bahnschrift SemiBold Condensed" panose="020B0502040204020203" pitchFamily="34" charset="0"/>
              </a:rPr>
              <a:t>sistem</a:t>
            </a:r>
            <a:r>
              <a:rPr lang="en-US" sz="2400" dirty="0">
                <a:latin typeface="Bahnschrift SemiBold Condensed" panose="020B0502040204020203" pitchFamily="34" charset="0"/>
              </a:rPr>
              <a:t> </a:t>
            </a:r>
            <a:r>
              <a:rPr lang="en-US" sz="2400" dirty="0" err="1">
                <a:latin typeface="Bahnschrift SemiBold Condensed" panose="020B0502040204020203" pitchFamily="34" charset="0"/>
              </a:rPr>
              <a:t>atau</a:t>
            </a:r>
            <a:r>
              <a:rPr lang="en-US" sz="2400" dirty="0">
                <a:latin typeface="Bahnschrift SemiBold Condensed" panose="020B0502040204020203" pitchFamily="34" charset="0"/>
              </a:rPr>
              <a:t> </a:t>
            </a:r>
            <a:r>
              <a:rPr lang="en-US" sz="2400" dirty="0" err="1">
                <a:latin typeface="Bahnschrift SemiBold Condensed" panose="020B0502040204020203" pitchFamily="34" charset="0"/>
              </a:rPr>
              <a:t>perangkat</a:t>
            </a:r>
            <a:r>
              <a:rPr lang="en-US" sz="2400" dirty="0">
                <a:latin typeface="Bahnschrift SemiBold Condensed" panose="020B0502040204020203" pitchFamily="34" charset="0"/>
              </a:rPr>
              <a:t> </a:t>
            </a:r>
            <a:r>
              <a:rPr lang="en-US" sz="2400" dirty="0" err="1">
                <a:latin typeface="Bahnschrift SemiBold Condensed" panose="020B0502040204020203" pitchFamily="34" charset="0"/>
              </a:rPr>
              <a:t>lunak</a:t>
            </a:r>
            <a:r>
              <a:rPr lang="en-US" sz="2400" dirty="0">
                <a:latin typeface="Bahnschrift SemiBold Condensed" panose="020B0502040204020203" pitchFamily="34" charset="0"/>
              </a:rPr>
              <a:t> (</a:t>
            </a:r>
            <a:r>
              <a:rPr lang="en-US" sz="2400" i="1" dirty="0" err="1" smtClean="0">
                <a:latin typeface="Bahnschrift SemiBold Condensed" panose="020B0502040204020203" pitchFamily="34" charset="0"/>
              </a:rPr>
              <a:t>aplikasi</a:t>
            </a:r>
            <a:r>
              <a:rPr lang="en-US" sz="2400" dirty="0" smtClean="0">
                <a:latin typeface="Bahnschrift SemiBold Condensed" panose="020B0502040204020203" pitchFamily="34" charset="0"/>
              </a:rPr>
              <a:t>) </a:t>
            </a:r>
            <a:r>
              <a:rPr lang="en-US" sz="2400" dirty="0" err="1">
                <a:latin typeface="Bahnschrift SemiBold Condensed" panose="020B0502040204020203" pitchFamily="34" charset="0"/>
              </a:rPr>
              <a:t>berbasis</a:t>
            </a:r>
            <a:r>
              <a:rPr lang="en-US" sz="2400" dirty="0">
                <a:latin typeface="Bahnschrift SemiBold Condensed" panose="020B0502040204020203" pitchFamily="34" charset="0"/>
              </a:rPr>
              <a:t> web yang </a:t>
            </a:r>
            <a:r>
              <a:rPr lang="en-US" sz="2400" dirty="0" err="1">
                <a:latin typeface="Bahnschrift SemiBold Condensed" panose="020B0502040204020203" pitchFamily="34" charset="0"/>
              </a:rPr>
              <a:t>dapat</a:t>
            </a:r>
            <a:r>
              <a:rPr lang="en-US" sz="2400" dirty="0">
                <a:latin typeface="Bahnschrift SemiBold Condensed" panose="020B0502040204020203" pitchFamily="34" charset="0"/>
              </a:rPr>
              <a:t> </a:t>
            </a:r>
            <a:r>
              <a:rPr lang="en-US" sz="2400" dirty="0" err="1">
                <a:latin typeface="Bahnschrift SemiBold Condensed" panose="020B0502040204020203" pitchFamily="34" charset="0"/>
              </a:rPr>
              <a:t>digunakan</a:t>
            </a:r>
            <a:r>
              <a:rPr lang="en-US" sz="2400" dirty="0">
                <a:latin typeface="Bahnschrift SemiBold Condensed" panose="020B0502040204020203" pitchFamily="34" charset="0"/>
              </a:rPr>
              <a:t> </a:t>
            </a:r>
            <a:r>
              <a:rPr lang="en-US" sz="2400" dirty="0" err="1">
                <a:latin typeface="Bahnschrift SemiBold Condensed" panose="020B0502040204020203" pitchFamily="34" charset="0"/>
              </a:rPr>
              <a:t>oleh</a:t>
            </a:r>
            <a:r>
              <a:rPr lang="en-US" sz="2400" dirty="0">
                <a:latin typeface="Bahnschrift SemiBold Condensed" panose="020B0502040204020203" pitchFamily="34" charset="0"/>
              </a:rPr>
              <a:t> </a:t>
            </a:r>
            <a:r>
              <a:rPr lang="en-US" sz="2400" dirty="0" err="1">
                <a:latin typeface="Bahnschrift SemiBold Condensed" panose="020B0502040204020203" pitchFamily="34" charset="0"/>
              </a:rPr>
              <a:t>dokter</a:t>
            </a:r>
            <a:r>
              <a:rPr lang="en-US" sz="2400" dirty="0">
                <a:latin typeface="Bahnschrift SemiBold Condensed" panose="020B0502040204020203" pitchFamily="34" charset="0"/>
              </a:rPr>
              <a:t>, front office </a:t>
            </a:r>
            <a:r>
              <a:rPr lang="en-US" sz="2400" dirty="0" err="1">
                <a:latin typeface="Bahnschrift SemiBold Condensed" panose="020B0502040204020203" pitchFamily="34" charset="0"/>
              </a:rPr>
              <a:t>dan</a:t>
            </a:r>
            <a:r>
              <a:rPr lang="en-US" sz="2400" dirty="0">
                <a:latin typeface="Bahnschrift SemiBold Condensed" panose="020B0502040204020203" pitchFamily="34" charset="0"/>
              </a:rPr>
              <a:t> </a:t>
            </a:r>
            <a:r>
              <a:rPr lang="en-US" sz="2400" dirty="0" err="1">
                <a:latin typeface="Bahnschrift SemiBold Condensed" panose="020B0502040204020203" pitchFamily="34" charset="0"/>
              </a:rPr>
              <a:t>petugas</a:t>
            </a:r>
            <a:r>
              <a:rPr lang="en-US" sz="2400" dirty="0">
                <a:latin typeface="Bahnschrift SemiBold Condensed" panose="020B0502040204020203" pitchFamily="34" charset="0"/>
              </a:rPr>
              <a:t> </a:t>
            </a:r>
            <a:r>
              <a:rPr lang="en-US" sz="2400" dirty="0" err="1">
                <a:latin typeface="Bahnschrift SemiBold Condensed" panose="020B0502040204020203" pitchFamily="34" charset="0"/>
              </a:rPr>
              <a:t>departemen</a:t>
            </a:r>
            <a:r>
              <a:rPr lang="en-US" sz="2400" dirty="0">
                <a:latin typeface="Bahnschrift SemiBold Condensed" panose="020B0502040204020203" pitchFamily="34" charset="0"/>
              </a:rPr>
              <a:t> </a:t>
            </a:r>
            <a:r>
              <a:rPr lang="en-US" sz="2400" dirty="0" err="1">
                <a:latin typeface="Bahnschrift SemiBold Condensed" panose="020B0502040204020203" pitchFamily="34" charset="0"/>
              </a:rPr>
              <a:t>untuk</a:t>
            </a:r>
            <a:r>
              <a:rPr lang="en-US" sz="2400" dirty="0">
                <a:latin typeface="Bahnschrift SemiBold Condensed" panose="020B0502040204020203" pitchFamily="34" charset="0"/>
              </a:rPr>
              <a:t> </a:t>
            </a:r>
            <a:r>
              <a:rPr lang="en-US" sz="2400" dirty="0" err="1">
                <a:latin typeface="Bahnschrift SemiBold Condensed" panose="020B0502040204020203" pitchFamily="34" charset="0"/>
              </a:rPr>
              <a:t>melakukan</a:t>
            </a:r>
            <a:r>
              <a:rPr lang="en-US" sz="2400" dirty="0">
                <a:latin typeface="Bahnschrift SemiBold Condensed" panose="020B0502040204020203" pitchFamily="34" charset="0"/>
              </a:rPr>
              <a:t> </a:t>
            </a:r>
            <a:r>
              <a:rPr lang="en-US" sz="2400" dirty="0" err="1">
                <a:latin typeface="Bahnschrift SemiBold Condensed" panose="020B0502040204020203" pitchFamily="34" charset="0"/>
              </a:rPr>
              <a:t>kegiatan-kegiatan</a:t>
            </a:r>
            <a:r>
              <a:rPr lang="en-US" sz="2400" dirty="0">
                <a:latin typeface="Bahnschrift SemiBold Condensed" panose="020B0502040204020203" pitchFamily="34" charset="0"/>
              </a:rPr>
              <a:t> di </a:t>
            </a:r>
            <a:r>
              <a:rPr lang="en-US" sz="2400" dirty="0" err="1">
                <a:latin typeface="Bahnschrift SemiBold Condensed" panose="020B0502040204020203" pitchFamily="34" charset="0"/>
              </a:rPr>
              <a:t>rumah</a:t>
            </a:r>
            <a:r>
              <a:rPr lang="en-US" sz="2400" dirty="0">
                <a:latin typeface="Bahnschrift SemiBold Condensed" panose="020B0502040204020203" pitchFamily="34" charset="0"/>
              </a:rPr>
              <a:t> </a:t>
            </a:r>
            <a:r>
              <a:rPr lang="en-US" sz="2400" dirty="0" err="1">
                <a:latin typeface="Bahnschrift SemiBold Condensed" panose="020B0502040204020203" pitchFamily="34" charset="0"/>
              </a:rPr>
              <a:t>sakit</a:t>
            </a:r>
            <a:r>
              <a:rPr lang="en-US" sz="2400" dirty="0">
                <a:latin typeface="Bahnschrift SemiBold Condensed" panose="020B0502040204020203" pitchFamily="34" charset="0"/>
              </a:rPr>
              <a:t> yang </a:t>
            </a:r>
            <a:r>
              <a:rPr lang="en-US" sz="2400" dirty="0" err="1">
                <a:latin typeface="Bahnschrift SemiBold Condensed" panose="020B0502040204020203" pitchFamily="34" charset="0"/>
              </a:rPr>
              <a:t>berhubungan</a:t>
            </a:r>
            <a:r>
              <a:rPr lang="en-US" sz="2400" dirty="0">
                <a:latin typeface="Bahnschrift SemiBold Condensed" panose="020B0502040204020203" pitchFamily="34" charset="0"/>
              </a:rPr>
              <a:t> </a:t>
            </a:r>
            <a:r>
              <a:rPr lang="en-US" sz="2400" dirty="0" err="1">
                <a:latin typeface="Bahnschrift SemiBold Condensed" panose="020B0502040204020203" pitchFamily="34" charset="0"/>
              </a:rPr>
              <a:t>dengan</a:t>
            </a:r>
            <a:r>
              <a:rPr lang="en-US" sz="2400" dirty="0">
                <a:latin typeface="Bahnschrift SemiBold Condensed" panose="020B0502040204020203" pitchFamily="34" charset="0"/>
              </a:rPr>
              <a:t> </a:t>
            </a:r>
            <a:r>
              <a:rPr lang="en-US" sz="2400" dirty="0" err="1">
                <a:latin typeface="Bahnschrift SemiBold Condensed" panose="020B0502040204020203" pitchFamily="34" charset="0"/>
              </a:rPr>
              <a:t>pasien</a:t>
            </a:r>
            <a:r>
              <a:rPr lang="en-US" sz="2400" dirty="0">
                <a:latin typeface="Bahnschrift SemiBold Condensed" panose="020B0502040204020203" pitchFamily="34" charset="0"/>
              </a:rPr>
              <a:t>. </a:t>
            </a:r>
            <a:endParaRPr lang="id-ID" sz="2400" dirty="0" smtClean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821C0FD-B5EF-4D94-BE2E-60F02BDA3D98}"/>
              </a:ext>
            </a:extLst>
          </p:cNvPr>
          <p:cNvSpPr txBox="1"/>
          <p:nvPr/>
        </p:nvSpPr>
        <p:spPr>
          <a:xfrm>
            <a:off x="7246513" y="2349712"/>
            <a:ext cx="49454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 smtClean="0">
                <a:latin typeface="Bahnschrift SemiBold Condensed" panose="020B0502040204020203" pitchFamily="34" charset="0"/>
              </a:rPr>
              <a:t>“</a:t>
            </a:r>
            <a:r>
              <a:rPr lang="en-US" sz="2800" dirty="0" err="1" smtClean="0">
                <a:latin typeface="Bahnschrift SemiBold Condensed" panose="020B0502040204020203" pitchFamily="34" charset="0"/>
              </a:rPr>
              <a:t>Terdapat</a:t>
            </a:r>
            <a:r>
              <a:rPr lang="en-US" sz="2800" dirty="0" smtClean="0">
                <a:latin typeface="Bahnschrift SemiBold Condensed" panose="020B0502040204020203" pitchFamily="34" charset="0"/>
              </a:rPr>
              <a:t> </a:t>
            </a:r>
            <a:r>
              <a:rPr lang="en-US" sz="2800" dirty="0" err="1" smtClean="0">
                <a:latin typeface="Bahnschrift SemiBold Condensed" panose="020B0502040204020203" pitchFamily="34" charset="0"/>
              </a:rPr>
              <a:t>tiga</a:t>
            </a:r>
            <a:r>
              <a:rPr lang="en-US" sz="2800" dirty="0" smtClean="0">
                <a:latin typeface="Bahnschrift SemiBold Condensed" panose="020B0502040204020203" pitchFamily="34" charset="0"/>
              </a:rPr>
              <a:t> </a:t>
            </a:r>
            <a:r>
              <a:rPr lang="en-US" sz="2800" dirty="0" err="1" smtClean="0">
                <a:latin typeface="Bahnschrift SemiBold Condensed" panose="020B0502040204020203" pitchFamily="34" charset="0"/>
              </a:rPr>
              <a:t>aktor</a:t>
            </a:r>
            <a:r>
              <a:rPr lang="en-US" sz="2800" dirty="0" smtClean="0">
                <a:latin typeface="Bahnschrift SemiBold Condensed" panose="020B0502040204020203" pitchFamily="34" charset="0"/>
              </a:rPr>
              <a:t> </a:t>
            </a:r>
            <a:r>
              <a:rPr lang="en-US" sz="2800" dirty="0" err="1" smtClean="0">
                <a:latin typeface="Bahnschrift SemiBold Condensed" panose="020B0502040204020203" pitchFamily="34" charset="0"/>
              </a:rPr>
              <a:t>dalam</a:t>
            </a:r>
            <a:r>
              <a:rPr lang="en-US" sz="2800" dirty="0" smtClean="0">
                <a:latin typeface="Bahnschrift SemiBold Condensed" panose="020B0502040204020203" pitchFamily="34" charset="0"/>
              </a:rPr>
              <a:t> </a:t>
            </a:r>
            <a:r>
              <a:rPr lang="en-US" sz="2800" dirty="0" err="1" smtClean="0">
                <a:latin typeface="Bahnschrift SemiBold Condensed" panose="020B0502040204020203" pitchFamily="34" charset="0"/>
              </a:rPr>
              <a:t>sistem</a:t>
            </a:r>
            <a:r>
              <a:rPr lang="en-US" sz="2800" dirty="0" smtClean="0">
                <a:latin typeface="Bahnschrift SemiBold Condensed" panose="020B0502040204020203" pitchFamily="34" charset="0"/>
              </a:rPr>
              <a:t> </a:t>
            </a:r>
            <a:r>
              <a:rPr lang="en-US" sz="2800" dirty="0" err="1" smtClean="0">
                <a:latin typeface="Bahnschrift SemiBold Condensed" panose="020B0502040204020203" pitchFamily="34" charset="0"/>
              </a:rPr>
              <a:t>informasi</a:t>
            </a:r>
            <a:r>
              <a:rPr lang="en-US" sz="2800" dirty="0" smtClean="0">
                <a:latin typeface="Bahnschrift SemiBold Condensed" panose="020B0502040204020203" pitchFamily="34" charset="0"/>
              </a:rPr>
              <a:t> </a:t>
            </a:r>
            <a:r>
              <a:rPr lang="en-US" sz="2800" dirty="0" err="1" smtClean="0">
                <a:latin typeface="Bahnschrift SemiBold Condensed" panose="020B0502040204020203" pitchFamily="34" charset="0"/>
              </a:rPr>
              <a:t>rumah</a:t>
            </a:r>
            <a:r>
              <a:rPr lang="en-US" sz="2800" dirty="0" smtClean="0">
                <a:latin typeface="Bahnschrift SemiBold Condensed" panose="020B0502040204020203" pitchFamily="34" charset="0"/>
              </a:rPr>
              <a:t> </a:t>
            </a:r>
            <a:r>
              <a:rPr lang="en-US" sz="2800" dirty="0" err="1" smtClean="0">
                <a:latin typeface="Bahnschrift SemiBold Condensed" panose="020B0502040204020203" pitchFamily="34" charset="0"/>
              </a:rPr>
              <a:t>sakit</a:t>
            </a:r>
            <a:r>
              <a:rPr lang="en-US" sz="2800" dirty="0" smtClean="0">
                <a:latin typeface="Bahnschrift SemiBold Condensed" panose="020B0502040204020203" pitchFamily="34" charset="0"/>
              </a:rPr>
              <a:t> </a:t>
            </a:r>
            <a:r>
              <a:rPr lang="en-US" sz="2800" dirty="0" err="1" smtClean="0">
                <a:latin typeface="Bahnschrift SemiBold Condensed" panose="020B0502040204020203" pitchFamily="34" charset="0"/>
              </a:rPr>
              <a:t>ini</a:t>
            </a:r>
            <a:r>
              <a:rPr lang="en-US" sz="2800" dirty="0" smtClean="0">
                <a:latin typeface="Bahnschrift SemiBold Condensed" panose="020B0502040204020203" pitchFamily="34" charset="0"/>
              </a:rPr>
              <a:t> </a:t>
            </a:r>
            <a:r>
              <a:rPr lang="en-US" sz="2800" dirty="0" err="1" smtClean="0">
                <a:latin typeface="Bahnschrift SemiBold Condensed" panose="020B0502040204020203" pitchFamily="34" charset="0"/>
              </a:rPr>
              <a:t>yaitu</a:t>
            </a:r>
            <a:r>
              <a:rPr lang="en-US" sz="2800" dirty="0" smtClean="0">
                <a:latin typeface="Bahnschrift SemiBold Condensed" panose="020B0502040204020203" pitchFamily="34" charset="0"/>
              </a:rPr>
              <a:t> </a:t>
            </a:r>
            <a:r>
              <a:rPr lang="en-US" sz="2800" dirty="0" err="1" smtClean="0">
                <a:latin typeface="Bahnschrift SemiBold Condensed" panose="020B0502040204020203" pitchFamily="34" charset="0"/>
              </a:rPr>
              <a:t>petugas</a:t>
            </a:r>
            <a:r>
              <a:rPr lang="en-US" sz="2800" dirty="0" smtClean="0">
                <a:latin typeface="Bahnschrift SemiBold Condensed" panose="020B0502040204020203" pitchFamily="34" charset="0"/>
              </a:rPr>
              <a:t> front office, </a:t>
            </a:r>
            <a:r>
              <a:rPr lang="en-US" sz="2800" dirty="0" err="1" smtClean="0">
                <a:latin typeface="Bahnschrift SemiBold Condensed" panose="020B0502040204020203" pitchFamily="34" charset="0"/>
              </a:rPr>
              <a:t>petugas</a:t>
            </a:r>
            <a:r>
              <a:rPr lang="en-US" sz="2800" dirty="0" smtClean="0">
                <a:latin typeface="Bahnschrift SemiBold Condensed" panose="020B0502040204020203" pitchFamily="34" charset="0"/>
              </a:rPr>
              <a:t> </a:t>
            </a:r>
            <a:r>
              <a:rPr lang="en-US" sz="2800" dirty="0" err="1">
                <a:latin typeface="Bahnschrift SemiBold Condensed" panose="020B0502040204020203" pitchFamily="34" charset="0"/>
              </a:rPr>
              <a:t>departemen</a:t>
            </a:r>
            <a:r>
              <a:rPr lang="en-US" sz="2800" dirty="0">
                <a:latin typeface="Bahnschrift SemiBold Condensed" panose="020B0502040204020203" pitchFamily="34" charset="0"/>
              </a:rPr>
              <a:t> </a:t>
            </a:r>
            <a:r>
              <a:rPr lang="en-US" sz="2800" dirty="0" err="1">
                <a:latin typeface="Bahnschrift SemiBold Condensed" panose="020B0502040204020203" pitchFamily="34" charset="0"/>
              </a:rPr>
              <a:t>dan</a:t>
            </a:r>
            <a:r>
              <a:rPr lang="en-US" sz="2800" dirty="0">
                <a:latin typeface="Bahnschrift SemiBold Condensed" panose="020B0502040204020203" pitchFamily="34" charset="0"/>
              </a:rPr>
              <a:t> </a:t>
            </a:r>
            <a:r>
              <a:rPr lang="en-US" sz="2800" dirty="0" err="1">
                <a:latin typeface="Bahnschrift SemiBold Condensed" panose="020B0502040204020203" pitchFamily="34" charset="0"/>
              </a:rPr>
              <a:t>dokter</a:t>
            </a:r>
            <a:r>
              <a:rPr lang="en-US" sz="2800" dirty="0" smtClean="0">
                <a:latin typeface="Bahnschrift SemiBold Condensed" panose="020B0502040204020203" pitchFamily="34" charset="0"/>
              </a:rPr>
              <a:t>.</a:t>
            </a:r>
            <a:r>
              <a:rPr lang="id-ID" sz="2800" dirty="0" smtClean="0">
                <a:latin typeface="Bahnschrift SemiBold Condensed" panose="020B0502040204020203" pitchFamily="34" charset="0"/>
              </a:rPr>
              <a:t>”</a:t>
            </a:r>
            <a:endParaRPr lang="en-US" sz="2800" dirty="0">
              <a:latin typeface="Bahnschrift SemiBold Condensed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A0F0CE4-1AA4-4781-A459-F01954AE5FAA}"/>
              </a:ext>
            </a:extLst>
          </p:cNvPr>
          <p:cNvSpPr txBox="1">
            <a:spLocks/>
          </p:cNvSpPr>
          <p:nvPr/>
        </p:nvSpPr>
        <p:spPr>
          <a:xfrm>
            <a:off x="8478623" y="873746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936A26A-2E3A-47AE-954E-9DF5BBE68113}"/>
              </a:ext>
            </a:extLst>
          </p:cNvPr>
          <p:cNvSpPr txBox="1">
            <a:spLocks/>
          </p:cNvSpPr>
          <p:nvPr/>
        </p:nvSpPr>
        <p:spPr>
          <a:xfrm rot="10800000">
            <a:off x="11172000" y="4824423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61" y="1056068"/>
            <a:ext cx="4444305" cy="435907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23515" y="5666704"/>
            <a:ext cx="170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i="1" dirty="0" smtClean="0">
                <a:latin typeface="Bahnschrift SemiBold Condensed" panose="020B0502040204020203" pitchFamily="34" charset="0"/>
              </a:rPr>
              <a:t>Halaman</a:t>
            </a:r>
            <a:endParaRPr lang="en-US" sz="3600" b="1" i="1" dirty="0">
              <a:latin typeface="Bahnschrift SemiBold Condensed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83498" y="5989869"/>
            <a:ext cx="170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i="1" dirty="0" smtClean="0">
                <a:solidFill>
                  <a:schemeClr val="tx2"/>
                </a:solidFill>
                <a:latin typeface="Bahnschrift SemiBold Condensed" panose="020B0502040204020203" pitchFamily="34" charset="0"/>
              </a:rPr>
              <a:t>Login</a:t>
            </a:r>
            <a:endParaRPr lang="en-US" sz="3600" b="1" i="1" dirty="0">
              <a:solidFill>
                <a:schemeClr val="tx2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22" b="96739" l="7000" r="94000">
                        <a14:foregroundMark x1="18444" y1="26087" x2="18444" y2="26087"/>
                        <a14:foregroundMark x1="12222" y1="28913" x2="12222" y2="28913"/>
                        <a14:foregroundMark x1="22556" y1="25870" x2="22556" y2="25870"/>
                        <a14:foregroundMark x1="28889" y1="27174" x2="28889" y2="27174"/>
                        <a14:foregroundMark x1="47889" y1="10435" x2="47889" y2="10435"/>
                        <a14:foregroundMark x1="51667" y1="5435" x2="51667" y2="5435"/>
                        <a14:foregroundMark x1="41778" y1="22609" x2="41778" y2="22609"/>
                        <a14:foregroundMark x1="39222" y1="21522" x2="57778" y2="62174"/>
                        <a14:foregroundMark x1="52667" y1="27391" x2="52667" y2="27391"/>
                        <a14:foregroundMark x1="53556" y1="22609" x2="56556" y2="36304"/>
                        <a14:foregroundMark x1="25778" y1="26739" x2="26222" y2="28261"/>
                        <a14:foregroundMark x1="67000" y1="40435" x2="86556" y2="84565"/>
                        <a14:foregroundMark x1="86444" y1="43696" x2="71778" y2="83043"/>
                        <a14:foregroundMark x1="69667" y1="53913" x2="70889" y2="71087"/>
                        <a14:foregroundMark x1="71778" y1="41957" x2="75556" y2="40870"/>
                        <a14:foregroundMark x1="79222" y1="40435" x2="84556" y2="45000"/>
                        <a14:foregroundMark x1="88556" y1="43696" x2="87000" y2="64783"/>
                        <a14:foregroundMark x1="41778" y1="37174" x2="41556" y2="57826"/>
                        <a14:foregroundMark x1="58556" y1="24348" x2="57889" y2="51957"/>
                        <a14:foregroundMark x1="51444" y1="34783" x2="53778" y2="38913"/>
                        <a14:foregroundMark x1="69333" y1="83261" x2="82111" y2="86304"/>
                        <a14:foregroundMark x1="71667" y1="26522" x2="71556" y2="31304"/>
                        <a14:foregroundMark x1="76667" y1="25870" x2="78111" y2="25435"/>
                        <a14:foregroundMark x1="82333" y1="25217" x2="84222" y2="30652"/>
                        <a14:foregroundMark x1="48667" y1="6304" x2="48667" y2="5435"/>
                        <a14:foregroundMark x1="15333" y1="26087" x2="15333" y2="29348"/>
                        <a14:foregroundMark x1="46111" y1="56304" x2="50222" y2="58478"/>
                        <a14:foregroundMark x1="51556" y1="11304" x2="53111" y2="106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03" y="5521160"/>
            <a:ext cx="2615557" cy="133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88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C285B80-8E69-4A61-8887-FD2E1D28E526}"/>
              </a:ext>
            </a:extLst>
          </p:cNvPr>
          <p:cNvGrpSpPr/>
          <p:nvPr/>
        </p:nvGrpSpPr>
        <p:grpSpPr>
          <a:xfrm>
            <a:off x="927279" y="697777"/>
            <a:ext cx="9874803" cy="5368172"/>
            <a:chOff x="-548507" y="477868"/>
            <a:chExt cx="11570449" cy="6357177"/>
          </a:xfrm>
        </p:grpSpPr>
        <p:sp>
          <p:nvSpPr>
            <p:cNvPr id="5" name="Freeform: Shape 23">
              <a:extLst>
                <a:ext uri="{FF2B5EF4-FFF2-40B4-BE49-F238E27FC236}">
                  <a16:creationId xmlns:a16="http://schemas.microsoft.com/office/drawing/2014/main" xmlns="" id="{CB5FB9FB-60F4-461E-93D4-7F72C4E31B8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24">
              <a:extLst>
                <a:ext uri="{FF2B5EF4-FFF2-40B4-BE49-F238E27FC236}">
                  <a16:creationId xmlns:a16="http://schemas.microsoft.com/office/drawing/2014/main" xmlns="" id="{BAF69974-50F2-4DAC-A5B6-B50E0A56EB6E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25">
              <a:extLst>
                <a:ext uri="{FF2B5EF4-FFF2-40B4-BE49-F238E27FC236}">
                  <a16:creationId xmlns:a16="http://schemas.microsoft.com/office/drawing/2014/main" xmlns="" id="{F17FABDF-C24D-49C0-AF37-DB30E59FA797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26">
              <a:extLst>
                <a:ext uri="{FF2B5EF4-FFF2-40B4-BE49-F238E27FC236}">
                  <a16:creationId xmlns:a16="http://schemas.microsoft.com/office/drawing/2014/main" xmlns="" id="{DA20BA7B-E89F-4D4C-AD0F-D2B4DB5D798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27">
              <a:extLst>
                <a:ext uri="{FF2B5EF4-FFF2-40B4-BE49-F238E27FC236}">
                  <a16:creationId xmlns:a16="http://schemas.microsoft.com/office/drawing/2014/main" xmlns="" id="{05FC359D-90A9-482C-9CA3-9CA252BE773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221A908A-5604-4CC2-AE54-88CB214A6B7C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5" name="Rectangle: Rounded Corners 33">
                <a:extLst>
                  <a:ext uri="{FF2B5EF4-FFF2-40B4-BE49-F238E27FC236}">
                    <a16:creationId xmlns:a16="http://schemas.microsoft.com/office/drawing/2014/main" xmlns="" id="{3E34D388-31FA-48B2-9A79-9026438DA94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34">
                <a:extLst>
                  <a:ext uri="{FF2B5EF4-FFF2-40B4-BE49-F238E27FC236}">
                    <a16:creationId xmlns:a16="http://schemas.microsoft.com/office/drawing/2014/main" xmlns="" id="{A63EC858-83D3-4916-9F39-2D2CCF5AB2A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BBA5312C-D333-4BC0-AB97-E24E57ED4028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3" name="Rectangle: Rounded Corners 31">
                <a:extLst>
                  <a:ext uri="{FF2B5EF4-FFF2-40B4-BE49-F238E27FC236}">
                    <a16:creationId xmlns:a16="http://schemas.microsoft.com/office/drawing/2014/main" xmlns="" id="{7572308F-23D1-4E27-9341-B046CBD78ED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32">
                <a:extLst>
                  <a:ext uri="{FF2B5EF4-FFF2-40B4-BE49-F238E27FC236}">
                    <a16:creationId xmlns:a16="http://schemas.microsoft.com/office/drawing/2014/main" xmlns="" id="{39499F02-2ACE-4598-B439-660BDC0C48BE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30">
              <a:extLst>
                <a:ext uri="{FF2B5EF4-FFF2-40B4-BE49-F238E27FC236}">
                  <a16:creationId xmlns:a16="http://schemas.microsoft.com/office/drawing/2014/main" xmlns="" id="{F27C83E3-3E04-489C-BD06-17C1994CC71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341" y="999278"/>
            <a:ext cx="7069462" cy="427837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515" y="5666704"/>
            <a:ext cx="170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i="1" dirty="0" smtClean="0">
                <a:latin typeface="Bahnschrift SemiBold Condensed" panose="020B0502040204020203" pitchFamily="34" charset="0"/>
              </a:rPr>
              <a:t>Halaman</a:t>
            </a:r>
            <a:endParaRPr lang="en-US" sz="3600" b="1" i="1" dirty="0">
              <a:latin typeface="Bahnschrift SemiBold Condensed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83498" y="5989869"/>
            <a:ext cx="2487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i="1" dirty="0" smtClean="0">
                <a:solidFill>
                  <a:schemeClr val="tx2"/>
                </a:solidFill>
                <a:latin typeface="Bahnschrift SemiBold Condensed" panose="020B0502040204020203" pitchFamily="34" charset="0"/>
              </a:rPr>
              <a:t>Front-Office</a:t>
            </a:r>
            <a:endParaRPr lang="en-US" sz="3600" b="1" i="1" dirty="0">
              <a:solidFill>
                <a:schemeClr val="tx2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4357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C285B80-8E69-4A61-8887-FD2E1D28E526}"/>
              </a:ext>
            </a:extLst>
          </p:cNvPr>
          <p:cNvGrpSpPr/>
          <p:nvPr/>
        </p:nvGrpSpPr>
        <p:grpSpPr>
          <a:xfrm>
            <a:off x="927279" y="697777"/>
            <a:ext cx="9874803" cy="5368172"/>
            <a:chOff x="-548507" y="477868"/>
            <a:chExt cx="11570449" cy="6357177"/>
          </a:xfrm>
        </p:grpSpPr>
        <p:sp>
          <p:nvSpPr>
            <p:cNvPr id="5" name="Freeform: Shape 23">
              <a:extLst>
                <a:ext uri="{FF2B5EF4-FFF2-40B4-BE49-F238E27FC236}">
                  <a16:creationId xmlns:a16="http://schemas.microsoft.com/office/drawing/2014/main" xmlns="" id="{CB5FB9FB-60F4-461E-93D4-7F72C4E31B8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24">
              <a:extLst>
                <a:ext uri="{FF2B5EF4-FFF2-40B4-BE49-F238E27FC236}">
                  <a16:creationId xmlns:a16="http://schemas.microsoft.com/office/drawing/2014/main" xmlns="" id="{BAF69974-50F2-4DAC-A5B6-B50E0A56EB6E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25">
              <a:extLst>
                <a:ext uri="{FF2B5EF4-FFF2-40B4-BE49-F238E27FC236}">
                  <a16:creationId xmlns:a16="http://schemas.microsoft.com/office/drawing/2014/main" xmlns="" id="{F17FABDF-C24D-49C0-AF37-DB30E59FA797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26">
              <a:extLst>
                <a:ext uri="{FF2B5EF4-FFF2-40B4-BE49-F238E27FC236}">
                  <a16:creationId xmlns:a16="http://schemas.microsoft.com/office/drawing/2014/main" xmlns="" id="{DA20BA7B-E89F-4D4C-AD0F-D2B4DB5D798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27">
              <a:extLst>
                <a:ext uri="{FF2B5EF4-FFF2-40B4-BE49-F238E27FC236}">
                  <a16:creationId xmlns:a16="http://schemas.microsoft.com/office/drawing/2014/main" xmlns="" id="{05FC359D-90A9-482C-9CA3-9CA252BE773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221A908A-5604-4CC2-AE54-88CB214A6B7C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5" name="Rectangle: Rounded Corners 33">
                <a:extLst>
                  <a:ext uri="{FF2B5EF4-FFF2-40B4-BE49-F238E27FC236}">
                    <a16:creationId xmlns:a16="http://schemas.microsoft.com/office/drawing/2014/main" xmlns="" id="{3E34D388-31FA-48B2-9A79-9026438DA94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34">
                <a:extLst>
                  <a:ext uri="{FF2B5EF4-FFF2-40B4-BE49-F238E27FC236}">
                    <a16:creationId xmlns:a16="http://schemas.microsoft.com/office/drawing/2014/main" xmlns="" id="{A63EC858-83D3-4916-9F39-2D2CCF5AB2A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BBA5312C-D333-4BC0-AB97-E24E57ED4028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3" name="Rectangle: Rounded Corners 31">
                <a:extLst>
                  <a:ext uri="{FF2B5EF4-FFF2-40B4-BE49-F238E27FC236}">
                    <a16:creationId xmlns:a16="http://schemas.microsoft.com/office/drawing/2014/main" xmlns="" id="{7572308F-23D1-4E27-9341-B046CBD78ED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32">
                <a:extLst>
                  <a:ext uri="{FF2B5EF4-FFF2-40B4-BE49-F238E27FC236}">
                    <a16:creationId xmlns:a16="http://schemas.microsoft.com/office/drawing/2014/main" xmlns="" id="{39499F02-2ACE-4598-B439-660BDC0C48BE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30">
              <a:extLst>
                <a:ext uri="{FF2B5EF4-FFF2-40B4-BE49-F238E27FC236}">
                  <a16:creationId xmlns:a16="http://schemas.microsoft.com/office/drawing/2014/main" xmlns="" id="{F27C83E3-3E04-489C-BD06-17C1994CC71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341" y="999278"/>
            <a:ext cx="7069462" cy="425334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515" y="5666704"/>
            <a:ext cx="170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i="1" dirty="0" smtClean="0">
                <a:latin typeface="Bahnschrift SemiBold Condensed" panose="020B0502040204020203" pitchFamily="34" charset="0"/>
              </a:rPr>
              <a:t>Halaman</a:t>
            </a:r>
            <a:endParaRPr lang="en-US" sz="3600" b="1" i="1" dirty="0">
              <a:latin typeface="Bahnschrift SemiBold Condensed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83498" y="5989869"/>
            <a:ext cx="2487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i="1" dirty="0" smtClean="0">
                <a:solidFill>
                  <a:schemeClr val="tx2"/>
                </a:solidFill>
                <a:latin typeface="Bahnschrift SemiBold Condensed" panose="020B0502040204020203" pitchFamily="34" charset="0"/>
              </a:rPr>
              <a:t>Departemen</a:t>
            </a:r>
            <a:endParaRPr lang="en-US" sz="3600" b="1" i="1" dirty="0">
              <a:solidFill>
                <a:schemeClr val="tx2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62821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C285B80-8E69-4A61-8887-FD2E1D28E526}"/>
              </a:ext>
            </a:extLst>
          </p:cNvPr>
          <p:cNvGrpSpPr/>
          <p:nvPr/>
        </p:nvGrpSpPr>
        <p:grpSpPr>
          <a:xfrm>
            <a:off x="927279" y="697777"/>
            <a:ext cx="9874803" cy="5368172"/>
            <a:chOff x="-548507" y="477868"/>
            <a:chExt cx="11570449" cy="6357177"/>
          </a:xfrm>
        </p:grpSpPr>
        <p:sp>
          <p:nvSpPr>
            <p:cNvPr id="5" name="Freeform: Shape 23">
              <a:extLst>
                <a:ext uri="{FF2B5EF4-FFF2-40B4-BE49-F238E27FC236}">
                  <a16:creationId xmlns:a16="http://schemas.microsoft.com/office/drawing/2014/main" xmlns="" id="{CB5FB9FB-60F4-461E-93D4-7F72C4E31B8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24">
              <a:extLst>
                <a:ext uri="{FF2B5EF4-FFF2-40B4-BE49-F238E27FC236}">
                  <a16:creationId xmlns:a16="http://schemas.microsoft.com/office/drawing/2014/main" xmlns="" id="{BAF69974-50F2-4DAC-A5B6-B50E0A56EB6E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25">
              <a:extLst>
                <a:ext uri="{FF2B5EF4-FFF2-40B4-BE49-F238E27FC236}">
                  <a16:creationId xmlns:a16="http://schemas.microsoft.com/office/drawing/2014/main" xmlns="" id="{F17FABDF-C24D-49C0-AF37-DB30E59FA797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26">
              <a:extLst>
                <a:ext uri="{FF2B5EF4-FFF2-40B4-BE49-F238E27FC236}">
                  <a16:creationId xmlns:a16="http://schemas.microsoft.com/office/drawing/2014/main" xmlns="" id="{DA20BA7B-E89F-4D4C-AD0F-D2B4DB5D798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27">
              <a:extLst>
                <a:ext uri="{FF2B5EF4-FFF2-40B4-BE49-F238E27FC236}">
                  <a16:creationId xmlns:a16="http://schemas.microsoft.com/office/drawing/2014/main" xmlns="" id="{05FC359D-90A9-482C-9CA3-9CA252BE773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221A908A-5604-4CC2-AE54-88CB214A6B7C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5" name="Rectangle: Rounded Corners 33">
                <a:extLst>
                  <a:ext uri="{FF2B5EF4-FFF2-40B4-BE49-F238E27FC236}">
                    <a16:creationId xmlns:a16="http://schemas.microsoft.com/office/drawing/2014/main" xmlns="" id="{3E34D388-31FA-48B2-9A79-9026438DA94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34">
                <a:extLst>
                  <a:ext uri="{FF2B5EF4-FFF2-40B4-BE49-F238E27FC236}">
                    <a16:creationId xmlns:a16="http://schemas.microsoft.com/office/drawing/2014/main" xmlns="" id="{A63EC858-83D3-4916-9F39-2D2CCF5AB2A6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BBA5312C-D333-4BC0-AB97-E24E57ED4028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3" name="Rectangle: Rounded Corners 31">
                <a:extLst>
                  <a:ext uri="{FF2B5EF4-FFF2-40B4-BE49-F238E27FC236}">
                    <a16:creationId xmlns:a16="http://schemas.microsoft.com/office/drawing/2014/main" xmlns="" id="{7572308F-23D1-4E27-9341-B046CBD78ED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32">
                <a:extLst>
                  <a:ext uri="{FF2B5EF4-FFF2-40B4-BE49-F238E27FC236}">
                    <a16:creationId xmlns:a16="http://schemas.microsoft.com/office/drawing/2014/main" xmlns="" id="{39499F02-2ACE-4598-B439-660BDC0C48BE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30">
              <a:extLst>
                <a:ext uri="{FF2B5EF4-FFF2-40B4-BE49-F238E27FC236}">
                  <a16:creationId xmlns:a16="http://schemas.microsoft.com/office/drawing/2014/main" xmlns="" id="{F27C83E3-3E04-489C-BD06-17C1994CC71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341" y="999278"/>
            <a:ext cx="7069462" cy="431699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515" y="5666704"/>
            <a:ext cx="170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i="1" dirty="0" smtClean="0">
                <a:latin typeface="Bahnschrift SemiBold Condensed" panose="020B0502040204020203" pitchFamily="34" charset="0"/>
              </a:rPr>
              <a:t>Halaman</a:t>
            </a:r>
            <a:endParaRPr lang="en-US" sz="3600" b="1" i="1" dirty="0">
              <a:latin typeface="Bahnschrift SemiBold Condensed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83498" y="5989869"/>
            <a:ext cx="2487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b="1" i="1" dirty="0" smtClean="0">
                <a:solidFill>
                  <a:schemeClr val="tx2"/>
                </a:solidFill>
                <a:latin typeface="Bahnschrift SemiBold Condensed" panose="020B0502040204020203" pitchFamily="34" charset="0"/>
              </a:rPr>
              <a:t>Dokter</a:t>
            </a:r>
            <a:endParaRPr lang="en-US" sz="3600" b="1" i="1" dirty="0">
              <a:solidFill>
                <a:schemeClr val="tx2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34972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23" y="1286928"/>
            <a:ext cx="9362941" cy="50862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42445" y="93800"/>
            <a:ext cx="57310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Entity Relationship Diagram (</a:t>
            </a:r>
            <a:r>
              <a:rPr lang="en-US" sz="3200" b="1" dirty="0">
                <a:solidFill>
                  <a:schemeClr val="bg1"/>
                </a:solidFill>
              </a:rPr>
              <a:t>ERD</a:t>
            </a:r>
            <a:r>
              <a:rPr lang="en-US" sz="3200" dirty="0">
                <a:solidFill>
                  <a:schemeClr val="bg1"/>
                </a:solidFill>
              </a:rPr>
              <a:t>) </a:t>
            </a:r>
            <a:endParaRPr lang="en-US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967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74" y="1171018"/>
            <a:ext cx="7275038" cy="51489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42445" y="93800"/>
            <a:ext cx="57310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Logical Record </a:t>
            </a:r>
            <a:r>
              <a:rPr lang="en-US" sz="3200" dirty="0" smtClean="0">
                <a:solidFill>
                  <a:schemeClr val="bg1"/>
                </a:solidFill>
              </a:rPr>
              <a:t>Structure</a:t>
            </a:r>
            <a:r>
              <a:rPr lang="id-ID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(</a:t>
            </a:r>
            <a:r>
              <a:rPr lang="en-US" sz="3200" b="1" dirty="0">
                <a:solidFill>
                  <a:schemeClr val="bg1"/>
                </a:solidFill>
              </a:rPr>
              <a:t>LRS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  <a:endParaRPr lang="en-US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21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xmlns="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xmlns="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xmlns="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xmlns="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20C8F30-9C91-4D39-A29C-BCE4134E41E9}"/>
              </a:ext>
            </a:extLst>
          </p:cNvPr>
          <p:cNvSpPr txBox="1"/>
          <p:nvPr/>
        </p:nvSpPr>
        <p:spPr>
          <a:xfrm>
            <a:off x="-4762" y="28886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u="sng" dirty="0" smtClean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THANK </a:t>
            </a:r>
            <a:r>
              <a:rPr lang="en-US" altLang="ko-KR" sz="6000" u="sng" dirty="0">
                <a:solidFill>
                  <a:schemeClr val="bg1"/>
                </a:solidFill>
                <a:latin typeface="Bahnschrift SemiBold Condensed" panose="020B0502040204020203" pitchFamily="34" charset="0"/>
                <a:cs typeface="Arial" pitchFamily="34" charset="0"/>
              </a:rPr>
              <a:t>YOU</a:t>
            </a:r>
            <a:endParaRPr lang="ko-KR" altLang="en-US" sz="6000" u="sng" dirty="0">
              <a:solidFill>
                <a:schemeClr val="bg1"/>
              </a:solidFill>
              <a:latin typeface="Bahnschrift SemiBold Condensed" panose="020B0502040204020203" pitchFamily="34" charset="0"/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xmlns="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xmlns="" id="{CF999092-51D0-4040-A441-EE93FB3BE0AB}"/>
              </a:ext>
            </a:extLst>
          </p:cNvPr>
          <p:cNvSpPr/>
          <p:nvPr/>
        </p:nvSpPr>
        <p:spPr>
          <a:xfrm>
            <a:off x="10490212" y="367851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ounded Rectangle 2">
            <a:extLst>
              <a:ext uri="{FF2B5EF4-FFF2-40B4-BE49-F238E27FC236}">
                <a16:creationId xmlns:a16="http://schemas.microsoft.com/office/drawing/2014/main" xmlns="" id="{5394194E-40CF-4800-82F4-DA12261F9012}"/>
              </a:ext>
            </a:extLst>
          </p:cNvPr>
          <p:cNvSpPr/>
          <p:nvPr/>
        </p:nvSpPr>
        <p:spPr>
          <a:xfrm>
            <a:off x="11208832" y="355070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7" name="Rounded Rectangle 3">
            <a:extLst>
              <a:ext uri="{FF2B5EF4-FFF2-40B4-BE49-F238E27FC236}">
                <a16:creationId xmlns:a16="http://schemas.microsoft.com/office/drawing/2014/main" xmlns="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9771650" y="367851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2801</TotalTime>
  <Words>63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Unicode MS</vt:lpstr>
      <vt:lpstr>Arial</vt:lpstr>
      <vt:lpstr>Bahnschrift SemiBold Condensed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ariqrabbani58@gmail.com</cp:lastModifiedBy>
  <cp:revision>131</cp:revision>
  <dcterms:created xsi:type="dcterms:W3CDTF">2019-01-14T06:35:35Z</dcterms:created>
  <dcterms:modified xsi:type="dcterms:W3CDTF">2020-06-30T15:18:54Z</dcterms:modified>
</cp:coreProperties>
</file>