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6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7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10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3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9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6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4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3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6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0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11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72132271_ChatGPT_in_Practice_Increasing_Event_Planning_Efficiency_Through_Artificial_Intelligence" TargetMode="External"/><Relationship Id="rId4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aceboy418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839207"/>
            <a:ext cx="342201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</a:t>
            </a:r>
            <a:r>
              <a:rPr spc="-165" dirty="0"/>
              <a:t> </a:t>
            </a:r>
            <a:r>
              <a:rPr spc="-5" dirty="0"/>
              <a:t>–</a:t>
            </a:r>
            <a:r>
              <a:rPr spc="-35" dirty="0"/>
              <a:t> </a:t>
            </a:r>
            <a:r>
              <a:rPr spc="-7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56765"/>
            <a:ext cx="10925810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31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Model Building: </a:t>
            </a:r>
            <a:r>
              <a:rPr sz="2000" dirty="0">
                <a:latin typeface="Times New Roman"/>
                <a:cs typeface="Times New Roman"/>
              </a:rPr>
              <a:t>The code defines a sequential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using Keras. 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consists of an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Embedding </a:t>
            </a:r>
            <a:r>
              <a:rPr sz="2000" spc="-20" dirty="0">
                <a:latin typeface="Times New Roman"/>
                <a:cs typeface="Times New Roman"/>
              </a:rPr>
              <a:t>layer, </a:t>
            </a:r>
            <a:r>
              <a:rPr sz="2000" spc="-5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LSTM (Long </a:t>
            </a:r>
            <a:r>
              <a:rPr sz="2000" spc="-15" dirty="0">
                <a:latin typeface="Times New Roman"/>
                <a:cs typeface="Times New Roman"/>
              </a:rPr>
              <a:t>Short-Term </a:t>
            </a:r>
            <a:r>
              <a:rPr sz="2000" spc="-5" dirty="0">
                <a:latin typeface="Times New Roman"/>
                <a:cs typeface="Times New Roman"/>
              </a:rPr>
              <a:t>Memory) layers, </a:t>
            </a:r>
            <a:r>
              <a:rPr sz="2000" dirty="0">
                <a:latin typeface="Times New Roman"/>
                <a:cs typeface="Times New Roman"/>
              </a:rPr>
              <a:t>and two Dense </a:t>
            </a:r>
            <a:r>
              <a:rPr sz="2000" spc="-5" dirty="0">
                <a:latin typeface="Times New Roman"/>
                <a:cs typeface="Times New Roman"/>
              </a:rPr>
              <a:t>layers.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Embedding layer </a:t>
            </a:r>
            <a:r>
              <a:rPr sz="2000" dirty="0">
                <a:latin typeface="Times New Roman"/>
                <a:cs typeface="Times New Roman"/>
              </a:rPr>
              <a:t>converts words into dense vectors, which are then fed into the LSTM </a:t>
            </a:r>
            <a:r>
              <a:rPr sz="2000" spc="-5" dirty="0">
                <a:latin typeface="Times New Roman"/>
                <a:cs typeface="Times New Roman"/>
              </a:rPr>
              <a:t>layers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sequential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softmax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multi-class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Model </a:t>
            </a:r>
            <a:r>
              <a:rPr sz="2000" b="1" spc="-15" dirty="0">
                <a:latin typeface="Times New Roman"/>
                <a:cs typeface="Times New Roman"/>
              </a:rPr>
              <a:t>Training: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compiled </a:t>
            </a:r>
            <a:r>
              <a:rPr sz="2000" dirty="0">
                <a:latin typeface="Times New Roman"/>
                <a:cs typeface="Times New Roman"/>
              </a:rPr>
              <a:t>with the Adam </a:t>
            </a:r>
            <a:r>
              <a:rPr sz="2000" spc="-5" dirty="0">
                <a:latin typeface="Times New Roman"/>
                <a:cs typeface="Times New Roman"/>
              </a:rPr>
              <a:t>optimizer </a:t>
            </a:r>
            <a:r>
              <a:rPr sz="2000" dirty="0">
                <a:latin typeface="Times New Roman"/>
                <a:cs typeface="Times New Roman"/>
              </a:rPr>
              <a:t>and categorical cross-entropy loss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prepared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epochs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batch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Model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Evaluation: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model's</a:t>
            </a:r>
            <a:r>
              <a:rPr sz="2000" dirty="0">
                <a:latin typeface="Times New Roman"/>
                <a:cs typeface="Times New Roman"/>
              </a:rPr>
              <a:t> performance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accuracy.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2479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Chatbot Interaction: </a:t>
            </a:r>
            <a:r>
              <a:rPr sz="2000" spc="-20" dirty="0">
                <a:latin typeface="Times New Roman"/>
                <a:cs typeface="Times New Roman"/>
              </a:rPr>
              <a:t>Finally, </a:t>
            </a:r>
            <a:r>
              <a:rPr sz="2000" dirty="0">
                <a:latin typeface="Times New Roman"/>
                <a:cs typeface="Times New Roman"/>
              </a:rPr>
              <a:t>the code allows interaction with the chatbot. It </a:t>
            </a:r>
            <a:r>
              <a:rPr sz="2000" spc="-5" dirty="0">
                <a:latin typeface="Times New Roman"/>
                <a:cs typeface="Times New Roman"/>
              </a:rPr>
              <a:t>takes </a:t>
            </a:r>
            <a:r>
              <a:rPr sz="2000" dirty="0">
                <a:latin typeface="Times New Roman"/>
                <a:cs typeface="Times New Roman"/>
              </a:rPr>
              <a:t>user input,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dirty="0">
                <a:latin typeface="Times New Roman"/>
                <a:cs typeface="Times New Roman"/>
              </a:rPr>
              <a:t> training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preprocessed,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response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804798"/>
            <a:ext cx="1893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</a:t>
            </a:r>
            <a:r>
              <a:rPr spc="-20" dirty="0"/>
              <a:t>U</a:t>
            </a:r>
            <a:r>
              <a:rPr spc="-385" dirty="0"/>
              <a:t>L</a:t>
            </a:r>
            <a:r>
              <a:rPr spc="-5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168" y="1403597"/>
            <a:ext cx="11991340" cy="5360035"/>
            <a:chOff x="201168" y="1403597"/>
            <a:chExt cx="11991340" cy="5360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4288" y="1403597"/>
              <a:ext cx="6077711" cy="5359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59" y="1598676"/>
              <a:ext cx="5558028" cy="47899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68" y="4370854"/>
              <a:ext cx="6269736" cy="2392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239" y="4565904"/>
              <a:ext cx="5699760" cy="1822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168" y="1405128"/>
              <a:ext cx="6269736" cy="33300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239" y="1600200"/>
              <a:ext cx="5699760" cy="2759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2" y="839207"/>
            <a:ext cx="289718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 conclusion, the </a:t>
            </a:r>
            <a:r>
              <a:rPr spc="-5" dirty="0"/>
              <a:t>development </a:t>
            </a:r>
            <a:r>
              <a:rPr dirty="0"/>
              <a:t>of the Event Planning Chatbot utilizing </a:t>
            </a:r>
            <a:r>
              <a:rPr spc="-5" dirty="0"/>
              <a:t>machine </a:t>
            </a:r>
            <a:r>
              <a:rPr dirty="0"/>
              <a:t> learning</a:t>
            </a:r>
            <a:r>
              <a:rPr spc="-4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natural</a:t>
            </a:r>
            <a:r>
              <a:rPr spc="-25" dirty="0"/>
              <a:t> </a:t>
            </a:r>
            <a:r>
              <a:rPr dirty="0"/>
              <a:t>language</a:t>
            </a:r>
            <a:r>
              <a:rPr spc="-20" dirty="0"/>
              <a:t> </a:t>
            </a:r>
            <a:r>
              <a:rPr dirty="0"/>
              <a:t>processing</a:t>
            </a:r>
            <a:r>
              <a:rPr spc="-30" dirty="0"/>
              <a:t> </a:t>
            </a:r>
            <a:r>
              <a:rPr dirty="0"/>
              <a:t>techniques</a:t>
            </a:r>
            <a:r>
              <a:rPr spc="-35" dirty="0"/>
              <a:t> </a:t>
            </a:r>
            <a:r>
              <a:rPr dirty="0"/>
              <a:t>has</a:t>
            </a:r>
            <a:r>
              <a:rPr spc="5" dirty="0"/>
              <a:t> </a:t>
            </a:r>
            <a:r>
              <a:rPr dirty="0"/>
              <a:t>been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significant</a:t>
            </a:r>
            <a:r>
              <a:rPr spc="-25" dirty="0"/>
              <a:t> </a:t>
            </a:r>
            <a:r>
              <a:rPr spc="-15" dirty="0"/>
              <a:t>endeavor. </a:t>
            </a:r>
            <a:r>
              <a:rPr spc="-585" dirty="0"/>
              <a:t> </a:t>
            </a:r>
            <a:r>
              <a:rPr dirty="0"/>
              <a:t>Through extensive data preprocessing, training data preparation, and </a:t>
            </a:r>
            <a:r>
              <a:rPr spc="-5" dirty="0"/>
              <a:t>model </a:t>
            </a:r>
            <a:r>
              <a:rPr dirty="0"/>
              <a:t>training, </a:t>
            </a:r>
            <a:r>
              <a:rPr spc="-585" dirty="0"/>
              <a:t> </a:t>
            </a:r>
            <a:r>
              <a:rPr spc="-5" dirty="0"/>
              <a:t>we </a:t>
            </a:r>
            <a:r>
              <a:rPr dirty="0"/>
              <a:t>have successfully created a chatbot capable of understanding and responding to </a:t>
            </a:r>
            <a:r>
              <a:rPr spc="5" dirty="0"/>
              <a:t> </a:t>
            </a:r>
            <a:r>
              <a:rPr spc="-5" dirty="0"/>
              <a:t>user queries </a:t>
            </a:r>
            <a:r>
              <a:rPr dirty="0"/>
              <a:t>regarding event planning. The integration of </a:t>
            </a:r>
            <a:r>
              <a:rPr spc="-5" dirty="0"/>
              <a:t>LSTM </a:t>
            </a:r>
            <a:r>
              <a:rPr dirty="0"/>
              <a:t>networks, word </a:t>
            </a:r>
            <a:r>
              <a:rPr spc="5" dirty="0"/>
              <a:t> </a:t>
            </a:r>
            <a:r>
              <a:rPr spc="-5" dirty="0"/>
              <a:t>lemmatization, </a:t>
            </a:r>
            <a:r>
              <a:rPr dirty="0"/>
              <a:t>and deep learning architectures has resulted in a highly accurate and </a:t>
            </a:r>
            <a:r>
              <a:rPr spc="5" dirty="0"/>
              <a:t> </a:t>
            </a:r>
            <a:r>
              <a:rPr dirty="0"/>
              <a:t>responsive </a:t>
            </a:r>
            <a:r>
              <a:rPr spc="-5" dirty="0"/>
              <a:t>system. </a:t>
            </a:r>
            <a:r>
              <a:rPr dirty="0"/>
              <a:t>Moving </a:t>
            </a:r>
            <a:r>
              <a:rPr spc="-5" dirty="0"/>
              <a:t>forward, </a:t>
            </a:r>
            <a:r>
              <a:rPr dirty="0"/>
              <a:t>continuous </a:t>
            </a:r>
            <a:r>
              <a:rPr spc="-5" dirty="0"/>
              <a:t>refinement </a:t>
            </a:r>
            <a:r>
              <a:rPr dirty="0"/>
              <a:t>and expansion of the </a:t>
            </a:r>
            <a:r>
              <a:rPr spc="5" dirty="0"/>
              <a:t> </a:t>
            </a:r>
            <a:r>
              <a:rPr spc="-5" dirty="0"/>
              <a:t>chatbot's capabilities will </a:t>
            </a:r>
            <a:r>
              <a:rPr dirty="0"/>
              <a:t>enhance its usability and </a:t>
            </a:r>
            <a:r>
              <a:rPr spc="-5" dirty="0"/>
              <a:t>effectiveness </a:t>
            </a:r>
            <a:r>
              <a:rPr dirty="0"/>
              <a:t>in assisting users 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event</a:t>
            </a:r>
            <a:r>
              <a:rPr spc="-15" dirty="0"/>
              <a:t> </a:t>
            </a:r>
            <a:r>
              <a:rPr dirty="0"/>
              <a:t>planning</a:t>
            </a:r>
            <a:r>
              <a:rPr spc="-25" dirty="0"/>
              <a:t> </a:t>
            </a:r>
            <a:r>
              <a:rPr dirty="0"/>
              <a:t>tasks.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859" y="839207"/>
            <a:ext cx="287977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859" y="1845309"/>
            <a:ext cx="1051496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Keras Documentation.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u="heavy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imes New Roman"/>
                <a:cs typeface="Times New Roman"/>
                <a:hlinkClick r:id="rId2"/>
              </a:rPr>
              <a:t>https://keras.io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60" dirty="0">
                <a:latin typeface="Times New Roman"/>
                <a:cs typeface="Times New Roman"/>
              </a:rPr>
              <a:t>NLTK</a:t>
            </a:r>
            <a:r>
              <a:rPr sz="2400" spc="-5" dirty="0">
                <a:latin typeface="Times New Roman"/>
                <a:cs typeface="Times New Roman"/>
              </a:rPr>
              <a:t> Documentation.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https://www.nltk.org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/>
                <a:cs typeface="Times New Roman"/>
              </a:rPr>
              <a:t>TensorFlow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https://www.tensorflow.org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Research </a:t>
            </a:r>
            <a:r>
              <a:rPr sz="2400" spc="-25" dirty="0">
                <a:latin typeface="Times New Roman"/>
                <a:cs typeface="Times New Roman"/>
              </a:rPr>
              <a:t>paper.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https://www.researchgate.net/publication/372132271_ChatGPT_in_Practice_Incre </a:t>
            </a:r>
            <a:r>
              <a:rPr sz="2400" spc="-58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asing_Event_Planning_Efficiency_Through_Artificial_Intelligence</a:t>
            </a:r>
            <a:r>
              <a:rPr sz="2400" spc="-1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693" y="860805"/>
            <a:ext cx="8979307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17185" algn="l"/>
              </a:tabLst>
            </a:pPr>
            <a:r>
              <a:rPr sz="4800" spc="-5" dirty="0"/>
              <a:t>EVENT</a:t>
            </a:r>
            <a:r>
              <a:rPr sz="4800" spc="-75" dirty="0"/>
              <a:t> </a:t>
            </a:r>
            <a:r>
              <a:rPr sz="4800" spc="-5" dirty="0"/>
              <a:t>PLANNIN</a:t>
            </a:r>
            <a:r>
              <a:rPr lang="en-IN" sz="4800" spc="-5" dirty="0"/>
              <a:t>G </a:t>
            </a:r>
            <a:r>
              <a:rPr sz="4800" spc="-75" dirty="0"/>
              <a:t>CHATBOT</a:t>
            </a:r>
            <a:r>
              <a:rPr sz="4800" spc="-180" dirty="0"/>
              <a:t> </a:t>
            </a:r>
            <a:r>
              <a:rPr sz="4800" spc="-5" dirty="0"/>
              <a:t>USING </a:t>
            </a:r>
            <a:r>
              <a:rPr sz="4800" spc="-1185" dirty="0"/>
              <a:t> </a:t>
            </a:r>
            <a:r>
              <a:rPr sz="4800" spc="-5" dirty="0"/>
              <a:t>DEEP</a:t>
            </a:r>
            <a:r>
              <a:rPr sz="4800" spc="-180" dirty="0"/>
              <a:t> </a:t>
            </a:r>
            <a:r>
              <a:rPr sz="4800" spc="-5" dirty="0"/>
              <a:t>LEARNING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207" y="2847150"/>
            <a:ext cx="2994517" cy="27106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30331" y="3045967"/>
            <a:ext cx="4196104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>
                <a:latin typeface="Times New Roman"/>
                <a:cs typeface="Times New Roman"/>
              </a:rPr>
              <a:t>Pr</a:t>
            </a:r>
            <a:r>
              <a:rPr sz="2400">
                <a:latin typeface="Times New Roman"/>
                <a:cs typeface="Times New Roman"/>
              </a:rPr>
              <a:t>esented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lang="en-GB" sz="2400" dirty="0">
                <a:latin typeface="Times New Roman"/>
                <a:cs typeface="Times New Roman"/>
              </a:rPr>
              <a:t>:Aristotle. P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dirty="0">
                <a:latin typeface="Times New Roman"/>
                <a:cs typeface="Times New Roman"/>
                <a:hlinkClick r:id="rId3"/>
              </a:rPr>
              <a:t>peaceboy418@gmail.com</a:t>
            </a:r>
            <a:endParaRPr lang="en-GB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no:</a:t>
            </a:r>
            <a:r>
              <a:rPr lang="en-GB" sz="2400" spc="-15" dirty="0">
                <a:latin typeface="Times New Roman"/>
                <a:cs typeface="Times New Roman"/>
              </a:rPr>
              <a:t>422521104005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University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Villupuram.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39207"/>
            <a:ext cx="197835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966975"/>
            <a:ext cx="34169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Times New Roman"/>
                <a:cs typeface="Times New Roman"/>
              </a:rPr>
              <a:t>Proposed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Result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References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839207"/>
            <a:ext cx="44885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  <a:r>
              <a:rPr spc="-40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798701"/>
            <a:ext cx="97713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73804" algn="l"/>
              </a:tabLst>
            </a:pPr>
            <a:r>
              <a:rPr sz="2400" dirty="0">
                <a:latin typeface="Times New Roman"/>
                <a:cs typeface="Times New Roman"/>
              </a:rPr>
              <a:t>In the event planning </a:t>
            </a:r>
            <a:r>
              <a:rPr sz="2400" spc="-20" dirty="0">
                <a:latin typeface="Times New Roman"/>
                <a:cs typeface="Times New Roman"/>
              </a:rPr>
              <a:t>industry, </a:t>
            </a:r>
            <a:r>
              <a:rPr sz="2400" dirty="0">
                <a:latin typeface="Times New Roman"/>
                <a:cs typeface="Times New Roman"/>
              </a:rPr>
              <a:t>professionals often </a:t>
            </a:r>
            <a:r>
              <a:rPr sz="2400" spc="-5" dirty="0">
                <a:latin typeface="Times New Roman"/>
                <a:cs typeface="Times New Roman"/>
              </a:rPr>
              <a:t>face challenges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efficiently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managing </a:t>
            </a:r>
            <a:r>
              <a:rPr sz="2400" dirty="0">
                <a:latin typeface="Times New Roman"/>
                <a:cs typeface="Times New Roman"/>
              </a:rPr>
              <a:t>various aspects of events. The </a:t>
            </a:r>
            <a:r>
              <a:rPr sz="2400" spc="-5" dirty="0">
                <a:latin typeface="Times New Roman"/>
                <a:cs typeface="Times New Roman"/>
              </a:rPr>
              <a:t>time-consuming </a:t>
            </a:r>
            <a:r>
              <a:rPr sz="2400" dirty="0">
                <a:latin typeface="Times New Roman"/>
                <a:cs typeface="Times New Roman"/>
              </a:rPr>
              <a:t>nature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 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inefficiencies,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delays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event planning. Therefore,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need for an Event Planning Chatbot 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personalized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recommendations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processes.	By leveraging advanced technologies such as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Natural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(NLP)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machine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839207"/>
            <a:ext cx="397357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</a:t>
            </a:r>
            <a:r>
              <a:rPr spc="-130" dirty="0"/>
              <a:t> </a:t>
            </a:r>
            <a:r>
              <a:rPr spc="-5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845309"/>
            <a:ext cx="96037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project involves creating an Event </a:t>
            </a:r>
            <a:r>
              <a:rPr sz="2400" spc="-5" dirty="0">
                <a:latin typeface="Times New Roman"/>
                <a:cs typeface="Times New Roman"/>
              </a:rPr>
              <a:t>Planning </a:t>
            </a:r>
            <a:r>
              <a:rPr sz="2400" dirty="0">
                <a:latin typeface="Times New Roman"/>
                <a:cs typeface="Times New Roman"/>
              </a:rPr>
              <a:t>Chatbot using advanced </a:t>
            </a:r>
            <a:r>
              <a:rPr sz="2400" spc="-5" dirty="0">
                <a:latin typeface="Times New Roman"/>
                <a:cs typeface="Times New Roman"/>
              </a:rPr>
              <a:t>NLP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machine </a:t>
            </a:r>
            <a:r>
              <a:rPr sz="2400" dirty="0">
                <a:latin typeface="Times New Roman"/>
                <a:cs typeface="Times New Roman"/>
              </a:rPr>
              <a:t>learning techniques to </a:t>
            </a:r>
            <a:r>
              <a:rPr sz="2400" spc="-5" dirty="0">
                <a:latin typeface="Times New Roman"/>
                <a:cs typeface="Times New Roman"/>
              </a:rPr>
              <a:t>automate </a:t>
            </a:r>
            <a:r>
              <a:rPr sz="2400" dirty="0">
                <a:latin typeface="Times New Roman"/>
                <a:cs typeface="Times New Roman"/>
              </a:rPr>
              <a:t>event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tasks.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chatbot understands user inputs like event details, participant </a:t>
            </a:r>
            <a:r>
              <a:rPr sz="2400" spc="-5" dirty="0">
                <a:latin typeface="Times New Roman"/>
                <a:cs typeface="Times New Roman"/>
              </a:rPr>
              <a:t>information,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budget constraints, generating intelligent responses and </a:t>
            </a:r>
            <a:r>
              <a:rPr sz="2400" spc="-5" dirty="0">
                <a:latin typeface="Times New Roman"/>
                <a:cs typeface="Times New Roman"/>
              </a:rPr>
              <a:t>recommendations. 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leveraging </a:t>
            </a:r>
            <a:r>
              <a:rPr sz="2400" spc="-5" dirty="0">
                <a:latin typeface="Times New Roman"/>
                <a:cs typeface="Times New Roman"/>
              </a:rPr>
              <a:t>LSTM </a:t>
            </a:r>
            <a:r>
              <a:rPr sz="2400" dirty="0">
                <a:latin typeface="Times New Roman"/>
                <a:cs typeface="Times New Roman"/>
              </a:rPr>
              <a:t>networks, it retains context during conversations, ensuring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coherent interactions and personalized assistance. Integrating with event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</a:t>
            </a:r>
            <a:r>
              <a:rPr sz="2400" dirty="0">
                <a:latin typeface="Times New Roman"/>
                <a:cs typeface="Times New Roman"/>
              </a:rPr>
              <a:t> the chatbot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real-time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collaboration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efficiency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event planning processes. </a:t>
            </a: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goal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provide a </a:t>
            </a:r>
            <a:r>
              <a:rPr sz="2400" spc="-5" dirty="0">
                <a:latin typeface="Times New Roman"/>
                <a:cs typeface="Times New Roman"/>
              </a:rPr>
              <a:t>seamless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 that </a:t>
            </a:r>
            <a:r>
              <a:rPr sz="2400" spc="-5" dirty="0">
                <a:latin typeface="Times New Roman"/>
                <a:cs typeface="Times New Roman"/>
              </a:rPr>
              <a:t>revolutionizes </a:t>
            </a:r>
            <a:r>
              <a:rPr sz="2400" dirty="0">
                <a:latin typeface="Times New Roman"/>
                <a:cs typeface="Times New Roman"/>
              </a:rPr>
              <a:t>the event planning experience for both </a:t>
            </a:r>
            <a:r>
              <a:rPr sz="2400" spc="-5" dirty="0">
                <a:latin typeface="Times New Roman"/>
                <a:cs typeface="Times New Roman"/>
              </a:rPr>
              <a:t>organizers 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5" dirty="0">
                <a:latin typeface="Times New Roman"/>
                <a:cs typeface="Times New Roman"/>
              </a:rPr>
              <a:t> participants.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839207"/>
            <a:ext cx="491426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-3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98701"/>
            <a:ext cx="1092327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560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Natural Language </a:t>
            </a:r>
            <a:r>
              <a:rPr sz="2400" b="1" spc="-10" dirty="0">
                <a:latin typeface="Times New Roman"/>
                <a:cs typeface="Times New Roman"/>
              </a:rPr>
              <a:t>Processing </a:t>
            </a:r>
            <a:r>
              <a:rPr sz="2400" b="1" spc="-5" dirty="0">
                <a:latin typeface="Times New Roman"/>
                <a:cs typeface="Times New Roman"/>
              </a:rPr>
              <a:t>(NLP):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idea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NLP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lemmatization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and understand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inputs.</a:t>
            </a:r>
            <a:endParaRPr sz="24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Tokenization: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phrases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tokens.</a:t>
            </a:r>
            <a:endParaRPr sz="2400">
              <a:latin typeface="Times New Roman"/>
              <a:cs typeface="Times New Roman"/>
            </a:endParaRPr>
          </a:p>
          <a:p>
            <a:pPr marL="812800" marR="66675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Lemmatization: </a:t>
            </a:r>
            <a:r>
              <a:rPr sz="2400" spc="-5" dirty="0">
                <a:latin typeface="Times New Roman"/>
                <a:cs typeface="Times New Roman"/>
              </a:rPr>
              <a:t>Lemmatization is employed </a:t>
            </a:r>
            <a:r>
              <a:rPr sz="2400" dirty="0">
                <a:latin typeface="Times New Roman"/>
                <a:cs typeface="Times New Roman"/>
              </a:rPr>
              <a:t>to reduce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to their base or root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107314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Neural Network </a:t>
            </a:r>
            <a:r>
              <a:rPr sz="2400" b="1" spc="-10" dirty="0">
                <a:latin typeface="Times New Roman"/>
                <a:cs typeface="Times New Roman"/>
              </a:rPr>
              <a:t>Architecture: </a:t>
            </a: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defines a neural network architecture using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Keras, 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Embedding,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LSTM,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Dense,</a:t>
            </a:r>
            <a:r>
              <a:rPr sz="2400" dirty="0">
                <a:latin typeface="Times New Roman"/>
                <a:cs typeface="Times New Roman"/>
              </a:rPr>
              <a:t> and Dropout,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8" y="839207"/>
            <a:ext cx="570484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SYSTEM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49933"/>
            <a:ext cx="1090993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Hardware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413384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Processor: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modern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 i5 or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Ryzen</a:t>
            </a:r>
            <a:r>
              <a:rPr sz="2400" dirty="0">
                <a:latin typeface="Times New Roman"/>
                <a:cs typeface="Times New Roman"/>
              </a:rPr>
              <a:t> 5)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 </a:t>
            </a:r>
            <a:r>
              <a:rPr sz="2400" spc="-20" dirty="0">
                <a:latin typeface="Times New Roman"/>
                <a:cs typeface="Times New Roman"/>
              </a:rPr>
              <a:t>efficiently.</a:t>
            </a:r>
            <a:endParaRPr sz="2400">
              <a:latin typeface="Times New Roman"/>
              <a:cs typeface="Times New Roman"/>
            </a:endParaRPr>
          </a:p>
          <a:p>
            <a:pPr marL="355600" marR="78105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Memory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(RAM):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8GB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smooth</a:t>
            </a:r>
            <a:r>
              <a:rPr sz="2400" dirty="0">
                <a:latin typeface="Times New Roman"/>
                <a:cs typeface="Times New Roman"/>
              </a:rPr>
              <a:t> execution,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especially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 training.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Storage: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Adequate</a:t>
            </a:r>
            <a:r>
              <a:rPr sz="2400" spc="-5" dirty="0">
                <a:latin typeface="Times New Roman"/>
                <a:cs typeface="Times New Roman"/>
              </a:rPr>
              <a:t> storage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10GB </a:t>
            </a:r>
            <a:r>
              <a:rPr sz="2400" dirty="0">
                <a:latin typeface="Times New Roman"/>
                <a:cs typeface="Times New Roman"/>
              </a:rPr>
              <a:t>free space).</a:t>
            </a:r>
            <a:endParaRPr sz="2400">
              <a:latin typeface="Times New Roman"/>
              <a:cs typeface="Times New Roman"/>
            </a:endParaRPr>
          </a:p>
          <a:p>
            <a:pPr marL="355600" marR="33337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Graphics </a:t>
            </a:r>
            <a:r>
              <a:rPr sz="2400" b="1" spc="-5" dirty="0">
                <a:latin typeface="Times New Roman"/>
                <a:cs typeface="Times New Roman"/>
              </a:rPr>
              <a:t>Processing Unit (GPU) </a:t>
            </a:r>
            <a:r>
              <a:rPr sz="2400" b="1" dirty="0">
                <a:latin typeface="Times New Roman"/>
                <a:cs typeface="Times New Roman"/>
              </a:rPr>
              <a:t>(Optional):</a:t>
            </a:r>
            <a:r>
              <a:rPr sz="2400" dirty="0">
                <a:latin typeface="Times New Roman"/>
                <a:cs typeface="Times New Roman"/>
              </a:rPr>
              <a:t>A dedicated </a:t>
            </a:r>
            <a:r>
              <a:rPr sz="2400" spc="-5" dirty="0">
                <a:latin typeface="Times New Roman"/>
                <a:cs typeface="Times New Roman"/>
              </a:rPr>
              <a:t>GPU, </a:t>
            </a:r>
            <a:r>
              <a:rPr sz="2400" dirty="0">
                <a:latin typeface="Times New Roman"/>
                <a:cs typeface="Times New Roman"/>
              </a:rPr>
              <a:t>such as </a:t>
            </a:r>
            <a:r>
              <a:rPr sz="2400" spc="-5" dirty="0">
                <a:latin typeface="Times New Roman"/>
                <a:cs typeface="Times New Roman"/>
              </a:rPr>
              <a:t>NVIDIA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GeForce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GTX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AMD</a:t>
            </a:r>
            <a:r>
              <a:rPr sz="2400" dirty="0">
                <a:latin typeface="Times New Roman"/>
                <a:cs typeface="Times New Roman"/>
              </a:rPr>
              <a:t> Radeon,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significantly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accelerate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 learning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like </a:t>
            </a:r>
            <a:r>
              <a:rPr sz="2400" spc="-5" dirty="0">
                <a:latin typeface="Times New Roman"/>
                <a:cs typeface="Times New Roman"/>
              </a:rPr>
              <a:t>LSTM </a:t>
            </a:r>
            <a:r>
              <a:rPr sz="2400" dirty="0">
                <a:latin typeface="Times New Roman"/>
                <a:cs typeface="Times New Roman"/>
              </a:rPr>
              <a:t>networks. </a:t>
            </a:r>
            <a:r>
              <a:rPr sz="2400" spc="-15" dirty="0">
                <a:latin typeface="Times New Roman"/>
                <a:cs typeface="Times New Roman"/>
              </a:rPr>
              <a:t>However,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strictly required for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39207"/>
            <a:ext cx="761301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SYSTEM</a:t>
            </a:r>
            <a:r>
              <a:rPr spc="15" dirty="0"/>
              <a:t> </a:t>
            </a:r>
            <a:r>
              <a:rPr spc="-10" dirty="0"/>
              <a:t>REQUIREMENTS</a:t>
            </a:r>
            <a:r>
              <a:rPr spc="45" dirty="0"/>
              <a:t> </a:t>
            </a:r>
            <a:r>
              <a:rPr spc="-5" dirty="0"/>
              <a:t>– </a:t>
            </a:r>
            <a:r>
              <a:rPr spc="-7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65528"/>
            <a:ext cx="1100074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Software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Requirements:</a:t>
            </a:r>
            <a:endParaRPr sz="2400" dirty="0">
              <a:latin typeface="Times New Roman"/>
              <a:cs typeface="Times New Roman"/>
            </a:endParaRPr>
          </a:p>
          <a:p>
            <a:pPr marL="355600" marR="1244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Python: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implemented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3.7,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3.8)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355600" marR="3409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JSON </a:t>
            </a:r>
            <a:r>
              <a:rPr sz="2400" b="1" dirty="0">
                <a:latin typeface="Times New Roman"/>
                <a:cs typeface="Times New Roman"/>
              </a:rPr>
              <a:t>Data File: </a:t>
            </a:r>
            <a:r>
              <a:rPr sz="2400" dirty="0">
                <a:latin typeface="Times New Roman"/>
                <a:cs typeface="Times New Roman"/>
              </a:rPr>
              <a:t>Ensure you have a </a:t>
            </a:r>
            <a:r>
              <a:rPr sz="2400" spc="-5" dirty="0">
                <a:latin typeface="Times New Roman"/>
                <a:cs typeface="Times New Roman"/>
              </a:rPr>
              <a:t>JSON </a:t>
            </a:r>
            <a:r>
              <a:rPr sz="2400" dirty="0">
                <a:latin typeface="Times New Roman"/>
                <a:cs typeface="Times New Roman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named 'dataset1.json' </a:t>
            </a:r>
            <a:r>
              <a:rPr sz="2400" dirty="0">
                <a:latin typeface="Times New Roman"/>
                <a:cs typeface="Times New Roman"/>
              </a:rPr>
              <a:t>containing intents,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responses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chatbot.</a:t>
            </a: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NumPy: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NumPy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NumPy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 1.21.4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355600" marR="1390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NLTK </a:t>
            </a:r>
            <a:r>
              <a:rPr sz="2400" b="1" dirty="0">
                <a:latin typeface="Times New Roman"/>
                <a:cs typeface="Times New Roman"/>
              </a:rPr>
              <a:t>(Natural Language </a:t>
            </a:r>
            <a:r>
              <a:rPr sz="2400" b="1" spc="-25" dirty="0">
                <a:latin typeface="Times New Roman"/>
                <a:cs typeface="Times New Roman"/>
              </a:rPr>
              <a:t>Toolkit): </a:t>
            </a:r>
            <a:r>
              <a:rPr sz="2400" spc="-60" dirty="0">
                <a:latin typeface="Times New Roman"/>
                <a:cs typeface="Times New Roman"/>
              </a:rPr>
              <a:t>NLTK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library for natural language processing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lemmatization,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stemming,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more.</a:t>
            </a:r>
            <a:r>
              <a:rPr sz="2400" dirty="0">
                <a:latin typeface="Times New Roman"/>
                <a:cs typeface="Times New Roman"/>
              </a:rPr>
              <a:t> 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-60" dirty="0">
                <a:latin typeface="Times New Roman"/>
                <a:cs typeface="Times New Roman"/>
              </a:rPr>
              <a:t>NLTK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</a:t>
            </a: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3.6.5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  <a:p>
            <a:pPr marL="355600" marR="2540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Keras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TensorFlow: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Keras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high-level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API,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TensorFlow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 learning </a:t>
            </a:r>
            <a:r>
              <a:rPr sz="2400" spc="-5" dirty="0">
                <a:latin typeface="Times New Roman"/>
                <a:cs typeface="Times New Roman"/>
              </a:rPr>
              <a:t>framework </a:t>
            </a:r>
            <a:r>
              <a:rPr sz="2400" dirty="0">
                <a:latin typeface="Times New Roman"/>
                <a:cs typeface="Times New Roman"/>
              </a:rPr>
              <a:t>used as </a:t>
            </a:r>
            <a:r>
              <a:rPr sz="2400" spc="-25" dirty="0">
                <a:latin typeface="Times New Roman"/>
                <a:cs typeface="Times New Roman"/>
              </a:rPr>
              <a:t>Keras’s </a:t>
            </a:r>
            <a:r>
              <a:rPr sz="2400" dirty="0">
                <a:latin typeface="Times New Roman"/>
                <a:cs typeface="Times New Roman"/>
              </a:rPr>
              <a:t>backend. More than Keras version 2.6.0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8" y="839207"/>
            <a:ext cx="146177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</a:t>
            </a:r>
            <a:r>
              <a:rPr spc="-25" dirty="0"/>
              <a:t>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56765"/>
            <a:ext cx="1087120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Preprocessing: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812800" marR="73660" lvl="1" indent="-342900" algn="just">
              <a:lnSpc>
                <a:spcPct val="100000"/>
              </a:lnSpc>
              <a:buFont typeface="Arial MT"/>
              <a:buChar char="•"/>
              <a:tabLst>
                <a:tab pos="813435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Tokenization: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nltk.word_tokenize() </a:t>
            </a:r>
            <a:r>
              <a:rPr sz="2000" dirty="0">
                <a:latin typeface="Times New Roman"/>
                <a:cs typeface="Times New Roman"/>
              </a:rPr>
              <a:t>function from the </a:t>
            </a:r>
            <a:r>
              <a:rPr sz="2000" spc="-45" dirty="0">
                <a:latin typeface="Times New Roman"/>
                <a:cs typeface="Times New Roman"/>
              </a:rPr>
              <a:t>NLTK </a:t>
            </a:r>
            <a:r>
              <a:rPr sz="2000" dirty="0">
                <a:latin typeface="Times New Roman"/>
                <a:cs typeface="Times New Roman"/>
              </a:rPr>
              <a:t>library is used to tokenize (split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text</a:t>
            </a:r>
            <a:r>
              <a:rPr sz="2000" dirty="0">
                <a:latin typeface="Times New Roman"/>
                <a:cs typeface="Times New Roman"/>
              </a:rPr>
              <a:t> data.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breaks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sentences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phrases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further.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Lemmatization: </a:t>
            </a:r>
            <a:r>
              <a:rPr sz="2000" spc="-5" dirty="0">
                <a:latin typeface="Times New Roman"/>
                <a:cs typeface="Times New Roman"/>
              </a:rPr>
              <a:t>Lemmatization </a:t>
            </a:r>
            <a:r>
              <a:rPr sz="2000" dirty="0">
                <a:latin typeface="Times New Roman"/>
                <a:cs typeface="Times New Roman"/>
              </a:rPr>
              <a:t>is the process of reducing </a:t>
            </a:r>
            <a:r>
              <a:rPr sz="2000" spc="5" dirty="0">
                <a:latin typeface="Times New Roman"/>
                <a:cs typeface="Times New Roman"/>
              </a:rPr>
              <a:t>words </a:t>
            </a:r>
            <a:r>
              <a:rPr sz="2000" dirty="0">
                <a:latin typeface="Times New Roman"/>
                <a:cs typeface="Times New Roman"/>
              </a:rPr>
              <a:t>to their base or </a:t>
            </a:r>
            <a:r>
              <a:rPr sz="2000" spc="5" dirty="0">
                <a:latin typeface="Times New Roman"/>
                <a:cs typeface="Times New Roman"/>
              </a:rPr>
              <a:t>root </a:t>
            </a:r>
            <a:r>
              <a:rPr sz="2000" dirty="0">
                <a:latin typeface="Times New Roman"/>
                <a:cs typeface="Times New Roman"/>
              </a:rPr>
              <a:t>form.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initializes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WordNet </a:t>
            </a:r>
            <a:r>
              <a:rPr sz="2000" spc="-10" dirty="0">
                <a:latin typeface="Times New Roman"/>
                <a:cs typeface="Times New Roman"/>
              </a:rPr>
              <a:t>Lemmatizer(WordNetLemmatizer()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35" dirty="0">
                <a:latin typeface="Times New Roman"/>
                <a:cs typeface="Times New Roman"/>
              </a:rPr>
              <a:t>NLTK) </a:t>
            </a:r>
            <a:r>
              <a:rPr sz="2000" dirty="0">
                <a:latin typeface="Times New Roman"/>
                <a:cs typeface="Times New Roman"/>
              </a:rPr>
              <a:t>and applies it to each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tokenized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comprehension.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example,</a:t>
            </a:r>
            <a:r>
              <a:rPr sz="2000" dirty="0">
                <a:latin typeface="Times New Roman"/>
                <a:cs typeface="Times New Roman"/>
              </a:rPr>
              <a:t> words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"running,"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"ran,"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"runs"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lemmatized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 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"run."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91440" lvl="1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Bag of </a:t>
            </a:r>
            <a:r>
              <a:rPr sz="2000" b="1" spc="-20" dirty="0">
                <a:latin typeface="Times New Roman"/>
                <a:cs typeface="Times New Roman"/>
              </a:rPr>
              <a:t>Words </a:t>
            </a:r>
            <a:r>
              <a:rPr sz="2000" b="1" spc="-5" dirty="0">
                <a:latin typeface="Times New Roman"/>
                <a:cs typeface="Times New Roman"/>
              </a:rPr>
              <a:t>Representation: </a:t>
            </a:r>
            <a:r>
              <a:rPr sz="2000" dirty="0">
                <a:latin typeface="Times New Roman"/>
                <a:cs typeface="Times New Roman"/>
              </a:rPr>
              <a:t>The processed words are then used to create a "bag of words"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 document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(pattern).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 word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numerical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vector.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1119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Times New Roman</vt:lpstr>
      <vt:lpstr>Tw Cen MT</vt:lpstr>
      <vt:lpstr>Wingdings</vt:lpstr>
      <vt:lpstr>Circuit</vt:lpstr>
      <vt:lpstr>PowerPoint Presentation</vt:lpstr>
      <vt:lpstr>EVENT PLANNING CHATBOT USING  DEEP LEARNING</vt:lpstr>
      <vt:lpstr>AGENDA</vt:lpstr>
      <vt:lpstr>PROBLEM STATEMENT</vt:lpstr>
      <vt:lpstr>PROJECT OVERVIEW</vt:lpstr>
      <vt:lpstr>PROPOSED SOLUTION</vt:lpstr>
      <vt:lpstr>SYSTEM REQUIREMENTS</vt:lpstr>
      <vt:lpstr>SYSTEM REQUIREMENTS – CONT.</vt:lpstr>
      <vt:lpstr>MODEL</vt:lpstr>
      <vt:lpstr>MODEL – CONT.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E</dc:creator>
  <cp:lastModifiedBy>Nithish S</cp:lastModifiedBy>
  <cp:revision>4</cp:revision>
  <dcterms:created xsi:type="dcterms:W3CDTF">2024-04-04T17:43:23Z</dcterms:created>
  <dcterms:modified xsi:type="dcterms:W3CDTF">2024-04-05T04:50:21Z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2024-04-04T00:00:00Z</vt:filetime>
  </property>
</Properties>
</file>