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906" userDrawn="1">
          <p15:clr>
            <a:srgbClr val="A4A3A4"/>
          </p15:clr>
        </p15:guide>
        <p15:guide id="7" orient="horz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EDC8"/>
    <a:srgbClr val="FFFFFF"/>
    <a:srgbClr val="374D7C"/>
    <a:srgbClr val="FEFADF"/>
    <a:srgbClr val="32C3FF"/>
    <a:srgbClr val="9DBDB8"/>
    <a:srgbClr val="BD6D26"/>
    <a:srgbClr val="243919"/>
    <a:srgbClr val="28371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71649" autoAdjust="0"/>
  </p:normalViewPr>
  <p:slideViewPr>
    <p:cSldViewPr snapToGrid="0">
      <p:cViewPr>
        <p:scale>
          <a:sx n="91" d="100"/>
          <a:sy n="91" d="100"/>
        </p:scale>
        <p:origin x="1350" y="-426"/>
      </p:cViewPr>
      <p:guideLst>
        <p:guide orient="horz" pos="1026"/>
        <p:guide pos="3840"/>
        <p:guide pos="438"/>
        <p:guide pos="2026"/>
        <p:guide pos="7242"/>
        <p:guide pos="4906"/>
        <p:guide orient="horz" pos="24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Ironhack_score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6EDC8"/>
              </a:solidFill>
              <a:ln w="9525">
                <a:noFill/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Sheet3!$B$3:$B$12</c:f>
              <c:numCache>
                <c:formatCode>General</c:formatCode>
                <c:ptCount val="10"/>
                <c:pt idx="0">
                  <c:v>4.01</c:v>
                </c:pt>
                <c:pt idx="1">
                  <c:v>4.43</c:v>
                </c:pt>
                <c:pt idx="2">
                  <c:v>4.46</c:v>
                </c:pt>
                <c:pt idx="3">
                  <c:v>4.7300000000000004</c:v>
                </c:pt>
                <c:pt idx="4">
                  <c:v>4.83</c:v>
                </c:pt>
                <c:pt idx="5">
                  <c:v>4.87</c:v>
                </c:pt>
                <c:pt idx="6">
                  <c:v>4.8899999999999997</c:v>
                </c:pt>
                <c:pt idx="7">
                  <c:v>4.96</c:v>
                </c:pt>
                <c:pt idx="8">
                  <c:v>4.76</c:v>
                </c:pt>
                <c:pt idx="9">
                  <c:v>4.67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8B-4F5C-BCAF-1F19A740FE74}"/>
            </c:ext>
          </c:extLst>
        </c:ser>
        <c:ser>
          <c:idx val="1"/>
          <c:order val="1"/>
          <c:tx>
            <c:v>Thinkful_score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BD6D26"/>
              </a:solidFill>
              <a:ln w="9525">
                <a:noFill/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Sheet3!$D$3:$D$12</c:f>
              <c:numCache>
                <c:formatCode>General</c:formatCode>
                <c:ptCount val="10"/>
                <c:pt idx="2">
                  <c:v>4.1900000000000004</c:v>
                </c:pt>
                <c:pt idx="3">
                  <c:v>3.16</c:v>
                </c:pt>
                <c:pt idx="4">
                  <c:v>4.41</c:v>
                </c:pt>
                <c:pt idx="5">
                  <c:v>4.66</c:v>
                </c:pt>
                <c:pt idx="6">
                  <c:v>4.8</c:v>
                </c:pt>
                <c:pt idx="7">
                  <c:v>4.76</c:v>
                </c:pt>
                <c:pt idx="8">
                  <c:v>3.99</c:v>
                </c:pt>
                <c:pt idx="9">
                  <c:v>3.82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8B-4F5C-BCAF-1F19A740FE74}"/>
            </c:ext>
          </c:extLst>
        </c:ser>
        <c:ser>
          <c:idx val="2"/>
          <c:order val="2"/>
          <c:tx>
            <c:v>LeWagon_score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74D7C"/>
              </a:solidFill>
              <a:ln w="9525">
                <a:noFill/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Sheet3!$F$3:$F$12</c:f>
              <c:numCache>
                <c:formatCode>General</c:formatCode>
                <c:ptCount val="10"/>
                <c:pt idx="0">
                  <c:v>4.76</c:v>
                </c:pt>
                <c:pt idx="1">
                  <c:v>4.8899999999999997</c:v>
                </c:pt>
                <c:pt idx="2">
                  <c:v>4.92</c:v>
                </c:pt>
                <c:pt idx="3">
                  <c:v>4.92</c:v>
                </c:pt>
                <c:pt idx="4">
                  <c:v>4.9400000000000004</c:v>
                </c:pt>
                <c:pt idx="5">
                  <c:v>4.9400000000000004</c:v>
                </c:pt>
                <c:pt idx="6">
                  <c:v>4.95</c:v>
                </c:pt>
                <c:pt idx="7">
                  <c:v>4.97</c:v>
                </c:pt>
                <c:pt idx="8">
                  <c:v>4.9800000000000004</c:v>
                </c:pt>
                <c:pt idx="9">
                  <c:v>4.83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8B-4F5C-BCAF-1F19A740F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13439"/>
        <c:axId val="1157830223"/>
      </c:scatterChart>
      <c:valAx>
        <c:axId val="1234413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830223"/>
        <c:crosses val="autoZero"/>
        <c:crossBetween val="midCat"/>
      </c:valAx>
      <c:valAx>
        <c:axId val="115783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13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v>Ironhack_reviews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46EDC8"/>
                </a:solidFill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Sheet3!$C$3:$C$12</c:f>
              <c:numCache>
                <c:formatCode>General</c:formatCode>
                <c:ptCount val="10"/>
                <c:pt idx="0">
                  <c:v>20</c:v>
                </c:pt>
                <c:pt idx="1">
                  <c:v>133</c:v>
                </c:pt>
                <c:pt idx="2">
                  <c:v>79</c:v>
                </c:pt>
                <c:pt idx="3">
                  <c:v>260</c:v>
                </c:pt>
                <c:pt idx="4">
                  <c:v>190</c:v>
                </c:pt>
                <c:pt idx="5">
                  <c:v>292</c:v>
                </c:pt>
                <c:pt idx="6">
                  <c:v>224</c:v>
                </c:pt>
                <c:pt idx="7">
                  <c:v>26</c:v>
                </c:pt>
                <c:pt idx="8">
                  <c:v>19</c:v>
                </c:pt>
                <c:pt idx="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06-4F4A-99F0-CBB288229B2B}"/>
            </c:ext>
          </c:extLst>
        </c:ser>
        <c:ser>
          <c:idx val="3"/>
          <c:order val="1"/>
          <c:tx>
            <c:v>Thinkful_reviews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BD6D26"/>
                </a:solidFill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Sheet3!$E$3:$E$12</c:f>
              <c:numCache>
                <c:formatCode>General</c:formatCode>
                <c:ptCount val="10"/>
                <c:pt idx="2">
                  <c:v>18</c:v>
                </c:pt>
                <c:pt idx="3">
                  <c:v>29</c:v>
                </c:pt>
                <c:pt idx="4">
                  <c:v>107</c:v>
                </c:pt>
                <c:pt idx="5">
                  <c:v>230</c:v>
                </c:pt>
                <c:pt idx="6">
                  <c:v>153</c:v>
                </c:pt>
                <c:pt idx="7">
                  <c:v>101</c:v>
                </c:pt>
                <c:pt idx="8">
                  <c:v>19</c:v>
                </c:pt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06-4F4A-99F0-CBB288229B2B}"/>
            </c:ext>
          </c:extLst>
        </c:ser>
        <c:ser>
          <c:idx val="0"/>
          <c:order val="2"/>
          <c:tx>
            <c:v>LeWagon_reviews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374D7C"/>
                </a:solidFill>
              </a:ln>
              <a:effectLst/>
            </c:spPr>
          </c:marker>
          <c:xVal>
            <c:numRef>
              <c:f>Sheet3!$A$3:$A$12</c:f>
              <c:numCache>
                <c:formatCode>General</c:formatCode>
                <c:ptCount val="10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</c:numCache>
            </c:numRef>
          </c:xVal>
          <c:yVal>
            <c:numRef>
              <c:f>Sheet3!$G$3:$G$12</c:f>
              <c:numCache>
                <c:formatCode>General</c:formatCode>
                <c:ptCount val="10"/>
                <c:pt idx="0">
                  <c:v>93</c:v>
                </c:pt>
                <c:pt idx="1">
                  <c:v>395</c:v>
                </c:pt>
                <c:pt idx="2">
                  <c:v>337</c:v>
                </c:pt>
                <c:pt idx="3">
                  <c:v>477</c:v>
                </c:pt>
                <c:pt idx="4">
                  <c:v>563</c:v>
                </c:pt>
                <c:pt idx="5">
                  <c:v>444</c:v>
                </c:pt>
                <c:pt idx="6">
                  <c:v>254</c:v>
                </c:pt>
                <c:pt idx="7">
                  <c:v>76</c:v>
                </c:pt>
                <c:pt idx="8">
                  <c:v>13</c:v>
                </c:pt>
                <c:pt idx="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06-4F4A-99F0-CBB288229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413439"/>
        <c:axId val="1157830223"/>
      </c:scatterChart>
      <c:valAx>
        <c:axId val="1234413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830223"/>
        <c:crosses val="autoZero"/>
        <c:crossBetween val="midCat"/>
      </c:valAx>
      <c:valAx>
        <c:axId val="115783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reviews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13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0.59874</cdr:x>
      <cdr:y>0.31581</cdr:y>
    </cdr:from>
    <cdr:to>
      <cdr:x>0.87427</cdr:x>
      <cdr:y>0.40576</cdr:y>
    </cdr:to>
    <cdr:sp macro="" textlink="">
      <cdr:nvSpPr>
        <cdr:cNvPr id="2" name="Free-form: Shape 1">
          <a:extLst xmlns:a="http://schemas.openxmlformats.org/drawingml/2006/main">
            <a:ext uri="{FF2B5EF4-FFF2-40B4-BE49-F238E27FC236}">
              <a16:creationId xmlns:a16="http://schemas.microsoft.com/office/drawing/2014/main" id="{5EFC7327-D7E5-8EE1-EA77-2307328232D5}"/>
            </a:ext>
          </a:extLst>
        </cdr:cNvPr>
        <cdr:cNvSpPr/>
      </cdr:nvSpPr>
      <cdr:spPr>
        <a:xfrm xmlns:a="http://schemas.openxmlformats.org/drawingml/2006/main">
          <a:off x="2371003" y="750375"/>
          <a:ext cx="1091116" cy="213702"/>
        </a:xfrm>
        <a:custGeom xmlns:a="http://schemas.openxmlformats.org/drawingml/2006/main">
          <a:avLst/>
          <a:gdLst>
            <a:gd name="connsiteX0" fmla="*/ 0 w 1091116"/>
            <a:gd name="connsiteY0" fmla="*/ 0 h 213702"/>
            <a:gd name="connsiteX1" fmla="*/ 359596 w 1091116"/>
            <a:gd name="connsiteY1" fmla="*/ 22603 h 213702"/>
            <a:gd name="connsiteX2" fmla="*/ 776726 w 1091116"/>
            <a:gd name="connsiteY2" fmla="*/ 90412 h 213702"/>
            <a:gd name="connsiteX3" fmla="*/ 1091116 w 1091116"/>
            <a:gd name="connsiteY3" fmla="*/ 213702 h 21370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</a:cxnLst>
          <a:rect l="l" t="t" r="r" b="b"/>
          <a:pathLst>
            <a:path w="1091116" h="213702">
              <a:moveTo>
                <a:pt x="0" y="0"/>
              </a:moveTo>
              <a:cubicBezTo>
                <a:pt x="115071" y="3767"/>
                <a:pt x="230142" y="7534"/>
                <a:pt x="359596" y="22603"/>
              </a:cubicBezTo>
              <a:cubicBezTo>
                <a:pt x="489050" y="37672"/>
                <a:pt x="654806" y="58562"/>
                <a:pt x="776726" y="90412"/>
              </a:cubicBezTo>
              <a:cubicBezTo>
                <a:pt x="898646" y="122262"/>
                <a:pt x="994881" y="167982"/>
                <a:pt x="1091116" y="213702"/>
              </a:cubicBezTo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FF0000"/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0.5471</cdr:x>
      <cdr:y>0.17544</cdr:y>
    </cdr:from>
    <cdr:to>
      <cdr:x>0.87354</cdr:x>
      <cdr:y>0.88194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EBFB711-1187-DC65-C5CC-93B2D040C616}"/>
            </a:ext>
          </a:extLst>
        </cdr:cNvPr>
        <cdr:cNvSpPr/>
      </cdr:nvSpPr>
      <cdr:spPr>
        <a:xfrm xmlns:a="http://schemas.openxmlformats.org/drawingml/2006/main">
          <a:off x="2228282" y="436018"/>
          <a:ext cx="1329559" cy="175585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1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8FB9-7FA3-4F66-91C7-775AB9FDFBD6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B7218-1479-48EF-B6CD-769069610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5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4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First step we took was to shape the competitive landscape </a:t>
            </a:r>
            <a:r>
              <a:rPr lang="en-US" b="0" dirty="0">
                <a:sym typeface="Wingdings" panose="05000000000000000000" pitchFamily="2" charset="2"/>
              </a:rPr>
              <a:t>based on </a:t>
            </a:r>
            <a:r>
              <a:rPr lang="en-US" b="1" dirty="0">
                <a:sym typeface="Wingdings" panose="05000000000000000000" pitchFamily="2" charset="2"/>
              </a:rPr>
              <a:t>3 criteria </a:t>
            </a:r>
            <a:r>
              <a:rPr lang="en-US" b="0" dirty="0">
                <a:sym typeface="Wingdings" panose="05000000000000000000" pitchFamily="2" charset="2"/>
              </a:rPr>
              <a:t>(Comments table)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Courses offered:</a:t>
            </a:r>
            <a:r>
              <a:rPr lang="en-US" b="0" dirty="0">
                <a:sym typeface="Wingdings" panose="05000000000000000000" pitchFamily="2" charset="2"/>
              </a:rPr>
              <a:t> 3 or 4 gave as All-rounder vs. 1 or 2 that gave Focused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Average score: </a:t>
            </a:r>
            <a:r>
              <a:rPr lang="en-US" b="0" dirty="0">
                <a:sym typeface="Wingdings" panose="05000000000000000000" pitchFamily="2" charset="2"/>
              </a:rPr>
              <a:t>we dropped that, due to small range limitation (4.14-4.96)</a:t>
            </a:r>
            <a:endParaRPr lang="en-US" b="1" dirty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Reviews count:</a:t>
            </a:r>
            <a:r>
              <a:rPr lang="en-US" b="0" dirty="0">
                <a:sym typeface="Wingdings" panose="05000000000000000000" pitchFamily="2" charset="2"/>
              </a:rPr>
              <a:t> allowed us to find Direct competitors (from bigger, down to 40% smaller), Prospect (40-60%) and Food (&lt;60%)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We saw several </a:t>
            </a:r>
            <a:r>
              <a:rPr lang="en-US" b="1" dirty="0">
                <a:sym typeface="Wingdings" panose="05000000000000000000" pitchFamily="2" charset="2"/>
              </a:rPr>
              <a:t>limitations, e.g.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0 tracks offered gave Passive (irrelevant); this is a parsing </a:t>
            </a:r>
            <a:r>
              <a:rPr lang="en-US" b="1" dirty="0">
                <a:sym typeface="Wingdings" panose="05000000000000000000" pitchFamily="2" charset="2"/>
              </a:rPr>
              <a:t>weakness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the total count can be misleading for the “composition” of programs, better to split by course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ym typeface="Wingdings" panose="05000000000000000000" pitchFamily="2" charset="2"/>
              </a:rPr>
              <a:t>counts don’t show the time-dependence (e.g. if it is a true “rising” prospect or a “falling” one; we will expand on that for Thinkful and Le Wagon on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6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taking a look on the metrics snapshot:</a:t>
            </a:r>
          </a:p>
          <a:p>
            <a:r>
              <a:rPr lang="en-US" dirty="0"/>
              <a:t>Ironhack makes it in courses and reviews, however</a:t>
            </a:r>
          </a:p>
          <a:p>
            <a:r>
              <a:rPr lang="en-US" dirty="0"/>
              <a:t>Le Wagon keeps focus and dominates 2 of them</a:t>
            </a:r>
          </a:p>
          <a:p>
            <a:r>
              <a:rPr lang="en-US" dirty="0"/>
              <a:t>Thinkful looks like Ironhack-but-not-there-yet</a:t>
            </a:r>
          </a:p>
          <a:p>
            <a:endParaRPr lang="en-US" dirty="0"/>
          </a:p>
          <a:p>
            <a:r>
              <a:rPr lang="en-US" dirty="0"/>
              <a:t>On top, the time development of average score indicates that Le Wagon is keeping its shape; What about the other two?</a:t>
            </a:r>
          </a:p>
          <a:p>
            <a:r>
              <a:rPr lang="en-US" dirty="0"/>
              <a:t>In connection to the total review numbers; maybe an indication that switchup.org is not performing as it used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4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B7218-1479-48EF-B6CD-7690696102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3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FF1-C584-A09C-7384-3E378973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8DD9-4D51-9FFA-E098-07CDDC44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2A3A-3B91-E3D6-D2C6-87778CEC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61A3-39A0-70B1-E9E3-7F2CD621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B661-3701-9F18-0DB8-E73D63E4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3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2902-8B5A-7F89-E2F6-3C1FA6B7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8834-6646-0873-D6E4-B9280E91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165C-BDB4-7195-3C02-4A78C5DE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8A1A-1592-3398-D102-AA788B0D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DEA1-F382-8D9F-5FD0-06FADEE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4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84B22-5A6B-6E93-1F7B-DB0088242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6BE2-8722-A9AC-5945-28CC8F8E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3017-B221-7F8D-7BCC-741E16AF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AC-F37C-3937-2E75-2527D9D9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D587-5995-4D1D-5922-669146A4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3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B1D0-0D98-9CF9-E52B-6DEBA9B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47AC-2196-E7A2-A1E3-AA5B808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490F-CAB9-7B4F-C600-FD51E001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124D-77B6-B171-93FD-581D361E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AA7C-5E1F-34F3-BB8B-9513BD5E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30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C4BD-168D-F13B-3B19-BDC586C9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FB0C1-FE6C-652D-D94C-6C657048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7EB0-EAF8-D980-E814-D210DF7B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AC90-C09A-050B-ACF1-A0507A52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A8BB-9125-B00F-CAB9-39B7F18E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03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3594-6885-72B6-5BE3-AC110165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DFBE-2F9D-20D9-E23A-49CCD67DA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121C-B009-322A-6BCC-3E9BD2C2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62862-2BF0-C0AE-A192-0498C52E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93AA-6F73-724F-2DB2-38C45910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303F-A910-DCF2-33D6-62ABE142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47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27F0-CE19-D01C-BA6C-AEBF953B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DAF8-6FD0-4519-50AC-2D241E50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21EA-6F0E-2871-2888-D7F0DEAC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F12D-8EBA-37C1-5565-FEDD00B9B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21B48-F53D-E04D-CEC1-254BBF7B8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D3C1E-26CA-2433-ABA8-8DC27885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EB92C-D767-12BC-FAD7-093B4A83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4ABA9-1A4E-F615-0D2F-90C37278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2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898-D86E-8374-DDF5-AF8496A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63626-2D47-7FC2-2563-3D321CAD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B28D-C4F2-61BB-3FD5-9FCEDC09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4C89-475A-D8CE-8460-0CBF609D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39F06-A601-6A90-56D8-F73A9B81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DAD55-40ED-5D34-78BD-62A24CD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278A-ACB7-2038-A2B8-38A2364F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4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72EF-4ED3-B330-A9B2-71560EB8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B499-B875-463C-3E98-953D143D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4B96-A486-98C9-4919-7EDBFF44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2F1BE-7C74-8FC6-865F-338509CE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E1A7-C1FF-26B2-895C-5158A95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9D5F-E079-A160-4806-CD3595A2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60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AC19-9C64-55CE-3F4B-2D8FA034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751AD-7FAD-B012-3524-21980E197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12D9A-633E-6CB2-0C8F-75256781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C013-E585-16E2-EB7B-9E046C8C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DB49-9139-8ADA-F594-2BA7C5FB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E87B-7E3A-7929-02ED-D3281C53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1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DDC18-6334-2BAD-03CF-F948CA4C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6F83-FECE-AF58-E9CB-2C6AE0DF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8F-AB99-6F4B-65AB-F904BC16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80A9-117F-4BBC-AAF8-6D2EBC01F1F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B5C2-BC5E-5087-9645-965A5B4B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8C56-F963-6C80-85DB-6C86476E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18F2-7516-45F1-ADDC-84EDB7571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hyperlink" Target="https://emojipedia.org/water-wav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5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7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93" name="Group 79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4" name="Freeform: Shape 80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1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82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83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AD8AD21-3359-8CF9-D1AF-4115812318ED}"/>
              </a:ext>
            </a:extLst>
          </p:cNvPr>
          <p:cNvSpPr/>
          <p:nvPr/>
        </p:nvSpPr>
        <p:spPr>
          <a:xfrm>
            <a:off x="8059428" y="4073197"/>
            <a:ext cx="1440000" cy="720000"/>
          </a:xfrm>
          <a:prstGeom prst="rect">
            <a:avLst/>
          </a:prstGeom>
          <a:solidFill>
            <a:srgbClr val="46E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Schools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PK: </a:t>
            </a:r>
            <a:r>
              <a:rPr lang="en-US" sz="1100" dirty="0" err="1"/>
              <a:t>school_id</a:t>
            </a:r>
            <a:endParaRPr lang="en-GB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4D31B-3081-0AA1-C49D-C34C766A4ACC}"/>
              </a:ext>
            </a:extLst>
          </p:cNvPr>
          <p:cNvSpPr/>
          <p:nvPr/>
        </p:nvSpPr>
        <p:spPr>
          <a:xfrm>
            <a:off x="6068621" y="4073195"/>
            <a:ext cx="1440000" cy="720000"/>
          </a:xfrm>
          <a:prstGeom prst="rect">
            <a:avLst/>
          </a:prstGeom>
          <a:solidFill>
            <a:srgbClr val="243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Comments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PK: </a:t>
            </a:r>
            <a:r>
              <a:rPr lang="en-US" sz="1100" dirty="0" err="1"/>
              <a:t>comment_id</a:t>
            </a:r>
            <a:endParaRPr lang="en-US" sz="1100" dirty="0"/>
          </a:p>
          <a:p>
            <a:pPr algn="ctr">
              <a:spcAft>
                <a:spcPts val="600"/>
              </a:spcAft>
            </a:pPr>
            <a:r>
              <a:rPr lang="en-US" sz="1100" dirty="0"/>
              <a:t>FK: </a:t>
            </a:r>
            <a:r>
              <a:rPr lang="en-US" sz="1100" dirty="0" err="1"/>
              <a:t>school_id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7AC92-E4A2-1028-8B46-C0F44ACFBF80}"/>
              </a:ext>
            </a:extLst>
          </p:cNvPr>
          <p:cNvSpPr/>
          <p:nvPr/>
        </p:nvSpPr>
        <p:spPr>
          <a:xfrm>
            <a:off x="9897834" y="4065702"/>
            <a:ext cx="1440000" cy="720000"/>
          </a:xfrm>
          <a:prstGeom prst="rect">
            <a:avLst/>
          </a:prstGeom>
          <a:solidFill>
            <a:srgbClr val="37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>
                <a:highlight>
                  <a:srgbClr val="374D7C"/>
                </a:highlight>
              </a:rPr>
              <a:t>Badges</a:t>
            </a:r>
          </a:p>
          <a:p>
            <a:pPr algn="ctr">
              <a:spcAft>
                <a:spcPts val="600"/>
              </a:spcAft>
            </a:pPr>
            <a:r>
              <a:rPr lang="en-US" sz="1100" dirty="0">
                <a:highlight>
                  <a:srgbClr val="374D7C"/>
                </a:highlight>
              </a:rPr>
              <a:t>FK: </a:t>
            </a:r>
            <a:r>
              <a:rPr lang="en-US" sz="1100" dirty="0" err="1">
                <a:highlight>
                  <a:srgbClr val="374D7C"/>
                </a:highlight>
              </a:rPr>
              <a:t>school_id</a:t>
            </a:r>
            <a:endParaRPr lang="en-GB" sz="1100" dirty="0">
              <a:highlight>
                <a:srgbClr val="374D7C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FDB46-F274-9698-AB37-E00752B72073}"/>
              </a:ext>
            </a:extLst>
          </p:cNvPr>
          <p:cNvSpPr/>
          <p:nvPr/>
        </p:nvSpPr>
        <p:spPr>
          <a:xfrm>
            <a:off x="9897834" y="5213170"/>
            <a:ext cx="1440000" cy="720000"/>
          </a:xfrm>
          <a:prstGeom prst="rect">
            <a:avLst/>
          </a:prstGeom>
          <a:solidFill>
            <a:srgbClr val="9DBD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Locations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PK: </a:t>
            </a:r>
            <a:r>
              <a:rPr lang="en-US" sz="1100" dirty="0" err="1"/>
              <a:t>location_id</a:t>
            </a:r>
            <a:endParaRPr lang="en-US" sz="1100" dirty="0"/>
          </a:p>
          <a:p>
            <a:pPr algn="ctr">
              <a:spcAft>
                <a:spcPts val="600"/>
              </a:spcAft>
            </a:pPr>
            <a:r>
              <a:rPr lang="en-US" sz="1100" dirty="0"/>
              <a:t>FK: </a:t>
            </a:r>
            <a:r>
              <a:rPr lang="en-US" sz="1100" dirty="0" err="1"/>
              <a:t>school_id</a:t>
            </a:r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EE884-19B1-9961-793E-36206A388245}"/>
              </a:ext>
            </a:extLst>
          </p:cNvPr>
          <p:cNvSpPr/>
          <p:nvPr/>
        </p:nvSpPr>
        <p:spPr>
          <a:xfrm>
            <a:off x="9897834" y="2918234"/>
            <a:ext cx="1440000" cy="720000"/>
          </a:xfrm>
          <a:prstGeom prst="rect">
            <a:avLst/>
          </a:prstGeom>
          <a:solidFill>
            <a:srgbClr val="BD6D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dirty="0"/>
              <a:t>Courses</a:t>
            </a:r>
          </a:p>
          <a:p>
            <a:pPr algn="ctr">
              <a:spcAft>
                <a:spcPts val="600"/>
              </a:spcAft>
            </a:pPr>
            <a:r>
              <a:rPr lang="en-US" sz="1100" dirty="0"/>
              <a:t>FK: </a:t>
            </a:r>
            <a:r>
              <a:rPr lang="en-US" sz="1100" dirty="0" err="1"/>
              <a:t>school_id</a:t>
            </a:r>
            <a:endParaRPr lang="en-GB" sz="11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089E6F-BCF4-2B05-5BCE-61DCC8B4FBA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7508621" y="4433195"/>
            <a:ext cx="550807" cy="2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6DD096B-E3C3-8B07-4105-472FDD052C3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9499428" y="4425701"/>
            <a:ext cx="398406" cy="7495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80C449A-3290-3B92-4BCD-EFC618799B18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8779428" y="3278233"/>
            <a:ext cx="1118406" cy="79496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DB496B7-8444-C68A-7E3A-4111F6984931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rot="10800000">
            <a:off x="8779428" y="4793198"/>
            <a:ext cx="1118406" cy="77997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DA492C-FA5A-6B1F-F68B-346903529B57}"/>
              </a:ext>
            </a:extLst>
          </p:cNvPr>
          <p:cNvGrpSpPr/>
          <p:nvPr/>
        </p:nvGrpSpPr>
        <p:grpSpPr>
          <a:xfrm>
            <a:off x="6880584" y="1749425"/>
            <a:ext cx="3908716" cy="720236"/>
            <a:chOff x="6379863" y="1577934"/>
            <a:chExt cx="3908716" cy="720236"/>
          </a:xfrm>
        </p:grpSpPr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06650795-77E4-77C4-5C20-D2333956A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863" y="1577934"/>
              <a:ext cx="657034" cy="720000"/>
            </a:xfrm>
            <a:prstGeom prst="rect">
              <a:avLst/>
            </a:prstGeom>
          </p:spPr>
        </p:pic>
        <p:pic>
          <p:nvPicPr>
            <p:cNvPr id="50" name="Picture 49" descr="Logo, company name&#10;&#10;Description automatically generated">
              <a:extLst>
                <a:ext uri="{FF2B5EF4-FFF2-40B4-BE49-F238E27FC236}">
                  <a16:creationId xmlns:a16="http://schemas.microsoft.com/office/drawing/2014/main" id="{7729AAFF-FAD6-FBC3-F300-D58D550F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8579" y="1577934"/>
              <a:ext cx="720000" cy="720000"/>
            </a:xfrm>
            <a:prstGeom prst="rect">
              <a:avLst/>
            </a:prstGeom>
          </p:spPr>
        </p:pic>
        <p:pic>
          <p:nvPicPr>
            <p:cNvPr id="52" name="Picture 51" descr="Text&#10;&#10;Description automatically generated">
              <a:extLst>
                <a:ext uri="{FF2B5EF4-FFF2-40B4-BE49-F238E27FC236}">
                  <a16:creationId xmlns:a16="http://schemas.microsoft.com/office/drawing/2014/main" id="{E57C890C-0F43-475A-7626-AC9AA5115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641" y="1577934"/>
              <a:ext cx="720000" cy="720000"/>
            </a:xfrm>
            <a:prstGeom prst="rect">
              <a:avLst/>
            </a:prstGeom>
          </p:spPr>
        </p:pic>
        <p:pic>
          <p:nvPicPr>
            <p:cNvPr id="54" name="Picture 53" descr="A picture containing text, lamp&#10;&#10;Description automatically generated">
              <a:extLst>
                <a:ext uri="{FF2B5EF4-FFF2-40B4-BE49-F238E27FC236}">
                  <a16:creationId xmlns:a16="http://schemas.microsoft.com/office/drawing/2014/main" id="{43BC6844-969D-62C2-AE13-BFF4055D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535" y="1578170"/>
              <a:ext cx="561468" cy="720000"/>
            </a:xfrm>
            <a:prstGeom prst="rect">
              <a:avLst/>
            </a:prstGeom>
          </p:spPr>
        </p:pic>
        <p:pic>
          <p:nvPicPr>
            <p:cNvPr id="56" name="Picture 55" descr="Logo, company name&#10;&#10;Description automatically generated">
              <a:extLst>
                <a:ext uri="{FF2B5EF4-FFF2-40B4-BE49-F238E27FC236}">
                  <a16:creationId xmlns:a16="http://schemas.microsoft.com/office/drawing/2014/main" id="{1E4491A0-A381-F6CF-1F25-8FF1C8299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141" y="1577934"/>
              <a:ext cx="720000" cy="720000"/>
            </a:xfrm>
            <a:prstGeom prst="rect">
              <a:avLst/>
            </a:prstGeom>
          </p:spPr>
        </p:pic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4057AE86-7943-5272-17A2-8DB0910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 project kick-off</a:t>
            </a:r>
            <a:endParaRPr lang="en-GB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FB616C6-FDC7-A901-B4E0-8FBBD5CAE9D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Competitive analysis project for Ironhack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flow towards a database</a:t>
            </a:r>
          </a:p>
          <a:p>
            <a:r>
              <a:rPr lang="en-US" sz="2400" dirty="0"/>
              <a:t>Population scraping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selenium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  <a:p>
            <a:r>
              <a:rPr lang="en-US" sz="2400" dirty="0"/>
              <a:t>Python connector (3x F)</a:t>
            </a:r>
          </a:p>
          <a:p>
            <a:r>
              <a:rPr lang="en-US" sz="2400" dirty="0"/>
              <a:t>SQL database</a:t>
            </a:r>
          </a:p>
          <a:p>
            <a:r>
              <a:rPr lang="en-US" sz="2400" dirty="0"/>
              <a:t>Queries</a:t>
            </a:r>
            <a:endParaRPr lang="en-GB" sz="2400" dirty="0"/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CD9E0091-3439-F647-2E62-F67B203CE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60" y="252793"/>
            <a:ext cx="1122993" cy="1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C54E58-1439-F8D1-9F1E-D556AA2A73DB}"/>
              </a:ext>
            </a:extLst>
          </p:cNvPr>
          <p:cNvGrpSpPr/>
          <p:nvPr/>
        </p:nvGrpSpPr>
        <p:grpSpPr>
          <a:xfrm>
            <a:off x="794416" y="1481220"/>
            <a:ext cx="10195054" cy="5217292"/>
            <a:chOff x="732995" y="1640708"/>
            <a:chExt cx="10195054" cy="521729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169482-23D8-C05A-EE31-714E0F49CC5D}"/>
                </a:ext>
              </a:extLst>
            </p:cNvPr>
            <p:cNvSpPr txBox="1"/>
            <p:nvPr/>
          </p:nvSpPr>
          <p:spPr>
            <a:xfrm>
              <a:off x="732995" y="3484899"/>
              <a:ext cx="186570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Thinkful</a:t>
              </a:r>
              <a:r>
                <a:rPr lang="el-GR" sz="1200" b="1" dirty="0"/>
                <a:t> -50%</a:t>
              </a:r>
              <a:endParaRPr lang="en-US" sz="1200" b="1" dirty="0"/>
            </a:p>
            <a:p>
              <a:r>
                <a:rPr lang="en-US" i="1" dirty="0"/>
                <a:t>Prospects</a:t>
              </a:r>
            </a:p>
            <a:p>
              <a:r>
                <a:rPr lang="en-US" sz="1200" dirty="0" err="1"/>
                <a:t>Hackwagon</a:t>
              </a:r>
              <a:r>
                <a:rPr lang="en-US" sz="1200" dirty="0"/>
                <a:t> Academy -40%</a:t>
              </a:r>
            </a:p>
            <a:p>
              <a:r>
                <a:rPr lang="en-US" sz="1200" dirty="0"/>
                <a:t>Coding Dojo -60%</a:t>
              </a:r>
            </a:p>
            <a:p>
              <a:r>
                <a:rPr lang="en-US" sz="1200" dirty="0"/>
                <a:t>Software Development </a:t>
              </a:r>
            </a:p>
            <a:p>
              <a:r>
                <a:rPr lang="en-US" sz="1200" dirty="0"/>
                <a:t>Academy -60% 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r>
                <a:rPr lang="en-US" sz="1200" dirty="0" err="1"/>
                <a:t>Nucamp</a:t>
              </a:r>
              <a:r>
                <a:rPr lang="en-US" sz="1200" dirty="0"/>
                <a:t> -50%</a:t>
              </a:r>
            </a:p>
            <a:p>
              <a:r>
                <a:rPr lang="en-US" sz="1200" dirty="0"/>
                <a:t>Makers Academy -60%</a:t>
              </a:r>
            </a:p>
            <a:p>
              <a:endParaRPr lang="en-US" sz="1200" dirty="0"/>
            </a:p>
          </p:txBody>
        </p:sp>
        <p:pic>
          <p:nvPicPr>
            <p:cNvPr id="84" name="Picture 8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6EF8E0DF-61CB-57E9-AE7B-A9F21C15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967" y="2968903"/>
              <a:ext cx="1529166" cy="1653153"/>
            </a:xfrm>
            <a:prstGeom prst="rect">
              <a:avLst/>
            </a:prstGeom>
          </p:spPr>
        </p:pic>
        <p:pic>
          <p:nvPicPr>
            <p:cNvPr id="85" name="Picture 84" descr="Logo, company name&#10;&#10;Description automatically generated">
              <a:extLst>
                <a:ext uri="{FF2B5EF4-FFF2-40B4-BE49-F238E27FC236}">
                  <a16:creationId xmlns:a16="http://schemas.microsoft.com/office/drawing/2014/main" id="{FF0F8790-09B6-FA55-4944-07F44E1B1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933" y="3456942"/>
              <a:ext cx="1395160" cy="750172"/>
            </a:xfrm>
            <a:prstGeom prst="rect">
              <a:avLst/>
            </a:prstGeom>
          </p:spPr>
        </p:pic>
        <p:pic>
          <p:nvPicPr>
            <p:cNvPr id="86" name="Picture 8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A7E233EC-3FF1-3AFE-CD9A-C5042A761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3657" y="1640708"/>
              <a:ext cx="1529165" cy="1235410"/>
            </a:xfrm>
            <a:prstGeom prst="rect">
              <a:avLst/>
            </a:prstGeom>
          </p:spPr>
        </p:pic>
        <p:pic>
          <p:nvPicPr>
            <p:cNvPr id="88" name="Picture 8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853870E-3E41-6B58-8117-01A538269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8516" y="3057237"/>
              <a:ext cx="925703" cy="663763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A32DA12-492A-D146-2E4C-FC0130FE3136}"/>
                </a:ext>
              </a:extLst>
            </p:cNvPr>
            <p:cNvSpPr txBox="1"/>
            <p:nvPr/>
          </p:nvSpPr>
          <p:spPr>
            <a:xfrm>
              <a:off x="4700588" y="1983817"/>
              <a:ext cx="190699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All-rounder, Direct</a:t>
              </a:r>
            </a:p>
            <a:p>
              <a:r>
                <a:rPr lang="en-US" sz="1200" dirty="0"/>
                <a:t>Springboard</a:t>
              </a:r>
              <a:r>
                <a:rPr lang="el-GR" sz="1200" dirty="0"/>
                <a:t> +20%</a:t>
              </a:r>
              <a:endParaRPr lang="en-US" sz="1200" dirty="0"/>
            </a:p>
            <a:p>
              <a:r>
                <a:rPr lang="en-US" sz="1200" dirty="0"/>
                <a:t>Udacity</a:t>
              </a:r>
              <a:r>
                <a:rPr lang="el-GR" sz="1200" dirty="0"/>
                <a:t> +10%</a:t>
              </a:r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0F879C-749E-AFC7-D53B-F5302E4612DC}"/>
                </a:ext>
              </a:extLst>
            </p:cNvPr>
            <p:cNvSpPr txBox="1"/>
            <p:nvPr/>
          </p:nvSpPr>
          <p:spPr>
            <a:xfrm>
              <a:off x="5387664" y="5029788"/>
              <a:ext cx="165628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Focused, Direct</a:t>
              </a:r>
            </a:p>
            <a:p>
              <a:r>
                <a:rPr lang="en-US" sz="1200" b="1" dirty="0"/>
                <a:t>Le Wagon +110%</a:t>
              </a:r>
            </a:p>
            <a:p>
              <a:r>
                <a:rPr lang="en-US" sz="1200" dirty="0" err="1"/>
                <a:t>SheCodes</a:t>
              </a:r>
              <a:r>
                <a:rPr lang="en-US" sz="1200" dirty="0"/>
                <a:t> </a:t>
              </a:r>
              <a:r>
                <a:rPr lang="en-US" sz="1200" dirty="0">
                  <a:sym typeface="Wingdings" panose="05000000000000000000" pitchFamily="2" charset="2"/>
                </a:rPr>
                <a:t>+10%</a:t>
              </a:r>
            </a:p>
            <a:p>
              <a:r>
                <a:rPr lang="en-US" sz="1200" dirty="0"/>
                <a:t>General Assembly -20%</a:t>
              </a:r>
            </a:p>
            <a:p>
              <a:r>
                <a:rPr lang="en-US" sz="1200" dirty="0"/>
                <a:t>Design Lab -30%</a:t>
              </a:r>
            </a:p>
          </p:txBody>
        </p:sp>
        <p:pic>
          <p:nvPicPr>
            <p:cNvPr id="98" name="Picture 9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D02AA4E-19B2-DAA9-DA5E-9A401B89A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883" y="3947880"/>
              <a:ext cx="671820" cy="480755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99" name="Picture 9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BEC70CF-F0BC-F0ED-59D8-5BB65F5D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03109" y="3025348"/>
              <a:ext cx="814400" cy="481078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070E097-B945-EB66-42D5-4916A8C3E750}"/>
                </a:ext>
              </a:extLst>
            </p:cNvPr>
            <p:cNvSpPr txBox="1"/>
            <p:nvPr/>
          </p:nvSpPr>
          <p:spPr>
            <a:xfrm>
              <a:off x="8700836" y="2488158"/>
              <a:ext cx="2227213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/>
                <a:t>Careerist -70%</a:t>
              </a:r>
            </a:p>
            <a:p>
              <a:r>
                <a:rPr lang="pt-PT" sz="1200" dirty="0"/>
                <a:t>Edureka -70%</a:t>
              </a:r>
            </a:p>
            <a:p>
              <a:r>
                <a:rPr lang="pt-PT" sz="1200" dirty="0"/>
                <a:t>Simplilearn </a:t>
              </a:r>
              <a:r>
                <a:rPr lang="en-US" sz="1200" dirty="0"/>
                <a:t>-70%</a:t>
              </a:r>
            </a:p>
            <a:p>
              <a:r>
                <a:rPr lang="en-US" sz="1200" dirty="0"/>
                <a:t>NYC Data Science Academy -70%</a:t>
              </a:r>
            </a:p>
            <a:p>
              <a:r>
                <a:rPr lang="en-US" sz="1200" dirty="0"/>
                <a:t>Brainstation -80%</a:t>
              </a:r>
            </a:p>
            <a:p>
              <a:r>
                <a:rPr lang="en-US" sz="1200" dirty="0"/>
                <a:t>Hack-reactor -80%</a:t>
              </a:r>
            </a:p>
            <a:p>
              <a:r>
                <a:rPr lang="en-US" sz="1200" dirty="0"/>
                <a:t>La Capsule -80%</a:t>
              </a:r>
              <a:endParaRPr lang="pt-PT" sz="1200" dirty="0"/>
            </a:p>
            <a:p>
              <a:r>
                <a:rPr lang="pt-PT" dirty="0"/>
                <a:t>Food</a:t>
              </a:r>
            </a:p>
            <a:p>
              <a:r>
                <a:rPr lang="en-US" sz="1200" dirty="0"/>
                <a:t>The Tech Academy</a:t>
              </a:r>
              <a:r>
                <a:rPr lang="el-GR" sz="1200" dirty="0"/>
                <a:t> -</a:t>
              </a:r>
              <a:r>
                <a:rPr lang="pt-PT" sz="1200" dirty="0"/>
                <a:t>7</a:t>
              </a:r>
              <a:r>
                <a:rPr lang="el-GR" sz="1200" dirty="0"/>
                <a:t>0%</a:t>
              </a:r>
              <a:endParaRPr lang="en-US" sz="1200" dirty="0"/>
            </a:p>
            <a:p>
              <a:endParaRPr lang="en-US" dirty="0"/>
            </a:p>
          </p:txBody>
        </p:sp>
        <p:pic>
          <p:nvPicPr>
            <p:cNvPr id="101" name="Picture 10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B4BD9C-51DD-E8D9-747F-05A0B3AE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50" y="4751393"/>
              <a:ext cx="1173302" cy="693087"/>
            </a:xfrm>
            <a:prstGeom prst="rect">
              <a:avLst/>
            </a:prstGeom>
          </p:spPr>
        </p:pic>
        <p:pic>
          <p:nvPicPr>
            <p:cNvPr id="102" name="Picture 101" descr="A picture containing invertebrate, starfish, echinoderm&#10;&#10;Description automatically generated">
              <a:extLst>
                <a:ext uri="{FF2B5EF4-FFF2-40B4-BE49-F238E27FC236}">
                  <a16:creationId xmlns:a16="http://schemas.microsoft.com/office/drawing/2014/main" id="{F82D6C9F-F04E-2C48-D7E6-0198A424A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143" y="4806920"/>
              <a:ext cx="1356245" cy="1337849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1C8F7B-9FCE-32E7-B537-51E577497CF5}"/>
                </a:ext>
              </a:extLst>
            </p:cNvPr>
            <p:cNvSpPr txBox="1"/>
            <p:nvPr/>
          </p:nvSpPr>
          <p:spPr>
            <a:xfrm>
              <a:off x="8700836" y="5109071"/>
              <a:ext cx="10445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i="1" dirty="0"/>
                <a:t>Passive</a:t>
              </a:r>
            </a:p>
            <a:p>
              <a:r>
                <a:rPr lang="en-US" sz="1200" dirty="0"/>
                <a:t>App Academy</a:t>
              </a:r>
            </a:p>
            <a:p>
              <a:r>
                <a:rPr lang="en-US" sz="1200" dirty="0"/>
                <a:t>Actualize</a:t>
              </a:r>
            </a:p>
            <a:p>
              <a:r>
                <a:rPr lang="en-US" sz="1200" dirty="0" err="1"/>
                <a:t>Codesmith</a:t>
              </a:r>
              <a:endParaRPr lang="en-US" sz="1200" dirty="0"/>
            </a:p>
            <a:p>
              <a:r>
                <a:rPr lang="en-US" sz="1200" dirty="0"/>
                <a:t>Product Gym</a:t>
              </a:r>
            </a:p>
          </p:txBody>
        </p:sp>
        <p:pic>
          <p:nvPicPr>
            <p:cNvPr id="104" name="Picture 10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19DD142-A15B-50B3-7063-5ED215713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648"/>
            <a:stretch/>
          </p:blipFill>
          <p:spPr>
            <a:xfrm>
              <a:off x="2460678" y="4675507"/>
              <a:ext cx="2975207" cy="1202770"/>
            </a:xfrm>
            <a:prstGeom prst="rect">
              <a:avLst/>
            </a:prstGeom>
          </p:spPr>
        </p:pic>
        <p:pic>
          <p:nvPicPr>
            <p:cNvPr id="105" name="Picture 10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A63635B-FDC0-7450-46C9-3B29FD82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586" y="5786900"/>
              <a:ext cx="1890470" cy="107110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7BB588-3C0F-C7B3-2F6C-54A5CD8B725C}"/>
                </a:ext>
              </a:extLst>
            </p:cNvPr>
            <p:cNvSpPr txBox="1"/>
            <p:nvPr/>
          </p:nvSpPr>
          <p:spPr>
            <a:xfrm>
              <a:off x="4840013" y="4148974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DBDB8"/>
                  </a:solidFill>
                  <a:sym typeface="Wingdings" panose="05000000000000000000" pitchFamily="2" charset="2"/>
                </a:rPr>
                <a:t> </a:t>
              </a:r>
              <a:r>
                <a:rPr lang="en-US" sz="1800" dirty="0">
                  <a:solidFill>
                    <a:srgbClr val="374D7C"/>
                  </a:solidFill>
                  <a:sym typeface="Wingdings" panose="05000000000000000000" pitchFamily="2" charset="2"/>
                </a:rPr>
                <a:t></a:t>
              </a:r>
              <a:r>
                <a:rPr lang="en-US" sz="1800" dirty="0">
                  <a:solidFill>
                    <a:srgbClr val="46EDC8"/>
                  </a:solidFill>
                  <a:sym typeface="Wingdings" panose="05000000000000000000" pitchFamily="2" charset="2"/>
                </a:rPr>
                <a:t>  </a:t>
              </a:r>
              <a:r>
                <a:rPr lang="en-US" sz="1800" dirty="0">
                  <a:solidFill>
                    <a:srgbClr val="BD6D26"/>
                  </a:solidFill>
                  <a:sym typeface="Wingdings" panose="05000000000000000000" pitchFamily="2" charset="2"/>
                </a:rPr>
                <a:t></a:t>
              </a:r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D5B738-9F53-7E4E-FE17-418B42E9C1F7}"/>
                </a:ext>
              </a:extLst>
            </p:cNvPr>
            <p:cNvSpPr txBox="1"/>
            <p:nvPr/>
          </p:nvSpPr>
          <p:spPr>
            <a:xfrm>
              <a:off x="5696559" y="4143736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ym typeface="Wingdings" panose="05000000000000000000" pitchFamily="2" charset="2"/>
                </a:rPr>
                <a:t>Courses</a:t>
              </a:r>
              <a:endParaRPr lang="en-GB" i="1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4773E42-6813-27BC-32FF-C98D0E4AA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8240" y="3458512"/>
              <a:ext cx="5024" cy="748602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ACBACF-39C7-EB5E-992B-A0CDE149248C}"/>
                </a:ext>
              </a:extLst>
            </p:cNvPr>
            <p:cNvSpPr txBox="1"/>
            <p:nvPr/>
          </p:nvSpPr>
          <p:spPr>
            <a:xfrm>
              <a:off x="3968240" y="3138895"/>
              <a:ext cx="144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ym typeface="Wingdings" panose="05000000000000000000" pitchFamily="2" charset="2"/>
                </a:rPr>
                <a:t>Reviews</a:t>
              </a:r>
              <a:endParaRPr lang="en-GB" i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7A1DC1E-C2B3-74E9-5FE0-4E9142DD6A99}"/>
                </a:ext>
              </a:extLst>
            </p:cNvPr>
            <p:cNvSpPr txBox="1"/>
            <p:nvPr/>
          </p:nvSpPr>
          <p:spPr>
            <a:xfrm>
              <a:off x="3733663" y="4015329"/>
              <a:ext cx="144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ym typeface="Wingdings" panose="05000000000000000000" pitchFamily="2" charset="2"/>
                </a:rPr>
                <a:t>-40%</a:t>
              </a:r>
              <a:endParaRPr lang="en-GB" sz="1200" i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FFD88D-0652-1F90-C0AE-CB05196A8D52}"/>
                </a:ext>
              </a:extLst>
            </p:cNvPr>
            <p:cNvSpPr txBox="1"/>
            <p:nvPr/>
          </p:nvSpPr>
          <p:spPr>
            <a:xfrm>
              <a:off x="3725290" y="3399031"/>
              <a:ext cx="144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ym typeface="Wingdings" panose="05000000000000000000" pitchFamily="2" charset="2"/>
                </a:rPr>
                <a:t>max</a:t>
              </a:r>
              <a:endParaRPr lang="en-GB" sz="1200" i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1140086-5545-C65C-37BA-0803550201B1}"/>
                </a:ext>
              </a:extLst>
            </p:cNvPr>
            <p:cNvSpPr txBox="1"/>
            <p:nvPr/>
          </p:nvSpPr>
          <p:spPr>
            <a:xfrm>
              <a:off x="5241267" y="3150988"/>
              <a:ext cx="7255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>
                  <a:solidFill>
                    <a:schemeClr val="bg1"/>
                  </a:solidFill>
                </a:rPr>
                <a:t>Ironhack</a:t>
              </a:r>
              <a:endParaRPr lang="en-US" sz="1200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29D73DE-0E10-E7E4-BC96-4B91A7AAF89D}"/>
                </a:ext>
              </a:extLst>
            </p:cNvPr>
            <p:cNvSpPr txBox="1"/>
            <p:nvPr/>
          </p:nvSpPr>
          <p:spPr>
            <a:xfrm>
              <a:off x="5483446" y="4344072"/>
              <a:ext cx="3975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ym typeface="Wingdings" panose="05000000000000000000" pitchFamily="2" charset="2"/>
                </a:rPr>
                <a:t>WD</a:t>
              </a:r>
              <a:endParaRPr lang="en-GB" sz="800" i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D81388E-4D49-ECCD-339A-4656C3EEEF1D}"/>
                </a:ext>
              </a:extLst>
            </p:cNvPr>
            <p:cNvSpPr txBox="1"/>
            <p:nvPr/>
          </p:nvSpPr>
          <p:spPr>
            <a:xfrm>
              <a:off x="5272018" y="4344072"/>
              <a:ext cx="3496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ym typeface="Wingdings" panose="05000000000000000000" pitchFamily="2" charset="2"/>
                </a:rPr>
                <a:t>UX</a:t>
              </a:r>
              <a:endParaRPr lang="en-GB" sz="800" i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2565E65-7D1C-81D6-77DF-CA15EBACB651}"/>
                </a:ext>
              </a:extLst>
            </p:cNvPr>
            <p:cNvSpPr txBox="1"/>
            <p:nvPr/>
          </p:nvSpPr>
          <p:spPr>
            <a:xfrm>
              <a:off x="5025332" y="4340759"/>
              <a:ext cx="3975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ym typeface="Wingdings" panose="05000000000000000000" pitchFamily="2" charset="2"/>
                </a:rPr>
                <a:t>DA</a:t>
              </a:r>
              <a:endParaRPr lang="en-GB" sz="800" i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EC47D6-0701-A1FC-4020-AB726FDB9902}"/>
                </a:ext>
              </a:extLst>
            </p:cNvPr>
            <p:cNvSpPr txBox="1"/>
            <p:nvPr/>
          </p:nvSpPr>
          <p:spPr>
            <a:xfrm>
              <a:off x="5699654" y="4350685"/>
              <a:ext cx="3975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ym typeface="Wingdings" panose="05000000000000000000" pitchFamily="2" charset="2"/>
                </a:rPr>
                <a:t>CS</a:t>
              </a:r>
              <a:endParaRPr lang="en-GB" sz="800" i="1" dirty="0"/>
            </a:p>
          </p:txBody>
        </p:sp>
      </p:grpSp>
      <p:sp>
        <p:nvSpPr>
          <p:cNvPr id="120" name="Title 1">
            <a:extLst>
              <a:ext uri="{FF2B5EF4-FFF2-40B4-BE49-F238E27FC236}">
                <a16:creationId xmlns:a16="http://schemas.microsoft.com/office/drawing/2014/main" id="{7DEF9E5C-FC6A-4E86-B5AE-3DB33E2A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Landscape populations</a:t>
            </a:r>
            <a:endParaRPr lang="en-GB" dirty="0"/>
          </a:p>
        </p:txBody>
      </p:sp>
      <p:pic>
        <p:nvPicPr>
          <p:cNvPr id="121" name="Picture 120" descr="Logo&#10;&#10;Description automatically generated">
            <a:extLst>
              <a:ext uri="{FF2B5EF4-FFF2-40B4-BE49-F238E27FC236}">
                <a16:creationId xmlns:a16="http://schemas.microsoft.com/office/drawing/2014/main" id="{9C1093AC-D719-FF62-FD73-D516BC008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560" y="252793"/>
            <a:ext cx="1122993" cy="1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EE0660-7C8E-B70D-1E28-65B327C85D2A}"/>
              </a:ext>
            </a:extLst>
          </p:cNvPr>
          <p:cNvSpPr/>
          <p:nvPr/>
        </p:nvSpPr>
        <p:spPr>
          <a:xfrm>
            <a:off x="1389888" y="1701864"/>
            <a:ext cx="4742688" cy="4827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BAF69-0FEC-0E80-1F8C-4636BABB01D6}"/>
              </a:ext>
            </a:extLst>
          </p:cNvPr>
          <p:cNvSpPr/>
          <p:nvPr/>
        </p:nvSpPr>
        <p:spPr>
          <a:xfrm>
            <a:off x="7010400" y="1072896"/>
            <a:ext cx="4356855" cy="5419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26BA78-34F7-AEB4-8B3B-6BB7AD7C16C5}"/>
              </a:ext>
            </a:extLst>
          </p:cNvPr>
          <p:cNvSpPr txBox="1"/>
          <p:nvPr/>
        </p:nvSpPr>
        <p:spPr>
          <a:xfrm>
            <a:off x="1515442" y="1840323"/>
            <a:ext cx="2159887" cy="207749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Courses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2C3FF"/>
                </a:solidFill>
              </a:rPr>
              <a:t>Ironhack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 </a:t>
            </a:r>
            <a:r>
              <a:rPr lang="en-US" sz="1600" dirty="0">
                <a:solidFill>
                  <a:srgbClr val="BD6D26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9DBDB8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374D7C"/>
                </a:solidFill>
                <a:sym typeface="Wingdings" panose="05000000000000000000" pitchFamily="2" charset="2"/>
              </a:rPr>
              <a:t></a:t>
            </a:r>
            <a:endParaRPr lang="en-US" sz="1600" dirty="0">
              <a:solidFill>
                <a:srgbClr val="374D7C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Springboard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Udacity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Thinkful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Tech 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78A94-E772-EAEA-70FD-4F4F11A29FD9}"/>
              </a:ext>
            </a:extLst>
          </p:cNvPr>
          <p:cNvSpPr txBox="1"/>
          <p:nvPr/>
        </p:nvSpPr>
        <p:spPr>
          <a:xfrm>
            <a:off x="3816811" y="1840323"/>
            <a:ext cx="2159887" cy="20774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Reviews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Le Wagon +110%</a:t>
            </a:r>
            <a:endParaRPr lang="en-US" sz="1600" b="1" dirty="0">
              <a:solidFill>
                <a:srgbClr val="374D7C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Springboard +20%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Udacity +10%</a:t>
            </a:r>
          </a:p>
          <a:p>
            <a:pPr>
              <a:spcAft>
                <a:spcPts val="600"/>
              </a:spcAft>
            </a:pPr>
            <a:r>
              <a:rPr lang="en-US" sz="1600" dirty="0" err="1"/>
              <a:t>SheCodes</a:t>
            </a:r>
            <a:r>
              <a:rPr lang="en-US" sz="1600" dirty="0"/>
              <a:t> +10%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2C3FF"/>
                </a:solidFill>
              </a:rPr>
              <a:t>Ironhack (1265)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069D6-247E-81BB-2116-567810929139}"/>
              </a:ext>
            </a:extLst>
          </p:cNvPr>
          <p:cNvSpPr txBox="1"/>
          <p:nvPr/>
        </p:nvSpPr>
        <p:spPr>
          <a:xfrm>
            <a:off x="1515555" y="4015001"/>
            <a:ext cx="2159773" cy="2400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Score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La Capsule (4.96)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Product Gym (4.94)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Le Wagon (4.92)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Codesmith</a:t>
            </a:r>
            <a:r>
              <a:rPr lang="en-US" sz="1600" dirty="0">
                <a:solidFill>
                  <a:schemeClr val="bg1"/>
                </a:solidFill>
              </a:rPr>
              <a:t> (4.91)</a:t>
            </a:r>
          </a:p>
          <a:p>
            <a:pPr>
              <a:spcAft>
                <a:spcPts val="600"/>
              </a:spcAft>
            </a:pPr>
            <a:r>
              <a:rPr lang="en-US" sz="1600" dirty="0" err="1"/>
              <a:t>SheCodes</a:t>
            </a:r>
            <a:r>
              <a:rPr lang="en-US" sz="1600" dirty="0"/>
              <a:t> (4.88)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32C3FF"/>
                </a:solidFill>
              </a:rPr>
              <a:t>Ironhack (4.74, #9)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D9EE838-9143-8B9F-4B7F-D07DE254B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08898"/>
              </p:ext>
            </p:extLst>
          </p:nvPr>
        </p:nvGraphicFramePr>
        <p:xfrm>
          <a:off x="7284650" y="1413363"/>
          <a:ext cx="39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B20A76F-76A8-DEDA-7FA4-51E303BF9BEA}"/>
              </a:ext>
            </a:extLst>
          </p:cNvPr>
          <p:cNvSpPr txBox="1"/>
          <p:nvPr/>
        </p:nvSpPr>
        <p:spPr>
          <a:xfrm>
            <a:off x="3816811" y="4015000"/>
            <a:ext cx="2160000" cy="24012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Thoughts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Eat your food if hungry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Grow WD/DA 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9DBDB8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374D7C"/>
                </a:solidFill>
                <a:sym typeface="Wingdings" panose="05000000000000000000" pitchFamily="2" charset="2"/>
              </a:rPr>
              <a:t></a:t>
            </a:r>
            <a:r>
              <a:rPr lang="en-US" sz="1600" dirty="0">
                <a:solidFill>
                  <a:srgbClr val="46EDC8"/>
                </a:solidFill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Wait for the wave </a:t>
            </a:r>
            <a:r>
              <a:rPr lang="en-GB" sz="16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4"/>
              </a:rPr>
              <a:t>🌊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BE5BE8-3B5F-72C5-CAC2-CD219E4B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Tops and trends</a:t>
            </a:r>
            <a:endParaRPr lang="en-GB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50CD074-E2A4-4C7B-FF3C-A322E7D4F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76" y="252793"/>
            <a:ext cx="1122993" cy="141392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1A5E14-EB68-4C1C-91D7-58ADB68E6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29786"/>
              </p:ext>
            </p:extLst>
          </p:nvPr>
        </p:nvGraphicFramePr>
        <p:xfrm>
          <a:off x="7171750" y="3683646"/>
          <a:ext cx="4072900" cy="248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9057CBD-87EF-D0ED-EEF5-656239BBD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29" y="1975351"/>
            <a:ext cx="447266" cy="351541"/>
          </a:xfrm>
          <a:prstGeom prst="rect">
            <a:avLst/>
          </a:prstGeom>
        </p:spPr>
      </p:pic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A237A78E-2AE3-2288-F628-485DABA21ACC}"/>
              </a:ext>
            </a:extLst>
          </p:cNvPr>
          <p:cNvSpPr/>
          <p:nvPr/>
        </p:nvSpPr>
        <p:spPr>
          <a:xfrm>
            <a:off x="9370420" y="5005660"/>
            <a:ext cx="1337460" cy="796935"/>
          </a:xfrm>
          <a:custGeom>
            <a:avLst/>
            <a:gdLst>
              <a:gd name="connsiteX0" fmla="*/ 0 w 1091116"/>
              <a:gd name="connsiteY0" fmla="*/ 0 h 213702"/>
              <a:gd name="connsiteX1" fmla="*/ 359596 w 1091116"/>
              <a:gd name="connsiteY1" fmla="*/ 22603 h 213702"/>
              <a:gd name="connsiteX2" fmla="*/ 776726 w 1091116"/>
              <a:gd name="connsiteY2" fmla="*/ 90412 h 213702"/>
              <a:gd name="connsiteX3" fmla="*/ 1091116 w 1091116"/>
              <a:gd name="connsiteY3" fmla="*/ 213702 h 21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116" h="213702">
                <a:moveTo>
                  <a:pt x="0" y="0"/>
                </a:moveTo>
                <a:cubicBezTo>
                  <a:pt x="115071" y="3767"/>
                  <a:pt x="230142" y="7534"/>
                  <a:pt x="359596" y="22603"/>
                </a:cubicBezTo>
                <a:cubicBezTo>
                  <a:pt x="489050" y="37672"/>
                  <a:pt x="654806" y="58562"/>
                  <a:pt x="776726" y="90412"/>
                </a:cubicBezTo>
                <a:cubicBezTo>
                  <a:pt x="898646" y="122262"/>
                  <a:pt x="994881" y="167982"/>
                  <a:pt x="1091116" y="213702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A660-F895-72C7-DEAF-55C5EB24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Future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0333-A15F-1F43-83DD-EC13A0FE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b="0" i="0" dirty="0">
                <a:effectLst/>
                <a:latin typeface="gg sans"/>
              </a:rPr>
              <a:t>Improved queries that will allow us to reach more insightful results (e.g. per course)</a:t>
            </a:r>
          </a:p>
          <a:p>
            <a:r>
              <a:rPr lang="en-GB" sz="3200" b="0" i="0" dirty="0">
                <a:effectLst/>
                <a:latin typeface="gg sans"/>
              </a:rPr>
              <a:t>Better parsing</a:t>
            </a:r>
          </a:p>
          <a:p>
            <a:r>
              <a:rPr lang="en-GB" sz="3200" b="0" i="0" dirty="0">
                <a:effectLst/>
                <a:latin typeface="gg sans"/>
              </a:rPr>
              <a:t>Leverage from MySQL relationship features to extract spatial-specific information</a:t>
            </a:r>
          </a:p>
          <a:p>
            <a:r>
              <a:rPr lang="en-GB" sz="3200" b="0" i="0" dirty="0">
                <a:effectLst/>
                <a:latin typeface="gg sans"/>
              </a:rPr>
              <a:t>Feed our database with new schools, locations and courses </a:t>
            </a:r>
            <a:r>
              <a:rPr lang="en-GB" sz="3200" b="0" i="0" dirty="0">
                <a:effectLst/>
                <a:latin typeface="gg sans"/>
                <a:sym typeface="Wingdings" panose="05000000000000000000" pitchFamily="2" charset="2"/>
              </a:rPr>
              <a:t>towards real-time updates</a:t>
            </a:r>
            <a:endParaRPr lang="en-GB" sz="3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62B2D7-6597-4AE5-34FC-8B969339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76" y="252793"/>
            <a:ext cx="1122993" cy="1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574</Words>
  <Application>Microsoft Office PowerPoint</Application>
  <PresentationFormat>Widescreen</PresentationFormat>
  <Paragraphs>117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gg sans</vt:lpstr>
      <vt:lpstr>Office Theme</vt:lpstr>
      <vt:lpstr>CLI project kick-off</vt:lpstr>
      <vt:lpstr>Landscape populations</vt:lpstr>
      <vt:lpstr>Tops and trends</vt:lpstr>
      <vt:lpstr>Insights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 Goulas</dc:creator>
  <cp:lastModifiedBy>Aris Goulas</cp:lastModifiedBy>
  <cp:revision>27</cp:revision>
  <dcterms:created xsi:type="dcterms:W3CDTF">2023-04-18T23:31:33Z</dcterms:created>
  <dcterms:modified xsi:type="dcterms:W3CDTF">2023-07-04T17:19:20Z</dcterms:modified>
</cp:coreProperties>
</file>