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82" r:id="rId4"/>
    <p:sldId id="264" r:id="rId5"/>
    <p:sldId id="259" r:id="rId6"/>
    <p:sldId id="257" r:id="rId7"/>
    <p:sldId id="266" r:id="rId8"/>
    <p:sldId id="265" r:id="rId9"/>
    <p:sldId id="267" r:id="rId10"/>
    <p:sldId id="260" r:id="rId11"/>
    <p:sldId id="278" r:id="rId12"/>
    <p:sldId id="285" r:id="rId13"/>
    <p:sldId id="284" r:id="rId14"/>
    <p:sldId id="269" r:id="rId15"/>
    <p:sldId id="271" r:id="rId16"/>
    <p:sldId id="270" r:id="rId17"/>
    <p:sldId id="273" r:id="rId18"/>
    <p:sldId id="276" r:id="rId19"/>
    <p:sldId id="272" r:id="rId20"/>
    <p:sldId id="274" r:id="rId21"/>
    <p:sldId id="279" r:id="rId22"/>
    <p:sldId id="275" r:id="rId23"/>
    <p:sldId id="283" r:id="rId24"/>
    <p:sldId id="280" r:id="rId25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1228" autoAdjust="0"/>
  </p:normalViewPr>
  <p:slideViewPr>
    <p:cSldViewPr snapToGrid="0">
      <p:cViewPr varScale="1">
        <p:scale>
          <a:sx n="104" d="100"/>
          <a:sy n="104" d="100"/>
        </p:scale>
        <p:origin x="8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73BA-3878-49D3-A247-8FE673DFD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284DC-7424-4571-BA3A-A720612B8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56251-C319-438C-B168-5F446650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8503-F79D-4657-8A2D-6B90B81152B2}" type="datetimeFigureOut">
              <a:rPr lang="el-GR" smtClean="0"/>
              <a:t>14/2/2019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44998-F1E6-49A1-BDAE-41688AB7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9434F-A8E5-41A7-ABE3-56584933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6E7E-DE96-48D0-8099-2EB9732FB7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1982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E700-D956-4B41-94DC-7619A45D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C33FD-8EF2-4724-9D50-A564F3C99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B6D02-0EFA-474A-BB42-52D91497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8503-F79D-4657-8A2D-6B90B81152B2}" type="datetimeFigureOut">
              <a:rPr lang="el-GR" smtClean="0"/>
              <a:t>14/2/2019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87D0C-FF9B-4B36-A67B-1E24322A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80A25-FC7B-47ED-BF89-B0006B19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6E7E-DE96-48D0-8099-2EB9732FB7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7600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176C6-68B7-46FE-BFC5-0EFBD26FF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B6B46-34C1-4E35-9AD2-3F738D3A5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770B6-CDC7-405D-B4FB-E11BB3F56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8503-F79D-4657-8A2D-6B90B81152B2}" type="datetimeFigureOut">
              <a:rPr lang="el-GR" smtClean="0"/>
              <a:t>14/2/2019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D660E-396B-4D66-8835-06C203AC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E1389-8030-43B6-90F0-EEBBFD52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6E7E-DE96-48D0-8099-2EB9732FB7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2363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125C-F906-44CC-B303-098A18474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DC5C8-03A4-4056-8082-F784D2E8B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76DB0-348E-49AD-B56A-223252FE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8503-F79D-4657-8A2D-6B90B81152B2}" type="datetimeFigureOut">
              <a:rPr lang="el-GR" smtClean="0"/>
              <a:t>14/2/2019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A0EB1-C626-4059-8715-1DFFB1BF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2B529-9D80-4750-B720-1B6F46BE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6E7E-DE96-48D0-8099-2EB9732FB7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8637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6298F-585B-4A79-A323-D64F62EFD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511D6-F646-4183-BA1F-6831B606C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E0ED0-B8EF-4A23-96F3-34AD50D5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8503-F79D-4657-8A2D-6B90B81152B2}" type="datetimeFigureOut">
              <a:rPr lang="el-GR" smtClean="0"/>
              <a:t>14/2/2019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369D0-B593-486E-B54E-44FD5329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87DCE-F81A-4346-A17F-2086C175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6E7E-DE96-48D0-8099-2EB9732FB7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709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05D56-8B51-423A-917B-9C531C09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A0B9E-5E21-4C56-AB13-061C8E1EC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4642A-E366-4D33-840C-2A4CC5351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6BC84-1BA8-48DA-9C52-8C97B86E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8503-F79D-4657-8A2D-6B90B81152B2}" type="datetimeFigureOut">
              <a:rPr lang="el-GR" smtClean="0"/>
              <a:t>14/2/2019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FEBB8-C62D-4FDE-A5F3-EDD9BE9F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290C8-6936-470B-87E4-9D7533EB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6E7E-DE96-48D0-8099-2EB9732FB7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8778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3200-6D5D-46B4-AA96-042687EF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E8169-236F-45B2-8761-3574D7B4E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39921-B715-45E6-ABBB-98D3046D9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1F21C-AF56-43E3-ADEB-B1075BA11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624F-6CC8-4180-B6E9-3AAFC62CE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135ED0-1BC8-4C7C-B841-786EBED4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8503-F79D-4657-8A2D-6B90B81152B2}" type="datetimeFigureOut">
              <a:rPr lang="el-GR" smtClean="0"/>
              <a:t>14/2/2019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B1E46-95DA-47F6-9D8F-66E9378C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EA2D76-B18E-4660-A3F1-657BBA1C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6E7E-DE96-48D0-8099-2EB9732FB7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1606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F3B4-BD54-4195-B8A9-23265217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C2927-3BBF-4C70-B14C-2C88672E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8503-F79D-4657-8A2D-6B90B81152B2}" type="datetimeFigureOut">
              <a:rPr lang="el-GR" smtClean="0"/>
              <a:t>14/2/2019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118D9-C590-44AB-944F-CCAB2140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79306-E2D3-48FD-BE2A-64893B547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6E7E-DE96-48D0-8099-2EB9732FB7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1552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83A00B-83D2-411A-87BB-D565699C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8503-F79D-4657-8A2D-6B90B81152B2}" type="datetimeFigureOut">
              <a:rPr lang="el-GR" smtClean="0"/>
              <a:t>14/2/2019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644B8-75B0-4574-8E49-EDF8D31F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5304E-C243-4445-BB1A-F2A69917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6E7E-DE96-48D0-8099-2EB9732FB7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4461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37A1-1A8B-4CA0-AF76-8D734E02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DFB54-32ED-4FF5-931E-B7430D565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555D3-6A02-427B-A001-A01F7A0DE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DC167-BB88-4E20-8732-85A3AA86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8503-F79D-4657-8A2D-6B90B81152B2}" type="datetimeFigureOut">
              <a:rPr lang="el-GR" smtClean="0"/>
              <a:t>14/2/2019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CBECE-1C4E-4981-A7A8-11676A35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48AFC-B5EA-45EA-A8F6-564F59B0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6E7E-DE96-48D0-8099-2EB9732FB7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3102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DCFB-DF6A-4C56-9FC3-07B9FD9EC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C8B08-0708-4AB8-8A3B-53E087296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2678D-A056-4970-B784-E0C8889C3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A66EC-001B-4618-ACD3-39FC7EF7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8503-F79D-4657-8A2D-6B90B81152B2}" type="datetimeFigureOut">
              <a:rPr lang="el-GR" smtClean="0"/>
              <a:t>14/2/2019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6EBD6-F736-43DD-853C-330BAEA7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A3E84-E4A6-420F-98A1-C586E107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6E7E-DE96-48D0-8099-2EB9732FB7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3499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04D1C-3D25-4780-B45D-65BAE0DA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25AFB-2BC7-4A9F-AE97-92DD8D2A2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1840B-3DE0-442D-8DE0-88FCB635D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38503-F79D-4657-8A2D-6B90B81152B2}" type="datetimeFigureOut">
              <a:rPr lang="el-GR" smtClean="0"/>
              <a:t>14/2/2019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1BC24-AA1A-4BBF-A2B2-77DE5EAB0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2AA67-62F2-43AF-B427-3CA29CDE9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D6E7E-DE96-48D0-8099-2EB9732FB7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9329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262A-4B9A-4EA3-B77C-CBA42F81E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Παρουσίαση ηλεκτρακουστικών μετρήσεων της αίθουσας τελετών ΑΠΘ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B48F7-A760-4C64-A6F4-E49486C53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5311"/>
            <a:ext cx="9144000" cy="1655762"/>
          </a:xfrm>
        </p:spPr>
        <p:txBody>
          <a:bodyPr/>
          <a:lstStyle/>
          <a:p>
            <a:r>
              <a:rPr lang="el-GR" dirty="0"/>
              <a:t>Γκουλιάρας Κωνσταντίνος</a:t>
            </a:r>
          </a:p>
          <a:p>
            <a:r>
              <a:rPr lang="el-GR" dirty="0"/>
              <a:t>Παπαγγέλης Άρης</a:t>
            </a:r>
          </a:p>
          <a:p>
            <a:r>
              <a:rPr lang="el-GR" dirty="0"/>
              <a:t>Τσαλουχίδης Σπυρίδων</a:t>
            </a:r>
          </a:p>
        </p:txBody>
      </p:sp>
    </p:spTree>
    <p:extLst>
      <p:ext uri="{BB962C8B-B14F-4D97-AF65-F5344CB8AC3E}">
        <p14:creationId xmlns:p14="http://schemas.microsoft.com/office/powerpoint/2010/main" val="1430262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C70B-A538-44BA-9CFD-3E409550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Συμπεράσματα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5B8B9-F6B0-4AF3-942B-75C872DE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l-GR" dirty="0"/>
              <a:t>Συμμετρικές θέσεις στην αίθουσα (όπως π.χ οι θέσεις 04 και 05) έχουν και παρόμοιες μετρήσεις στάθμης.</a:t>
            </a:r>
          </a:p>
          <a:p>
            <a:endParaRPr lang="el-GR" dirty="0"/>
          </a:p>
          <a:p>
            <a:r>
              <a:rPr lang="el-GR" dirty="0"/>
              <a:t>Χαμηλότερες στάθμες μετρούνται στις θέσεις που βρίσκονται σε μεγαλύτερη απόσταση από τα μεγάφωνα, ενώ οι υψηλότερες στις θέσεις που βρίσκονται κοντά στα μεγάφωνα. Η ένταση του ήχου μειώνεται σύμφωνα με το νόμο του αντιστρόφου τετραγώνου.</a:t>
            </a:r>
          </a:p>
          <a:p>
            <a:endParaRPr lang="el-GR" dirty="0"/>
          </a:p>
          <a:p>
            <a:r>
              <a:rPr lang="el-GR" dirty="0"/>
              <a:t>Οι υψηλές συχνότητες έχουν χαμηλότερη στάθμη στις απομακρυσμένες θέσεις απο τα μεγάφωνα. Αυτό εξηγείται από το γεγονός ότι οι υψηλές συχνότητες απορροφόνται πιο εύκολα απο τις χαμηλές (λόγω μικρότερου μήκους κύματος).</a:t>
            </a:r>
            <a:endParaRPr lang="el-GR" dirty="0">
              <a:effectLst/>
            </a:endParaRPr>
          </a:p>
          <a:p>
            <a:endParaRPr lang="el-GR" dirty="0">
              <a:effectLst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13475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B000-DAC3-4799-8C1C-E9AD42B0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Χρόνος Αντήχησης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78A3D-9720-4C8D-8EF6-F836D47A0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6279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A3A3-4F92-4AAC-A56B-92DDF209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 Μέτρηση </a:t>
            </a:r>
            <a:r>
              <a:rPr lang="en-US" dirty="0"/>
              <a:t>RT60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BE8F5-4C94-4041-87CB-7FE7428A2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 Κλασική Μέθοδος</a:t>
            </a:r>
          </a:p>
          <a:p>
            <a:pPr lvl="1"/>
            <a:r>
              <a:rPr lang="el-GR" dirty="0"/>
              <a:t>Χρήση ηχομέτρου</a:t>
            </a:r>
            <a:endParaRPr lang="en-US" dirty="0"/>
          </a:p>
          <a:p>
            <a:pPr lvl="1"/>
            <a:r>
              <a:rPr lang="el-GR" dirty="0"/>
              <a:t>Διέγερση ηχοτροφοδοσίας με διακοπτόμενο ροζ θόρυβο</a:t>
            </a:r>
          </a:p>
          <a:p>
            <a:pPr lvl="1"/>
            <a:r>
              <a:rPr lang="el-GR" dirty="0"/>
              <a:t>Υπολογισμός κατά Τ30</a:t>
            </a:r>
            <a:endParaRPr lang="en-US" dirty="0"/>
          </a:p>
          <a:p>
            <a:pPr marL="457200" lvl="1" indent="0">
              <a:buNone/>
            </a:pPr>
            <a:endParaRPr lang="el-GR" dirty="0"/>
          </a:p>
          <a:p>
            <a:r>
              <a:rPr lang="el-GR" dirty="0"/>
              <a:t>Σύγχρονη Μέθοδος</a:t>
            </a:r>
          </a:p>
          <a:p>
            <a:pPr lvl="1"/>
            <a:r>
              <a:rPr lang="el-GR" dirty="0"/>
              <a:t>Υλοποίηση μέσω κώδικα </a:t>
            </a:r>
            <a:r>
              <a:rPr lang="en-US" dirty="0"/>
              <a:t>MATLAB</a:t>
            </a:r>
            <a:endParaRPr lang="el-GR" dirty="0"/>
          </a:p>
          <a:p>
            <a:pPr lvl="1"/>
            <a:r>
              <a:rPr lang="el-GR" dirty="0"/>
              <a:t>Εξαγωγή κρουστικής απόκρισης από σαρωτικό ημίτονο</a:t>
            </a:r>
          </a:p>
          <a:p>
            <a:pPr lvl="1"/>
            <a:r>
              <a:rPr lang="el-GR" dirty="0"/>
              <a:t>Υπολογισμός του </a:t>
            </a:r>
            <a:r>
              <a:rPr lang="en-US" dirty="0"/>
              <a:t>RT60 </a:t>
            </a:r>
            <a:r>
              <a:rPr lang="el-GR" dirty="0"/>
              <a:t>μέσω ολοκλήρωσης της κρουστικής απόκρισης</a:t>
            </a:r>
          </a:p>
          <a:p>
            <a:pPr lvl="1"/>
            <a:endParaRPr lang="el-GR" dirty="0"/>
          </a:p>
          <a:p>
            <a:pPr lvl="1"/>
            <a:endParaRPr lang="el-GR" dirty="0"/>
          </a:p>
          <a:p>
            <a:pPr lvl="1"/>
            <a:endParaRPr lang="el-GR" dirty="0"/>
          </a:p>
          <a:p>
            <a:pPr marL="457200" lvl="1" indent="0">
              <a:buNone/>
            </a:pPr>
            <a:endParaRPr lang="el-GR" dirty="0"/>
          </a:p>
          <a:p>
            <a:pPr lvl="1"/>
            <a:endParaRPr lang="el-GR" dirty="0"/>
          </a:p>
          <a:p>
            <a:pPr lvl="1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54474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061D-52FA-4BA3-996F-3C8EDDDA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Επιλεγμένες θέσεις πλατείας κι εξώστη</a:t>
            </a:r>
          </a:p>
        </p:txBody>
      </p:sp>
      <p:pic>
        <p:nvPicPr>
          <p:cNvPr id="8194" name="Picture 2" descr="https://lh4.googleusercontent.com/eyDPggm1iV95TJINw-EIDkVYvZbIektMMWcCjET6MOzO-7e7VYtav4bmoTe1DXyqRLTAbCKcf-5p1q6SoMPpqqr0Xs3_DHGWBZVLQQY06s_Zvgo0ebrlpcsE4IujJTwoxcq_BW-0">
            <a:extLst>
              <a:ext uri="{FF2B5EF4-FFF2-40B4-BE49-F238E27FC236}">
                <a16:creationId xmlns:a16="http://schemas.microsoft.com/office/drawing/2014/main" id="{12463B5C-450B-4730-8049-7D21CEE68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002" y="1568619"/>
            <a:ext cx="3764107" cy="496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lh5.googleusercontent.com/oxR5kaMNTRuTl-BhzuZ0tMIRwWP3xznXPD_t5ncQwQx2EPYTmsYjqq-5ZFkfQZOSrbSy0YUX_F2NGw0IEKG8kQnLfFBjtDmQr64Tc78dYstPprv0b-b2U5fH3iVtRRY4pulAPEff">
            <a:extLst>
              <a:ext uri="{FF2B5EF4-FFF2-40B4-BE49-F238E27FC236}">
                <a16:creationId xmlns:a16="http://schemas.microsoft.com/office/drawing/2014/main" id="{2548333E-91CB-4FCD-8564-1ADCBB1588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21" y="1568619"/>
            <a:ext cx="3661524" cy="478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940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6865-8350-4102-BF2F-3C9F8A1C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Μέτρηση Χρόνου Αντήχησης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D1BBAF-8FB9-49BC-B3A4-77C46E0A74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676834"/>
              </p:ext>
            </p:extLst>
          </p:nvPr>
        </p:nvGraphicFramePr>
        <p:xfrm>
          <a:off x="838200" y="2057963"/>
          <a:ext cx="3810000" cy="353568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54821007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6495234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Θέση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Χρόνος αντήχησης (Τ30)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817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1,28 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200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1,26 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93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1,25 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513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1,28 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29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1,21 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767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1,27 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226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1,30 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608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1,27 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120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1,26 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937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1,27 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701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1,24 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71663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7D19751-DB78-4095-B8DB-0CB33831E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352800" y="-1754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l-GR" altLang="el-G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l-GR" altLang="el-G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altLang="el-G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824C3-1578-43E5-AC8A-059FD5482EC0}"/>
              </a:ext>
            </a:extLst>
          </p:cNvPr>
          <p:cNvSpPr txBox="1"/>
          <p:nvPr/>
        </p:nvSpPr>
        <p:spPr>
          <a:xfrm>
            <a:off x="5698836" y="2057963"/>
            <a:ext cx="565496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cs typeface="Arial" panose="020B0604020202020204" pitchFamily="34" charset="0"/>
              </a:rPr>
              <a:t>Επιλέχθηκαν 11 θέσεις, που θεωρούνται αντιπροσωπευτικές για την αίθουσα.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cs typeface="Arial" panose="020B0604020202020204" pitchFamily="34" charset="0"/>
              </a:rPr>
              <a:t>Ο μέσος χρόνος αντήχησης της κάθε θέσης προκύπτει από το μέσο όρο των αντηχήσεων κάθε τριτοκτάβας από </a:t>
            </a:r>
            <a:r>
              <a:rPr lang="el-GR" i="1" dirty="0">
                <a:cs typeface="Arial" panose="020B0604020202020204" pitchFamily="34" charset="0"/>
              </a:rPr>
              <a:t>400 </a:t>
            </a:r>
            <a:r>
              <a:rPr lang="en-US" i="1" dirty="0">
                <a:cs typeface="Arial" panose="020B0604020202020204" pitchFamily="34" charset="0"/>
              </a:rPr>
              <a:t>Hz </a:t>
            </a:r>
            <a:r>
              <a:rPr lang="el-GR" i="1" dirty="0">
                <a:cs typeface="Arial" panose="020B0604020202020204" pitchFamily="34" charset="0"/>
              </a:rPr>
              <a:t>έως 1250 </a:t>
            </a:r>
            <a:r>
              <a:rPr lang="en-US" i="1" dirty="0">
                <a:cs typeface="Arial" panose="020B0604020202020204" pitchFamily="34" charset="0"/>
              </a:rPr>
              <a:t>Hz</a:t>
            </a:r>
            <a:r>
              <a:rPr lang="en-US" dirty="0">
                <a:cs typeface="Arial" panose="020B0604020202020204" pitchFamily="34" charset="0"/>
              </a:rPr>
              <a:t> </a:t>
            </a:r>
            <a:endParaRPr lang="el-GR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cs typeface="Arial" panose="020B0604020202020204" pitchFamily="34" charset="0"/>
              </a:rPr>
              <a:t>Ο μέσος χρόνος αντήχησης όλης της αίθουσας προκύπτει από το μέσο όρο όλων των τιμών του πίνακα, και είναι: </a:t>
            </a:r>
            <a:r>
              <a:rPr lang="en-US" b="1" dirty="0">
                <a:cs typeface="Arial" panose="020B0604020202020204" pitchFamily="34" charset="0"/>
              </a:rPr>
              <a:t>RT60=1,262 s</a:t>
            </a:r>
            <a:endParaRPr lang="el-GR" b="1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24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3.googleusercontent.com/YUk9aflsXoPwc7ggNGosr9zswKJFFfzZS3OVliGJVHjChlX8h8kXz9WwQn7YfVZfawkOTQa7cYZ_gRxAjtby5kMxuOZjEfDXpuRvsU6rAcGhp0w5BFSSKz7j0mzAr1RiMqzMVnY7">
            <a:extLst>
              <a:ext uri="{FF2B5EF4-FFF2-40B4-BE49-F238E27FC236}">
                <a16:creationId xmlns:a16="http://schemas.microsoft.com/office/drawing/2014/main" id="{67CA7D63-C26B-4635-9BBA-E2693E0170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485" y="156098"/>
            <a:ext cx="5552498" cy="670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722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01EF-6F7D-4D19-AC1F-5BBA6166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Συμπεράσματα</a:t>
            </a:r>
          </a:p>
        </p:txBody>
      </p:sp>
      <p:pic>
        <p:nvPicPr>
          <p:cNvPr id="3074" name="Picture 2" descr="https://lh6.googleusercontent.com/lPeblpa--iS6IF5DagKn6hxgqke_Il6fA4k-nEYMASNp3sV86dqKAuDeu5Zq9ncF23z4An9_YjhF0fka1XvrBGn0UKM-uFlndJGp64yLilfDxoFlNsWcZ65BXi3tyvrXu-U1BMHr">
            <a:extLst>
              <a:ext uri="{FF2B5EF4-FFF2-40B4-BE49-F238E27FC236}">
                <a16:creationId xmlns:a16="http://schemas.microsoft.com/office/drawing/2014/main" id="{5F8657D2-E004-470F-BDF0-7B831A500E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017" y="2141537"/>
            <a:ext cx="664269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FC1563-E976-45F2-887B-81DD9F52849D}"/>
              </a:ext>
            </a:extLst>
          </p:cNvPr>
          <p:cNvSpPr txBox="1"/>
          <p:nvPr/>
        </p:nvSpPr>
        <p:spPr>
          <a:xfrm>
            <a:off x="729673" y="2353974"/>
            <a:ext cx="45627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Δεδομένου ότι ο όγκος της αίθουσας είναι </a:t>
            </a:r>
            <a:r>
              <a:rPr lang="el-GR" b="1" dirty="0"/>
              <a:t>5.955</a:t>
            </a:r>
            <a:r>
              <a:rPr lang="el-GR" dirty="0"/>
              <a:t> κυβικά μέτρα, η αίθουσα ενδείκνυται για </a:t>
            </a:r>
            <a:r>
              <a:rPr lang="el-GR" b="1" dirty="0"/>
              <a:t>όπερα</a:t>
            </a:r>
            <a:r>
              <a:rPr lang="el-GR" dirty="0"/>
              <a:t> ή </a:t>
            </a:r>
            <a:r>
              <a:rPr lang="el-GR" b="1" dirty="0"/>
              <a:t>μουσική δωματίου</a:t>
            </a:r>
            <a:r>
              <a:rPr lang="el-G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Οι χαμηλές συχνότητες έχουν μεγαλύτερο χρόνο αντήχησης (βλ. διάγραμμα), καθώς απορροφώνται δυσκολότερα από το χώρο.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92719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1F9A-3078-4E4B-92D8-CAE3B56F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Σύγκριση μεθόδων υπολογισμού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FE1FC8-7145-47B0-BDC9-610959F917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4337842"/>
              </p:ext>
            </p:extLst>
          </p:nvPr>
        </p:nvGraphicFramePr>
        <p:xfrm>
          <a:off x="838200" y="1690688"/>
          <a:ext cx="5715000" cy="4333240"/>
        </p:xfrm>
        <a:graphic>
          <a:graphicData uri="http://schemas.openxmlformats.org/drawingml/2006/table">
            <a:tbl>
              <a:tblPr/>
              <a:tblGrid>
                <a:gridCol w="1428750">
                  <a:extLst>
                    <a:ext uri="{9D8B030D-6E8A-4147-A177-3AD203B41FA5}">
                      <a16:colId xmlns:a16="http://schemas.microsoft.com/office/drawing/2014/main" val="1947832762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574377435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408690558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9671922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Θέση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Χρόνος αντήχησης (Τ30) μέσω ηχομέτρου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Χρόνος αντήχησης (Τ30) μέσω κώδικα - κλασσική μέθοδος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Χρόνος αντήχησης (Τ30) μέσω κώδικα - σύγχρονη μέθοδος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993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1,28 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1,13 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1,20 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18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1,26 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1,07 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1,20 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649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1,25 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267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1,28 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803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1,21 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59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1,27 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1,12 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1,19 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901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1,30 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1,30 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1,25 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734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1,27 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197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1,26 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1,12 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1,25 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697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1,27 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511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1,24 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41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Αίθουσας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1,26 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1,15 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1,22 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55806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B0B224C-8B55-45F8-80B6-BF2315B10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00300" y="-1439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l-GR" altLang="el-G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l-GR" altLang="el-G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altLang="el-G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02859-1C50-4860-AFA1-183D8ADE25F1}"/>
              </a:ext>
            </a:extLst>
          </p:cNvPr>
          <p:cNvSpPr txBox="1"/>
          <p:nvPr/>
        </p:nvSpPr>
        <p:spPr>
          <a:xfrm>
            <a:off x="7102764" y="1819564"/>
            <a:ext cx="50061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Η σύγχρονη μέθοδος βγάζει πιο ακριβή αποτελέσματα, καθώς δεν είναι τόσο ευάλωτη σε θόρυβο.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46128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828977-CC8C-4997-9CFF-2DF363B5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Δείκτης Μετάδοσης Ομιλίας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9B3C9-37A9-4FED-91D8-9E8BEBAEF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83837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A3A3-4F92-4AAC-A56B-92DDF209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 Μέτρηση </a:t>
            </a:r>
            <a:r>
              <a:rPr lang="en-US" dirty="0"/>
              <a:t>STIPA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BE8F5-4C94-4041-87CB-7FE7428A2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Άμεση Μέθοδος</a:t>
            </a:r>
          </a:p>
          <a:p>
            <a:pPr lvl="1"/>
            <a:r>
              <a:rPr lang="el-GR" dirty="0"/>
              <a:t>Χρήση ηχομέτρου</a:t>
            </a:r>
            <a:endParaRPr lang="en-US" dirty="0"/>
          </a:p>
          <a:p>
            <a:pPr lvl="1"/>
            <a:r>
              <a:rPr lang="el-GR" dirty="0"/>
              <a:t>Διέγερση ηχοτροφοδοσίας με διαμορφωμένο σήμα δοκιμής</a:t>
            </a:r>
            <a:endParaRPr lang="en-US" dirty="0"/>
          </a:p>
          <a:p>
            <a:pPr lvl="1"/>
            <a:r>
              <a:rPr lang="el-GR" dirty="0"/>
              <a:t>Συμπεριελήφθη ο θόρυβος υποβάθρου</a:t>
            </a:r>
            <a:endParaRPr lang="en-US" dirty="0"/>
          </a:p>
          <a:p>
            <a:pPr marL="457200" lvl="1" indent="0">
              <a:buNone/>
            </a:pPr>
            <a:endParaRPr lang="el-GR" dirty="0"/>
          </a:p>
          <a:p>
            <a:r>
              <a:rPr lang="el-GR" dirty="0"/>
              <a:t>Έμμεση Μέθοδος</a:t>
            </a:r>
          </a:p>
          <a:p>
            <a:pPr lvl="1"/>
            <a:r>
              <a:rPr lang="el-GR" dirty="0"/>
              <a:t>Υλοποίηση μέσω κώδικα </a:t>
            </a:r>
            <a:r>
              <a:rPr lang="en-US" dirty="0"/>
              <a:t>MATLAB</a:t>
            </a:r>
            <a:endParaRPr lang="el-GR" dirty="0"/>
          </a:p>
          <a:p>
            <a:pPr lvl="1"/>
            <a:r>
              <a:rPr lang="el-GR" dirty="0"/>
              <a:t>Διαμόρφωση/Ολοκλήρωση κρουστικής απόκρισης καναλιών μετάδοσης</a:t>
            </a:r>
            <a:endParaRPr lang="en-US" dirty="0"/>
          </a:p>
          <a:p>
            <a:pPr lvl="1"/>
            <a:endParaRPr lang="el-GR" dirty="0"/>
          </a:p>
          <a:p>
            <a:pPr lvl="1"/>
            <a:endParaRPr lang="el-GR" dirty="0"/>
          </a:p>
          <a:p>
            <a:pPr marL="457200" lvl="1" indent="0">
              <a:buNone/>
            </a:pPr>
            <a:endParaRPr lang="el-GR" dirty="0"/>
          </a:p>
          <a:p>
            <a:pPr lvl="1"/>
            <a:endParaRPr lang="el-GR" dirty="0"/>
          </a:p>
          <a:p>
            <a:pPr lvl="1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6023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BA85-D3BE-4607-92BC-F25325C9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Το αντικείμενο της εργασίας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5D873-9391-4E0C-A30D-7710FEC46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Μέτρηση στάθμης πίεσης ήχου </a:t>
            </a:r>
            <a:r>
              <a:rPr lang="en-US" dirty="0"/>
              <a:t>SPL</a:t>
            </a:r>
            <a:r>
              <a:rPr lang="el-GR" dirty="0"/>
              <a:t> </a:t>
            </a:r>
            <a:endParaRPr lang="en-US" dirty="0"/>
          </a:p>
          <a:p>
            <a:endParaRPr lang="el-GR" dirty="0"/>
          </a:p>
          <a:p>
            <a:r>
              <a:rPr lang="el-GR" dirty="0"/>
              <a:t>Μέτρηση </a:t>
            </a:r>
            <a:r>
              <a:rPr lang="en-US" dirty="0"/>
              <a:t>RT60</a:t>
            </a:r>
            <a:endParaRPr lang="el-GR" dirty="0"/>
          </a:p>
          <a:p>
            <a:pPr marL="0" indent="0">
              <a:buNone/>
            </a:pPr>
            <a:r>
              <a:rPr lang="el-GR" dirty="0"/>
              <a:t>	</a:t>
            </a:r>
            <a:r>
              <a:rPr lang="el-GR" sz="2400" dirty="0"/>
              <a:t>1) κλασική μέθοδος (διακοπτόμενος θόρυβος)</a:t>
            </a:r>
          </a:p>
          <a:p>
            <a:pPr marL="0" indent="0">
              <a:buNone/>
            </a:pPr>
            <a:r>
              <a:rPr lang="el-GR" sz="2400" dirty="0"/>
              <a:t>	2) σύγχρονη μέθοδος (σαρωτικό ημίτονο)</a:t>
            </a:r>
            <a:endParaRPr lang="en-US" sz="2400" dirty="0"/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Μέτρηση δείκτη μετάδοσης ομιλίας (</a:t>
            </a:r>
            <a:r>
              <a:rPr lang="en-US" dirty="0"/>
              <a:t>STIPA)</a:t>
            </a:r>
          </a:p>
          <a:p>
            <a:pPr marL="457200" lvl="1" indent="0">
              <a:buNone/>
            </a:pPr>
            <a:r>
              <a:rPr lang="en-US" dirty="0"/>
              <a:t>	1)</a:t>
            </a:r>
            <a:r>
              <a:rPr lang="el-GR" dirty="0"/>
              <a:t> άμεση μέθοδος (διαμορφωμένα σήματα)</a:t>
            </a:r>
          </a:p>
          <a:p>
            <a:pPr marL="457200" lvl="1" indent="0">
              <a:buNone/>
            </a:pPr>
            <a:r>
              <a:rPr lang="el-GR" dirty="0"/>
              <a:t>	2) έμμεση μέθοδος (κρουστική απόκριση)</a:t>
            </a:r>
          </a:p>
        </p:txBody>
      </p:sp>
    </p:spTree>
    <p:extLst>
      <p:ext uri="{BB962C8B-B14F-4D97-AF65-F5344CB8AC3E}">
        <p14:creationId xmlns:p14="http://schemas.microsoft.com/office/powerpoint/2010/main" val="1791603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BEE7-D1DF-458F-8DF0-47EC0AA5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l-GR" dirty="0"/>
              <a:t>Αποτελέσματα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A534AD0-FF3D-4B32-8B22-6C78514F9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1665"/>
            <a:ext cx="12192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l-GR" altLang="el-G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l-GR" altLang="el-G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altLang="el-G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C17D65B-7D33-40F1-807B-6BB2B8908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8034" y="1229023"/>
            <a:ext cx="12192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l-GR" altLang="el-G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l-GR" altLang="el-G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altLang="el-G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85899D5E-4E51-4E45-A17A-2AAD6C7C4E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441514"/>
              </p:ext>
            </p:extLst>
          </p:nvPr>
        </p:nvGraphicFramePr>
        <p:xfrm>
          <a:off x="838200" y="1690688"/>
          <a:ext cx="5715000" cy="3561964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67319120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242791598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2265653"/>
                    </a:ext>
                  </a:extLst>
                </a:gridCol>
              </a:tblGrid>
              <a:tr h="32092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Αριθμός Θέσης</a:t>
                      </a:r>
                      <a:endParaRPr lang="el-G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STIPA (</a:t>
                      </a:r>
                      <a:r>
                        <a:rPr lang="el-GR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άμεση)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STIPA (</a:t>
                      </a:r>
                      <a:r>
                        <a:rPr lang="el-GR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έμμεση)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584832"/>
                  </a:ext>
                </a:extLst>
              </a:tr>
              <a:tr h="2659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l-G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 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0.6815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945256"/>
                  </a:ext>
                </a:extLst>
              </a:tr>
              <a:tr h="2659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l-G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0.7293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803571"/>
                  </a:ext>
                </a:extLst>
              </a:tr>
              <a:tr h="2659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l-G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l-G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073942"/>
                  </a:ext>
                </a:extLst>
              </a:tr>
              <a:tr h="2659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l-G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39436"/>
                  </a:ext>
                </a:extLst>
              </a:tr>
              <a:tr h="2659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endParaRPr lang="el-G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377557"/>
                  </a:ext>
                </a:extLst>
              </a:tr>
              <a:tr h="2659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  <a:endParaRPr lang="el-G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0.7563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35423"/>
                  </a:ext>
                </a:extLst>
              </a:tr>
              <a:tr h="2659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  <a:endParaRPr lang="el-G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0.555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307064"/>
                  </a:ext>
                </a:extLst>
              </a:tr>
              <a:tr h="2659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endParaRPr lang="el-G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0.69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55668"/>
                  </a:ext>
                </a:extLst>
              </a:tr>
              <a:tr h="2659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  <a:endParaRPr lang="el-G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0.69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0.6823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258035"/>
                  </a:ext>
                </a:extLst>
              </a:tr>
              <a:tr h="2659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  <a:endParaRPr lang="el-G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380203"/>
                  </a:ext>
                </a:extLst>
              </a:tr>
              <a:tr h="2659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  <a:endParaRPr lang="el-G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0.69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l-G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658284"/>
                  </a:ext>
                </a:extLst>
              </a:tr>
            </a:tbl>
          </a:graphicData>
        </a:graphic>
      </p:graphicFrame>
      <p:sp>
        <p:nvSpPr>
          <p:cNvPr id="19" name="Rectangle 5">
            <a:extLst>
              <a:ext uri="{FF2B5EF4-FFF2-40B4-BE49-F238E27FC236}">
                <a16:creationId xmlns:a16="http://schemas.microsoft.com/office/drawing/2014/main" id="{CE9B6C17-BAA8-4A01-AF6A-2925CAB2A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00300" y="-3678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l-GR" altLang="el-G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l-GR" altLang="el-G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altLang="el-G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9AA3A1A-9BAD-4178-A090-B36973E3A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50" y="5281261"/>
            <a:ext cx="4667250" cy="13811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E76B0F0-2570-4EA1-B64A-1E1121C19C67}"/>
              </a:ext>
            </a:extLst>
          </p:cNvPr>
          <p:cNvSpPr txBox="1"/>
          <p:nvPr/>
        </p:nvSpPr>
        <p:spPr>
          <a:xfrm>
            <a:off x="7658002" y="1269983"/>
            <a:ext cx="41148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Οι τιμές είναι αρκετά υψηλές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Ανήκουν κυρίως στις κατηγορίες Α ( &gt; 0.72) και Β ( &gt; 0.68)</a:t>
            </a:r>
          </a:p>
          <a:p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Ο μέσος όρος </a:t>
            </a:r>
            <a:r>
              <a:rPr lang="en-US" dirty="0"/>
              <a:t>STIPA </a:t>
            </a:r>
            <a:r>
              <a:rPr lang="el-GR" dirty="0"/>
              <a:t>είναι 0.69 με τυπική απόκλιση σ = 0.08</a:t>
            </a:r>
          </a:p>
          <a:p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Η αίθουσα κρίνεται κατάλληλη ως αμφιθέατρο.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Χαμηλότερες τιμές στις </a:t>
            </a:r>
            <a:r>
              <a:rPr lang="el-GR" b="1" dirty="0"/>
              <a:t>θέσεις 21 </a:t>
            </a:r>
            <a:r>
              <a:rPr lang="el-GR" dirty="0"/>
              <a:t>(ακριανή) και </a:t>
            </a:r>
            <a:r>
              <a:rPr lang="el-GR" b="1" dirty="0"/>
              <a:t>33</a:t>
            </a:r>
            <a:r>
              <a:rPr lang="el-GR" dirty="0"/>
              <a:t> (εξώστης, πίσω)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98175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DC18-44C8-4DB0-A6D6-CCD734A5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Απώλεια Συμφώνων</a:t>
            </a:r>
            <a:r>
              <a:rPr lang="en-US" dirty="0"/>
              <a:t> </a:t>
            </a:r>
            <a:br>
              <a:rPr lang="en-US" dirty="0"/>
            </a:br>
            <a:r>
              <a:rPr lang="el-GR" sz="2400" dirty="0"/>
              <a:t>(</a:t>
            </a:r>
            <a:r>
              <a:rPr lang="en-US" sz="2400" dirty="0"/>
              <a:t>Articulation Loss of Consonants)</a:t>
            </a:r>
            <a:endParaRPr lang="el-GR" sz="2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4ADA28E-2906-48F3-BF64-7A2565D75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91" y="-2271516"/>
            <a:ext cx="12192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l-GR" altLang="el-G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l-GR" altLang="el-G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altLang="el-G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377E1B4-E753-45A9-9B1B-34CBC0890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275" y="30051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l-GR" altLang="el-G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l-GR" altLang="el-G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altLang="el-G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0237BA0D-9107-4B61-AD2D-49B5EB21BF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356481"/>
              </p:ext>
            </p:extLst>
          </p:nvPr>
        </p:nvGraphicFramePr>
        <p:xfrm>
          <a:off x="838200" y="2129483"/>
          <a:ext cx="4949858" cy="21691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38352">
                  <a:extLst>
                    <a:ext uri="{9D8B030D-6E8A-4147-A177-3AD203B41FA5}">
                      <a16:colId xmlns:a16="http://schemas.microsoft.com/office/drawing/2014/main" val="2282315543"/>
                    </a:ext>
                  </a:extLst>
                </a:gridCol>
                <a:gridCol w="3611506">
                  <a:extLst>
                    <a:ext uri="{9D8B030D-6E8A-4147-A177-3AD203B41FA5}">
                      <a16:colId xmlns:a16="http://schemas.microsoft.com/office/drawing/2014/main" val="48800825"/>
                    </a:ext>
                  </a:extLst>
                </a:gridCol>
              </a:tblGrid>
              <a:tr h="3615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Αριθμός Θέσης</a:t>
                      </a:r>
                      <a:endParaRPr lang="el-GR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Απώλεια Συμφώνων (%)</a:t>
                      </a:r>
                      <a:endParaRPr lang="el-GR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8023857"/>
                  </a:ext>
                </a:extLst>
              </a:tr>
              <a:tr h="3615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l-GR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4.2459</a:t>
                      </a:r>
                      <a:endParaRPr lang="el-GR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107868"/>
                  </a:ext>
                </a:extLst>
              </a:tr>
              <a:tr h="3615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l-GR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3.277</a:t>
                      </a:r>
                      <a:endParaRPr lang="el-GR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8776211"/>
                  </a:ext>
                </a:extLst>
              </a:tr>
              <a:tr h="3615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l-GR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2.8315</a:t>
                      </a:r>
                      <a:endParaRPr lang="el-GR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2998326"/>
                  </a:ext>
                </a:extLst>
              </a:tr>
              <a:tr h="3615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l-GR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8.4252</a:t>
                      </a:r>
                      <a:endParaRPr lang="el-GR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9978923"/>
                  </a:ext>
                </a:extLst>
              </a:tr>
              <a:tr h="3615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lang="el-GR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4.2268</a:t>
                      </a:r>
                      <a:endParaRPr lang="el-GR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5104872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FE7C6305-8B9F-4082-8A7F-7860E2A01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932" y="3852862"/>
            <a:ext cx="4010585" cy="7811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7551AA-151A-4443-9FB5-05E464C0FCA0}"/>
              </a:ext>
            </a:extLst>
          </p:cNvPr>
          <p:cNvSpPr txBox="1"/>
          <p:nvPr/>
        </p:nvSpPr>
        <p:spPr>
          <a:xfrm>
            <a:off x="7303156" y="2076746"/>
            <a:ext cx="3846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 </a:t>
            </a:r>
            <a:r>
              <a:rPr lang="el-GR" dirty="0"/>
              <a:t>αλγόριθμος της έμμεσης μεθόδου υπολογίζει την απώλεια συμφώνων ως ποσοστό επί τοις εκατό.</a:t>
            </a:r>
          </a:p>
        </p:txBody>
      </p:sp>
    </p:spTree>
    <p:extLst>
      <p:ext uri="{BB962C8B-B14F-4D97-AF65-F5344CB8AC3E}">
        <p14:creationId xmlns:p14="http://schemas.microsoft.com/office/powerpoint/2010/main" val="2152071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8378-7772-41C0-8D57-3B07E726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Σύγκριση Μεθόδων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7B91F-72C3-4DF8-BBA9-9AF25D274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Οι τιμές βρίσκονται πολύ κοντά μεταξύ τους.</a:t>
            </a:r>
            <a:endParaRPr lang="en-US" dirty="0"/>
          </a:p>
          <a:p>
            <a:endParaRPr lang="el-GR" dirty="0"/>
          </a:p>
          <a:p>
            <a:r>
              <a:rPr lang="el-GR" dirty="0"/>
              <a:t>Η έμμεση μέθοδος εμφανίζει μεγαλύτερη ακρίβεια (τέσσερα δεκαδικά ψηφία)</a:t>
            </a:r>
            <a:endParaRPr lang="en-US" dirty="0"/>
          </a:p>
          <a:p>
            <a:endParaRPr lang="el-GR" dirty="0"/>
          </a:p>
          <a:p>
            <a:r>
              <a:rPr lang="el-GR" dirty="0"/>
              <a:t>Η έμμεση μέθοδος μπορεί να εφαρμοστεί διότι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dirty="0"/>
              <a:t>Η αίθουσα θεωρείται γραμμικό, Α.Κ.Μ. Σύστημα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dirty="0"/>
              <a:t>Δεν υπάρχει παραμόρφωση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dirty="0"/>
              <a:t>Η κρουστική απόκριση έχει διάρκεια &gt; 1,6 </a:t>
            </a:r>
            <a:r>
              <a:rPr lang="en-US" dirty="0"/>
              <a:t>sec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l-GR" dirty="0"/>
          </a:p>
          <a:p>
            <a:pPr lvl="1">
              <a:buFont typeface="Wingdings" panose="05000000000000000000" pitchFamily="2" charset="2"/>
              <a:buChar char="Ø"/>
            </a:pPr>
            <a:endParaRPr lang="el-GR" dirty="0"/>
          </a:p>
          <a:p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94040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3E4D-BF8B-4076-8BA7-9CA874A45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Σχέση μεγεθών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ED42E9-E108-44E6-87BF-0CE2CA977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778" y="1690688"/>
            <a:ext cx="3352481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40CCE4-3D07-4651-9881-1F2D1DC73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297" y="1690688"/>
            <a:ext cx="3352481" cy="43831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44D7B4-8E89-45A3-B7AA-BBABE5F31491}"/>
              </a:ext>
            </a:extLst>
          </p:cNvPr>
          <p:cNvSpPr txBox="1"/>
          <p:nvPr/>
        </p:nvSpPr>
        <p:spPr>
          <a:xfrm>
            <a:off x="175491" y="3265939"/>
            <a:ext cx="5112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Παρατηρούμε ότι στις θέσεις 21 και 33 (χαμηλότερο </a:t>
            </a:r>
            <a:r>
              <a:rPr lang="en-US" dirty="0"/>
              <a:t>STIPA) </a:t>
            </a:r>
            <a:r>
              <a:rPr lang="el-GR" dirty="0"/>
              <a:t>η στάθμη</a:t>
            </a:r>
            <a:r>
              <a:rPr lang="en-US" dirty="0"/>
              <a:t> SPL</a:t>
            </a:r>
            <a:r>
              <a:rPr lang="el-GR" dirty="0"/>
              <a:t> είναι χαμηλή για συχνότητες άνω του 1</a:t>
            </a:r>
            <a:r>
              <a:rPr lang="en-US" dirty="0"/>
              <a:t>kHz.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83374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264A6A-CD95-4F86-8532-64B63E7B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Ευχαριστούμε πολύ για την προσοχή σας </a:t>
            </a:r>
            <a:r>
              <a:rPr lang="el-GR" dirty="0">
                <a:sym typeface="Wingdings" panose="05000000000000000000" pitchFamily="2" charset="2"/>
              </a:rPr>
              <a:t></a:t>
            </a:r>
            <a:endParaRPr lang="el-GR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7E767D-F18C-4D41-A7A7-A5614BBC51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0333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97B6-E90D-46EA-A28A-A1EC21CB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Στάθμη Πίεσης Ήχου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A8E4E-DD20-4400-AD00-A48C2C84F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891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2E05-AF59-49D1-BDDA-73FBA788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Οι θέσεις της αίθουσας τελετών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B43078-3782-4632-9345-E249C2ACF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89" y="1549088"/>
            <a:ext cx="4066400" cy="53089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A1721C-4980-48A6-B400-7EFDEA5979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72" y="1492169"/>
            <a:ext cx="4066400" cy="536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7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FDBE9E84-4C45-44C0-A0BE-64349629F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l-GR" altLang="el-G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l-GR" altLang="el-G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altLang="el-G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28721BA2-53B3-4A64-920C-8E332F7B7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7672" y="102418"/>
            <a:ext cx="9144000" cy="823522"/>
          </a:xfrm>
        </p:spPr>
        <p:txBody>
          <a:bodyPr>
            <a:normAutofit fontScale="90000"/>
          </a:bodyPr>
          <a:lstStyle/>
          <a:p>
            <a:r>
              <a:rPr lang="el-GR" dirty="0"/>
              <a:t>Μετρήσεις </a:t>
            </a:r>
            <a:r>
              <a:rPr lang="en-US" dirty="0"/>
              <a:t>SPL</a:t>
            </a:r>
            <a:r>
              <a:rPr lang="el-GR" dirty="0"/>
              <a:t> στις 40 θέσεις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4B7E488-8898-45C2-9306-D23298F6A32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97561776"/>
              </p:ext>
            </p:extLst>
          </p:nvPr>
        </p:nvGraphicFramePr>
        <p:xfrm>
          <a:off x="993638" y="1211140"/>
          <a:ext cx="4023873" cy="4435720"/>
        </p:xfrm>
        <a:graphic>
          <a:graphicData uri="http://schemas.openxmlformats.org/drawingml/2006/table">
            <a:tbl>
              <a:tblPr/>
              <a:tblGrid>
                <a:gridCol w="1341291">
                  <a:extLst>
                    <a:ext uri="{9D8B030D-6E8A-4147-A177-3AD203B41FA5}">
                      <a16:colId xmlns:a16="http://schemas.microsoft.com/office/drawing/2014/main" val="1092903818"/>
                    </a:ext>
                  </a:extLst>
                </a:gridCol>
                <a:gridCol w="1341291">
                  <a:extLst>
                    <a:ext uri="{9D8B030D-6E8A-4147-A177-3AD203B41FA5}">
                      <a16:colId xmlns:a16="http://schemas.microsoft.com/office/drawing/2014/main" val="2154028871"/>
                    </a:ext>
                  </a:extLst>
                </a:gridCol>
                <a:gridCol w="1341291">
                  <a:extLst>
                    <a:ext uri="{9D8B030D-6E8A-4147-A177-3AD203B41FA5}">
                      <a16:colId xmlns:a16="http://schemas.microsoft.com/office/drawing/2014/main" val="1226038823"/>
                    </a:ext>
                  </a:extLst>
                </a:gridCol>
              </a:tblGrid>
              <a:tr h="20686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Αριθμός Θέσης 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LZeq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(dB)</a:t>
                      </a:r>
                      <a:endParaRPr lang="en-US" sz="1300" dirty="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LAeq (dB)</a:t>
                      </a:r>
                      <a:endParaRPr lang="en-US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793822"/>
                  </a:ext>
                </a:extLst>
              </a:tr>
              <a:tr h="20686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1" i="0" u="sng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79.9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75.1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218746"/>
                  </a:ext>
                </a:extLst>
              </a:tr>
              <a:tr h="20686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02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79.2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75.7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07198"/>
                  </a:ext>
                </a:extLst>
              </a:tr>
              <a:tr h="20686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1" i="0" u="sng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03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79.0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75.9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387506"/>
                  </a:ext>
                </a:extLst>
              </a:tr>
              <a:tr h="20686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04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78.0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74.9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09278"/>
                  </a:ext>
                </a:extLst>
              </a:tr>
              <a:tr h="20686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05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78.1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74.9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533195"/>
                  </a:ext>
                </a:extLst>
              </a:tr>
              <a:tr h="20686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06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77.2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74.0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30767"/>
                  </a:ext>
                </a:extLst>
              </a:tr>
              <a:tr h="20686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07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77.0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74.3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498469"/>
                  </a:ext>
                </a:extLst>
              </a:tr>
              <a:tr h="20686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08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77.6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74.9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579300"/>
                  </a:ext>
                </a:extLst>
              </a:tr>
              <a:tr h="20686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09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76.8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74.3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810143"/>
                  </a:ext>
                </a:extLst>
              </a:tr>
              <a:tr h="20686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77.8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74.7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538282"/>
                  </a:ext>
                </a:extLst>
              </a:tr>
              <a:tr h="20686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76.4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72.8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743622"/>
                  </a:ext>
                </a:extLst>
              </a:tr>
              <a:tr h="20686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75.2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72.6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996833"/>
                  </a:ext>
                </a:extLst>
              </a:tr>
              <a:tr h="20686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75.8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72.8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26514"/>
                  </a:ext>
                </a:extLst>
              </a:tr>
              <a:tr h="20686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75.1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72.4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690189"/>
                  </a:ext>
                </a:extLst>
              </a:tr>
              <a:tr h="20686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75.8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72.7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701732"/>
                  </a:ext>
                </a:extLst>
              </a:tr>
              <a:tr h="20686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76.3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72.6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417965"/>
                  </a:ext>
                </a:extLst>
              </a:tr>
              <a:tr h="20686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1" i="0" u="sng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73.3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71.0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385137"/>
                  </a:ext>
                </a:extLst>
              </a:tr>
              <a:tr h="20686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73.9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70.5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689299"/>
                  </a:ext>
                </a:extLst>
              </a:tr>
              <a:tr h="20686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73.7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71.4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822050"/>
                  </a:ext>
                </a:extLst>
              </a:tr>
              <a:tr h="214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73.9</a:t>
                      </a:r>
                      <a:endParaRPr lang="el-GR" sz="130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71.1</a:t>
                      </a:r>
                      <a:endParaRPr lang="el-GR" sz="1300" dirty="0">
                        <a:effectLst/>
                      </a:endParaRPr>
                    </a:p>
                  </a:txBody>
                  <a:tcPr marL="44583" marR="44583" marT="44583" marB="445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260737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EB1275DA-9579-4B24-BDAB-36E26D2A9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09819" y="-10067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l-GR" altLang="el-G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l-GR" altLang="el-G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altLang="el-G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B96F327-6BFB-4B1C-90C9-759E135B2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858353"/>
              </p:ext>
            </p:extLst>
          </p:nvPr>
        </p:nvGraphicFramePr>
        <p:xfrm>
          <a:off x="6154590" y="1211140"/>
          <a:ext cx="4227082" cy="4435720"/>
        </p:xfrm>
        <a:graphic>
          <a:graphicData uri="http://schemas.openxmlformats.org/drawingml/2006/table">
            <a:tbl>
              <a:tblPr/>
              <a:tblGrid>
                <a:gridCol w="1413716">
                  <a:extLst>
                    <a:ext uri="{9D8B030D-6E8A-4147-A177-3AD203B41FA5}">
                      <a16:colId xmlns:a16="http://schemas.microsoft.com/office/drawing/2014/main" val="1550560723"/>
                    </a:ext>
                  </a:extLst>
                </a:gridCol>
                <a:gridCol w="1406683">
                  <a:extLst>
                    <a:ext uri="{9D8B030D-6E8A-4147-A177-3AD203B41FA5}">
                      <a16:colId xmlns:a16="http://schemas.microsoft.com/office/drawing/2014/main" val="2188377823"/>
                    </a:ext>
                  </a:extLst>
                </a:gridCol>
                <a:gridCol w="1406683">
                  <a:extLst>
                    <a:ext uri="{9D8B030D-6E8A-4147-A177-3AD203B41FA5}">
                      <a16:colId xmlns:a16="http://schemas.microsoft.com/office/drawing/2014/main" val="2789082743"/>
                    </a:ext>
                  </a:extLst>
                </a:gridCol>
              </a:tblGrid>
              <a:tr h="22178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74.3</a:t>
                      </a:r>
                      <a:endParaRPr lang="el-GR" sz="1300" dirty="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69.0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399276"/>
                  </a:ext>
                </a:extLst>
              </a:tr>
              <a:tr h="22178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77.1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73.3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557452"/>
                  </a:ext>
                </a:extLst>
              </a:tr>
              <a:tr h="22178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77.5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75.1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063498"/>
                  </a:ext>
                </a:extLst>
              </a:tr>
              <a:tr h="22178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74.1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70.4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227030"/>
                  </a:ext>
                </a:extLst>
              </a:tr>
              <a:tr h="22178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74.2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70.1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456408"/>
                  </a:ext>
                </a:extLst>
              </a:tr>
              <a:tr h="22178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74.4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70.6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231858"/>
                  </a:ext>
                </a:extLst>
              </a:tr>
              <a:tr h="22178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1" i="0" u="sng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74.2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68.3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847199"/>
                  </a:ext>
                </a:extLst>
              </a:tr>
              <a:tr h="22178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73.9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69.2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315433"/>
                  </a:ext>
                </a:extLst>
              </a:tr>
              <a:tr h="22178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75.8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69.8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264823"/>
                  </a:ext>
                </a:extLst>
              </a:tr>
              <a:tr h="22178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73.8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69.4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901184"/>
                  </a:ext>
                </a:extLst>
              </a:tr>
              <a:tr h="22178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76.7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73.3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481224"/>
                  </a:ext>
                </a:extLst>
              </a:tr>
              <a:tr h="22178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74.8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71.6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773993"/>
                  </a:ext>
                </a:extLst>
              </a:tr>
              <a:tr h="22178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74.3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68.7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57215"/>
                  </a:ext>
                </a:extLst>
              </a:tr>
              <a:tr h="22178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73.6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68.9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581044"/>
                  </a:ext>
                </a:extLst>
              </a:tr>
              <a:tr h="22178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74.5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70.7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000195"/>
                  </a:ext>
                </a:extLst>
              </a:tr>
              <a:tr h="22178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74.5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70.1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853970"/>
                  </a:ext>
                </a:extLst>
              </a:tr>
              <a:tr h="22178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74.6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71.4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890235"/>
                  </a:ext>
                </a:extLst>
              </a:tr>
              <a:tr h="22178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77.2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74.0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610269"/>
                  </a:ext>
                </a:extLst>
              </a:tr>
              <a:tr h="22178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76.7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73.2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853232"/>
                  </a:ext>
                </a:extLst>
              </a:tr>
              <a:tr h="22178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75.2</a:t>
                      </a:r>
                      <a:endParaRPr lang="el-GR" sz="130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69.4</a:t>
                      </a:r>
                      <a:endParaRPr lang="el-GR" sz="1300" dirty="0">
                        <a:effectLst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949598"/>
                  </a:ext>
                </a:extLst>
              </a:tr>
            </a:tbl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8A195B5D-3AAE-4E58-AC5C-3D4A0EB98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7511" y="7766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l-GR" altLang="el-G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l-GR" altLang="el-G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altLang="el-G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40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BF64-2291-4E4F-83F2-40D4BB44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9420"/>
          </a:xfrm>
        </p:spPr>
        <p:txBody>
          <a:bodyPr/>
          <a:lstStyle/>
          <a:p>
            <a:r>
              <a:rPr lang="el-GR" dirty="0"/>
              <a:t>Στάθμη πίεσης ήχου </a:t>
            </a:r>
            <a:r>
              <a:rPr lang="en-US" dirty="0"/>
              <a:t>(SPL)</a:t>
            </a:r>
            <a:endParaRPr lang="el-GR" dirty="0"/>
          </a:p>
        </p:txBody>
      </p:sp>
      <p:pic>
        <p:nvPicPr>
          <p:cNvPr id="1026" name="Picture 2" descr="https://lh5.googleusercontent.com/kbaia_4_XYI3RHBlkZGhWxrffuTJo_G6epxOPcoPEOmHMn0yCei2tBxpJoRiVellZm0roEvub_KRF-6hWIBHGdWYFfWOU1Hbs0i1OX0aptsjXYIoPLTavZ6_vNosLe76NrFTYbFz">
            <a:extLst>
              <a:ext uri="{FF2B5EF4-FFF2-40B4-BE49-F238E27FC236}">
                <a16:creationId xmlns:a16="http://schemas.microsoft.com/office/drawing/2014/main" id="{1527FC6E-007B-4DA7-BA3C-AD443B2788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37" y="1519961"/>
            <a:ext cx="5638798" cy="457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oeBYhe65AJD_mY_J3069twqhy0-m4d37ovUjIfwTWolUbn_gZOBW14ypeovYN8HFYVNhCB7qwfSfJKnPl3B2QSY1oeC0pjjNs7thKzmEL7AXUq3e7d1RcB-3Hlzd8krrY5KR_uq-">
            <a:extLst>
              <a:ext uri="{FF2B5EF4-FFF2-40B4-BE49-F238E27FC236}">
                <a16:creationId xmlns:a16="http://schemas.microsoft.com/office/drawing/2014/main" id="{61850615-CDE9-41F4-904D-8A98B2632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29" y="1584902"/>
            <a:ext cx="130492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92AAI7EYcG98d4bphLKbZqNyZbk3lYzfYb0jdDJLdj7E1PPd2KvFemfst-e_QLSQmDwkDVXCr6xeMjG-WwFcMRsEs-DPUZZzMqUZI126EJrZZKdnkqAb_M7NxB9HpAw-lzDSRTh1">
            <a:extLst>
              <a:ext uri="{FF2B5EF4-FFF2-40B4-BE49-F238E27FC236}">
                <a16:creationId xmlns:a16="http://schemas.microsoft.com/office/drawing/2014/main" id="{41447684-4506-4BC1-9EF6-D04139382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665" y="2415308"/>
            <a:ext cx="127635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WqXT_GYbICt3xQReY0IddUlos1Zhb21pk3tKK7fDbd5ZgafO1nHLA3a3t9LLEUOIz1dydySkrau4sSlIVtAna2HeRUvbq8U3zKmpjZbVkW3ayhsyd8chjsdcJErxsWeelz_WavXZ">
            <a:extLst>
              <a:ext uri="{FF2B5EF4-FFF2-40B4-BE49-F238E27FC236}">
                <a16:creationId xmlns:a16="http://schemas.microsoft.com/office/drawing/2014/main" id="{91430096-818D-4DAE-B915-CF978AF47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077" y="3267075"/>
            <a:ext cx="11430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3.googleusercontent.com/RnAM5Rfat6V0LkTjd3DPcnH34y02LVbhEG5rOWeyA4vl1o3lMMPzuQkjbdv9gKqHsf2qv4jQ7GLI3V-ffDJVu5FFI2lpa-5trxpcjp37uHBQkj8GIZHTGltm7Ov6w4cjNW-DslTJ">
            <a:extLst>
              <a:ext uri="{FF2B5EF4-FFF2-40B4-BE49-F238E27FC236}">
                <a16:creationId xmlns:a16="http://schemas.microsoft.com/office/drawing/2014/main" id="{C709C82E-55C7-40F6-9A63-E6C268F36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751" y="4004542"/>
            <a:ext cx="117157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6.googleusercontent.com/gFs6wMeMCH6uuhJJ7QRQz-FQw7HshQD9oedMN8-x5_UApfXyZWientLVs8Uvcfo0n4qTJdlALWHmFfwOtNTMqIxmyHqLUdYNUsTN6IqdT9-6844J7gJSTWnl5e_Zl0E_zxad8y2_">
            <a:extLst>
              <a:ext uri="{FF2B5EF4-FFF2-40B4-BE49-F238E27FC236}">
                <a16:creationId xmlns:a16="http://schemas.microsoft.com/office/drawing/2014/main" id="{7382A221-0F22-440A-8101-47F663C6B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070" y="1221310"/>
            <a:ext cx="4024857" cy="498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166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AD96-385C-458E-99EF-611D7FC31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Ομαδοποίηση θέσεων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8C0319-6610-4F35-B743-D8E04960B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856" y="1807869"/>
            <a:ext cx="3332939" cy="47704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770878-E437-46D2-A8FC-D959630FB7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003" y="1690688"/>
            <a:ext cx="3681797" cy="485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DE24-E14A-437C-B4A3-30362FAD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Σύγκριση οκταβικών διαγραμμάτων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9C47D1-53E7-4138-A5A3-D48C98C5A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77" y="1455937"/>
            <a:ext cx="3937564" cy="48894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BBF822-1D6A-4B33-B820-9717908A03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459" y="1455937"/>
            <a:ext cx="3937564" cy="4889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2CF920-D81E-45AD-9725-BC813FD97D03}"/>
              </a:ext>
            </a:extLst>
          </p:cNvPr>
          <p:cNvSpPr txBox="1"/>
          <p:nvPr/>
        </p:nvSpPr>
        <p:spPr>
          <a:xfrm>
            <a:off x="1468582" y="6400861"/>
            <a:ext cx="435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Μπροστά θέσεις πλατείας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401BC5-6B2B-42EF-9AFF-FD76C324698C}"/>
              </a:ext>
            </a:extLst>
          </p:cNvPr>
          <p:cNvSpPr/>
          <p:nvPr/>
        </p:nvSpPr>
        <p:spPr>
          <a:xfrm>
            <a:off x="8210670" y="6400861"/>
            <a:ext cx="2088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i="1" dirty="0"/>
              <a:t>Πίσω θέσεις εξώστη</a:t>
            </a:r>
          </a:p>
        </p:txBody>
      </p:sp>
    </p:spTree>
    <p:extLst>
      <p:ext uri="{BB962C8B-B14F-4D97-AF65-F5344CB8AC3E}">
        <p14:creationId xmlns:p14="http://schemas.microsoft.com/office/powerpoint/2010/main" val="209742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8BD8-9126-4413-9D37-47BBD193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 </a:t>
            </a:r>
            <a:r>
              <a:rPr lang="el-GR" dirty="0"/>
              <a:t>μέσω επεξεργασίας ηχογραφήσεων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9BB770-842C-4796-B9E4-A87C53934E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133350"/>
              </p:ext>
            </p:extLst>
          </p:nvPr>
        </p:nvGraphicFramePr>
        <p:xfrm>
          <a:off x="838200" y="2305193"/>
          <a:ext cx="6005946" cy="3763101"/>
        </p:xfrm>
        <a:graphic>
          <a:graphicData uri="http://schemas.openxmlformats.org/drawingml/2006/table">
            <a:tbl>
              <a:tblPr/>
              <a:tblGrid>
                <a:gridCol w="2008644">
                  <a:extLst>
                    <a:ext uri="{9D8B030D-6E8A-4147-A177-3AD203B41FA5}">
                      <a16:colId xmlns:a16="http://schemas.microsoft.com/office/drawing/2014/main" val="2982065462"/>
                    </a:ext>
                  </a:extLst>
                </a:gridCol>
                <a:gridCol w="1998651">
                  <a:extLst>
                    <a:ext uri="{9D8B030D-6E8A-4147-A177-3AD203B41FA5}">
                      <a16:colId xmlns:a16="http://schemas.microsoft.com/office/drawing/2014/main" val="887869180"/>
                    </a:ext>
                  </a:extLst>
                </a:gridCol>
                <a:gridCol w="1998651">
                  <a:extLst>
                    <a:ext uri="{9D8B030D-6E8A-4147-A177-3AD203B41FA5}">
                      <a16:colId xmlns:a16="http://schemas.microsoft.com/office/drawing/2014/main" val="3915699790"/>
                    </a:ext>
                  </a:extLst>
                </a:gridCol>
              </a:tblGrid>
              <a:tr h="55863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Αριθμός Θέσης 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LZeq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(dB) </a:t>
                      </a:r>
                      <a:r>
                        <a:rPr lang="el-G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μέσω κώδικα</a:t>
                      </a:r>
                      <a:endParaRPr lang="el-G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LZeq (dB) </a:t>
                      </a:r>
                      <a:r>
                        <a:rPr lang="el-GR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μέσω ηχομέτρου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980667"/>
                  </a:ext>
                </a:extLst>
              </a:tr>
              <a:tr h="3560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79.1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79.9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571622"/>
                  </a:ext>
                </a:extLst>
              </a:tr>
              <a:tr h="3560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07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78.5373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292303"/>
                  </a:ext>
                </a:extLst>
              </a:tr>
              <a:tr h="3560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08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79.1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77.6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324870"/>
                  </a:ext>
                </a:extLst>
              </a:tr>
              <a:tr h="3560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77.2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75.1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700413"/>
                  </a:ext>
                </a:extLst>
              </a:tr>
              <a:tr h="3560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75.6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73.3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304510"/>
                  </a:ext>
                </a:extLst>
              </a:tr>
              <a:tr h="3560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78.02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74.3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4295"/>
                  </a:ext>
                </a:extLst>
              </a:tr>
              <a:tr h="3560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76.89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74.1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760589"/>
                  </a:ext>
                </a:extLst>
              </a:tr>
              <a:tr h="3560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76.51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76.7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423715"/>
                  </a:ext>
                </a:extLst>
              </a:tr>
              <a:tr h="3560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75.88</a:t>
                      </a:r>
                      <a:endParaRPr lang="el-G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74.3</a:t>
                      </a:r>
                      <a:endParaRPr lang="el-G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57185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875B11C-2544-4918-8A98-DE38FC4C7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33737" y="-2493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l-GR" altLang="el-G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l-GR" altLang="el-G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altLang="el-G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E2B2B1-23B5-471D-8C69-AA83418E3EFD}"/>
              </a:ext>
            </a:extLst>
          </p:cNvPr>
          <p:cNvSpPr txBox="1"/>
          <p:nvPr/>
        </p:nvSpPr>
        <p:spPr>
          <a:xfrm>
            <a:off x="7222836" y="3161905"/>
            <a:ext cx="47290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Θεωρούμε τις μετρήσεις του ηχομέτρου περισσότερο αξιόπιστες, καθώς είναι ένα όργανο εξειδικευμένο για την εν λόγω λειτουργία.</a:t>
            </a:r>
          </a:p>
          <a:p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Ωστόσο τα αποτελέσματα είναι της ίδιας τάξης μεγέθους</a:t>
            </a:r>
          </a:p>
        </p:txBody>
      </p:sp>
    </p:spTree>
    <p:extLst>
      <p:ext uri="{BB962C8B-B14F-4D97-AF65-F5344CB8AC3E}">
        <p14:creationId xmlns:p14="http://schemas.microsoft.com/office/powerpoint/2010/main" val="148706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897</Words>
  <Application>Microsoft Office PowerPoint</Application>
  <PresentationFormat>Widescreen</PresentationFormat>
  <Paragraphs>396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Παρουσίαση ηλεκτρακουστικών μετρήσεων της αίθουσας τελετών ΑΠΘ</vt:lpstr>
      <vt:lpstr>Το αντικείμενο της εργασίας  </vt:lpstr>
      <vt:lpstr>Στάθμη Πίεσης Ήχου</vt:lpstr>
      <vt:lpstr>Οι θέσεις της αίθουσας τελετών</vt:lpstr>
      <vt:lpstr>Μετρήσεις SPL στις 40 θέσεις</vt:lpstr>
      <vt:lpstr>Στάθμη πίεσης ήχου (SPL)</vt:lpstr>
      <vt:lpstr>Ομαδοποίηση θέσεων</vt:lpstr>
      <vt:lpstr>Σύγκριση οκταβικών διαγραμμάτων </vt:lpstr>
      <vt:lpstr>SPL μέσω επεξεργασίας ηχογραφήσεων</vt:lpstr>
      <vt:lpstr>Συμπεράσματα</vt:lpstr>
      <vt:lpstr>Χρόνος Αντήχησης</vt:lpstr>
      <vt:lpstr> Μέτρηση RT60</vt:lpstr>
      <vt:lpstr>Επιλεγμένες θέσεις πλατείας κι εξώστη</vt:lpstr>
      <vt:lpstr>Μέτρηση Χρόνου Αντήχησης</vt:lpstr>
      <vt:lpstr>PowerPoint Presentation</vt:lpstr>
      <vt:lpstr>Συμπεράσματα</vt:lpstr>
      <vt:lpstr>Σύγκριση μεθόδων υπολογισμού</vt:lpstr>
      <vt:lpstr>Δείκτης Μετάδοσης Ομιλίας</vt:lpstr>
      <vt:lpstr> Μέτρηση STIPA</vt:lpstr>
      <vt:lpstr>Αποτελέσματα</vt:lpstr>
      <vt:lpstr>Απώλεια Συμφώνων  (Articulation Loss of Consonants)</vt:lpstr>
      <vt:lpstr>Σύγκριση Μεθόδων</vt:lpstr>
      <vt:lpstr>Σχέση μεγεθών</vt:lpstr>
      <vt:lpstr>Ευχαριστούμε πολύ για την προσοχή σας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μετρήσεων και συμπεράσματα</dc:title>
  <dc:creator>FrenzyCawk</dc:creator>
  <cp:lastModifiedBy>FrenzyCawk</cp:lastModifiedBy>
  <cp:revision>41</cp:revision>
  <dcterms:created xsi:type="dcterms:W3CDTF">2019-02-10T16:16:09Z</dcterms:created>
  <dcterms:modified xsi:type="dcterms:W3CDTF">2019-02-14T20:19:25Z</dcterms:modified>
</cp:coreProperties>
</file>