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CB0F3D-1257-44F1-AE10-30BFD2B2B17C}">
  <a:tblStyle styleId="{56CB0F3D-1257-44F1-AE10-30BFD2B2B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8" Type="http://schemas.openxmlformats.org/officeDocument/2006/relationships/slide" Target="slides/slide2.xml"/><Relationship Id="rId26" Type="http://schemas.openxmlformats.org/officeDocument/2006/relationships/customXml" Target="../customXml/item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7" Type="http://schemas.openxmlformats.org/officeDocument/2006/relationships/slide" Target="slides/slide1.xml"/><Relationship Id="rId25" Type="http://schemas.openxmlformats.org/officeDocument/2006/relationships/customXml" Target="../customXml/item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23" Type="http://schemas.openxmlformats.org/officeDocument/2006/relationships/slide" Target="slides/slide17.xml"/><Relationship Id="rId15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d2c2dbeb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d2c2dbeb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0a12fa65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0a12fa65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0a12fa65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0a12fa65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0a12fa65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0a12fa65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0a12fa65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0a12fa65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0a12fa65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0a12fa65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0a12fa65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0a12fa65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0a12fa65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30a12fa65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30a12fa65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30a12fa65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0a12fa65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0a12fa65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0a12fa6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0a12fa6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0a12fa65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0a12fa65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0a12fa65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0a12fa65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3313a643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3313a643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0a12fa65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0a12fa65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0a12fa65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0a12fa65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0a12fa65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0a12fa65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0a12fa65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0a12fa65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0"/>
            <a:ext cx="8520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What this lecture is about?</a:t>
            </a:r>
            <a:endParaRPr b="1" i="1" sz="2420"/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1493400" y="1564650"/>
            <a:ext cx="615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Become familiar with position weight matrices (PWMs)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Learn how to calculate PWMs based on sequence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0" y="0"/>
            <a:ext cx="9096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From PFMs to position probability matrices (PPMs)</a:t>
            </a:r>
            <a:endParaRPr b="1" i="1" sz="2420"/>
          </a:p>
        </p:txBody>
      </p:sp>
      <p:cxnSp>
        <p:nvCxnSpPr>
          <p:cNvPr id="157" name="Google Shape;157;p22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2"/>
          <p:cNvSpPr/>
          <p:nvPr/>
        </p:nvSpPr>
        <p:spPr>
          <a:xfrm>
            <a:off x="5174175" y="8700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5174175" y="27369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22"/>
          <p:cNvGraphicFramePr/>
          <p:nvPr/>
        </p:nvGraphicFramePr>
        <p:xfrm>
          <a:off x="1473850" y="51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{56CB0F3D-1257-44F1-AE10-30BFD2B2B17C}</a:tableStyleId>
              </a:tblPr>
              <a:tblGrid>
                <a:gridCol w="896375"/>
                <a:gridCol w="896375"/>
                <a:gridCol w="896375"/>
                <a:gridCol w="896375"/>
                <a:gridCol w="896375"/>
                <a:gridCol w="896375"/>
                <a:gridCol w="896375"/>
              </a:tblGrid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Nucleotide/ Position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1" name="Google Shape;161;p22"/>
          <p:cNvGraphicFramePr/>
          <p:nvPr/>
        </p:nvGraphicFramePr>
        <p:xfrm>
          <a:off x="1473850" y="313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{56CB0F3D-1257-44F1-AE10-30BFD2B2B17C}</a:tableStyleId>
              </a:tblPr>
              <a:tblGrid>
                <a:gridCol w="896375"/>
                <a:gridCol w="896375"/>
                <a:gridCol w="896375"/>
                <a:gridCol w="896375"/>
                <a:gridCol w="896375"/>
                <a:gridCol w="896375"/>
                <a:gridCol w="896375"/>
              </a:tblGrid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Nucleotide/ Position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0.35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038" y="2506525"/>
            <a:ext cx="2016475" cy="5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0" y="0"/>
            <a:ext cx="9096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Using PPMs to calculate the probability of binding</a:t>
            </a:r>
            <a:endParaRPr b="1" i="1" sz="2420"/>
          </a:p>
        </p:txBody>
      </p:sp>
      <p:cxnSp>
        <p:nvCxnSpPr>
          <p:cNvPr id="168" name="Google Shape;168;p23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3"/>
          <p:cNvSpPr/>
          <p:nvPr/>
        </p:nvSpPr>
        <p:spPr>
          <a:xfrm>
            <a:off x="5174175" y="8700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5174175" y="27369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23"/>
          <p:cNvGraphicFramePr/>
          <p:nvPr/>
        </p:nvGraphicFramePr>
        <p:xfrm>
          <a:off x="1473850" y="54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{56CB0F3D-1257-44F1-AE10-30BFD2B2B17C}</a:tableStyleId>
              </a:tblPr>
              <a:tblGrid>
                <a:gridCol w="896375"/>
                <a:gridCol w="896375"/>
                <a:gridCol w="896375"/>
                <a:gridCol w="896375"/>
                <a:gridCol w="896375"/>
                <a:gridCol w="896375"/>
                <a:gridCol w="896375"/>
              </a:tblGrid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Nucleotide/ Position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0.35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3"/>
          <p:cNvSpPr txBox="1"/>
          <p:nvPr/>
        </p:nvSpPr>
        <p:spPr>
          <a:xfrm>
            <a:off x="62875" y="2961325"/>
            <a:ext cx="198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/>
              <a:t>Target sequence:</a:t>
            </a:r>
            <a:r>
              <a:rPr b="1" lang="en-GB" sz="1200"/>
              <a:t>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TGATAG</a:t>
            </a:r>
            <a:r>
              <a:rPr lang="en-GB" sz="1200"/>
              <a:t>ACGATCAGTC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0" y="0"/>
            <a:ext cx="9096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Using PPMs to calculate the probability of binding</a:t>
            </a:r>
            <a:endParaRPr b="1" i="1" sz="2420"/>
          </a:p>
        </p:txBody>
      </p:sp>
      <p:cxnSp>
        <p:nvCxnSpPr>
          <p:cNvPr id="178" name="Google Shape;178;p24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4"/>
          <p:cNvSpPr/>
          <p:nvPr/>
        </p:nvSpPr>
        <p:spPr>
          <a:xfrm>
            <a:off x="5174175" y="8700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5174175" y="27369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1" name="Google Shape;181;p24"/>
          <p:cNvGraphicFramePr/>
          <p:nvPr/>
        </p:nvGraphicFramePr>
        <p:xfrm>
          <a:off x="1473850" y="54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{56CB0F3D-1257-44F1-AE10-30BFD2B2B17C}</a:tableStyleId>
              </a:tblPr>
              <a:tblGrid>
                <a:gridCol w="896375"/>
                <a:gridCol w="896375"/>
                <a:gridCol w="896375"/>
                <a:gridCol w="896375"/>
                <a:gridCol w="896375"/>
                <a:gridCol w="896375"/>
                <a:gridCol w="896375"/>
              </a:tblGrid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Nucleotide/ Position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0.35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24"/>
          <p:cNvSpPr txBox="1"/>
          <p:nvPr/>
        </p:nvSpPr>
        <p:spPr>
          <a:xfrm>
            <a:off x="25511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</a:t>
            </a:r>
            <a:endParaRPr b="1" sz="1200"/>
          </a:p>
        </p:txBody>
      </p:sp>
      <p:sp>
        <p:nvSpPr>
          <p:cNvPr id="183" name="Google Shape;183;p24"/>
          <p:cNvSpPr txBox="1"/>
          <p:nvPr/>
        </p:nvSpPr>
        <p:spPr>
          <a:xfrm>
            <a:off x="34457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G</a:t>
            </a:r>
            <a:endParaRPr b="1" sz="1200"/>
          </a:p>
        </p:txBody>
      </p:sp>
      <p:sp>
        <p:nvSpPr>
          <p:cNvPr id="184" name="Google Shape;184;p24"/>
          <p:cNvSpPr txBox="1"/>
          <p:nvPr/>
        </p:nvSpPr>
        <p:spPr>
          <a:xfrm>
            <a:off x="43403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</a:t>
            </a:r>
            <a:endParaRPr b="1" sz="1200"/>
          </a:p>
        </p:txBody>
      </p:sp>
      <p:sp>
        <p:nvSpPr>
          <p:cNvPr id="185" name="Google Shape;185;p24"/>
          <p:cNvSpPr txBox="1"/>
          <p:nvPr/>
        </p:nvSpPr>
        <p:spPr>
          <a:xfrm>
            <a:off x="52349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</a:t>
            </a:r>
            <a:endParaRPr b="1" sz="1200"/>
          </a:p>
        </p:txBody>
      </p:sp>
      <p:sp>
        <p:nvSpPr>
          <p:cNvPr id="186" name="Google Shape;186;p24"/>
          <p:cNvSpPr txBox="1"/>
          <p:nvPr/>
        </p:nvSpPr>
        <p:spPr>
          <a:xfrm>
            <a:off x="61582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</a:t>
            </a:r>
            <a:endParaRPr b="1" sz="1200"/>
          </a:p>
        </p:txBody>
      </p:sp>
      <p:sp>
        <p:nvSpPr>
          <p:cNvPr id="187" name="Google Shape;187;p24"/>
          <p:cNvSpPr txBox="1"/>
          <p:nvPr/>
        </p:nvSpPr>
        <p:spPr>
          <a:xfrm>
            <a:off x="70241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G</a:t>
            </a:r>
            <a:endParaRPr b="1" sz="1200"/>
          </a:p>
        </p:txBody>
      </p:sp>
      <p:sp>
        <p:nvSpPr>
          <p:cNvPr id="188" name="Google Shape;188;p24"/>
          <p:cNvSpPr txBox="1"/>
          <p:nvPr/>
        </p:nvSpPr>
        <p:spPr>
          <a:xfrm>
            <a:off x="62875" y="2961325"/>
            <a:ext cx="198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/>
              <a:t>Target sequence:</a:t>
            </a:r>
            <a:r>
              <a:rPr b="1" lang="en-GB" sz="1200"/>
              <a:t>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TGATAG</a:t>
            </a:r>
            <a:r>
              <a:rPr lang="en-GB" sz="1200"/>
              <a:t>ACGATCAGTC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0" y="0"/>
            <a:ext cx="9096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Using PPMs to calculate the probability of binding</a:t>
            </a:r>
            <a:endParaRPr b="1" i="1" sz="2420"/>
          </a:p>
        </p:txBody>
      </p:sp>
      <p:cxnSp>
        <p:nvCxnSpPr>
          <p:cNvPr id="194" name="Google Shape;194;p25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5"/>
          <p:cNvSpPr/>
          <p:nvPr/>
        </p:nvSpPr>
        <p:spPr>
          <a:xfrm>
            <a:off x="5174175" y="8700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5174175" y="27369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7" name="Google Shape;197;p25"/>
          <p:cNvGraphicFramePr/>
          <p:nvPr/>
        </p:nvGraphicFramePr>
        <p:xfrm>
          <a:off x="1473850" y="54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{56CB0F3D-1257-44F1-AE10-30BFD2B2B17C}</a:tableStyleId>
              </a:tblPr>
              <a:tblGrid>
                <a:gridCol w="896375"/>
                <a:gridCol w="896375"/>
                <a:gridCol w="896375"/>
                <a:gridCol w="896375"/>
                <a:gridCol w="896375"/>
                <a:gridCol w="896375"/>
                <a:gridCol w="896375"/>
              </a:tblGrid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Nucleotide/ Position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0.35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8" name="Google Shape;198;p25"/>
          <p:cNvSpPr txBox="1"/>
          <p:nvPr/>
        </p:nvSpPr>
        <p:spPr>
          <a:xfrm>
            <a:off x="25511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</a:t>
            </a:r>
            <a:endParaRPr b="1" sz="1200"/>
          </a:p>
        </p:txBody>
      </p:sp>
      <p:sp>
        <p:nvSpPr>
          <p:cNvPr id="199" name="Google Shape;199;p25"/>
          <p:cNvSpPr txBox="1"/>
          <p:nvPr/>
        </p:nvSpPr>
        <p:spPr>
          <a:xfrm>
            <a:off x="34457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G</a:t>
            </a:r>
            <a:endParaRPr b="1" sz="1200"/>
          </a:p>
        </p:txBody>
      </p:sp>
      <p:sp>
        <p:nvSpPr>
          <p:cNvPr id="200" name="Google Shape;200;p25"/>
          <p:cNvSpPr txBox="1"/>
          <p:nvPr/>
        </p:nvSpPr>
        <p:spPr>
          <a:xfrm>
            <a:off x="43403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</a:t>
            </a:r>
            <a:endParaRPr b="1" sz="1200"/>
          </a:p>
        </p:txBody>
      </p:sp>
      <p:sp>
        <p:nvSpPr>
          <p:cNvPr id="201" name="Google Shape;201;p25"/>
          <p:cNvSpPr txBox="1"/>
          <p:nvPr/>
        </p:nvSpPr>
        <p:spPr>
          <a:xfrm>
            <a:off x="52349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</a:t>
            </a:r>
            <a:endParaRPr b="1" sz="1200"/>
          </a:p>
        </p:txBody>
      </p:sp>
      <p:sp>
        <p:nvSpPr>
          <p:cNvPr id="202" name="Google Shape;202;p25"/>
          <p:cNvSpPr txBox="1"/>
          <p:nvPr/>
        </p:nvSpPr>
        <p:spPr>
          <a:xfrm>
            <a:off x="61582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</a:t>
            </a:r>
            <a:endParaRPr b="1" sz="1200"/>
          </a:p>
        </p:txBody>
      </p:sp>
      <p:sp>
        <p:nvSpPr>
          <p:cNvPr id="203" name="Google Shape;203;p25"/>
          <p:cNvSpPr txBox="1"/>
          <p:nvPr/>
        </p:nvSpPr>
        <p:spPr>
          <a:xfrm>
            <a:off x="70241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G</a:t>
            </a:r>
            <a:endParaRPr b="1" sz="1200"/>
          </a:p>
        </p:txBody>
      </p:sp>
      <p:cxnSp>
        <p:nvCxnSpPr>
          <p:cNvPr id="204" name="Google Shape;204;p25"/>
          <p:cNvCxnSpPr/>
          <p:nvPr/>
        </p:nvCxnSpPr>
        <p:spPr>
          <a:xfrm>
            <a:off x="2819775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5"/>
          <p:cNvCxnSpPr/>
          <p:nvPr/>
        </p:nvCxnSpPr>
        <p:spPr>
          <a:xfrm>
            <a:off x="37153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5"/>
          <p:cNvCxnSpPr/>
          <p:nvPr/>
        </p:nvCxnSpPr>
        <p:spPr>
          <a:xfrm>
            <a:off x="46099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5"/>
          <p:cNvCxnSpPr/>
          <p:nvPr/>
        </p:nvCxnSpPr>
        <p:spPr>
          <a:xfrm>
            <a:off x="55045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5"/>
          <p:cNvCxnSpPr/>
          <p:nvPr/>
        </p:nvCxnSpPr>
        <p:spPr>
          <a:xfrm>
            <a:off x="64278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5"/>
          <p:cNvCxnSpPr/>
          <p:nvPr/>
        </p:nvCxnSpPr>
        <p:spPr>
          <a:xfrm>
            <a:off x="72937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5"/>
          <p:cNvSpPr txBox="1"/>
          <p:nvPr/>
        </p:nvSpPr>
        <p:spPr>
          <a:xfrm>
            <a:off x="25511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0</a:t>
            </a:r>
            <a:endParaRPr b="1" sz="1200"/>
          </a:p>
        </p:txBody>
      </p:sp>
      <p:sp>
        <p:nvSpPr>
          <p:cNvPr id="211" name="Google Shape;211;p25"/>
          <p:cNvSpPr txBox="1"/>
          <p:nvPr/>
        </p:nvSpPr>
        <p:spPr>
          <a:xfrm>
            <a:off x="34457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1</a:t>
            </a:r>
            <a:endParaRPr b="1" sz="1200"/>
          </a:p>
        </p:txBody>
      </p:sp>
      <p:sp>
        <p:nvSpPr>
          <p:cNvPr id="212" name="Google Shape;212;p25"/>
          <p:cNvSpPr txBox="1"/>
          <p:nvPr/>
        </p:nvSpPr>
        <p:spPr>
          <a:xfrm>
            <a:off x="43403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1</a:t>
            </a:r>
            <a:endParaRPr b="1" sz="1200"/>
          </a:p>
        </p:txBody>
      </p:sp>
      <p:sp>
        <p:nvSpPr>
          <p:cNvPr id="213" name="Google Shape;213;p25"/>
          <p:cNvSpPr txBox="1"/>
          <p:nvPr/>
        </p:nvSpPr>
        <p:spPr>
          <a:xfrm>
            <a:off x="52349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0.95</a:t>
            </a:r>
            <a:endParaRPr b="1" sz="1200"/>
          </a:p>
        </p:txBody>
      </p:sp>
      <p:sp>
        <p:nvSpPr>
          <p:cNvPr id="214" name="Google Shape;214;p25"/>
          <p:cNvSpPr txBox="1"/>
          <p:nvPr/>
        </p:nvSpPr>
        <p:spPr>
          <a:xfrm>
            <a:off x="61582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0.75</a:t>
            </a:r>
            <a:endParaRPr b="1" sz="1200"/>
          </a:p>
        </p:txBody>
      </p:sp>
      <p:sp>
        <p:nvSpPr>
          <p:cNvPr id="215" name="Google Shape;215;p25"/>
          <p:cNvSpPr txBox="1"/>
          <p:nvPr/>
        </p:nvSpPr>
        <p:spPr>
          <a:xfrm>
            <a:off x="70241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0.65</a:t>
            </a:r>
            <a:endParaRPr b="1" sz="1200"/>
          </a:p>
        </p:txBody>
      </p:sp>
      <p:sp>
        <p:nvSpPr>
          <p:cNvPr id="216" name="Google Shape;216;p25"/>
          <p:cNvSpPr txBox="1"/>
          <p:nvPr/>
        </p:nvSpPr>
        <p:spPr>
          <a:xfrm>
            <a:off x="62875" y="2961325"/>
            <a:ext cx="198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/>
              <a:t>Target sequence:</a:t>
            </a:r>
            <a:r>
              <a:rPr b="1" lang="en-GB" sz="1200"/>
              <a:t>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TGATAG</a:t>
            </a:r>
            <a:r>
              <a:rPr lang="en-GB" sz="1200"/>
              <a:t>ACGATCAGTC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0" y="0"/>
            <a:ext cx="9096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Using PPMs to calculate the probability of binding</a:t>
            </a:r>
            <a:endParaRPr b="1" i="1" sz="2420"/>
          </a:p>
        </p:txBody>
      </p:sp>
      <p:cxnSp>
        <p:nvCxnSpPr>
          <p:cNvPr id="222" name="Google Shape;222;p26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6"/>
          <p:cNvSpPr/>
          <p:nvPr/>
        </p:nvSpPr>
        <p:spPr>
          <a:xfrm>
            <a:off x="5174175" y="8700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5174175" y="27369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5" name="Google Shape;225;p26"/>
          <p:cNvGraphicFramePr/>
          <p:nvPr/>
        </p:nvGraphicFramePr>
        <p:xfrm>
          <a:off x="1473850" y="54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{56CB0F3D-1257-44F1-AE10-30BFD2B2B17C}</a:tableStyleId>
              </a:tblPr>
              <a:tblGrid>
                <a:gridCol w="896375"/>
                <a:gridCol w="896375"/>
                <a:gridCol w="896375"/>
                <a:gridCol w="896375"/>
                <a:gridCol w="896375"/>
                <a:gridCol w="896375"/>
                <a:gridCol w="896375"/>
              </a:tblGrid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Nucleotide/ Position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0.35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26"/>
          <p:cNvSpPr txBox="1"/>
          <p:nvPr/>
        </p:nvSpPr>
        <p:spPr>
          <a:xfrm>
            <a:off x="25511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</a:t>
            </a:r>
            <a:endParaRPr b="1" sz="1200"/>
          </a:p>
        </p:txBody>
      </p:sp>
      <p:sp>
        <p:nvSpPr>
          <p:cNvPr id="227" name="Google Shape;227;p26"/>
          <p:cNvSpPr txBox="1"/>
          <p:nvPr/>
        </p:nvSpPr>
        <p:spPr>
          <a:xfrm>
            <a:off x="34457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G</a:t>
            </a:r>
            <a:endParaRPr b="1" sz="1200"/>
          </a:p>
        </p:txBody>
      </p:sp>
      <p:sp>
        <p:nvSpPr>
          <p:cNvPr id="228" name="Google Shape;228;p26"/>
          <p:cNvSpPr txBox="1"/>
          <p:nvPr/>
        </p:nvSpPr>
        <p:spPr>
          <a:xfrm>
            <a:off x="43403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</a:t>
            </a:r>
            <a:endParaRPr b="1" sz="1200"/>
          </a:p>
        </p:txBody>
      </p:sp>
      <p:sp>
        <p:nvSpPr>
          <p:cNvPr id="229" name="Google Shape;229;p26"/>
          <p:cNvSpPr txBox="1"/>
          <p:nvPr/>
        </p:nvSpPr>
        <p:spPr>
          <a:xfrm>
            <a:off x="52349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</a:t>
            </a:r>
            <a:endParaRPr b="1" sz="1200"/>
          </a:p>
        </p:txBody>
      </p:sp>
      <p:sp>
        <p:nvSpPr>
          <p:cNvPr id="230" name="Google Shape;230;p26"/>
          <p:cNvSpPr txBox="1"/>
          <p:nvPr/>
        </p:nvSpPr>
        <p:spPr>
          <a:xfrm>
            <a:off x="61582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</a:t>
            </a:r>
            <a:endParaRPr b="1" sz="1200"/>
          </a:p>
        </p:txBody>
      </p:sp>
      <p:sp>
        <p:nvSpPr>
          <p:cNvPr id="231" name="Google Shape;231;p26"/>
          <p:cNvSpPr txBox="1"/>
          <p:nvPr/>
        </p:nvSpPr>
        <p:spPr>
          <a:xfrm>
            <a:off x="70241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G</a:t>
            </a:r>
            <a:endParaRPr b="1" sz="1200"/>
          </a:p>
        </p:txBody>
      </p:sp>
      <p:cxnSp>
        <p:nvCxnSpPr>
          <p:cNvPr id="232" name="Google Shape;232;p26"/>
          <p:cNvCxnSpPr/>
          <p:nvPr/>
        </p:nvCxnSpPr>
        <p:spPr>
          <a:xfrm>
            <a:off x="2819775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6"/>
          <p:cNvCxnSpPr/>
          <p:nvPr/>
        </p:nvCxnSpPr>
        <p:spPr>
          <a:xfrm>
            <a:off x="37153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6"/>
          <p:cNvCxnSpPr/>
          <p:nvPr/>
        </p:nvCxnSpPr>
        <p:spPr>
          <a:xfrm>
            <a:off x="46099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6"/>
          <p:cNvCxnSpPr/>
          <p:nvPr/>
        </p:nvCxnSpPr>
        <p:spPr>
          <a:xfrm>
            <a:off x="55045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6"/>
          <p:cNvCxnSpPr/>
          <p:nvPr/>
        </p:nvCxnSpPr>
        <p:spPr>
          <a:xfrm>
            <a:off x="64278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6"/>
          <p:cNvCxnSpPr/>
          <p:nvPr/>
        </p:nvCxnSpPr>
        <p:spPr>
          <a:xfrm>
            <a:off x="72937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6"/>
          <p:cNvSpPr txBox="1"/>
          <p:nvPr/>
        </p:nvSpPr>
        <p:spPr>
          <a:xfrm>
            <a:off x="25511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0</a:t>
            </a:r>
            <a:endParaRPr b="1" sz="1200"/>
          </a:p>
        </p:txBody>
      </p:sp>
      <p:sp>
        <p:nvSpPr>
          <p:cNvPr id="239" name="Google Shape;239;p26"/>
          <p:cNvSpPr txBox="1"/>
          <p:nvPr/>
        </p:nvSpPr>
        <p:spPr>
          <a:xfrm>
            <a:off x="34457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1</a:t>
            </a:r>
            <a:endParaRPr b="1" sz="1200"/>
          </a:p>
        </p:txBody>
      </p:sp>
      <p:sp>
        <p:nvSpPr>
          <p:cNvPr id="240" name="Google Shape;240;p26"/>
          <p:cNvSpPr txBox="1"/>
          <p:nvPr/>
        </p:nvSpPr>
        <p:spPr>
          <a:xfrm>
            <a:off x="43403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1</a:t>
            </a:r>
            <a:endParaRPr b="1" sz="1200"/>
          </a:p>
        </p:txBody>
      </p:sp>
      <p:sp>
        <p:nvSpPr>
          <p:cNvPr id="241" name="Google Shape;241;p26"/>
          <p:cNvSpPr txBox="1"/>
          <p:nvPr/>
        </p:nvSpPr>
        <p:spPr>
          <a:xfrm>
            <a:off x="52349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0.95</a:t>
            </a:r>
            <a:endParaRPr b="1" sz="1200"/>
          </a:p>
        </p:txBody>
      </p:sp>
      <p:sp>
        <p:nvSpPr>
          <p:cNvPr id="242" name="Google Shape;242;p26"/>
          <p:cNvSpPr txBox="1"/>
          <p:nvPr/>
        </p:nvSpPr>
        <p:spPr>
          <a:xfrm>
            <a:off x="61582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0.75</a:t>
            </a:r>
            <a:endParaRPr b="1" sz="1200"/>
          </a:p>
        </p:txBody>
      </p:sp>
      <p:sp>
        <p:nvSpPr>
          <p:cNvPr id="243" name="Google Shape;243;p26"/>
          <p:cNvSpPr txBox="1"/>
          <p:nvPr/>
        </p:nvSpPr>
        <p:spPr>
          <a:xfrm>
            <a:off x="70241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0.65</a:t>
            </a:r>
            <a:endParaRPr b="1" sz="1200"/>
          </a:p>
        </p:txBody>
      </p:sp>
      <p:sp>
        <p:nvSpPr>
          <p:cNvPr id="244" name="Google Shape;244;p26"/>
          <p:cNvSpPr txBox="1"/>
          <p:nvPr/>
        </p:nvSpPr>
        <p:spPr>
          <a:xfrm>
            <a:off x="30027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x</a:t>
            </a:r>
            <a:endParaRPr b="1" sz="1200"/>
          </a:p>
        </p:txBody>
      </p:sp>
      <p:sp>
        <p:nvSpPr>
          <p:cNvPr id="245" name="Google Shape;245;p26"/>
          <p:cNvSpPr txBox="1"/>
          <p:nvPr/>
        </p:nvSpPr>
        <p:spPr>
          <a:xfrm>
            <a:off x="3881475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x</a:t>
            </a:r>
            <a:endParaRPr b="1" sz="1200"/>
          </a:p>
        </p:txBody>
      </p:sp>
      <p:sp>
        <p:nvSpPr>
          <p:cNvPr id="246" name="Google Shape;246;p26"/>
          <p:cNvSpPr txBox="1"/>
          <p:nvPr/>
        </p:nvSpPr>
        <p:spPr>
          <a:xfrm>
            <a:off x="476020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x</a:t>
            </a:r>
            <a:endParaRPr b="1" sz="1200"/>
          </a:p>
        </p:txBody>
      </p:sp>
      <p:sp>
        <p:nvSpPr>
          <p:cNvPr id="247" name="Google Shape;247;p26"/>
          <p:cNvSpPr txBox="1"/>
          <p:nvPr/>
        </p:nvSpPr>
        <p:spPr>
          <a:xfrm>
            <a:off x="5706575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x</a:t>
            </a:r>
            <a:endParaRPr b="1" sz="1200"/>
          </a:p>
        </p:txBody>
      </p:sp>
      <p:sp>
        <p:nvSpPr>
          <p:cNvPr id="248" name="Google Shape;248;p26"/>
          <p:cNvSpPr txBox="1"/>
          <p:nvPr/>
        </p:nvSpPr>
        <p:spPr>
          <a:xfrm>
            <a:off x="659540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x</a:t>
            </a:r>
            <a:endParaRPr b="1" sz="1200"/>
          </a:p>
        </p:txBody>
      </p:sp>
      <p:sp>
        <p:nvSpPr>
          <p:cNvPr id="249" name="Google Shape;249;p26"/>
          <p:cNvSpPr txBox="1"/>
          <p:nvPr/>
        </p:nvSpPr>
        <p:spPr>
          <a:xfrm>
            <a:off x="7631275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=</a:t>
            </a:r>
            <a:endParaRPr b="1" sz="1200"/>
          </a:p>
        </p:txBody>
      </p:sp>
      <p:sp>
        <p:nvSpPr>
          <p:cNvPr id="250" name="Google Shape;250;p26"/>
          <p:cNvSpPr txBox="1"/>
          <p:nvPr/>
        </p:nvSpPr>
        <p:spPr>
          <a:xfrm>
            <a:off x="81028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A61C00"/>
                </a:solidFill>
              </a:rPr>
              <a:t>0.0</a:t>
            </a:r>
            <a:endParaRPr b="1" sz="1200">
              <a:solidFill>
                <a:srgbClr val="A61C00"/>
              </a:solidFill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62875" y="2961325"/>
            <a:ext cx="198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/>
              <a:t>Target sequence:</a:t>
            </a:r>
            <a:r>
              <a:rPr b="1" lang="en-GB" sz="1200"/>
              <a:t>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TGATAG</a:t>
            </a:r>
            <a:r>
              <a:rPr lang="en-GB" sz="1200"/>
              <a:t>ACGATCAGTC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0" y="0"/>
            <a:ext cx="9096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Adding pseudocounts before</a:t>
            </a:r>
            <a:r>
              <a:rPr b="1" i="1" lang="en-GB" sz="2420"/>
              <a:t> the calculation of PPMs</a:t>
            </a:r>
            <a:endParaRPr b="1" i="1" sz="2420"/>
          </a:p>
        </p:txBody>
      </p:sp>
      <p:cxnSp>
        <p:nvCxnSpPr>
          <p:cNvPr id="257" name="Google Shape;257;p27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7"/>
          <p:cNvSpPr/>
          <p:nvPr/>
        </p:nvSpPr>
        <p:spPr>
          <a:xfrm>
            <a:off x="5174175" y="8700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5174175" y="27369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0" name="Google Shape;260;p27"/>
          <p:cNvGraphicFramePr/>
          <p:nvPr/>
        </p:nvGraphicFramePr>
        <p:xfrm>
          <a:off x="1473850" y="51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{56CB0F3D-1257-44F1-AE10-30BFD2B2B17C}</a:tableStyleId>
              </a:tblPr>
              <a:tblGrid>
                <a:gridCol w="896375"/>
                <a:gridCol w="896375"/>
                <a:gridCol w="896375"/>
                <a:gridCol w="896375"/>
                <a:gridCol w="896375"/>
                <a:gridCol w="896375"/>
                <a:gridCol w="896375"/>
              </a:tblGrid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Nucleotide/ Position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11) 12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0) 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20) 21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0) 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15) 16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2) 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0) 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0) 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0) 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19) 20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5) 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0) 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2) 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20) 21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0) 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1) 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0) 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13) 14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7) 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0) 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0) 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0) 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0) 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(</a:t>
                      </a:r>
                      <a:r>
                        <a:rPr lang="en-GB" sz="1100"/>
                        <a:t>5) 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p27"/>
          <p:cNvGraphicFramePr/>
          <p:nvPr/>
        </p:nvGraphicFramePr>
        <p:xfrm>
          <a:off x="1473850" y="313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{56CB0F3D-1257-44F1-AE10-30BFD2B2B17C}</a:tableStyleId>
              </a:tblPr>
              <a:tblGrid>
                <a:gridCol w="896375"/>
                <a:gridCol w="896375"/>
                <a:gridCol w="896375"/>
                <a:gridCol w="896375"/>
                <a:gridCol w="896375"/>
                <a:gridCol w="896375"/>
                <a:gridCol w="896375"/>
              </a:tblGrid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Nucleotide/ Position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0.875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0.83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0.875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0.083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0.33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2" name="Google Shape;2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038" y="2506525"/>
            <a:ext cx="2016475" cy="5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0" y="0"/>
            <a:ext cx="9096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Using PPMs to calculate the probability of binding</a:t>
            </a:r>
            <a:endParaRPr b="1" i="1" sz="2420"/>
          </a:p>
        </p:txBody>
      </p:sp>
      <p:cxnSp>
        <p:nvCxnSpPr>
          <p:cNvPr id="268" name="Google Shape;268;p28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8"/>
          <p:cNvSpPr/>
          <p:nvPr/>
        </p:nvSpPr>
        <p:spPr>
          <a:xfrm>
            <a:off x="5174175" y="8700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5174175" y="27369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 txBox="1"/>
          <p:nvPr/>
        </p:nvSpPr>
        <p:spPr>
          <a:xfrm>
            <a:off x="25511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</a:t>
            </a:r>
            <a:endParaRPr b="1" sz="1200"/>
          </a:p>
        </p:txBody>
      </p:sp>
      <p:sp>
        <p:nvSpPr>
          <p:cNvPr id="272" name="Google Shape;272;p28"/>
          <p:cNvSpPr txBox="1"/>
          <p:nvPr/>
        </p:nvSpPr>
        <p:spPr>
          <a:xfrm>
            <a:off x="34457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G</a:t>
            </a:r>
            <a:endParaRPr b="1" sz="1200"/>
          </a:p>
        </p:txBody>
      </p:sp>
      <p:sp>
        <p:nvSpPr>
          <p:cNvPr id="273" name="Google Shape;273;p28"/>
          <p:cNvSpPr txBox="1"/>
          <p:nvPr/>
        </p:nvSpPr>
        <p:spPr>
          <a:xfrm>
            <a:off x="43403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</a:t>
            </a:r>
            <a:endParaRPr b="1" sz="1200"/>
          </a:p>
        </p:txBody>
      </p:sp>
      <p:sp>
        <p:nvSpPr>
          <p:cNvPr id="274" name="Google Shape;274;p28"/>
          <p:cNvSpPr txBox="1"/>
          <p:nvPr/>
        </p:nvSpPr>
        <p:spPr>
          <a:xfrm>
            <a:off x="52349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</a:t>
            </a:r>
            <a:endParaRPr b="1" sz="1200"/>
          </a:p>
        </p:txBody>
      </p:sp>
      <p:sp>
        <p:nvSpPr>
          <p:cNvPr id="275" name="Google Shape;275;p28"/>
          <p:cNvSpPr txBox="1"/>
          <p:nvPr/>
        </p:nvSpPr>
        <p:spPr>
          <a:xfrm>
            <a:off x="61582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</a:t>
            </a:r>
            <a:endParaRPr b="1" sz="1200"/>
          </a:p>
        </p:txBody>
      </p:sp>
      <p:sp>
        <p:nvSpPr>
          <p:cNvPr id="276" name="Google Shape;276;p28"/>
          <p:cNvSpPr txBox="1"/>
          <p:nvPr/>
        </p:nvSpPr>
        <p:spPr>
          <a:xfrm>
            <a:off x="70241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G</a:t>
            </a:r>
            <a:endParaRPr b="1" sz="1200"/>
          </a:p>
        </p:txBody>
      </p:sp>
      <p:cxnSp>
        <p:nvCxnSpPr>
          <p:cNvPr id="277" name="Google Shape;277;p28"/>
          <p:cNvCxnSpPr/>
          <p:nvPr/>
        </p:nvCxnSpPr>
        <p:spPr>
          <a:xfrm>
            <a:off x="2819775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8"/>
          <p:cNvCxnSpPr/>
          <p:nvPr/>
        </p:nvCxnSpPr>
        <p:spPr>
          <a:xfrm>
            <a:off x="37153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8"/>
          <p:cNvCxnSpPr/>
          <p:nvPr/>
        </p:nvCxnSpPr>
        <p:spPr>
          <a:xfrm>
            <a:off x="46099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8"/>
          <p:cNvCxnSpPr/>
          <p:nvPr/>
        </p:nvCxnSpPr>
        <p:spPr>
          <a:xfrm>
            <a:off x="55045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8"/>
          <p:cNvCxnSpPr/>
          <p:nvPr/>
        </p:nvCxnSpPr>
        <p:spPr>
          <a:xfrm>
            <a:off x="64278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8"/>
          <p:cNvCxnSpPr/>
          <p:nvPr/>
        </p:nvCxnSpPr>
        <p:spPr>
          <a:xfrm>
            <a:off x="72937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8"/>
          <p:cNvSpPr txBox="1"/>
          <p:nvPr/>
        </p:nvSpPr>
        <p:spPr>
          <a:xfrm>
            <a:off x="2520600" y="3478375"/>
            <a:ext cx="56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0.041</a:t>
            </a:r>
            <a:endParaRPr b="1" sz="1200"/>
          </a:p>
        </p:txBody>
      </p:sp>
      <p:sp>
        <p:nvSpPr>
          <p:cNvPr id="284" name="Google Shape;284;p28"/>
          <p:cNvSpPr txBox="1"/>
          <p:nvPr/>
        </p:nvSpPr>
        <p:spPr>
          <a:xfrm>
            <a:off x="3415150" y="3478375"/>
            <a:ext cx="56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0.875</a:t>
            </a:r>
            <a:endParaRPr b="1" sz="1200"/>
          </a:p>
        </p:txBody>
      </p:sp>
      <p:sp>
        <p:nvSpPr>
          <p:cNvPr id="285" name="Google Shape;285;p28"/>
          <p:cNvSpPr txBox="1"/>
          <p:nvPr/>
        </p:nvSpPr>
        <p:spPr>
          <a:xfrm>
            <a:off x="4309750" y="3478375"/>
            <a:ext cx="56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0.875</a:t>
            </a:r>
            <a:endParaRPr b="1" sz="1200"/>
          </a:p>
        </p:txBody>
      </p:sp>
      <p:sp>
        <p:nvSpPr>
          <p:cNvPr id="286" name="Google Shape;286;p28"/>
          <p:cNvSpPr txBox="1"/>
          <p:nvPr/>
        </p:nvSpPr>
        <p:spPr>
          <a:xfrm>
            <a:off x="52349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0.83</a:t>
            </a:r>
            <a:endParaRPr b="1" sz="1200"/>
          </a:p>
        </p:txBody>
      </p:sp>
      <p:sp>
        <p:nvSpPr>
          <p:cNvPr id="287" name="Google Shape;287;p28"/>
          <p:cNvSpPr txBox="1"/>
          <p:nvPr/>
        </p:nvSpPr>
        <p:spPr>
          <a:xfrm>
            <a:off x="61582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0.66</a:t>
            </a:r>
            <a:endParaRPr b="1" sz="1200"/>
          </a:p>
        </p:txBody>
      </p:sp>
      <p:sp>
        <p:nvSpPr>
          <p:cNvPr id="288" name="Google Shape;288;p28"/>
          <p:cNvSpPr txBox="1"/>
          <p:nvPr/>
        </p:nvSpPr>
        <p:spPr>
          <a:xfrm>
            <a:off x="70241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0.58</a:t>
            </a:r>
            <a:endParaRPr b="1" sz="1200"/>
          </a:p>
        </p:txBody>
      </p:sp>
      <p:sp>
        <p:nvSpPr>
          <p:cNvPr id="289" name="Google Shape;289;p28"/>
          <p:cNvSpPr txBox="1"/>
          <p:nvPr/>
        </p:nvSpPr>
        <p:spPr>
          <a:xfrm>
            <a:off x="30027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x</a:t>
            </a:r>
            <a:endParaRPr b="1" sz="1200"/>
          </a:p>
        </p:txBody>
      </p:sp>
      <p:sp>
        <p:nvSpPr>
          <p:cNvPr id="290" name="Google Shape;290;p28"/>
          <p:cNvSpPr txBox="1"/>
          <p:nvPr/>
        </p:nvSpPr>
        <p:spPr>
          <a:xfrm>
            <a:off x="3881475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x</a:t>
            </a:r>
            <a:endParaRPr b="1" sz="1200"/>
          </a:p>
        </p:txBody>
      </p:sp>
      <p:sp>
        <p:nvSpPr>
          <p:cNvPr id="291" name="Google Shape;291;p28"/>
          <p:cNvSpPr txBox="1"/>
          <p:nvPr/>
        </p:nvSpPr>
        <p:spPr>
          <a:xfrm>
            <a:off x="476020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x</a:t>
            </a:r>
            <a:endParaRPr b="1" sz="1200"/>
          </a:p>
        </p:txBody>
      </p:sp>
      <p:sp>
        <p:nvSpPr>
          <p:cNvPr id="292" name="Google Shape;292;p28"/>
          <p:cNvSpPr txBox="1"/>
          <p:nvPr/>
        </p:nvSpPr>
        <p:spPr>
          <a:xfrm>
            <a:off x="5706575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x</a:t>
            </a:r>
            <a:endParaRPr b="1" sz="1200"/>
          </a:p>
        </p:txBody>
      </p:sp>
      <p:sp>
        <p:nvSpPr>
          <p:cNvPr id="293" name="Google Shape;293;p28"/>
          <p:cNvSpPr txBox="1"/>
          <p:nvPr/>
        </p:nvSpPr>
        <p:spPr>
          <a:xfrm>
            <a:off x="659540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x</a:t>
            </a:r>
            <a:endParaRPr b="1" sz="1200"/>
          </a:p>
        </p:txBody>
      </p:sp>
      <p:sp>
        <p:nvSpPr>
          <p:cNvPr id="294" name="Google Shape;294;p28"/>
          <p:cNvSpPr txBox="1"/>
          <p:nvPr/>
        </p:nvSpPr>
        <p:spPr>
          <a:xfrm>
            <a:off x="7631275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=</a:t>
            </a:r>
            <a:endParaRPr b="1" sz="1200"/>
          </a:p>
        </p:txBody>
      </p:sp>
      <p:sp>
        <p:nvSpPr>
          <p:cNvPr id="295" name="Google Shape;295;p28"/>
          <p:cNvSpPr txBox="1"/>
          <p:nvPr/>
        </p:nvSpPr>
        <p:spPr>
          <a:xfrm>
            <a:off x="8102850" y="3478375"/>
            <a:ext cx="89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0.00997</a:t>
            </a:r>
            <a:endParaRPr b="1" sz="1200"/>
          </a:p>
        </p:txBody>
      </p:sp>
      <p:graphicFrame>
        <p:nvGraphicFramePr>
          <p:cNvPr id="296" name="Google Shape;296;p28"/>
          <p:cNvGraphicFramePr/>
          <p:nvPr/>
        </p:nvGraphicFramePr>
        <p:xfrm>
          <a:off x="1473850" y="54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{56CB0F3D-1257-44F1-AE10-30BFD2B2B17C}</a:tableStyleId>
              </a:tblPr>
              <a:tblGrid>
                <a:gridCol w="896375"/>
                <a:gridCol w="896375"/>
                <a:gridCol w="896375"/>
                <a:gridCol w="896375"/>
                <a:gridCol w="896375"/>
                <a:gridCol w="896375"/>
                <a:gridCol w="896375"/>
              </a:tblGrid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Nucleotide/ Position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0.875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0.83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0.875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0.083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0.33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p28"/>
          <p:cNvSpPr txBox="1"/>
          <p:nvPr/>
        </p:nvSpPr>
        <p:spPr>
          <a:xfrm>
            <a:off x="62875" y="2961325"/>
            <a:ext cx="198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/>
              <a:t>Target sequence:</a:t>
            </a:r>
            <a:r>
              <a:rPr b="1" lang="en-GB" sz="1200"/>
              <a:t>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TGATAG</a:t>
            </a:r>
            <a:r>
              <a:rPr lang="en-GB" sz="1200"/>
              <a:t>ACGATCAGTC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0" y="0"/>
            <a:ext cx="9096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From PPMs to position weight matrices (PWMs)</a:t>
            </a:r>
            <a:endParaRPr b="1" i="1" sz="2420"/>
          </a:p>
        </p:txBody>
      </p:sp>
      <p:cxnSp>
        <p:nvCxnSpPr>
          <p:cNvPr id="303" name="Google Shape;303;p29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9"/>
          <p:cNvSpPr/>
          <p:nvPr/>
        </p:nvSpPr>
        <p:spPr>
          <a:xfrm>
            <a:off x="5174175" y="8700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5174175" y="27369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6" name="Google Shape;306;p29"/>
          <p:cNvGraphicFramePr/>
          <p:nvPr/>
        </p:nvGraphicFramePr>
        <p:xfrm>
          <a:off x="1473850" y="54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{56CB0F3D-1257-44F1-AE10-30BFD2B2B17C}</a:tableStyleId>
              </a:tblPr>
              <a:tblGrid>
                <a:gridCol w="896375"/>
                <a:gridCol w="896375"/>
                <a:gridCol w="896375"/>
                <a:gridCol w="896375"/>
                <a:gridCol w="896375"/>
                <a:gridCol w="896375"/>
                <a:gridCol w="896375"/>
              </a:tblGrid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Nucleotide/ Position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0.875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0.83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0.875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0.083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0.33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7" name="Google Shape;307;p29"/>
          <p:cNvGraphicFramePr/>
          <p:nvPr/>
        </p:nvGraphicFramePr>
        <p:xfrm>
          <a:off x="1473850" y="31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{56CB0F3D-1257-44F1-AE10-30BFD2B2B17C}</a:tableStyleId>
              </a:tblPr>
              <a:tblGrid>
                <a:gridCol w="896375"/>
                <a:gridCol w="896375"/>
                <a:gridCol w="896375"/>
                <a:gridCol w="896375"/>
                <a:gridCol w="896375"/>
                <a:gridCol w="896375"/>
                <a:gridCol w="896375"/>
              </a:tblGrid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Nucleotide/ Position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1.8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1.4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1.8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1.8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-1.59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1.2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8" name="Google Shape;3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863" y="2649530"/>
            <a:ext cx="1494598" cy="305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0" y="0"/>
            <a:ext cx="9096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Using PWMs to calculate the binding score</a:t>
            </a:r>
            <a:endParaRPr b="1" i="1" sz="2420"/>
          </a:p>
        </p:txBody>
      </p:sp>
      <p:cxnSp>
        <p:nvCxnSpPr>
          <p:cNvPr id="314" name="Google Shape;314;p30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0"/>
          <p:cNvSpPr/>
          <p:nvPr/>
        </p:nvSpPr>
        <p:spPr>
          <a:xfrm>
            <a:off x="5174175" y="8700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5174175" y="27369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 txBox="1"/>
          <p:nvPr/>
        </p:nvSpPr>
        <p:spPr>
          <a:xfrm>
            <a:off x="25511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</a:t>
            </a:r>
            <a:endParaRPr b="1" sz="1200"/>
          </a:p>
        </p:txBody>
      </p:sp>
      <p:sp>
        <p:nvSpPr>
          <p:cNvPr id="318" name="Google Shape;318;p30"/>
          <p:cNvSpPr txBox="1"/>
          <p:nvPr/>
        </p:nvSpPr>
        <p:spPr>
          <a:xfrm>
            <a:off x="34457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G</a:t>
            </a:r>
            <a:endParaRPr b="1" sz="1200"/>
          </a:p>
        </p:txBody>
      </p:sp>
      <p:sp>
        <p:nvSpPr>
          <p:cNvPr id="319" name="Google Shape;319;p30"/>
          <p:cNvSpPr txBox="1"/>
          <p:nvPr/>
        </p:nvSpPr>
        <p:spPr>
          <a:xfrm>
            <a:off x="43403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</a:t>
            </a:r>
            <a:endParaRPr b="1" sz="1200"/>
          </a:p>
        </p:txBody>
      </p:sp>
      <p:sp>
        <p:nvSpPr>
          <p:cNvPr id="320" name="Google Shape;320;p30"/>
          <p:cNvSpPr txBox="1"/>
          <p:nvPr/>
        </p:nvSpPr>
        <p:spPr>
          <a:xfrm>
            <a:off x="52349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</a:t>
            </a:r>
            <a:endParaRPr b="1" sz="1200"/>
          </a:p>
        </p:txBody>
      </p:sp>
      <p:sp>
        <p:nvSpPr>
          <p:cNvPr id="321" name="Google Shape;321;p30"/>
          <p:cNvSpPr txBox="1"/>
          <p:nvPr/>
        </p:nvSpPr>
        <p:spPr>
          <a:xfrm>
            <a:off x="61582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</a:t>
            </a:r>
            <a:endParaRPr b="1" sz="1200"/>
          </a:p>
        </p:txBody>
      </p:sp>
      <p:sp>
        <p:nvSpPr>
          <p:cNvPr id="322" name="Google Shape;322;p30"/>
          <p:cNvSpPr txBox="1"/>
          <p:nvPr/>
        </p:nvSpPr>
        <p:spPr>
          <a:xfrm>
            <a:off x="7024150" y="2535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G</a:t>
            </a:r>
            <a:endParaRPr b="1" sz="1200"/>
          </a:p>
        </p:txBody>
      </p:sp>
      <p:cxnSp>
        <p:nvCxnSpPr>
          <p:cNvPr id="323" name="Google Shape;323;p30"/>
          <p:cNvCxnSpPr/>
          <p:nvPr/>
        </p:nvCxnSpPr>
        <p:spPr>
          <a:xfrm>
            <a:off x="2819775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0"/>
          <p:cNvCxnSpPr/>
          <p:nvPr/>
        </p:nvCxnSpPr>
        <p:spPr>
          <a:xfrm>
            <a:off x="37153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0"/>
          <p:cNvCxnSpPr/>
          <p:nvPr/>
        </p:nvCxnSpPr>
        <p:spPr>
          <a:xfrm>
            <a:off x="46099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0"/>
          <p:cNvCxnSpPr/>
          <p:nvPr/>
        </p:nvCxnSpPr>
        <p:spPr>
          <a:xfrm>
            <a:off x="55045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0"/>
          <p:cNvCxnSpPr/>
          <p:nvPr/>
        </p:nvCxnSpPr>
        <p:spPr>
          <a:xfrm>
            <a:off x="64278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0"/>
          <p:cNvCxnSpPr/>
          <p:nvPr/>
        </p:nvCxnSpPr>
        <p:spPr>
          <a:xfrm>
            <a:off x="7293700" y="29987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30"/>
          <p:cNvSpPr txBox="1"/>
          <p:nvPr/>
        </p:nvSpPr>
        <p:spPr>
          <a:xfrm>
            <a:off x="2520600" y="3478375"/>
            <a:ext cx="56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-2.6</a:t>
            </a:r>
            <a:endParaRPr b="1" sz="1200"/>
          </a:p>
        </p:txBody>
      </p:sp>
      <p:sp>
        <p:nvSpPr>
          <p:cNvPr id="330" name="Google Shape;330;p30"/>
          <p:cNvSpPr txBox="1"/>
          <p:nvPr/>
        </p:nvSpPr>
        <p:spPr>
          <a:xfrm>
            <a:off x="3415150" y="3478375"/>
            <a:ext cx="56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1.8</a:t>
            </a:r>
            <a:endParaRPr b="1" sz="1200"/>
          </a:p>
        </p:txBody>
      </p:sp>
      <p:sp>
        <p:nvSpPr>
          <p:cNvPr id="331" name="Google Shape;331;p30"/>
          <p:cNvSpPr txBox="1"/>
          <p:nvPr/>
        </p:nvSpPr>
        <p:spPr>
          <a:xfrm>
            <a:off x="4309750" y="3478375"/>
            <a:ext cx="56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1.8</a:t>
            </a:r>
            <a:endParaRPr b="1" sz="1200"/>
          </a:p>
        </p:txBody>
      </p:sp>
      <p:sp>
        <p:nvSpPr>
          <p:cNvPr id="332" name="Google Shape;332;p30"/>
          <p:cNvSpPr txBox="1"/>
          <p:nvPr/>
        </p:nvSpPr>
        <p:spPr>
          <a:xfrm>
            <a:off x="52349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1.8</a:t>
            </a:r>
            <a:endParaRPr b="1" sz="1200"/>
          </a:p>
        </p:txBody>
      </p:sp>
      <p:sp>
        <p:nvSpPr>
          <p:cNvPr id="333" name="Google Shape;333;p30"/>
          <p:cNvSpPr txBox="1"/>
          <p:nvPr/>
        </p:nvSpPr>
        <p:spPr>
          <a:xfrm>
            <a:off x="61582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1.4</a:t>
            </a:r>
            <a:endParaRPr b="1" sz="1200"/>
          </a:p>
        </p:txBody>
      </p:sp>
      <p:sp>
        <p:nvSpPr>
          <p:cNvPr id="334" name="Google Shape;334;p30"/>
          <p:cNvSpPr txBox="1"/>
          <p:nvPr/>
        </p:nvSpPr>
        <p:spPr>
          <a:xfrm>
            <a:off x="70241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1.2</a:t>
            </a:r>
            <a:endParaRPr b="1" sz="1200"/>
          </a:p>
        </p:txBody>
      </p:sp>
      <p:sp>
        <p:nvSpPr>
          <p:cNvPr id="335" name="Google Shape;335;p30"/>
          <p:cNvSpPr txBox="1"/>
          <p:nvPr/>
        </p:nvSpPr>
        <p:spPr>
          <a:xfrm>
            <a:off x="300275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+</a:t>
            </a:r>
            <a:endParaRPr b="1" sz="1200"/>
          </a:p>
        </p:txBody>
      </p:sp>
      <p:sp>
        <p:nvSpPr>
          <p:cNvPr id="336" name="Google Shape;336;p30"/>
          <p:cNvSpPr txBox="1"/>
          <p:nvPr/>
        </p:nvSpPr>
        <p:spPr>
          <a:xfrm>
            <a:off x="3881475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+</a:t>
            </a:r>
            <a:endParaRPr b="1" sz="1200"/>
          </a:p>
        </p:txBody>
      </p:sp>
      <p:sp>
        <p:nvSpPr>
          <p:cNvPr id="337" name="Google Shape;337;p30"/>
          <p:cNvSpPr txBox="1"/>
          <p:nvPr/>
        </p:nvSpPr>
        <p:spPr>
          <a:xfrm>
            <a:off x="476020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+</a:t>
            </a:r>
            <a:endParaRPr b="1" sz="1200"/>
          </a:p>
        </p:txBody>
      </p:sp>
      <p:sp>
        <p:nvSpPr>
          <p:cNvPr id="338" name="Google Shape;338;p30"/>
          <p:cNvSpPr txBox="1"/>
          <p:nvPr/>
        </p:nvSpPr>
        <p:spPr>
          <a:xfrm>
            <a:off x="5706575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+</a:t>
            </a:r>
            <a:endParaRPr b="1" sz="1200"/>
          </a:p>
        </p:txBody>
      </p:sp>
      <p:sp>
        <p:nvSpPr>
          <p:cNvPr id="339" name="Google Shape;339;p30"/>
          <p:cNvSpPr txBox="1"/>
          <p:nvPr/>
        </p:nvSpPr>
        <p:spPr>
          <a:xfrm>
            <a:off x="6595400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+</a:t>
            </a:r>
            <a:endParaRPr b="1" sz="1200"/>
          </a:p>
        </p:txBody>
      </p:sp>
      <p:sp>
        <p:nvSpPr>
          <p:cNvPr id="340" name="Google Shape;340;p30"/>
          <p:cNvSpPr txBox="1"/>
          <p:nvPr/>
        </p:nvSpPr>
        <p:spPr>
          <a:xfrm>
            <a:off x="7631275" y="3478375"/>
            <a:ext cx="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=</a:t>
            </a:r>
            <a:endParaRPr b="1" sz="1200"/>
          </a:p>
        </p:txBody>
      </p:sp>
      <p:sp>
        <p:nvSpPr>
          <p:cNvPr id="341" name="Google Shape;341;p30"/>
          <p:cNvSpPr txBox="1"/>
          <p:nvPr/>
        </p:nvSpPr>
        <p:spPr>
          <a:xfrm>
            <a:off x="8102850" y="3478375"/>
            <a:ext cx="89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5.4</a:t>
            </a:r>
            <a:endParaRPr b="1" sz="1200"/>
          </a:p>
        </p:txBody>
      </p:sp>
      <p:graphicFrame>
        <p:nvGraphicFramePr>
          <p:cNvPr id="342" name="Google Shape;342;p30"/>
          <p:cNvGraphicFramePr/>
          <p:nvPr/>
        </p:nvGraphicFramePr>
        <p:xfrm>
          <a:off x="1473850" y="54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{56CB0F3D-1257-44F1-AE10-30BFD2B2B17C}</a:tableStyleId>
              </a:tblPr>
              <a:tblGrid>
                <a:gridCol w="896375"/>
                <a:gridCol w="896375"/>
                <a:gridCol w="896375"/>
                <a:gridCol w="896375"/>
                <a:gridCol w="896375"/>
                <a:gridCol w="896375"/>
                <a:gridCol w="896375"/>
              </a:tblGrid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Nucleotide/ Position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1.8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1.4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1.8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1.8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-1.59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1.2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-2.6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3" name="Google Shape;343;p30"/>
          <p:cNvSpPr txBox="1"/>
          <p:nvPr/>
        </p:nvSpPr>
        <p:spPr>
          <a:xfrm>
            <a:off x="62875" y="2961325"/>
            <a:ext cx="198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/>
              <a:t>Target sequence:</a:t>
            </a:r>
            <a:r>
              <a:rPr b="1" lang="en-GB" sz="1200"/>
              <a:t>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TGATAG</a:t>
            </a:r>
            <a:r>
              <a:rPr lang="en-GB" sz="1200"/>
              <a:t>ACGATCAGTC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8520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Transcription factors</a:t>
            </a:r>
            <a:endParaRPr b="1" i="1" sz="2420"/>
          </a:p>
        </p:txBody>
      </p:sp>
      <p:cxnSp>
        <p:nvCxnSpPr>
          <p:cNvPr id="62" name="Google Shape;62;p14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/>
        </p:nvSpPr>
        <p:spPr>
          <a:xfrm>
            <a:off x="0" y="4866600"/>
            <a:ext cx="342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Leiz </a:t>
            </a:r>
            <a:r>
              <a:rPr i="1" lang="en-GB" sz="600"/>
              <a:t>et al. </a:t>
            </a:r>
            <a:r>
              <a:rPr lang="en-GB" sz="600"/>
              <a:t>Medizinische Genetik, 2021.</a:t>
            </a:r>
            <a:endParaRPr sz="6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9525"/>
            <a:ext cx="8839197" cy="3535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0" y="0"/>
            <a:ext cx="8520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Transcription factor </a:t>
            </a:r>
            <a:r>
              <a:rPr b="1" i="1" lang="en-GB" sz="2420"/>
              <a:t>binding affinity</a:t>
            </a:r>
            <a:endParaRPr b="1" i="1" sz="2420"/>
          </a:p>
        </p:txBody>
      </p:sp>
      <p:cxnSp>
        <p:nvCxnSpPr>
          <p:cNvPr id="70" name="Google Shape;70;p15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25" y="857575"/>
            <a:ext cx="4431075" cy="368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0" y="4866600"/>
            <a:ext cx="342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https://www.nichd.nih.gov/about/org/dir/dir_showcase/clark-transcription-factor-binding-sites</a:t>
            </a:r>
            <a:endParaRPr sz="600"/>
          </a:p>
        </p:txBody>
      </p:sp>
      <p:sp>
        <p:nvSpPr>
          <p:cNvPr id="73" name="Google Shape;73;p15"/>
          <p:cNvSpPr txBox="1"/>
          <p:nvPr/>
        </p:nvSpPr>
        <p:spPr>
          <a:xfrm>
            <a:off x="5017575" y="2013000"/>
            <a:ext cx="395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 The covered area might be large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 The recognition motif might be narrow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0" y="0"/>
            <a:ext cx="8520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Transcription factor binding affinity</a:t>
            </a:r>
            <a:endParaRPr b="1" i="1" sz="2420"/>
          </a:p>
        </p:txBody>
      </p:sp>
      <p:cxnSp>
        <p:nvCxnSpPr>
          <p:cNvPr id="79" name="Google Shape;79;p16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925" y="626675"/>
            <a:ext cx="5268302" cy="35860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593200" y="4449625"/>
            <a:ext cx="39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How can we identify TF recognition motifs?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0" y="0"/>
            <a:ext cx="8520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Identifying transcription factor binding affinities</a:t>
            </a:r>
            <a:endParaRPr b="1" i="1" sz="2420"/>
          </a:p>
        </p:txBody>
      </p:sp>
      <p:cxnSp>
        <p:nvCxnSpPr>
          <p:cNvPr id="87" name="Google Shape;87;p17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25" y="874075"/>
            <a:ext cx="4227000" cy="417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3558" l="0" r="0" t="0"/>
          <a:stretch/>
        </p:blipFill>
        <p:spPr>
          <a:xfrm>
            <a:off x="5302400" y="874075"/>
            <a:ext cx="3288099" cy="42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175500" y="477400"/>
            <a:ext cx="17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SELEX-Seq</a:t>
            </a:r>
            <a:endParaRPr b="1" sz="1200"/>
          </a:p>
        </p:txBody>
      </p:sp>
      <p:sp>
        <p:nvSpPr>
          <p:cNvPr id="91" name="Google Shape;91;p17"/>
          <p:cNvSpPr txBox="1"/>
          <p:nvPr/>
        </p:nvSpPr>
        <p:spPr>
          <a:xfrm>
            <a:off x="6651350" y="504775"/>
            <a:ext cx="17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ChIP</a:t>
            </a:r>
            <a:r>
              <a:rPr b="1" lang="en-GB" sz="1200"/>
              <a:t>-Seq</a:t>
            </a:r>
            <a:endParaRPr b="1" sz="1200"/>
          </a:p>
        </p:txBody>
      </p:sp>
      <p:sp>
        <p:nvSpPr>
          <p:cNvPr id="92" name="Google Shape;92;p17"/>
          <p:cNvSpPr txBox="1"/>
          <p:nvPr/>
        </p:nvSpPr>
        <p:spPr>
          <a:xfrm>
            <a:off x="0" y="4790400"/>
            <a:ext cx="342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Darmostuk</a:t>
            </a:r>
            <a:r>
              <a:rPr lang="en-GB" sz="600"/>
              <a:t> </a:t>
            </a:r>
            <a:r>
              <a:rPr i="1" lang="en-GB" sz="600"/>
              <a:t>et al. </a:t>
            </a:r>
            <a:r>
              <a:rPr lang="en-GB" sz="600"/>
              <a:t>Biotechnology Advances</a:t>
            </a:r>
            <a:r>
              <a:rPr lang="en-GB" sz="600"/>
              <a:t>, 2015.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Park. Nature Reviews Genetics, 2009.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0" y="0"/>
            <a:ext cx="8520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SELEX-Seq vs ChIP-Seq</a:t>
            </a:r>
            <a:endParaRPr b="1" i="1" sz="2420"/>
          </a:p>
        </p:txBody>
      </p:sp>
      <p:cxnSp>
        <p:nvCxnSpPr>
          <p:cNvPr id="98" name="Google Shape;98;p18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8"/>
          <p:cNvSpPr txBox="1"/>
          <p:nvPr/>
        </p:nvSpPr>
        <p:spPr>
          <a:xfrm>
            <a:off x="1108700" y="477400"/>
            <a:ext cx="17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SELEX-Seq</a:t>
            </a:r>
            <a:endParaRPr b="1" sz="1200"/>
          </a:p>
        </p:txBody>
      </p:sp>
      <p:sp>
        <p:nvSpPr>
          <p:cNvPr id="100" name="Google Shape;100;p18"/>
          <p:cNvSpPr txBox="1"/>
          <p:nvPr/>
        </p:nvSpPr>
        <p:spPr>
          <a:xfrm>
            <a:off x="7032350" y="504775"/>
            <a:ext cx="17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ChIP-Seq</a:t>
            </a:r>
            <a:endParaRPr b="1" sz="1200"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5005" r="63376" t="35678"/>
          <a:stretch/>
        </p:blipFill>
        <p:spPr>
          <a:xfrm>
            <a:off x="791800" y="1020651"/>
            <a:ext cx="1800798" cy="390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0" y="4790400"/>
            <a:ext cx="342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Slatery</a:t>
            </a:r>
            <a:r>
              <a:rPr lang="en-GB" sz="600"/>
              <a:t> </a:t>
            </a:r>
            <a:r>
              <a:rPr i="1" lang="en-GB" sz="600"/>
              <a:t>et al. </a:t>
            </a:r>
            <a:r>
              <a:rPr lang="en-GB" sz="600"/>
              <a:t>Cell</a:t>
            </a:r>
            <a:r>
              <a:rPr lang="en-GB" sz="600"/>
              <a:t>, 2011.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Almuzzaini </a:t>
            </a:r>
            <a:r>
              <a:rPr i="1" lang="en-GB" sz="600"/>
              <a:t>et al.</a:t>
            </a:r>
            <a:r>
              <a:rPr lang="en-GB" sz="600"/>
              <a:t> BMC Biology, 2015.</a:t>
            </a:r>
            <a:endParaRPr sz="6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575" y="910325"/>
            <a:ext cx="3703579" cy="39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5174175" y="8700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5174175" y="27369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2497600" y="2464575"/>
            <a:ext cx="272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 What’s the difference between the two approaches?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 In this lecture we will focus on SELEX-Seq</a:t>
            </a:r>
            <a:endParaRPr sz="1200"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0"/>
            <a:ext cx="8520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SELEX-Seq vs ChIP-Seq</a:t>
            </a:r>
            <a:endParaRPr b="1" i="1" sz="2420"/>
          </a:p>
        </p:txBody>
      </p:sp>
      <p:cxnSp>
        <p:nvCxnSpPr>
          <p:cNvPr id="112" name="Google Shape;112;p19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9"/>
          <p:cNvSpPr txBox="1"/>
          <p:nvPr/>
        </p:nvSpPr>
        <p:spPr>
          <a:xfrm>
            <a:off x="1108700" y="477400"/>
            <a:ext cx="17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SELEX-Seq</a:t>
            </a:r>
            <a:endParaRPr b="1" sz="1200"/>
          </a:p>
        </p:txBody>
      </p:sp>
      <p:sp>
        <p:nvSpPr>
          <p:cNvPr id="114" name="Google Shape;114;p19"/>
          <p:cNvSpPr txBox="1"/>
          <p:nvPr/>
        </p:nvSpPr>
        <p:spPr>
          <a:xfrm>
            <a:off x="7032350" y="504775"/>
            <a:ext cx="17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ChIP-Seq</a:t>
            </a:r>
            <a:endParaRPr b="1" sz="1200"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5005" r="63376" t="35678"/>
          <a:stretch/>
        </p:blipFill>
        <p:spPr>
          <a:xfrm>
            <a:off x="791800" y="1020651"/>
            <a:ext cx="1800798" cy="390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0" y="4790400"/>
            <a:ext cx="342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Slatery </a:t>
            </a:r>
            <a:r>
              <a:rPr i="1" lang="en-GB" sz="600"/>
              <a:t>et al. </a:t>
            </a:r>
            <a:r>
              <a:rPr lang="en-GB" sz="600"/>
              <a:t>Cell, 2011.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Almuzzaini </a:t>
            </a:r>
            <a:r>
              <a:rPr i="1" lang="en-GB" sz="600"/>
              <a:t>et al.</a:t>
            </a:r>
            <a:r>
              <a:rPr lang="en-GB" sz="600"/>
              <a:t> BMC Biology, 2015.</a:t>
            </a:r>
            <a:endParaRPr sz="6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575" y="910325"/>
            <a:ext cx="3703579" cy="39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5174175" y="8700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5174175" y="27369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0" y="0"/>
            <a:ext cx="9096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From SELEX-Seq data to position frequency matrices (PFMs)</a:t>
            </a:r>
            <a:endParaRPr b="1" i="1" sz="2420"/>
          </a:p>
        </p:txBody>
      </p:sp>
      <p:cxnSp>
        <p:nvCxnSpPr>
          <p:cNvPr id="125" name="Google Shape;125;p20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0"/>
          <p:cNvSpPr/>
          <p:nvPr/>
        </p:nvSpPr>
        <p:spPr>
          <a:xfrm>
            <a:off x="5174175" y="8700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174175" y="27369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630450" y="854175"/>
            <a:ext cx="1179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AGATAG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AGATAG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AGATAG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AGATAG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CGATAG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AGATAC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AGATAA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GGATAC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CGATTG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CGATTG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AGATAG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AGAGAG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CGATAC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AGATTG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CGATAG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AGATAC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AGATAA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GGATAC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CGATTG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CGATTG</a:t>
            </a:r>
            <a:endParaRPr sz="1200"/>
          </a:p>
        </p:txBody>
      </p:sp>
      <p:sp>
        <p:nvSpPr>
          <p:cNvPr id="129" name="Google Shape;129;p20"/>
          <p:cNvSpPr txBox="1"/>
          <p:nvPr/>
        </p:nvSpPr>
        <p:spPr>
          <a:xfrm>
            <a:off x="138450" y="552900"/>
            <a:ext cx="21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/>
              <a:t>SELEX-Seq data on GATA3</a:t>
            </a:r>
            <a:endParaRPr b="1" sz="12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0"/>
            <a:ext cx="9096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20"/>
              <a:t>From SELEX-Seq data to position frequency matrices (PFMs)</a:t>
            </a:r>
            <a:endParaRPr b="1" i="1" sz="2420"/>
          </a:p>
        </p:txBody>
      </p:sp>
      <p:cxnSp>
        <p:nvCxnSpPr>
          <p:cNvPr id="135" name="Google Shape;135;p21"/>
          <p:cNvCxnSpPr/>
          <p:nvPr/>
        </p:nvCxnSpPr>
        <p:spPr>
          <a:xfrm flipH="1" rot="10800000">
            <a:off x="62875" y="449925"/>
            <a:ext cx="8912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1"/>
          <p:cNvSpPr/>
          <p:nvPr/>
        </p:nvSpPr>
        <p:spPr>
          <a:xfrm>
            <a:off x="5174175" y="8700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5174175" y="2736925"/>
            <a:ext cx="274500" cy="2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630450" y="854175"/>
            <a:ext cx="1179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AGATAG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AGATAG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AGATAG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AGATAG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CGATAG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AGATAC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AGATAA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GGATAC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CGATTG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CGATTG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AGATAG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AGAGAG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CGATAC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AGATTG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CGATAG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AGATAC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AGATAA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GGATAC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CGATTG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CGATTG</a:t>
            </a:r>
            <a:endParaRPr sz="1200"/>
          </a:p>
        </p:txBody>
      </p:sp>
      <p:sp>
        <p:nvSpPr>
          <p:cNvPr id="139" name="Google Shape;139;p21"/>
          <p:cNvSpPr txBox="1"/>
          <p:nvPr/>
        </p:nvSpPr>
        <p:spPr>
          <a:xfrm>
            <a:off x="138450" y="552900"/>
            <a:ext cx="21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/>
              <a:t>SELEX-Seq data on GATA3</a:t>
            </a:r>
            <a:endParaRPr b="1" sz="1200" u="sng"/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2474925" y="162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{56CB0F3D-1257-44F1-AE10-30BFD2B2B17C}</a:tableStyleId>
              </a:tblPr>
              <a:tblGrid>
                <a:gridCol w="896375"/>
                <a:gridCol w="896375"/>
                <a:gridCol w="896375"/>
                <a:gridCol w="896375"/>
                <a:gridCol w="896375"/>
                <a:gridCol w="896375"/>
                <a:gridCol w="896375"/>
              </a:tblGrid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Nucleotide/ Position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1" name="Google Shape;141;p21"/>
          <p:cNvCxnSpPr/>
          <p:nvPr/>
        </p:nvCxnSpPr>
        <p:spPr>
          <a:xfrm>
            <a:off x="777350" y="4632725"/>
            <a:ext cx="0" cy="1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1"/>
          <p:cNvCxnSpPr/>
          <p:nvPr/>
        </p:nvCxnSpPr>
        <p:spPr>
          <a:xfrm>
            <a:off x="777350" y="4793825"/>
            <a:ext cx="30033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1"/>
          <p:cNvCxnSpPr/>
          <p:nvPr/>
        </p:nvCxnSpPr>
        <p:spPr>
          <a:xfrm flipH="1" rot="10800000">
            <a:off x="3786350" y="3775325"/>
            <a:ext cx="5700" cy="10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1"/>
          <p:cNvCxnSpPr/>
          <p:nvPr/>
        </p:nvCxnSpPr>
        <p:spPr>
          <a:xfrm flipH="1">
            <a:off x="1260700" y="4632725"/>
            <a:ext cx="12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>
            <a:off x="880900" y="4908900"/>
            <a:ext cx="385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/>
          <p:nvPr/>
        </p:nvCxnSpPr>
        <p:spPr>
          <a:xfrm flipH="1" rot="10800000">
            <a:off x="4730925" y="3775550"/>
            <a:ext cx="4800" cy="11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1"/>
          <p:cNvSpPr txBox="1"/>
          <p:nvPr/>
        </p:nvSpPr>
        <p:spPr>
          <a:xfrm>
            <a:off x="880900" y="4459425"/>
            <a:ext cx="3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…</a:t>
            </a:r>
            <a:endParaRPr b="1" sz="1200"/>
          </a:p>
        </p:txBody>
      </p:sp>
      <p:sp>
        <p:nvSpPr>
          <p:cNvPr id="148" name="Google Shape;148;p21"/>
          <p:cNvSpPr txBox="1"/>
          <p:nvPr/>
        </p:nvSpPr>
        <p:spPr>
          <a:xfrm>
            <a:off x="6171050" y="4363875"/>
            <a:ext cx="39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. . .</a:t>
            </a:r>
            <a:endParaRPr b="1" sz="1200"/>
          </a:p>
        </p:txBody>
      </p:sp>
      <p:cxnSp>
        <p:nvCxnSpPr>
          <p:cNvPr id="149" name="Google Shape;149;p21"/>
          <p:cNvCxnSpPr/>
          <p:nvPr/>
        </p:nvCxnSpPr>
        <p:spPr>
          <a:xfrm>
            <a:off x="1266375" y="5006700"/>
            <a:ext cx="70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1"/>
          <p:cNvCxnSpPr/>
          <p:nvPr/>
        </p:nvCxnSpPr>
        <p:spPr>
          <a:xfrm flipH="1" rot="10800000">
            <a:off x="8325350" y="3735175"/>
            <a:ext cx="30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1"/>
          <p:cNvCxnSpPr/>
          <p:nvPr/>
        </p:nvCxnSpPr>
        <p:spPr>
          <a:xfrm>
            <a:off x="880900" y="4632725"/>
            <a:ext cx="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28C32E2EEC5E4E9D205C0E6BE8C6FD" ma:contentTypeVersion="4" ma:contentTypeDescription="Create a new document." ma:contentTypeScope="" ma:versionID="67e833632ba41cb4d87b8c1cc8be847d">
  <xsd:schema xmlns:xsd="http://www.w3.org/2001/XMLSchema" xmlns:xs="http://www.w3.org/2001/XMLSchema" xmlns:p="http://schemas.microsoft.com/office/2006/metadata/properties" xmlns:ns2="8d195c59-2dbc-4280-b835-5eeeaaec5e59" targetNamespace="http://schemas.microsoft.com/office/2006/metadata/properties" ma:root="true" ma:fieldsID="f38c21f8f6953af4bf5c071ac336fa2c" ns2:_="">
    <xsd:import namespace="8d195c59-2dbc-4280-b835-5eeeaaec5e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95c59-2dbc-4280-b835-5eeeaaec5e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8B6D58-A9DA-43CB-8F9E-AB56C1FD4A01}"/>
</file>

<file path=customXml/itemProps2.xml><?xml version="1.0" encoding="utf-8"?>
<ds:datastoreItem xmlns:ds="http://schemas.openxmlformats.org/officeDocument/2006/customXml" ds:itemID="{3C92568D-392D-4BE1-8E91-5326F38C8724}"/>
</file>

<file path=customXml/itemProps3.xml><?xml version="1.0" encoding="utf-8"?>
<ds:datastoreItem xmlns:ds="http://schemas.openxmlformats.org/officeDocument/2006/customXml" ds:itemID="{BCABD289-8DEA-4D3F-AFFE-1BE89E638A1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0x0101007F28C32E2EEC5E4E9D205C0E6BE8C6FD</vt:lpwstr>
  </property>
</Properties>
</file>