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Urbanist Medium"/>
      <p:regular r:id="rId17"/>
      <p:bold r:id="rId18"/>
      <p:italic r:id="rId19"/>
      <p:boldItalic r:id="rId20"/>
    </p:embeddedFont>
    <p:embeddedFont>
      <p:font typeface="Urbanist SemiBold"/>
      <p:regular r:id="rId21"/>
      <p:bold r:id="rId22"/>
      <p:italic r:id="rId23"/>
      <p:boldItalic r:id="rId24"/>
    </p:embeddedFont>
    <p:embeddedFont>
      <p:font typeface="Urbanis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Medium-boldItalic.fntdata"/><Relationship Id="rId22" Type="http://schemas.openxmlformats.org/officeDocument/2006/relationships/font" Target="fonts/UrbanistSemiBold-bold.fntdata"/><Relationship Id="rId21" Type="http://schemas.openxmlformats.org/officeDocument/2006/relationships/font" Target="fonts/UrbanistSemiBold-regular.fntdata"/><Relationship Id="rId24" Type="http://schemas.openxmlformats.org/officeDocument/2006/relationships/font" Target="fonts/UrbanistSemiBold-boldItalic.fntdata"/><Relationship Id="rId23" Type="http://schemas.openxmlformats.org/officeDocument/2006/relationships/font" Target="fonts/Urbanis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rbanist-bold.fntdata"/><Relationship Id="rId25" Type="http://schemas.openxmlformats.org/officeDocument/2006/relationships/font" Target="fonts/Urbanist-regular.fntdata"/><Relationship Id="rId28" Type="http://schemas.openxmlformats.org/officeDocument/2006/relationships/font" Target="fonts/Urbanist-boldItalic.fntdata"/><Relationship Id="rId27" Type="http://schemas.openxmlformats.org/officeDocument/2006/relationships/font" Target="fonts/Urbani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rbanistMedium-regular.fntdata"/><Relationship Id="rId16" Type="http://schemas.openxmlformats.org/officeDocument/2006/relationships/slide" Target="slides/slide11.xml"/><Relationship Id="rId19" Type="http://schemas.openxmlformats.org/officeDocument/2006/relationships/font" Target="fonts/UrbanistMedium-italic.fntdata"/><Relationship Id="rId18" Type="http://schemas.openxmlformats.org/officeDocument/2006/relationships/font" Target="fonts/Urbanis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de05bd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de05bd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de05bd32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de05bd32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de05bd325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de05bd325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de05bd32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de05bd3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de05bd32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5de05bd32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6ad693a8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6ad693a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a461699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a461699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a461699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6a461699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6ad8815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6ad8815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metrics 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293df2d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6293df2d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metrics go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293df2d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6293df2d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where the metrics 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zotero.org/google-docs/?broken=7dGqml" TargetMode="External"/><Relationship Id="rId4" Type="http://schemas.openxmlformats.org/officeDocument/2006/relationships/hyperlink" Target="https://www.zotero.org/google-docs/?broken=7dGqml" TargetMode="External"/><Relationship Id="rId9" Type="http://schemas.openxmlformats.org/officeDocument/2006/relationships/hyperlink" Target="https://www.zotero.org/google-docs/?broken=swORWE" TargetMode="External"/><Relationship Id="rId5" Type="http://schemas.openxmlformats.org/officeDocument/2006/relationships/hyperlink" Target="https://www.zotero.org/google-docs/?broken=7dGqml" TargetMode="External"/><Relationship Id="rId6" Type="http://schemas.openxmlformats.org/officeDocument/2006/relationships/hyperlink" Target="https://www.zotero.org/google-docs/?broken=7dGqml" TargetMode="External"/><Relationship Id="rId7" Type="http://schemas.openxmlformats.org/officeDocument/2006/relationships/hyperlink" Target="https://www.zotero.org/google-docs/?broken=7dGqml" TargetMode="External"/><Relationship Id="rId8" Type="http://schemas.openxmlformats.org/officeDocument/2006/relationships/hyperlink" Target="https://www.zotero.org/google-docs/?broken=7dGqml" TargetMode="External"/><Relationship Id="rId11" Type="http://schemas.openxmlformats.org/officeDocument/2006/relationships/hyperlink" Target="https://www.zotero.org/google-docs/?broken=swORWE" TargetMode="External"/><Relationship Id="rId10" Type="http://schemas.openxmlformats.org/officeDocument/2006/relationships/hyperlink" Target="https://www.zotero.org/google-docs/?broken=swORWE" TargetMode="External"/><Relationship Id="rId13" Type="http://schemas.openxmlformats.org/officeDocument/2006/relationships/hyperlink" Target="https://www.zotero.org/google-docs/?broken=iUm4ud" TargetMode="External"/><Relationship Id="rId12" Type="http://schemas.openxmlformats.org/officeDocument/2006/relationships/hyperlink" Target="https://www.zotero.org/google-docs/?broken=iUm4ud" TargetMode="External"/><Relationship Id="rId15" Type="http://schemas.openxmlformats.org/officeDocument/2006/relationships/hyperlink" Target="https://www.zotero.org/google-docs/?broken=iUm4ud" TargetMode="External"/><Relationship Id="rId14" Type="http://schemas.openxmlformats.org/officeDocument/2006/relationships/hyperlink" Target="https://www.zotero.org/google-docs/?broken=iUm4ud" TargetMode="External"/><Relationship Id="rId17" Type="http://schemas.openxmlformats.org/officeDocument/2006/relationships/hyperlink" Target="https://www.zotero.org/google-docs/?broken=Cpzq5o" TargetMode="External"/><Relationship Id="rId16" Type="http://schemas.openxmlformats.org/officeDocument/2006/relationships/hyperlink" Target="https://www.zotero.org/google-docs/?broken=iUm4ud" TargetMode="External"/><Relationship Id="rId18" Type="http://schemas.openxmlformats.org/officeDocument/2006/relationships/hyperlink" Target="https://www.zotero.org/google-docs/?broken=Cpzq5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/>
          <p:nvPr/>
        </p:nvSpPr>
        <p:spPr>
          <a:xfrm>
            <a:off x="228600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1719175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39" name="Google Shape;439;p41"/>
          <p:cNvGrpSpPr/>
          <p:nvPr/>
        </p:nvGrpSpPr>
        <p:grpSpPr>
          <a:xfrm>
            <a:off x="228591" y="3127350"/>
            <a:ext cx="233094" cy="233094"/>
            <a:chOff x="259788" y="1923155"/>
            <a:chExt cx="409800" cy="409800"/>
          </a:xfrm>
        </p:grpSpPr>
        <p:sp>
          <p:nvSpPr>
            <p:cNvPr id="440" name="Google Shape;440;p41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41" name="Google Shape;441;p41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42" name="Google Shape;442;p41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41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4" name="Google Shape;444;p41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Machine Learning In Computational Biology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41"/>
          <p:cNvSpPr txBox="1"/>
          <p:nvPr>
            <p:ph idx="1" type="subTitle"/>
          </p:nvPr>
        </p:nvSpPr>
        <p:spPr>
          <a:xfrm>
            <a:off x="297075" y="2319750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Final </a:t>
            </a: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Project Presentation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46" name="Google Shape;446;p4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447" name="Google Shape;447;p4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sp>
        <p:nvSpPr>
          <p:cNvPr id="448" name="Google Shape;448;p41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Aris Podotas</a:t>
            </a:r>
            <a:endParaRPr/>
          </a:p>
        </p:txBody>
      </p:sp>
      <p:sp>
        <p:nvSpPr>
          <p:cNvPr id="449" name="Google Shape;449;p41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Rafail Adam</a:t>
            </a:r>
            <a:endParaRPr/>
          </a:p>
        </p:txBody>
      </p:sp>
      <p:sp>
        <p:nvSpPr>
          <p:cNvPr id="450" name="Google Shape;450;p41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451" name="Google Shape;451;p41"/>
          <p:cNvSpPr txBox="1"/>
          <p:nvPr/>
        </p:nvSpPr>
        <p:spPr>
          <a:xfrm>
            <a:off x="228600" y="1531600"/>
            <a:ext cx="8534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A comprehensive single cell transcriptional landscape of human hematopoietic progenitors.</a:t>
            </a:r>
            <a:endParaRPr sz="18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243175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3" name="Google Shape;453;p41"/>
          <p:cNvSpPr txBox="1"/>
          <p:nvPr>
            <p:ph idx="6" type="subTitle"/>
          </p:nvPr>
        </p:nvSpPr>
        <p:spPr>
          <a:xfrm>
            <a:off x="3310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Georgios Leventis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0"/>
          <p:cNvSpPr/>
          <p:nvPr/>
        </p:nvSpPr>
        <p:spPr>
          <a:xfrm>
            <a:off x="3154650" y="228600"/>
            <a:ext cx="2834700" cy="4224000"/>
          </a:xfrm>
          <a:prstGeom prst="roundRect">
            <a:avLst>
              <a:gd fmla="val 876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6" name="Google Shape;576;p50"/>
          <p:cNvSpPr/>
          <p:nvPr/>
        </p:nvSpPr>
        <p:spPr>
          <a:xfrm>
            <a:off x="3386711" y="3949989"/>
            <a:ext cx="1168200" cy="282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Pending 2</a:t>
            </a:r>
            <a:endParaRPr sz="80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77" name="Google Shape;577;p50"/>
          <p:cNvSpPr/>
          <p:nvPr/>
        </p:nvSpPr>
        <p:spPr>
          <a:xfrm>
            <a:off x="6080700" y="228600"/>
            <a:ext cx="2834700" cy="4224000"/>
          </a:xfrm>
          <a:prstGeom prst="roundRect">
            <a:avLst>
              <a:gd fmla="val 876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8" name="Google Shape;578;p50"/>
          <p:cNvSpPr/>
          <p:nvPr/>
        </p:nvSpPr>
        <p:spPr>
          <a:xfrm>
            <a:off x="6309307" y="3949989"/>
            <a:ext cx="1168200" cy="282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79" name="Google Shape;579;p50"/>
          <p:cNvSpPr txBox="1"/>
          <p:nvPr>
            <p:ph type="title"/>
          </p:nvPr>
        </p:nvSpPr>
        <p:spPr>
          <a:xfrm>
            <a:off x="3386700" y="489875"/>
            <a:ext cx="25674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 Medium"/>
                <a:ea typeface="Urbanist Medium"/>
                <a:cs typeface="Urbanist Medium"/>
                <a:sym typeface="Urbanist Medium"/>
              </a:rPr>
              <a:t>Emulating PCA</a:t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80" name="Google Shape;580;p50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original citation used PCA with 40 components in the final data. This is a significant modifications since the original data has more than 5800 genes and reducing this matrix would </a:t>
            </a:r>
            <a:r>
              <a:rPr lang="en" sz="1600">
                <a:solidFill>
                  <a:schemeClr val="lt1"/>
                </a:solidFill>
              </a:rPr>
              <a:t>yield</a:t>
            </a:r>
            <a:r>
              <a:rPr lang="en" sz="1600">
                <a:solidFill>
                  <a:schemeClr val="lt1"/>
                </a:solidFill>
              </a:rPr>
              <a:t> large benefits in runtime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81" name="Google Shape;581;p50"/>
          <p:cNvSpPr txBox="1"/>
          <p:nvPr>
            <p:ph idx="3" type="title"/>
          </p:nvPr>
        </p:nvSpPr>
        <p:spPr>
          <a:xfrm>
            <a:off x="6307650" y="482625"/>
            <a:ext cx="25674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 Medium"/>
                <a:ea typeface="Urbanist Medium"/>
                <a:cs typeface="Urbanist Medium"/>
                <a:sym typeface="Urbanist Medium"/>
              </a:rPr>
              <a:t>Gene Hierarchy</a:t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82" name="Google Shape;582;p50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Using LDA to get the feature significance to know what genes contributed to formation of clusters the most</a:t>
            </a:r>
            <a:endParaRPr sz="16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3" name="Google Shape;583;p50"/>
          <p:cNvSpPr txBox="1"/>
          <p:nvPr>
            <p:ph idx="6" type="title"/>
          </p:nvPr>
        </p:nvSpPr>
        <p:spPr>
          <a:xfrm>
            <a:off x="233850" y="228600"/>
            <a:ext cx="28347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Urbanist Medium"/>
                <a:ea typeface="Urbanist Medium"/>
                <a:cs typeface="Urbanist Medium"/>
                <a:sym typeface="Urbanist Medium"/>
              </a:rPr>
              <a:t>Still pending</a:t>
            </a:r>
            <a:endParaRPr sz="4800"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84" name="Google Shape;584;p50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Pending 3</a:t>
            </a:r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320625" y="4675975"/>
            <a:ext cx="27000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5F5F5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DSIT</a:t>
            </a:r>
            <a:endParaRPr sz="700">
              <a:solidFill>
                <a:srgbClr val="F5F5F5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4716740" y="4675975"/>
            <a:ext cx="22947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5F5F5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2024 =2025</a:t>
            </a:r>
            <a:endParaRPr sz="700">
              <a:solidFill>
                <a:srgbClr val="F5F5F5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87" name="Google Shape;587;p50"/>
          <p:cNvSpPr/>
          <p:nvPr/>
        </p:nvSpPr>
        <p:spPr>
          <a:xfrm>
            <a:off x="228600" y="1582000"/>
            <a:ext cx="2834700" cy="2870700"/>
          </a:xfrm>
          <a:prstGeom prst="roundRect">
            <a:avLst>
              <a:gd fmla="val 876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8" name="Google Shape;588;p50"/>
          <p:cNvSpPr/>
          <p:nvPr/>
        </p:nvSpPr>
        <p:spPr>
          <a:xfrm>
            <a:off x="460661" y="4111008"/>
            <a:ext cx="1168200" cy="192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Pending 1</a:t>
            </a:r>
            <a:endParaRPr sz="800">
              <a:solidFill>
                <a:schemeClr val="dk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89" name="Google Shape;589;p50"/>
          <p:cNvSpPr txBox="1"/>
          <p:nvPr>
            <p:ph type="title"/>
          </p:nvPr>
        </p:nvSpPr>
        <p:spPr>
          <a:xfrm>
            <a:off x="460650" y="1759559"/>
            <a:ext cx="2567400" cy="199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 Medium"/>
                <a:ea typeface="Urbanist Medium"/>
                <a:cs typeface="Urbanist Medium"/>
                <a:sym typeface="Urbanist Medium"/>
              </a:rPr>
              <a:t>Altering the KNN</a:t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590" name="Google Shape;590;p50"/>
          <p:cNvSpPr txBox="1"/>
          <p:nvPr>
            <p:ph idx="2" type="subTitle"/>
          </p:nvPr>
        </p:nvSpPr>
        <p:spPr>
          <a:xfrm>
            <a:off x="460650" y="2154399"/>
            <a:ext cx="2444700" cy="555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Testing more values of K for the KNN (especially odd values)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1"/>
          <p:cNvSpPr txBox="1"/>
          <p:nvPr>
            <p:ph type="title"/>
          </p:nvPr>
        </p:nvSpPr>
        <p:spPr>
          <a:xfrm>
            <a:off x="228600" y="290450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228600" y="3299625"/>
            <a:ext cx="84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98" name="Google Shape;598;p5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sp>
        <p:nvSpPr>
          <p:cNvPr id="599" name="Google Shape;599;p51"/>
          <p:cNvSpPr txBox="1"/>
          <p:nvPr/>
        </p:nvSpPr>
        <p:spPr>
          <a:xfrm>
            <a:off x="4232675" y="279150"/>
            <a:ext cx="4821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3840" lvl="0" marL="2438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1]	D. Pellin </a:t>
            </a:r>
            <a:r>
              <a:rPr i="1"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“A comprehensive single cell transcriptional landscape of human hematopoietic progenitors,” </a:t>
            </a:r>
            <a:r>
              <a:rPr i="1"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Nat. Commun.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vol. 10, no. 1, p. 2395, Jun. 2019, doi: 10.1038/s41467-019-10291-0.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2438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[2]	S. Wu, P. Bertholet, H. Huang, D. Cohen-Or, M. Gong, and M. Zwicker, “Structure-Aware Data Consolidation,” </a:t>
            </a:r>
            <a:r>
              <a:rPr i="1"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Trans. Pattern Anal. Mach. Intell.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vol. 40, no. 10, pp. 2529–2537, Oct. 2018, doi: 10.1109/TPAMI.2017.2754254.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2438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[3]	F. Pedregosa </a:t>
            </a:r>
            <a:r>
              <a:rPr i="1"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“Scikit-learn: Machine Learning in Python,” </a:t>
            </a:r>
            <a:r>
              <a:rPr i="1"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 Mach. Learn. Res.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vol. 12, no. 85, pp. 2825–2830, 2011.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840" lvl="0" marL="2438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[4]	A. P. Chatzigeorgiou and E. S. Manolakos, “MLscAN A flexible tool for single-cell data analysis pipelines and model selection using unsupervised machine learning methods</a:t>
            </a: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”.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2" title="Screenshot_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000" y="1454247"/>
            <a:ext cx="2382600" cy="223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9" name="Google Shape;459;p42"/>
          <p:cNvSpPr txBox="1"/>
          <p:nvPr>
            <p:ph type="title"/>
          </p:nvPr>
        </p:nvSpPr>
        <p:spPr>
          <a:xfrm>
            <a:off x="228600" y="689725"/>
            <a:ext cx="3848400" cy="7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Biological problem: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60" name="Google Shape;460;p42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Overview</a:t>
            </a:r>
            <a:endParaRPr/>
          </a:p>
        </p:txBody>
      </p:sp>
      <p:sp>
        <p:nvSpPr>
          <p:cNvPr id="461" name="Google Shape;461;p42"/>
          <p:cNvSpPr txBox="1"/>
          <p:nvPr/>
        </p:nvSpPr>
        <p:spPr>
          <a:xfrm>
            <a:off x="184200" y="1155000"/>
            <a:ext cx="3442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Define a comprehensive differentiation trajectory for progenitor cells of of the hematopoietic lineage</a:t>
            </a:r>
            <a:endParaRPr sz="18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2" name="Google Shape;462;p42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463" name="Google Shape;463;p42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sp>
        <p:nvSpPr>
          <p:cNvPr id="464" name="Google Shape;464;p42"/>
          <p:cNvSpPr txBox="1"/>
          <p:nvPr/>
        </p:nvSpPr>
        <p:spPr>
          <a:xfrm>
            <a:off x="235575" y="2430538"/>
            <a:ext cx="353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different progenitors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Focus on CD34 is not enough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228600" y="3169438"/>
            <a:ext cx="402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Importance: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84200" y="3722200"/>
            <a:ext cx="3937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Increase resolution regarding early differentiation by analysing whole bone marrow fraction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600" y="1416638"/>
            <a:ext cx="2379600" cy="231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"/>
          <p:cNvSpPr txBox="1"/>
          <p:nvPr>
            <p:ph type="title"/>
          </p:nvPr>
        </p:nvSpPr>
        <p:spPr>
          <a:xfrm>
            <a:off x="228600" y="290448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used</a:t>
            </a:r>
            <a:endParaRPr/>
          </a:p>
        </p:txBody>
      </p:sp>
      <p:sp>
        <p:nvSpPr>
          <p:cNvPr id="473" name="Google Shape;473;p43"/>
          <p:cNvSpPr txBox="1"/>
          <p:nvPr>
            <p:ph idx="1" type="subTitle"/>
          </p:nvPr>
        </p:nvSpPr>
        <p:spPr>
          <a:xfrm>
            <a:off x="4457700" y="821925"/>
            <a:ext cx="4581000" cy="4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Single-cell RNA-Seq on cells from the entire Bone Marrow + fractionation based on CD164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p43"/>
          <p:cNvGrpSpPr/>
          <p:nvPr/>
        </p:nvGrpSpPr>
        <p:grpSpPr>
          <a:xfrm rot="5400000">
            <a:off x="4457713" y="342891"/>
            <a:ext cx="228589" cy="228622"/>
            <a:chOff x="1688332" y="4135245"/>
            <a:chExt cx="338700" cy="338700"/>
          </a:xfrm>
        </p:grpSpPr>
        <p:sp>
          <p:nvSpPr>
            <p:cNvPr id="475" name="Google Shape;475;p43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76" name="Google Shape;476;p43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477" name="Google Shape;477;p43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43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79" name="Google Shape;479;p43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358263" y="1103150"/>
            <a:ext cx="3514375" cy="2016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43"/>
          <p:cNvGrpSpPr/>
          <p:nvPr/>
        </p:nvGrpSpPr>
        <p:grpSpPr>
          <a:xfrm rot="5400000">
            <a:off x="4457725" y="1512754"/>
            <a:ext cx="228589" cy="228622"/>
            <a:chOff x="1688332" y="4135245"/>
            <a:chExt cx="338700" cy="338700"/>
          </a:xfrm>
        </p:grpSpPr>
        <p:sp>
          <p:nvSpPr>
            <p:cNvPr id="481" name="Google Shape;481;p43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82" name="Google Shape;482;p43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483" name="Google Shape;483;p43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43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5" name="Google Shape;485;p43"/>
          <p:cNvSpPr txBox="1"/>
          <p:nvPr/>
        </p:nvSpPr>
        <p:spPr>
          <a:xfrm>
            <a:off x="4429600" y="1895400"/>
            <a:ext cx="458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Filtering out cells based on mitochondrial gene expression threshold and normalizing expression values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43"/>
          <p:cNvGrpSpPr/>
          <p:nvPr/>
        </p:nvGrpSpPr>
        <p:grpSpPr>
          <a:xfrm rot="5400000">
            <a:off x="4457713" y="3008916"/>
            <a:ext cx="228589" cy="228622"/>
            <a:chOff x="1688332" y="4135245"/>
            <a:chExt cx="338700" cy="338700"/>
          </a:xfrm>
        </p:grpSpPr>
        <p:sp>
          <p:nvSpPr>
            <p:cNvPr id="487" name="Google Shape;487;p43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88" name="Google Shape;488;p43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489" name="Google Shape;489;p43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43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91" name="Google Shape;491;p43"/>
          <p:cNvSpPr txBox="1"/>
          <p:nvPr/>
        </p:nvSpPr>
        <p:spPr>
          <a:xfrm>
            <a:off x="4457700" y="3335250"/>
            <a:ext cx="458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 graph (k=4), branching reconstruction and ordering of cells based on the structure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493" name="Google Shape;493;p4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pic>
        <p:nvPicPr>
          <p:cNvPr id="494" name="Google Shape;4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38" y="3243912"/>
            <a:ext cx="3882600" cy="134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00" name="Google Shape;500;p4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2024-2025</a:t>
            </a:r>
            <a:endParaRPr/>
          </a:p>
        </p:txBody>
      </p:sp>
      <p:sp>
        <p:nvSpPr>
          <p:cNvPr id="501" name="Google Shape;501;p44"/>
          <p:cNvSpPr txBox="1"/>
          <p:nvPr>
            <p:ph type="title"/>
          </p:nvPr>
        </p:nvSpPr>
        <p:spPr>
          <a:xfrm>
            <a:off x="93750" y="237375"/>
            <a:ext cx="4138800" cy="1126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Structure-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Aware filtering</a:t>
            </a:r>
            <a:endParaRPr sz="3600"/>
          </a:p>
        </p:txBody>
      </p:sp>
      <p:pic>
        <p:nvPicPr>
          <p:cNvPr id="502" name="Google Shape;5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0" y="1664950"/>
            <a:ext cx="3655800" cy="181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03" name="Google Shape;50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497" y="1023875"/>
            <a:ext cx="2849100" cy="133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04" name="Google Shape;504;p44"/>
          <p:cNvSpPr txBox="1"/>
          <p:nvPr>
            <p:ph type="title"/>
          </p:nvPr>
        </p:nvSpPr>
        <p:spPr>
          <a:xfrm>
            <a:off x="4716750" y="290450"/>
            <a:ext cx="4427100" cy="655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Branch association</a:t>
            </a:r>
            <a:endParaRPr sz="3600"/>
          </a:p>
        </p:txBody>
      </p:sp>
      <p:sp>
        <p:nvSpPr>
          <p:cNvPr id="505" name="Google Shape;505;p44"/>
          <p:cNvSpPr txBox="1"/>
          <p:nvPr>
            <p:ph type="title"/>
          </p:nvPr>
        </p:nvSpPr>
        <p:spPr>
          <a:xfrm>
            <a:off x="241500" y="3779323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Branch reconstruction: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Minimum spanning tree</a:t>
            </a:r>
            <a:endParaRPr sz="2400"/>
          </a:p>
        </p:txBody>
      </p:sp>
      <p:sp>
        <p:nvSpPr>
          <p:cNvPr id="506" name="Google Shape;506;p44"/>
          <p:cNvSpPr txBox="1"/>
          <p:nvPr>
            <p:ph type="title"/>
          </p:nvPr>
        </p:nvSpPr>
        <p:spPr>
          <a:xfrm>
            <a:off x="4598500" y="2426588"/>
            <a:ext cx="42432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Measure distances between branches for ordering</a:t>
            </a:r>
            <a:endParaRPr sz="2400"/>
          </a:p>
        </p:txBody>
      </p:sp>
      <p:pic>
        <p:nvPicPr>
          <p:cNvPr id="507" name="Google Shape;507;p44" title="Screenshot_1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3499" y="3327276"/>
            <a:ext cx="1294800" cy="112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8" name="Google Shape;508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0100" y="3307475"/>
            <a:ext cx="1294800" cy="116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5" title="HSPC_GroupLevelExpressio_0.png"/>
          <p:cNvPicPr preferRelativeResize="0"/>
          <p:nvPr/>
        </p:nvPicPr>
        <p:blipFill rotWithShape="1">
          <a:blip r:embed="rId3">
            <a:alphaModFix/>
          </a:blip>
          <a:srcRect b="8109" l="0" r="0" t="8109"/>
          <a:stretch/>
        </p:blipFill>
        <p:spPr>
          <a:xfrm>
            <a:off x="396300" y="1225651"/>
            <a:ext cx="3396300" cy="318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4" name="Google Shape;514;p45"/>
          <p:cNvSpPr txBox="1"/>
          <p:nvPr>
            <p:ph type="title"/>
          </p:nvPr>
        </p:nvSpPr>
        <p:spPr>
          <a:xfrm>
            <a:off x="228600" y="537325"/>
            <a:ext cx="8604600" cy="7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Representing expression domains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5" name="Google Shape;515;p45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a generator</a:t>
            </a:r>
            <a:endParaRPr/>
          </a:p>
        </p:txBody>
      </p:sp>
      <p:sp>
        <p:nvSpPr>
          <p:cNvPr id="516" name="Google Shape;516;p45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17" name="Google Shape;517;p45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pic>
        <p:nvPicPr>
          <p:cNvPr id="518" name="Google Shape;518;p45" title="gene_ACBD6_hist.png"/>
          <p:cNvPicPr preferRelativeResize="0"/>
          <p:nvPr/>
        </p:nvPicPr>
        <p:blipFill rotWithShape="1">
          <a:blip r:embed="rId4">
            <a:alphaModFix/>
          </a:blip>
          <a:srcRect b="6276" l="0" r="0" t="20911"/>
          <a:stretch/>
        </p:blipFill>
        <p:spPr>
          <a:xfrm>
            <a:off x="4284708" y="1223125"/>
            <a:ext cx="3281700" cy="318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6" title="Cell 0.png"/>
          <p:cNvPicPr preferRelativeResize="0"/>
          <p:nvPr/>
        </p:nvPicPr>
        <p:blipFill rotWithShape="1">
          <a:blip r:embed="rId3">
            <a:alphaModFix/>
          </a:blip>
          <a:srcRect b="0" l="10025" r="10025" t="0"/>
          <a:stretch/>
        </p:blipFill>
        <p:spPr>
          <a:xfrm>
            <a:off x="396300" y="1225651"/>
            <a:ext cx="3396300" cy="318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4" name="Google Shape;524;p46"/>
          <p:cNvSpPr txBox="1"/>
          <p:nvPr>
            <p:ph type="title"/>
          </p:nvPr>
        </p:nvSpPr>
        <p:spPr>
          <a:xfrm>
            <a:off x="228600" y="537325"/>
            <a:ext cx="8604600" cy="7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What the new cells look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25" name="Google Shape;525;p46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</a:t>
            </a:r>
            <a:r>
              <a:rPr lang="en"/>
              <a:t> cells</a:t>
            </a:r>
            <a:endParaRPr/>
          </a:p>
        </p:txBody>
      </p:sp>
      <p:sp>
        <p:nvSpPr>
          <p:cNvPr id="526" name="Google Shape;526;p4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27" name="Google Shape;527;p4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pic>
        <p:nvPicPr>
          <p:cNvPr id="528" name="Google Shape;528;p46" title="Cell 1.png"/>
          <p:cNvPicPr preferRelativeResize="0"/>
          <p:nvPr/>
        </p:nvPicPr>
        <p:blipFill rotWithShape="1">
          <a:blip r:embed="rId4">
            <a:alphaModFix/>
          </a:blip>
          <a:srcRect b="0" l="11371" r="11378" t="0"/>
          <a:stretch/>
        </p:blipFill>
        <p:spPr>
          <a:xfrm>
            <a:off x="4284708" y="1223125"/>
            <a:ext cx="3281700" cy="3186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7"/>
          <p:cNvSpPr txBox="1"/>
          <p:nvPr>
            <p:ph type="title"/>
          </p:nvPr>
        </p:nvSpPr>
        <p:spPr>
          <a:xfrm>
            <a:off x="228600" y="537325"/>
            <a:ext cx="8604600" cy="7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34" name="Google Shape;534;p47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35" name="Google Shape;535;p47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36" name="Google Shape;536;p47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pic>
        <p:nvPicPr>
          <p:cNvPr id="537" name="Google Shape;537;p47" title="firs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450" y="57431"/>
            <a:ext cx="3909000" cy="462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8" name="Google Shape;538;p47"/>
          <p:cNvSpPr txBox="1"/>
          <p:nvPr>
            <p:ph idx="8" type="subTitle"/>
          </p:nvPr>
        </p:nvSpPr>
        <p:spPr>
          <a:xfrm>
            <a:off x="6720100" y="53732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539" name="Google Shape;539;p47"/>
          <p:cNvSpPr txBox="1"/>
          <p:nvPr>
            <p:ph idx="8" type="subTitle"/>
          </p:nvPr>
        </p:nvSpPr>
        <p:spPr>
          <a:xfrm>
            <a:off x="6720100" y="129602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</a:t>
            </a:r>
            <a:endParaRPr/>
          </a:p>
        </p:txBody>
      </p:sp>
      <p:sp>
        <p:nvSpPr>
          <p:cNvPr id="540" name="Google Shape;540;p47"/>
          <p:cNvSpPr txBox="1"/>
          <p:nvPr>
            <p:ph idx="8" type="subTitle"/>
          </p:nvPr>
        </p:nvSpPr>
        <p:spPr>
          <a:xfrm>
            <a:off x="6720100" y="2184163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Link</a:t>
            </a:r>
            <a:endParaRPr/>
          </a:p>
        </p:txBody>
      </p:sp>
      <p:sp>
        <p:nvSpPr>
          <p:cNvPr id="541" name="Google Shape;541;p47"/>
          <p:cNvSpPr txBox="1"/>
          <p:nvPr>
            <p:ph idx="8" type="subTitle"/>
          </p:nvPr>
        </p:nvSpPr>
        <p:spPr>
          <a:xfrm>
            <a:off x="6720100" y="3007588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Algorithm</a:t>
            </a:r>
            <a:endParaRPr/>
          </a:p>
        </p:txBody>
      </p:sp>
      <p:sp>
        <p:nvSpPr>
          <p:cNvPr id="542" name="Google Shape;542;p47"/>
          <p:cNvSpPr txBox="1"/>
          <p:nvPr>
            <p:ph idx="8" type="subTitle"/>
          </p:nvPr>
        </p:nvSpPr>
        <p:spPr>
          <a:xfrm>
            <a:off x="6720100" y="384177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 txBox="1"/>
          <p:nvPr>
            <p:ph type="title"/>
          </p:nvPr>
        </p:nvSpPr>
        <p:spPr>
          <a:xfrm>
            <a:off x="228600" y="537325"/>
            <a:ext cx="8604600" cy="7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8" name="Google Shape;548;p48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49" name="Google Shape;549;p48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50" name="Google Shape;550;p48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pic>
        <p:nvPicPr>
          <p:cNvPr id="551" name="Google Shape;551;p48" title="second.png"/>
          <p:cNvPicPr preferRelativeResize="0"/>
          <p:nvPr/>
        </p:nvPicPr>
        <p:blipFill rotWithShape="1">
          <a:blip r:embed="rId3">
            <a:alphaModFix/>
          </a:blip>
          <a:srcRect b="4905" l="0" r="0" t="4914"/>
          <a:stretch/>
        </p:blipFill>
        <p:spPr>
          <a:xfrm>
            <a:off x="2664450" y="57431"/>
            <a:ext cx="3909000" cy="462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2" name="Google Shape;552;p48"/>
          <p:cNvSpPr txBox="1"/>
          <p:nvPr>
            <p:ph idx="8" type="subTitle"/>
          </p:nvPr>
        </p:nvSpPr>
        <p:spPr>
          <a:xfrm>
            <a:off x="6720100" y="53732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553" name="Google Shape;553;p48"/>
          <p:cNvSpPr txBox="1"/>
          <p:nvPr>
            <p:ph idx="8" type="subTitle"/>
          </p:nvPr>
        </p:nvSpPr>
        <p:spPr>
          <a:xfrm>
            <a:off x="6720100" y="129602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</a:t>
            </a:r>
            <a:endParaRPr/>
          </a:p>
        </p:txBody>
      </p:sp>
      <p:sp>
        <p:nvSpPr>
          <p:cNvPr id="554" name="Google Shape;554;p48"/>
          <p:cNvSpPr txBox="1"/>
          <p:nvPr>
            <p:ph idx="8" type="subTitle"/>
          </p:nvPr>
        </p:nvSpPr>
        <p:spPr>
          <a:xfrm>
            <a:off x="6720100" y="2184163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Link</a:t>
            </a:r>
            <a:endParaRPr/>
          </a:p>
        </p:txBody>
      </p:sp>
      <p:sp>
        <p:nvSpPr>
          <p:cNvPr id="555" name="Google Shape;555;p48"/>
          <p:cNvSpPr txBox="1"/>
          <p:nvPr>
            <p:ph idx="8" type="subTitle"/>
          </p:nvPr>
        </p:nvSpPr>
        <p:spPr>
          <a:xfrm>
            <a:off x="6720100" y="3007588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Algorithm</a:t>
            </a:r>
            <a:endParaRPr/>
          </a:p>
        </p:txBody>
      </p:sp>
      <p:sp>
        <p:nvSpPr>
          <p:cNvPr id="556" name="Google Shape;556;p48"/>
          <p:cNvSpPr txBox="1"/>
          <p:nvPr>
            <p:ph idx="8" type="subTitle"/>
          </p:nvPr>
        </p:nvSpPr>
        <p:spPr>
          <a:xfrm>
            <a:off x="6720100" y="384177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/>
          <p:nvPr>
            <p:ph type="title"/>
          </p:nvPr>
        </p:nvSpPr>
        <p:spPr>
          <a:xfrm>
            <a:off x="228600" y="537325"/>
            <a:ext cx="8604600" cy="7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Significance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2" name="Google Shape;562;p49"/>
          <p:cNvSpPr txBox="1"/>
          <p:nvPr>
            <p:ph idx="8" type="subTitle"/>
          </p:nvPr>
        </p:nvSpPr>
        <p:spPr>
          <a:xfrm>
            <a:off x="235575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63" name="Google Shape;563;p49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DSIT</a:t>
            </a:r>
            <a:endParaRPr/>
          </a:p>
        </p:txBody>
      </p:sp>
      <p:sp>
        <p:nvSpPr>
          <p:cNvPr id="564" name="Google Shape;564;p49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=2025</a:t>
            </a:r>
            <a:endParaRPr/>
          </a:p>
        </p:txBody>
      </p:sp>
      <p:pic>
        <p:nvPicPr>
          <p:cNvPr id="565" name="Google Shape;565;p49" title="third.png"/>
          <p:cNvPicPr preferRelativeResize="0"/>
          <p:nvPr/>
        </p:nvPicPr>
        <p:blipFill rotWithShape="1">
          <a:blip r:embed="rId3">
            <a:alphaModFix/>
          </a:blip>
          <a:srcRect b="3271" l="0" r="0" t="3261"/>
          <a:stretch/>
        </p:blipFill>
        <p:spPr>
          <a:xfrm>
            <a:off x="2664450" y="57431"/>
            <a:ext cx="3909000" cy="4626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6" name="Google Shape;566;p49"/>
          <p:cNvSpPr txBox="1"/>
          <p:nvPr>
            <p:ph idx="8" type="subTitle"/>
          </p:nvPr>
        </p:nvSpPr>
        <p:spPr>
          <a:xfrm>
            <a:off x="6720100" y="53732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567" name="Google Shape;567;p49"/>
          <p:cNvSpPr txBox="1"/>
          <p:nvPr>
            <p:ph idx="8" type="subTitle"/>
          </p:nvPr>
        </p:nvSpPr>
        <p:spPr>
          <a:xfrm>
            <a:off x="6720100" y="129602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Link</a:t>
            </a:r>
            <a:endParaRPr/>
          </a:p>
        </p:txBody>
      </p:sp>
      <p:sp>
        <p:nvSpPr>
          <p:cNvPr id="568" name="Google Shape;568;p49"/>
          <p:cNvSpPr txBox="1"/>
          <p:nvPr>
            <p:ph idx="8" type="subTitle"/>
          </p:nvPr>
        </p:nvSpPr>
        <p:spPr>
          <a:xfrm>
            <a:off x="6720100" y="2184163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Link</a:t>
            </a:r>
            <a:endParaRPr/>
          </a:p>
        </p:txBody>
      </p:sp>
      <p:sp>
        <p:nvSpPr>
          <p:cNvPr id="569" name="Google Shape;569;p49"/>
          <p:cNvSpPr txBox="1"/>
          <p:nvPr>
            <p:ph idx="8" type="subTitle"/>
          </p:nvPr>
        </p:nvSpPr>
        <p:spPr>
          <a:xfrm>
            <a:off x="6720100" y="3007588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Algorithm</a:t>
            </a:r>
            <a:endParaRPr/>
          </a:p>
        </p:txBody>
      </p:sp>
      <p:sp>
        <p:nvSpPr>
          <p:cNvPr id="570" name="Google Shape;570;p49"/>
          <p:cNvSpPr txBox="1"/>
          <p:nvPr>
            <p:ph idx="8" type="subTitle"/>
          </p:nvPr>
        </p:nvSpPr>
        <p:spPr>
          <a:xfrm>
            <a:off x="6720100" y="3841775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