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95" r:id="rId3"/>
    <p:sldId id="262" r:id="rId4"/>
    <p:sldId id="263" r:id="rId5"/>
    <p:sldId id="266" r:id="rId6"/>
    <p:sldId id="260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89" r:id="rId15"/>
    <p:sldId id="292" r:id="rId16"/>
    <p:sldId id="293" r:id="rId17"/>
    <p:sldId id="294" r:id="rId18"/>
    <p:sldId id="296" r:id="rId19"/>
    <p:sldId id="27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exend Deca" panose="020B0604020202020204" charset="0"/>
      <p:regular r:id="rId26"/>
    </p:embeddedFont>
    <p:embeddedFont>
      <p:font typeface="Muli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lina mitsou" initials="pm" lastIdx="1" clrIdx="0">
    <p:extLst>
      <p:ext uri="{19B8F6BF-5375-455C-9EA6-DF929625EA0E}">
        <p15:presenceInfo xmlns:p15="http://schemas.microsoft.com/office/powerpoint/2012/main" userId="pavlina mits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  <a:srgbClr val="48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D49E0-5302-4CC2-8DDE-DD4F5D635401}">
  <a:tblStyle styleId="{895D49E0-5302-4CC2-8DDE-DD4F5D635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0988" autoAdjust="0"/>
  </p:normalViewPr>
  <p:slideViewPr>
    <p:cSldViewPr snapToGrid="0">
      <p:cViewPr varScale="1">
        <p:scale>
          <a:sx n="63" d="100"/>
          <a:sy n="63" d="100"/>
        </p:scale>
        <p:origin x="77" y="173"/>
      </p:cViewPr>
      <p:guideLst/>
    </p:cSldViewPr>
  </p:slideViewPr>
  <p:outlineViewPr>
    <p:cViewPr>
      <p:scale>
        <a:sx n="33" d="100"/>
        <a:sy n="33" d="100"/>
      </p:scale>
      <p:origin x="0" y="-14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66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7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Organic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>
                <a:sym typeface="Wingdings" panose="05000000000000000000" pitchFamily="2" charset="2"/>
              </a:rPr>
              <a:t> αναζήτηση από μηχανή αναζήτησης</a:t>
            </a:r>
            <a:endParaRPr lang="en-US" dirty="0">
              <a:sym typeface="Wingdings" panose="05000000000000000000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Social    </a:t>
            </a:r>
            <a:r>
              <a:rPr lang="el-GR" dirty="0">
                <a:sym typeface="Wingdings" panose="05000000000000000000" pitchFamily="2" charset="2"/>
              </a:rPr>
              <a:t> από μέσα κοινωνικής δικτύωσης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Direct    </a:t>
            </a:r>
            <a:r>
              <a:rPr lang="el-GR" dirty="0">
                <a:sym typeface="Wingdings" panose="05000000000000000000" pitchFamily="2" charset="2"/>
              </a:rPr>
              <a:t> σελιδοδείκτες, πληκτρολόγησαν την διεύθυνση</a:t>
            </a:r>
            <a:endParaRPr lang="en-US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Referral  </a:t>
            </a:r>
            <a:r>
              <a:rPr lang="el-GR" dirty="0">
                <a:sym typeface="Wingdings" panose="05000000000000000000" pitchFamily="2" charset="2"/>
              </a:rPr>
              <a:t> από παραπομπή, άλλους ιστοσελίδες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165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48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8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04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3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Η εφαρμογή της πτυχιακής αυτής θα μπορούσε να επεκταθεί και να γίνει πιο ευέλικτη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Το βασικό συμπέρασμά που λαμβάνουμε ύστερα από την περάτωση της παρούσας πτυχιακής εργασίας είναι λοιπόν ότι πίσω από μεγάλο όγκο δεδομένων κρύβεται ακόμη πιο µ</a:t>
            </a:r>
            <a:r>
              <a:rPr lang="el-GR" dirty="0" err="1"/>
              <a:t>εγάλος</a:t>
            </a:r>
            <a:r>
              <a:rPr lang="el-GR" dirty="0"/>
              <a:t> όγκος γνώσης.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708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l-GR" b="1" dirty="0"/>
              <a:t>Λίγα πράγματα για τον εαυτό μου.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l-GR" b="1" dirty="0"/>
              <a:t>Η ιδέα πίσω από την πτυχιακή.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l-GR" b="0" dirty="0"/>
              <a:t>Η ιδέα πίσω από την πτυχιακή εργασία είναι η κατανόηση και η ανάλυση της επιστήμης των δεδομένων.  Το γιατί είναι σημαντική η συλλογή δεδομένων και η σωστή διαχείριση και αναπαράσταση τους.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l-GR" b="1" dirty="0"/>
              <a:t>Ο στόχος της πτυχιακής.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l-GR" dirty="0"/>
              <a:t>Στόχος αυτής της πτυχιακής εργασίας είναι η ανάλυση ενός συνόλου δεδομένων πελατών του </a:t>
            </a:r>
            <a:r>
              <a:rPr lang="en-US" dirty="0"/>
              <a:t>Google</a:t>
            </a:r>
            <a:r>
              <a:rPr lang="el-GR" dirty="0"/>
              <a:t> </a:t>
            </a:r>
            <a:r>
              <a:rPr lang="en-US" dirty="0"/>
              <a:t>Merchandise</a:t>
            </a:r>
            <a:r>
              <a:rPr lang="el-GR" dirty="0"/>
              <a:t> </a:t>
            </a:r>
            <a:r>
              <a:rPr lang="en-US" dirty="0"/>
              <a:t>Store</a:t>
            </a:r>
            <a:r>
              <a:rPr lang="el-GR" dirty="0"/>
              <a:t> και η πρόβλεψη εσόδων ανά πελάτη αποδεικνύοντας έτσι τον κανόνα 80/20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5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Τα τελευταία 15 χρόνια,</a:t>
            </a:r>
            <a:r>
              <a:rPr lang="en-US" dirty="0"/>
              <a:t> </a:t>
            </a:r>
            <a:r>
              <a:rPr lang="el-GR" dirty="0"/>
              <a:t>η επιστήμη των δεδομένων παίζει πολύ σημαντικό ρόλο σε κάθε είδους επιχείρηση ανεξαρτήτως μεγέθους.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Ο όγκος δεδομένων μεγαλώνει κάθε δευτερόλεπτο, και με τεχνολογίες που συνεχίζουν να εξελίσσονται και να συλλέγουν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l-GR" dirty="0"/>
              <a:t>Ταχύτητα, ακρίβεια, επεξεργαστική ικανότητα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Η επιστήμη των δεδομένων χρησιμοποιεί εκτεταμένες τεχνικές και θεωρίες από διάφορους τομείς όπως τα, μαθηματικά και την επιστήμη των υπολογιστών και της πληροφορικής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Ιδιαίτερα στενή σχέση με την στατιστική.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Γνώση αντικειμένου </a:t>
            </a:r>
            <a:r>
              <a:rPr lang="el-GR" dirty="0">
                <a:sym typeface="Wingdings" panose="05000000000000000000" pitchFamily="2" charset="2"/>
              </a:rPr>
              <a:t> Συλλογή δεδομένων  ανάλυση δεδομένων  νέες γνώσεις και αποφάσεις. (Βελτίωση συστημάτων και τρόπο αποφάσεων)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Η εξόρυξη δεδομένων είναι η διαδικασία της ανεύρεσης προτύπων σε μεγάλα σύνολα δεδομένων. 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l-G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ίναι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ένας διεπιστημονικός </a:t>
            </a:r>
            <a:r>
              <a:rPr lang="el-G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υποτομέας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της επιστήμης των δεδομένων.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Η εξόρυξη δεδομένων είναι το βήμα της ανάλυσης της διαδικασίας «αποκάλυψης γνώσεων σε βάσεις δεδομένων» ή άλλες δομές αποθήκευσης δεδομένων . Εκτός από το στάδιο της πρώτης ανάλυσης, περιλαμβάνει επίσης πτυχές διαχείρισης βάσεων δεδομένων και δεδομένων, </a:t>
            </a:r>
            <a:r>
              <a:rPr lang="el-G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προεπεξεργασία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δεδομένων, εκτιμήσεις μοντέλων και συμπερασμάτων, μετρήσεις ενδιαφερόντων, εκτιμήσεις πολυπλοκότητας, </a:t>
            </a:r>
            <a:r>
              <a:rPr lang="el-G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μετα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-επεξεργασία ανακαλυφθέντων δομών, </a:t>
            </a:r>
            <a:r>
              <a:rPr lang="el-G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οπτικοποίηση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και ηλεκτρονική ενημέρωση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l-GR" b="1" dirty="0"/>
              <a:t>Επεξεργασία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Σημαντικό στάδιο και αναγκαίο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Βοηθά στην ολοκλήρωση, καθαρισμό, μείωση και μετασχηματισμό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Ποιοτικά αποτελέσματα, λείπουν τιμές λόγο σφαλμάτων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Καθαρισμός </a:t>
            </a:r>
            <a:r>
              <a:rPr lang="el-GR" b="0" dirty="0">
                <a:sym typeface="Wingdings" panose="05000000000000000000" pitchFamily="2" charset="2"/>
              </a:rPr>
              <a:t> ανίχνευση και διόρθωση διεφθαρμένων η ανακριβών τιμών</a:t>
            </a:r>
            <a:endParaRPr lang="el-G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Ενοποίηση </a:t>
            </a:r>
            <a:r>
              <a:rPr lang="el-GR" b="0" dirty="0">
                <a:sym typeface="Wingdings" panose="05000000000000000000" pitchFamily="2" charset="2"/>
              </a:rPr>
              <a:t> συνδυασμό δεδομένων από διάφορες πηγές</a:t>
            </a:r>
            <a:endParaRPr lang="el-G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/>
              <a:t>Μετασχηματισμός </a:t>
            </a:r>
            <a:r>
              <a:rPr lang="el-GR" b="0" dirty="0">
                <a:sym typeface="Wingdings" panose="05000000000000000000" pitchFamily="2" charset="2"/>
              </a:rPr>
              <a:t> μετατροπή δεδομένων από την μια μορφή σε άλλη</a:t>
            </a:r>
            <a:endParaRPr lang="el-G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dirty="0" err="1"/>
              <a:t>Διακριτοποίηση</a:t>
            </a:r>
            <a:r>
              <a:rPr lang="el-GR" b="0" dirty="0"/>
              <a:t> </a:t>
            </a:r>
            <a:r>
              <a:rPr lang="el-GR" b="0" dirty="0">
                <a:sym typeface="Wingdings" panose="05000000000000000000" pitchFamily="2" charset="2"/>
              </a:rPr>
              <a:t> Δειγματοληψία </a:t>
            </a:r>
            <a:endParaRPr lang="el-GR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Γεννήθηκε στην Γαλλία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Μηχανικός, οικονομολόγος και κοινωνιολόγος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Οι καινοτόμες αντιλήψεις του τον έκαναν να αποκτήσει φήμη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Πρώτη του παρατηρήσει πληθυσμός Ιταλίας.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*το 80% των αποτελεσμάτων προέρχεται από το 20% των προσπαθειών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*το 80% των κερδών μια επιχείρησης προέρχεται από το 20% των πελατών της, το 80% των παραπόνων προέρχεται από το 20% των πελατών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Το κατά </a:t>
            </a:r>
            <a:r>
              <a:rPr lang="en-US" dirty="0"/>
              <a:t>Pareto</a:t>
            </a:r>
            <a:r>
              <a:rPr lang="el-GR" dirty="0"/>
              <a:t> κριτήριο είναι εκείνο κατά το οποίο, μία μεταβολή στην τιμή ή στην ποσότητα βελτιώνει τη θέση ενός χωρίς όμως παράλληλα να χειροτερεύει τη θέση κάποιου άλλου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διερμηνευόμενη, γενικού, υψηλού, διαδικαστικό, αντικειμενοστραφή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Pandas    </a:t>
            </a:r>
            <a:r>
              <a:rPr lang="el-GR" dirty="0"/>
              <a:t>παρέχει υψηλής απόδοσης </a:t>
            </a:r>
            <a:r>
              <a:rPr lang="el-GR" dirty="0" err="1"/>
              <a:t>data</a:t>
            </a:r>
            <a:r>
              <a:rPr lang="el-GR" dirty="0"/>
              <a:t> </a:t>
            </a:r>
            <a:r>
              <a:rPr lang="el-GR" dirty="0" err="1"/>
              <a:t>structures</a:t>
            </a:r>
            <a:r>
              <a:rPr lang="el-GR" dirty="0"/>
              <a:t> για τον χειρισμό, τον καθαρισμό και την προετοιμασία δεδομένων ώστε να αποτελέσουν </a:t>
            </a:r>
            <a:r>
              <a:rPr lang="el-GR" dirty="0" err="1"/>
              <a:t>input</a:t>
            </a:r>
            <a:r>
              <a:rPr lang="el-GR" dirty="0"/>
              <a:t> για την διαδικασία </a:t>
            </a:r>
            <a:r>
              <a:rPr lang="en-US" dirty="0"/>
              <a:t>ML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l-GR" dirty="0">
                <a:sym typeface="Wingdings" panose="05000000000000000000" pitchFamily="2" charset="2"/>
              </a:rPr>
              <a:t> Πιο σημαντική, υψηλής απόδοσης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l-GR" dirty="0">
                <a:sym typeface="Wingdings" panose="05000000000000000000" pitchFamily="2" charset="2"/>
              </a:rPr>
              <a:t>πολυδιάστατους πίνακες, </a:t>
            </a:r>
            <a:r>
              <a:rPr lang="el-GR" dirty="0" err="1">
                <a:sym typeface="Wingdings" panose="05000000000000000000" pitchFamily="2" charset="2"/>
              </a:rPr>
              <a:t>γραμμικη</a:t>
            </a:r>
            <a:r>
              <a:rPr lang="el-GR" dirty="0">
                <a:sym typeface="Wingdings" panose="05000000000000000000" pitchFamily="2" charset="2"/>
              </a:rPr>
              <a:t> άλγεβρα, δυνατότητες τυχαίων </a:t>
            </a:r>
            <a:r>
              <a:rPr lang="el-GR" dirty="0" err="1">
                <a:sym typeface="Wingdings" panose="05000000000000000000" pitchFamily="2" charset="2"/>
              </a:rPr>
              <a:t>αριθών</a:t>
            </a:r>
            <a:endParaRPr lang="en-US" dirty="0">
              <a:sym typeface="Wingdings" panose="05000000000000000000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ym typeface="Wingdings" panose="05000000000000000000" pitchFamily="2" charset="2"/>
              </a:rPr>
              <a:t>Scikit</a:t>
            </a:r>
            <a:r>
              <a:rPr lang="en-US" dirty="0">
                <a:sym typeface="Wingdings" panose="05000000000000000000" pitchFamily="2" charset="2"/>
              </a:rPr>
              <a:t>      </a:t>
            </a:r>
            <a:r>
              <a:rPr lang="el-GR" dirty="0">
                <a:sym typeface="Wingdings" panose="05000000000000000000" pitchFamily="2" charset="2"/>
              </a:rPr>
              <a:t>Αποδοτική βιβλιοθήκη, χτισμένη πάνω σε 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, SciPy </a:t>
            </a:r>
            <a:r>
              <a:rPr lang="el-GR" dirty="0">
                <a:sym typeface="Wingdings" panose="05000000000000000000" pitchFamily="2" charset="2"/>
              </a:rPr>
              <a:t>και </a:t>
            </a:r>
            <a:r>
              <a:rPr lang="en-US" dirty="0" err="1">
                <a:sym typeface="Wingdings" panose="05000000000000000000" pitchFamily="2" charset="2"/>
              </a:rPr>
              <a:t>Matplot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l-GR" dirty="0">
                <a:sym typeface="Wingdings" panose="05000000000000000000" pitchFamily="2" charset="2"/>
              </a:rPr>
              <a:t> πολλούς </a:t>
            </a:r>
            <a:r>
              <a:rPr lang="el-GR" dirty="0" err="1">
                <a:sym typeface="Wingdings" panose="05000000000000000000" pitchFamily="2" charset="2"/>
              </a:rPr>
              <a:t>αγλορίθμους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err="1">
                <a:sym typeface="Wingdings" panose="05000000000000000000" pitchFamily="2" charset="2"/>
              </a:rPr>
              <a:t>μηχανικης</a:t>
            </a:r>
            <a:r>
              <a:rPr lang="el-GR" dirty="0">
                <a:sym typeface="Wingdings" panose="05000000000000000000" pitchFamily="2" charset="2"/>
              </a:rPr>
              <a:t> μάθησης, </a:t>
            </a:r>
            <a:r>
              <a:rPr lang="en-US" dirty="0">
                <a:sym typeface="Wingdings" panose="05000000000000000000" pitchFamily="2" charset="2"/>
              </a:rPr>
              <a:t>classification. Regression clustering </a:t>
            </a:r>
            <a:r>
              <a:rPr lang="el-GR" dirty="0" err="1">
                <a:sym typeface="Wingdings" panose="05000000000000000000" pitchFamily="2" charset="2"/>
              </a:rPr>
              <a:t>κλπ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293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9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56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24000">
              <a:srgbClr val="4891EA"/>
            </a:gs>
            <a:gs pos="100000">
              <a:schemeClr val="accent2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83485" y="1610295"/>
            <a:ext cx="3707515" cy="15619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l-GR" sz="2000" b="0" u="sng" dirty="0">
                <a:latin typeface="Calibri" panose="020F0502020204030204" pitchFamily="34" charset="0"/>
                <a:cs typeface="Calibri" panose="020F0502020204030204" pitchFamily="34" charset="0"/>
              </a:rPr>
              <a:t>ΠΡΟΒΛΕΨΕΙΣ ΕΣΟ∆ΩΝ ΠΕΛΑΤΩΝ</a:t>
            </a:r>
            <a:r>
              <a:rPr lang="en-US" sz="2000" b="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b="0" u="sng" dirty="0">
                <a:latin typeface="Calibri" panose="020F0502020204030204" pitchFamily="34" charset="0"/>
                <a:cs typeface="Calibri" panose="020F0502020204030204" pitchFamily="34" charset="0"/>
              </a:rPr>
              <a:t>ΤΟΥ</a:t>
            </a:r>
            <a:r>
              <a:rPr lang="en-US" sz="2000" b="0" u="sng" dirty="0">
                <a:latin typeface="Calibri" panose="020F0502020204030204" pitchFamily="34" charset="0"/>
                <a:cs typeface="Calibri" panose="020F0502020204030204" pitchFamily="34" charset="0"/>
              </a:rPr>
              <a:t> GOOGLE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Google Analytics Customer Revenue Prediction</a:t>
            </a:r>
            <a:endParaRPr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0231" y="4072864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60;p13">
            <a:extLst>
              <a:ext uri="{FF2B5EF4-FFF2-40B4-BE49-F238E27FC236}">
                <a16:creationId xmlns:a16="http://schemas.microsoft.com/office/drawing/2014/main" id="{87B846B8-DF03-4DFC-83EE-83E1CEF255DD}"/>
              </a:ext>
            </a:extLst>
          </p:cNvPr>
          <p:cNvSpPr txBox="1">
            <a:spLocks/>
          </p:cNvSpPr>
          <p:nvPr/>
        </p:nvSpPr>
        <p:spPr>
          <a:xfrm>
            <a:off x="483485" y="3349712"/>
            <a:ext cx="2462272" cy="63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1600" b="0" dirty="0">
                <a:latin typeface="Calibri" panose="020F0502020204030204" pitchFamily="34" charset="0"/>
                <a:cs typeface="Calibri" panose="020F0502020204030204" pitchFamily="34" charset="0"/>
              </a:rPr>
              <a:t>ΠΟΖΙΔΗΣ ΑΡΙΣΤΟΤΕΛΗΣ</a:t>
            </a:r>
          </a:p>
          <a:p>
            <a:r>
              <a:rPr lang="el-GR" sz="1100" b="0" dirty="0">
                <a:latin typeface="Calibri" panose="020F0502020204030204" pitchFamily="34" charset="0"/>
                <a:cs typeface="Calibri" panose="020F0502020204030204" pitchFamily="34" charset="0"/>
              </a:rPr>
              <a:t>ΑΕΜ : 3997</a:t>
            </a:r>
            <a:endParaRPr lang="en-US" sz="11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E2301216-B8BD-4E4E-9892-D66A7EE38C25}"/>
              </a:ext>
            </a:extLst>
          </p:cNvPr>
          <p:cNvSpPr txBox="1">
            <a:spLocks/>
          </p:cNvSpPr>
          <p:nvPr/>
        </p:nvSpPr>
        <p:spPr>
          <a:xfrm>
            <a:off x="483485" y="4086999"/>
            <a:ext cx="2643700" cy="63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1600" b="0" dirty="0">
                <a:latin typeface="Calibri" panose="020F0502020204030204" pitchFamily="34" charset="0"/>
                <a:cs typeface="Calibri" panose="020F0502020204030204" pitchFamily="34" charset="0"/>
              </a:rPr>
              <a:t>ΤΣΙΜΠΙΡΗΣ ΑΛΚΙΒΙΑΔΗΣ</a:t>
            </a:r>
          </a:p>
          <a:p>
            <a:r>
              <a:rPr lang="el-GR" sz="1100" b="0" dirty="0">
                <a:latin typeface="Calibri" panose="020F0502020204030204" pitchFamily="34" charset="0"/>
                <a:cs typeface="Calibri" panose="020F0502020204030204" pitchFamily="34" charset="0"/>
              </a:rPr>
              <a:t>ΕΠΙΒΛΕΠΩΝ ΚΑΘΗΓΗΤΗΣ</a:t>
            </a:r>
            <a:endParaRPr lang="en-US" sz="11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ABAF3-CD95-4CF0-A178-A9B2A8D3DAC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2394" y="0"/>
            <a:ext cx="3862752" cy="1205179"/>
          </a:xfrm>
          <a:prstGeom prst="rect">
            <a:avLst/>
          </a:prstGeom>
        </p:spPr>
      </p:pic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6F5DFFA8-CA7A-49E3-A43B-5FE71CF6EE9A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9412" y="143779"/>
            <a:ext cx="4184233" cy="237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A305C-4E3A-438B-836D-28F7C182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39412" y="2453331"/>
            <a:ext cx="4175641" cy="237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119575" y="513470"/>
            <a:ext cx="4219837" cy="144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Κορυφαίοι </a:t>
            </a:r>
            <a:r>
              <a:rPr lang="el-G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φυλλομετρητές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Chrome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Safari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Firefox</a:t>
            </a:r>
            <a:endParaRPr lang="el-GR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AEBC6ADF-ACE8-44D5-810E-18E6F634CDB8}"/>
              </a:ext>
            </a:extLst>
          </p:cNvPr>
          <p:cNvSpPr txBox="1">
            <a:spLocks/>
          </p:cNvSpPr>
          <p:nvPr/>
        </p:nvSpPr>
        <p:spPr>
          <a:xfrm>
            <a:off x="119575" y="2655019"/>
            <a:ext cx="4238465" cy="144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Συναλλαγές ανά </a:t>
            </a:r>
            <a:r>
              <a:rPr lang="el-G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φυλλομετρητή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Firefox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Chrome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Explorer</a:t>
            </a:r>
            <a:endParaRPr lang="el-GR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3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3708" y="143779"/>
            <a:ext cx="4175641" cy="237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A305C-4E3A-438B-836D-28F7C1826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39412" y="2519073"/>
            <a:ext cx="4175641" cy="2367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422030" y="143779"/>
            <a:ext cx="3158197" cy="200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Κορυφαία Λειτουργικά Συστήματα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Macintosh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el-GR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AEBC6ADF-ACE8-44D5-810E-18E6F634CDB8}"/>
              </a:ext>
            </a:extLst>
          </p:cNvPr>
          <p:cNvSpPr txBox="1">
            <a:spLocks/>
          </p:cNvSpPr>
          <p:nvPr/>
        </p:nvSpPr>
        <p:spPr>
          <a:xfrm>
            <a:off x="422030" y="2562078"/>
            <a:ext cx="3158197" cy="200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Συναλλαγές ανά Λειτουργικό Σύστημα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4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7835" y="585568"/>
            <a:ext cx="5837070" cy="3789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249095" y="1044112"/>
            <a:ext cx="3158197" cy="248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Κορυφαία Κανάλια :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Organic Search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endParaRPr lang="el-GR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7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D2E14-BB7F-40C5-BC73-22D91522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0911" y="570876"/>
            <a:ext cx="5984708" cy="4001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F0CBF73E-A251-43A1-ADE5-4853CC6CE976}"/>
              </a:ext>
            </a:extLst>
          </p:cNvPr>
          <p:cNvSpPr txBox="1">
            <a:spLocks/>
          </p:cNvSpPr>
          <p:nvPr/>
        </p:nvSpPr>
        <p:spPr>
          <a:xfrm>
            <a:off x="246184" y="1016685"/>
            <a:ext cx="2644727" cy="280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Κορυφαίοι Τομείς Δικτύου :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comcast.net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verizon.net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rr.com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comcastbusiness.net</a:t>
            </a: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CF3D8974-F91C-487E-A0AF-3349FE3276AB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  <p:extLst>
      <p:ext uri="{BB962C8B-B14F-4D97-AF65-F5344CB8AC3E}">
        <p14:creationId xmlns:p14="http://schemas.microsoft.com/office/powerpoint/2010/main" val="73896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383514" y="666376"/>
            <a:ext cx="5384926" cy="339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225317" y="1078050"/>
            <a:ext cx="3158197" cy="244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Κορυφαίοι </a:t>
            </a:r>
            <a:r>
              <a:rPr lang="el-G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Υποήπειροι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Northern America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Western Europe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Southern Asia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Southeast Asia</a:t>
            </a:r>
            <a:endParaRPr lang="el-GR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37" y="2811894"/>
            <a:ext cx="3158197" cy="2331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225317" y="127074"/>
            <a:ext cx="3158197" cy="258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Κορυφαίες Χώρες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 Kingdom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Canada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Germany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Japan</a:t>
            </a:r>
            <a:endParaRPr lang="el-G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39;p27">
            <a:extLst>
              <a:ext uri="{FF2B5EF4-FFF2-40B4-BE49-F238E27FC236}">
                <a16:creationId xmlns:a16="http://schemas.microsoft.com/office/drawing/2014/main" id="{9651BEE4-8FCC-4DA6-A82E-498E13022870}"/>
              </a:ext>
            </a:extLst>
          </p:cNvPr>
          <p:cNvSpPr/>
          <p:nvPr/>
        </p:nvSpPr>
        <p:spPr>
          <a:xfrm>
            <a:off x="2002446" y="438911"/>
            <a:ext cx="7141554" cy="435254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1;p27">
            <a:extLst>
              <a:ext uri="{FF2B5EF4-FFF2-40B4-BE49-F238E27FC236}">
                <a16:creationId xmlns:a16="http://schemas.microsoft.com/office/drawing/2014/main" id="{44BAF2DF-A1FE-4924-9B89-D112699CF034}"/>
              </a:ext>
            </a:extLst>
          </p:cNvPr>
          <p:cNvSpPr/>
          <p:nvPr/>
        </p:nvSpPr>
        <p:spPr>
          <a:xfrm>
            <a:off x="2791535" y="1644610"/>
            <a:ext cx="472169" cy="117248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U.</a:t>
            </a: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S.A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9" name="Google Shape;484;p39">
            <a:extLst>
              <a:ext uri="{FF2B5EF4-FFF2-40B4-BE49-F238E27FC236}">
                <a16:creationId xmlns:a16="http://schemas.microsoft.com/office/drawing/2014/main" id="{175CFB67-5267-43CA-A9F1-D033FEAD67EA}"/>
              </a:ext>
            </a:extLst>
          </p:cNvPr>
          <p:cNvGrpSpPr/>
          <p:nvPr/>
        </p:nvGrpSpPr>
        <p:grpSpPr>
          <a:xfrm rot="16200000">
            <a:off x="2774754" y="1463208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10" name="Google Shape;485;p39">
              <a:extLst>
                <a:ext uri="{FF2B5EF4-FFF2-40B4-BE49-F238E27FC236}">
                  <a16:creationId xmlns:a16="http://schemas.microsoft.com/office/drawing/2014/main" id="{3CD8A7CF-6E20-4BB2-912B-E2E436E7B4DD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6;p39">
              <a:extLst>
                <a:ext uri="{FF2B5EF4-FFF2-40B4-BE49-F238E27FC236}">
                  <a16:creationId xmlns:a16="http://schemas.microsoft.com/office/drawing/2014/main" id="{7442FBB2-6DB6-42F6-8623-D6E62D0EF30D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7;p39">
              <a:extLst>
                <a:ext uri="{FF2B5EF4-FFF2-40B4-BE49-F238E27FC236}">
                  <a16:creationId xmlns:a16="http://schemas.microsoft.com/office/drawing/2014/main" id="{51E4F592-6F52-4193-AB2E-511B892FD98B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241;p27">
            <a:extLst>
              <a:ext uri="{FF2B5EF4-FFF2-40B4-BE49-F238E27FC236}">
                <a16:creationId xmlns:a16="http://schemas.microsoft.com/office/drawing/2014/main" id="{C5F9E0AE-A09C-40F6-B796-DCB907DB0905}"/>
              </a:ext>
            </a:extLst>
          </p:cNvPr>
          <p:cNvSpPr/>
          <p:nvPr/>
        </p:nvSpPr>
        <p:spPr>
          <a:xfrm>
            <a:off x="6564960" y="2101810"/>
            <a:ext cx="469824" cy="165514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INDIA</a:t>
            </a:r>
          </a:p>
        </p:txBody>
      </p:sp>
      <p:grpSp>
        <p:nvGrpSpPr>
          <p:cNvPr id="15" name="Google Shape;484;p39">
            <a:extLst>
              <a:ext uri="{FF2B5EF4-FFF2-40B4-BE49-F238E27FC236}">
                <a16:creationId xmlns:a16="http://schemas.microsoft.com/office/drawing/2014/main" id="{41CCB74A-0F9D-4260-A5D8-078CC2F11D4B}"/>
              </a:ext>
            </a:extLst>
          </p:cNvPr>
          <p:cNvGrpSpPr/>
          <p:nvPr/>
        </p:nvGrpSpPr>
        <p:grpSpPr>
          <a:xfrm>
            <a:off x="6911510" y="1913061"/>
            <a:ext cx="214521" cy="248086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16" name="Google Shape;485;p39">
              <a:extLst>
                <a:ext uri="{FF2B5EF4-FFF2-40B4-BE49-F238E27FC236}">
                  <a16:creationId xmlns:a16="http://schemas.microsoft.com/office/drawing/2014/main" id="{C3A397CF-BD92-4BD2-BDD7-80904A1B4B60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6;p39">
              <a:extLst>
                <a:ext uri="{FF2B5EF4-FFF2-40B4-BE49-F238E27FC236}">
                  <a16:creationId xmlns:a16="http://schemas.microsoft.com/office/drawing/2014/main" id="{5C171777-7BFC-4B03-8C6B-57A24448DEB9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7;p39">
              <a:extLst>
                <a:ext uri="{FF2B5EF4-FFF2-40B4-BE49-F238E27FC236}">
                  <a16:creationId xmlns:a16="http://schemas.microsoft.com/office/drawing/2014/main" id="{3EF2F672-DE16-47EC-B4B9-46872C0CA343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241;p27">
            <a:extLst>
              <a:ext uri="{FF2B5EF4-FFF2-40B4-BE49-F238E27FC236}">
                <a16:creationId xmlns:a16="http://schemas.microsoft.com/office/drawing/2014/main" id="{00138C11-E3E4-49B6-907B-BFE1464E6BA3}"/>
              </a:ext>
            </a:extLst>
          </p:cNvPr>
          <p:cNvSpPr/>
          <p:nvPr/>
        </p:nvSpPr>
        <p:spPr>
          <a:xfrm>
            <a:off x="4833696" y="1053298"/>
            <a:ext cx="378384" cy="148144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U.</a:t>
            </a: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K.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0" name="Google Shape;484;p39">
            <a:extLst>
              <a:ext uri="{FF2B5EF4-FFF2-40B4-BE49-F238E27FC236}">
                <a16:creationId xmlns:a16="http://schemas.microsoft.com/office/drawing/2014/main" id="{8B3B1C36-4D3C-499C-82B3-AB30F288F7DD}"/>
              </a:ext>
            </a:extLst>
          </p:cNvPr>
          <p:cNvGrpSpPr/>
          <p:nvPr/>
        </p:nvGrpSpPr>
        <p:grpSpPr>
          <a:xfrm rot="16200000">
            <a:off x="4795378" y="867922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22" name="Google Shape;485;p39">
              <a:extLst>
                <a:ext uri="{FF2B5EF4-FFF2-40B4-BE49-F238E27FC236}">
                  <a16:creationId xmlns:a16="http://schemas.microsoft.com/office/drawing/2014/main" id="{A48BE6C8-8C0F-4840-90F7-85594E6B0536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;p39">
              <a:extLst>
                <a:ext uri="{FF2B5EF4-FFF2-40B4-BE49-F238E27FC236}">
                  <a16:creationId xmlns:a16="http://schemas.microsoft.com/office/drawing/2014/main" id="{782A5BA8-1D4B-4B28-B2DD-8462C2C93862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7;p39">
              <a:extLst>
                <a:ext uri="{FF2B5EF4-FFF2-40B4-BE49-F238E27FC236}">
                  <a16:creationId xmlns:a16="http://schemas.microsoft.com/office/drawing/2014/main" id="{A44DFFA3-A930-471D-937C-78B78286985F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41;p27">
            <a:extLst>
              <a:ext uri="{FF2B5EF4-FFF2-40B4-BE49-F238E27FC236}">
                <a16:creationId xmlns:a16="http://schemas.microsoft.com/office/drawing/2014/main" id="{9998361B-A1CF-47C8-8DAF-7A38C6A4FD54}"/>
              </a:ext>
            </a:extLst>
          </p:cNvPr>
          <p:cNvSpPr/>
          <p:nvPr/>
        </p:nvSpPr>
        <p:spPr>
          <a:xfrm>
            <a:off x="2815920" y="900898"/>
            <a:ext cx="567594" cy="148144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Canada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6" name="Google Shape;484;p39">
            <a:extLst>
              <a:ext uri="{FF2B5EF4-FFF2-40B4-BE49-F238E27FC236}">
                <a16:creationId xmlns:a16="http://schemas.microsoft.com/office/drawing/2014/main" id="{3BEC2374-B763-43D1-A904-02CD21C2E4CF}"/>
              </a:ext>
            </a:extLst>
          </p:cNvPr>
          <p:cNvGrpSpPr/>
          <p:nvPr/>
        </p:nvGrpSpPr>
        <p:grpSpPr>
          <a:xfrm rot="16200000">
            <a:off x="2823522" y="743880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27" name="Google Shape;485;p39">
              <a:extLst>
                <a:ext uri="{FF2B5EF4-FFF2-40B4-BE49-F238E27FC236}">
                  <a16:creationId xmlns:a16="http://schemas.microsoft.com/office/drawing/2014/main" id="{B8B51659-1A72-4673-963B-196CBED5547A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6;p39">
              <a:extLst>
                <a:ext uri="{FF2B5EF4-FFF2-40B4-BE49-F238E27FC236}">
                  <a16:creationId xmlns:a16="http://schemas.microsoft.com/office/drawing/2014/main" id="{3C4E7522-1218-4E72-9555-06899089DC96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7;p39">
              <a:extLst>
                <a:ext uri="{FF2B5EF4-FFF2-40B4-BE49-F238E27FC236}">
                  <a16:creationId xmlns:a16="http://schemas.microsoft.com/office/drawing/2014/main" id="{26401BFD-4890-4D83-B4B4-34E865E6AC23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241;p27">
            <a:extLst>
              <a:ext uri="{FF2B5EF4-FFF2-40B4-BE49-F238E27FC236}">
                <a16:creationId xmlns:a16="http://schemas.microsoft.com/office/drawing/2014/main" id="{A0025627-0533-44E9-849A-660B2A83D9C5}"/>
              </a:ext>
            </a:extLst>
          </p:cNvPr>
          <p:cNvSpPr/>
          <p:nvPr/>
        </p:nvSpPr>
        <p:spPr>
          <a:xfrm>
            <a:off x="4942901" y="1259122"/>
            <a:ext cx="564141" cy="214373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Germany</a:t>
            </a:r>
            <a:endParaRPr sz="7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1" name="Google Shape;484;p39">
            <a:extLst>
              <a:ext uri="{FF2B5EF4-FFF2-40B4-BE49-F238E27FC236}">
                <a16:creationId xmlns:a16="http://schemas.microsoft.com/office/drawing/2014/main" id="{357608D7-FA53-450B-BFCE-C36EE7B21D9B}"/>
              </a:ext>
            </a:extLst>
          </p:cNvPr>
          <p:cNvGrpSpPr/>
          <p:nvPr/>
        </p:nvGrpSpPr>
        <p:grpSpPr>
          <a:xfrm>
            <a:off x="5292521" y="1102647"/>
            <a:ext cx="214521" cy="248086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32" name="Google Shape;485;p39">
              <a:extLst>
                <a:ext uri="{FF2B5EF4-FFF2-40B4-BE49-F238E27FC236}">
                  <a16:creationId xmlns:a16="http://schemas.microsoft.com/office/drawing/2014/main" id="{49B6F827-84E2-43E5-A7B4-6E2A5FF71DBA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6;p39">
              <a:extLst>
                <a:ext uri="{FF2B5EF4-FFF2-40B4-BE49-F238E27FC236}">
                  <a16:creationId xmlns:a16="http://schemas.microsoft.com/office/drawing/2014/main" id="{11057C6F-1DD9-4597-A9CE-5059E656EFD7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7;p39">
              <a:extLst>
                <a:ext uri="{FF2B5EF4-FFF2-40B4-BE49-F238E27FC236}">
                  <a16:creationId xmlns:a16="http://schemas.microsoft.com/office/drawing/2014/main" id="{315E4817-3C7B-4FC7-B906-A2D7C6C0C782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241;p27">
            <a:extLst>
              <a:ext uri="{FF2B5EF4-FFF2-40B4-BE49-F238E27FC236}">
                <a16:creationId xmlns:a16="http://schemas.microsoft.com/office/drawing/2014/main" id="{A4D0EAF5-2189-482A-879E-A6255F802692}"/>
              </a:ext>
            </a:extLst>
          </p:cNvPr>
          <p:cNvSpPr/>
          <p:nvPr/>
        </p:nvSpPr>
        <p:spPr>
          <a:xfrm>
            <a:off x="7849811" y="1564887"/>
            <a:ext cx="469824" cy="177513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Japan</a:t>
            </a:r>
            <a:endParaRPr lang="en"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6" name="Google Shape;484;p39">
            <a:extLst>
              <a:ext uri="{FF2B5EF4-FFF2-40B4-BE49-F238E27FC236}">
                <a16:creationId xmlns:a16="http://schemas.microsoft.com/office/drawing/2014/main" id="{690F8455-79F5-4FB9-9B63-C6AC054819BF}"/>
              </a:ext>
            </a:extLst>
          </p:cNvPr>
          <p:cNvGrpSpPr/>
          <p:nvPr/>
        </p:nvGrpSpPr>
        <p:grpSpPr>
          <a:xfrm rot="16200000">
            <a:off x="7833029" y="1395678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37" name="Google Shape;485;p39">
              <a:extLst>
                <a:ext uri="{FF2B5EF4-FFF2-40B4-BE49-F238E27FC236}">
                  <a16:creationId xmlns:a16="http://schemas.microsoft.com/office/drawing/2014/main" id="{F803C9AD-2C52-4A00-993A-0DB29DB263A1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6;p39">
              <a:extLst>
                <a:ext uri="{FF2B5EF4-FFF2-40B4-BE49-F238E27FC236}">
                  <a16:creationId xmlns:a16="http://schemas.microsoft.com/office/drawing/2014/main" id="{979A597E-965B-47ED-A0C7-D25ECFD28E08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7;p39">
              <a:extLst>
                <a:ext uri="{FF2B5EF4-FFF2-40B4-BE49-F238E27FC236}">
                  <a16:creationId xmlns:a16="http://schemas.microsoft.com/office/drawing/2014/main" id="{6E650F62-F4EA-48D4-8EDD-1B60953DB7B1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2352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9092-1C76-4653-A304-AC2DD9F6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37" y="2967558"/>
            <a:ext cx="3158197" cy="2112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3AF73EDA-458B-445E-B054-553536AF04C1}"/>
              </a:ext>
            </a:extLst>
          </p:cNvPr>
          <p:cNvSpPr txBox="1">
            <a:spLocks/>
          </p:cNvSpPr>
          <p:nvPr/>
        </p:nvSpPr>
        <p:spPr>
          <a:xfrm>
            <a:off x="225317" y="127074"/>
            <a:ext cx="3158197" cy="258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Κορυφαίες Πόλεις :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Mountain View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York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Francisco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Sunnyvale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London</a:t>
            </a: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Jose</a:t>
            </a:r>
            <a:endParaRPr lang="el-G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39;p27">
            <a:extLst>
              <a:ext uri="{FF2B5EF4-FFF2-40B4-BE49-F238E27FC236}">
                <a16:creationId xmlns:a16="http://schemas.microsoft.com/office/drawing/2014/main" id="{9651BEE4-8FCC-4DA6-A82E-498E13022870}"/>
              </a:ext>
            </a:extLst>
          </p:cNvPr>
          <p:cNvSpPr/>
          <p:nvPr/>
        </p:nvSpPr>
        <p:spPr>
          <a:xfrm>
            <a:off x="2258478" y="487679"/>
            <a:ext cx="7141554" cy="435254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1;p27">
            <a:extLst>
              <a:ext uri="{FF2B5EF4-FFF2-40B4-BE49-F238E27FC236}">
                <a16:creationId xmlns:a16="http://schemas.microsoft.com/office/drawing/2014/main" id="{44BAF2DF-A1FE-4924-9B89-D112699CF034}"/>
              </a:ext>
            </a:extLst>
          </p:cNvPr>
          <p:cNvSpPr/>
          <p:nvPr/>
        </p:nvSpPr>
        <p:spPr>
          <a:xfrm>
            <a:off x="2459188" y="1342052"/>
            <a:ext cx="721662" cy="212963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Mountain View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9" name="Google Shape;484;p39">
            <a:extLst>
              <a:ext uri="{FF2B5EF4-FFF2-40B4-BE49-F238E27FC236}">
                <a16:creationId xmlns:a16="http://schemas.microsoft.com/office/drawing/2014/main" id="{175CFB67-5267-43CA-A9F1-D033FEAD67EA}"/>
              </a:ext>
            </a:extLst>
          </p:cNvPr>
          <p:cNvGrpSpPr/>
          <p:nvPr/>
        </p:nvGrpSpPr>
        <p:grpSpPr>
          <a:xfrm rot="16200000">
            <a:off x="2576519" y="1148459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10" name="Google Shape;485;p39">
              <a:extLst>
                <a:ext uri="{FF2B5EF4-FFF2-40B4-BE49-F238E27FC236}">
                  <a16:creationId xmlns:a16="http://schemas.microsoft.com/office/drawing/2014/main" id="{3CD8A7CF-6E20-4BB2-912B-E2E436E7B4DD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6;p39">
              <a:extLst>
                <a:ext uri="{FF2B5EF4-FFF2-40B4-BE49-F238E27FC236}">
                  <a16:creationId xmlns:a16="http://schemas.microsoft.com/office/drawing/2014/main" id="{7442FBB2-6DB6-42F6-8623-D6E62D0EF30D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7;p39">
              <a:extLst>
                <a:ext uri="{FF2B5EF4-FFF2-40B4-BE49-F238E27FC236}">
                  <a16:creationId xmlns:a16="http://schemas.microsoft.com/office/drawing/2014/main" id="{51E4F592-6F52-4193-AB2E-511B892FD98B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241;p27">
            <a:extLst>
              <a:ext uri="{FF2B5EF4-FFF2-40B4-BE49-F238E27FC236}">
                <a16:creationId xmlns:a16="http://schemas.microsoft.com/office/drawing/2014/main" id="{C5F9E0AE-A09C-40F6-B796-DCB907DB0905}"/>
              </a:ext>
            </a:extLst>
          </p:cNvPr>
          <p:cNvSpPr/>
          <p:nvPr/>
        </p:nvSpPr>
        <p:spPr>
          <a:xfrm>
            <a:off x="2663519" y="1614129"/>
            <a:ext cx="636677" cy="278629"/>
          </a:xfrm>
          <a:prstGeom prst="wedgeRectCallout">
            <a:avLst>
              <a:gd name="adj1" fmla="val 5682"/>
              <a:gd name="adj2" fmla="val 304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San Francisco</a:t>
            </a:r>
            <a:endParaRPr lang="en"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5" name="Google Shape;484;p39">
            <a:extLst>
              <a:ext uri="{FF2B5EF4-FFF2-40B4-BE49-F238E27FC236}">
                <a16:creationId xmlns:a16="http://schemas.microsoft.com/office/drawing/2014/main" id="{41CCB74A-0F9D-4260-A5D8-078CC2F11D4B}"/>
              </a:ext>
            </a:extLst>
          </p:cNvPr>
          <p:cNvGrpSpPr/>
          <p:nvPr/>
        </p:nvGrpSpPr>
        <p:grpSpPr>
          <a:xfrm rot="16200000">
            <a:off x="2585699" y="1485801"/>
            <a:ext cx="214521" cy="248086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16" name="Google Shape;485;p39">
              <a:extLst>
                <a:ext uri="{FF2B5EF4-FFF2-40B4-BE49-F238E27FC236}">
                  <a16:creationId xmlns:a16="http://schemas.microsoft.com/office/drawing/2014/main" id="{C3A397CF-BD92-4BD2-BDD7-80904A1B4B60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6;p39">
              <a:extLst>
                <a:ext uri="{FF2B5EF4-FFF2-40B4-BE49-F238E27FC236}">
                  <a16:creationId xmlns:a16="http://schemas.microsoft.com/office/drawing/2014/main" id="{5C171777-7BFC-4B03-8C6B-57A24448DEB9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7;p39">
              <a:extLst>
                <a:ext uri="{FF2B5EF4-FFF2-40B4-BE49-F238E27FC236}">
                  <a16:creationId xmlns:a16="http://schemas.microsoft.com/office/drawing/2014/main" id="{3EF2F672-DE16-47EC-B4B9-46872C0CA343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241;p27">
            <a:extLst>
              <a:ext uri="{FF2B5EF4-FFF2-40B4-BE49-F238E27FC236}">
                <a16:creationId xmlns:a16="http://schemas.microsoft.com/office/drawing/2014/main" id="{00138C11-E3E4-49B6-907B-BFE1464E6BA3}"/>
              </a:ext>
            </a:extLst>
          </p:cNvPr>
          <p:cNvSpPr/>
          <p:nvPr/>
        </p:nvSpPr>
        <p:spPr>
          <a:xfrm>
            <a:off x="4942251" y="1249878"/>
            <a:ext cx="652704" cy="146298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London</a:t>
            </a: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0" name="Google Shape;484;p39">
            <a:extLst>
              <a:ext uri="{FF2B5EF4-FFF2-40B4-BE49-F238E27FC236}">
                <a16:creationId xmlns:a16="http://schemas.microsoft.com/office/drawing/2014/main" id="{8B3B1C36-4D3C-499C-82B3-AB30F288F7DD}"/>
              </a:ext>
            </a:extLst>
          </p:cNvPr>
          <p:cNvGrpSpPr/>
          <p:nvPr/>
        </p:nvGrpSpPr>
        <p:grpSpPr>
          <a:xfrm rot="16200000">
            <a:off x="5051410" y="1038610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22" name="Google Shape;485;p39">
              <a:extLst>
                <a:ext uri="{FF2B5EF4-FFF2-40B4-BE49-F238E27FC236}">
                  <a16:creationId xmlns:a16="http://schemas.microsoft.com/office/drawing/2014/main" id="{A48BE6C8-8C0F-4840-90F7-85594E6B0536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;p39">
              <a:extLst>
                <a:ext uri="{FF2B5EF4-FFF2-40B4-BE49-F238E27FC236}">
                  <a16:creationId xmlns:a16="http://schemas.microsoft.com/office/drawing/2014/main" id="{782A5BA8-1D4B-4B28-B2DD-8462C2C93862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7;p39">
              <a:extLst>
                <a:ext uri="{FF2B5EF4-FFF2-40B4-BE49-F238E27FC236}">
                  <a16:creationId xmlns:a16="http://schemas.microsoft.com/office/drawing/2014/main" id="{A44DFFA3-A930-471D-937C-78B78286985F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41;p27">
            <a:extLst>
              <a:ext uri="{FF2B5EF4-FFF2-40B4-BE49-F238E27FC236}">
                <a16:creationId xmlns:a16="http://schemas.microsoft.com/office/drawing/2014/main" id="{9998361B-A1CF-47C8-8DAF-7A38C6A4FD54}"/>
              </a:ext>
            </a:extLst>
          </p:cNvPr>
          <p:cNvSpPr/>
          <p:nvPr/>
        </p:nvSpPr>
        <p:spPr>
          <a:xfrm>
            <a:off x="3701001" y="1505164"/>
            <a:ext cx="703342" cy="176633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New York</a:t>
            </a:r>
            <a:endParaRPr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6" name="Google Shape;484;p39">
            <a:extLst>
              <a:ext uri="{FF2B5EF4-FFF2-40B4-BE49-F238E27FC236}">
                <a16:creationId xmlns:a16="http://schemas.microsoft.com/office/drawing/2014/main" id="{3BEC2374-B763-43D1-A904-02CD21C2E4CF}"/>
              </a:ext>
            </a:extLst>
          </p:cNvPr>
          <p:cNvGrpSpPr/>
          <p:nvPr/>
        </p:nvGrpSpPr>
        <p:grpSpPr>
          <a:xfrm rot="16200000">
            <a:off x="3783695" y="1304696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27" name="Google Shape;485;p39">
              <a:extLst>
                <a:ext uri="{FF2B5EF4-FFF2-40B4-BE49-F238E27FC236}">
                  <a16:creationId xmlns:a16="http://schemas.microsoft.com/office/drawing/2014/main" id="{B8B51659-1A72-4673-963B-196CBED5547A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6;p39">
              <a:extLst>
                <a:ext uri="{FF2B5EF4-FFF2-40B4-BE49-F238E27FC236}">
                  <a16:creationId xmlns:a16="http://schemas.microsoft.com/office/drawing/2014/main" id="{3C4E7522-1218-4E72-9555-06899089DC96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7;p39">
              <a:extLst>
                <a:ext uri="{FF2B5EF4-FFF2-40B4-BE49-F238E27FC236}">
                  <a16:creationId xmlns:a16="http://schemas.microsoft.com/office/drawing/2014/main" id="{26401BFD-4890-4D83-B4B4-34E865E6AC23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Google Shape;241;p27">
            <a:extLst>
              <a:ext uri="{FF2B5EF4-FFF2-40B4-BE49-F238E27FC236}">
                <a16:creationId xmlns:a16="http://schemas.microsoft.com/office/drawing/2014/main" id="{A0025627-0533-44E9-849A-660B2A83D9C5}"/>
              </a:ext>
            </a:extLst>
          </p:cNvPr>
          <p:cNvSpPr/>
          <p:nvPr/>
        </p:nvSpPr>
        <p:spPr>
          <a:xfrm>
            <a:off x="2894645" y="1149394"/>
            <a:ext cx="642827" cy="210549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Sunnyvale</a:t>
            </a:r>
            <a:endParaRPr sz="7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1" name="Google Shape;484;p39">
            <a:extLst>
              <a:ext uri="{FF2B5EF4-FFF2-40B4-BE49-F238E27FC236}">
                <a16:creationId xmlns:a16="http://schemas.microsoft.com/office/drawing/2014/main" id="{357608D7-FA53-450B-BFCE-C36EE7B21D9B}"/>
              </a:ext>
            </a:extLst>
          </p:cNvPr>
          <p:cNvGrpSpPr/>
          <p:nvPr/>
        </p:nvGrpSpPr>
        <p:grpSpPr>
          <a:xfrm rot="17054053">
            <a:off x="2767865" y="944517"/>
            <a:ext cx="214521" cy="248086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32" name="Google Shape;485;p39">
              <a:extLst>
                <a:ext uri="{FF2B5EF4-FFF2-40B4-BE49-F238E27FC236}">
                  <a16:creationId xmlns:a16="http://schemas.microsoft.com/office/drawing/2014/main" id="{49B6F827-84E2-43E5-A7B4-6E2A5FF71DBA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6;p39">
              <a:extLst>
                <a:ext uri="{FF2B5EF4-FFF2-40B4-BE49-F238E27FC236}">
                  <a16:creationId xmlns:a16="http://schemas.microsoft.com/office/drawing/2014/main" id="{11057C6F-1DD9-4597-A9CE-5059E656EFD7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7;p39">
              <a:extLst>
                <a:ext uri="{FF2B5EF4-FFF2-40B4-BE49-F238E27FC236}">
                  <a16:creationId xmlns:a16="http://schemas.microsoft.com/office/drawing/2014/main" id="{315E4817-3C7B-4FC7-B906-A2D7C6C0C782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241;p27">
            <a:extLst>
              <a:ext uri="{FF2B5EF4-FFF2-40B4-BE49-F238E27FC236}">
                <a16:creationId xmlns:a16="http://schemas.microsoft.com/office/drawing/2014/main" id="{A4D0EAF5-2189-482A-879E-A6255F802692}"/>
              </a:ext>
            </a:extLst>
          </p:cNvPr>
          <p:cNvSpPr/>
          <p:nvPr/>
        </p:nvSpPr>
        <p:spPr>
          <a:xfrm>
            <a:off x="2948626" y="1430775"/>
            <a:ext cx="599343" cy="226322"/>
          </a:xfrm>
          <a:prstGeom prst="wedgeRectCallout">
            <a:avLst>
              <a:gd name="adj1" fmla="val -2103"/>
              <a:gd name="adj2" fmla="val 304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San Jose</a:t>
            </a:r>
            <a:endParaRPr lang="en" sz="800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6" name="Google Shape;484;p39">
            <a:extLst>
              <a:ext uri="{FF2B5EF4-FFF2-40B4-BE49-F238E27FC236}">
                <a16:creationId xmlns:a16="http://schemas.microsoft.com/office/drawing/2014/main" id="{690F8455-79F5-4FB9-9B63-C6AC054819BF}"/>
              </a:ext>
            </a:extLst>
          </p:cNvPr>
          <p:cNvGrpSpPr/>
          <p:nvPr/>
        </p:nvGrpSpPr>
        <p:grpSpPr>
          <a:xfrm rot="21197180">
            <a:off x="3174961" y="1262130"/>
            <a:ext cx="248086" cy="214521"/>
            <a:chOff x="2594325" y="1627175"/>
            <a:chExt cx="440850" cy="440850"/>
          </a:xfrm>
          <a:solidFill>
            <a:schemeClr val="tx2"/>
          </a:solidFill>
        </p:grpSpPr>
        <p:sp>
          <p:nvSpPr>
            <p:cNvPr id="37" name="Google Shape;485;p39">
              <a:extLst>
                <a:ext uri="{FF2B5EF4-FFF2-40B4-BE49-F238E27FC236}">
                  <a16:creationId xmlns:a16="http://schemas.microsoft.com/office/drawing/2014/main" id="{F803C9AD-2C52-4A00-993A-0DB29DB263A1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6;p39">
              <a:extLst>
                <a:ext uri="{FF2B5EF4-FFF2-40B4-BE49-F238E27FC236}">
                  <a16:creationId xmlns:a16="http://schemas.microsoft.com/office/drawing/2014/main" id="{979A597E-965B-47ED-A0C7-D25ECFD28E08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7;p39">
              <a:extLst>
                <a:ext uri="{FF2B5EF4-FFF2-40B4-BE49-F238E27FC236}">
                  <a16:creationId xmlns:a16="http://schemas.microsoft.com/office/drawing/2014/main" id="{6E650F62-F4EA-48D4-8EDD-1B60953DB7B1}"/>
                </a:ext>
              </a:extLst>
            </p:cNvPr>
            <p:cNvSpPr/>
            <p:nvPr/>
          </p:nvSpPr>
          <p:spPr>
            <a:xfrm>
              <a:off x="2663326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1666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AD846-28F6-4805-828A-7C150723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1" y="111095"/>
            <a:ext cx="5908131" cy="4638755"/>
          </a:xfrm>
          <a:prstGeom prst="rect">
            <a:avLst/>
          </a:prstGeom>
        </p:spPr>
      </p:pic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9C689D88-AD2E-4F21-BA90-6628D24DE8BA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6D976FFE-C13D-4C36-BA7B-7B9221175079}"/>
              </a:ext>
            </a:extLst>
          </p:cNvPr>
          <p:cNvSpPr txBox="1">
            <a:spLocks/>
          </p:cNvSpPr>
          <p:nvPr/>
        </p:nvSpPr>
        <p:spPr>
          <a:xfrm>
            <a:off x="114717" y="996510"/>
            <a:ext cx="3006436" cy="320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Σημαντικότητα Στηλών:</a:t>
            </a: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total.pageviews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visitStartTime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totals.hits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geoNetwork.metro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operatingSystem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2334538" y="1721984"/>
            <a:ext cx="5472112" cy="13058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latin typeface="Calibri" panose="020F0502020204030204" pitchFamily="34" charset="0"/>
                <a:cs typeface="Calibri" panose="020F0502020204030204" pitchFamily="34" charset="0"/>
              </a:rPr>
              <a:t>Επέκταση εφαρμογής</a:t>
            </a:r>
            <a:br>
              <a:rPr lang="el-GR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l-GR" sz="4400" dirty="0">
                <a:latin typeface="Calibri" panose="020F0502020204030204" pitchFamily="34" charset="0"/>
                <a:cs typeface="Calibri" panose="020F0502020204030204" pitchFamily="34" charset="0"/>
              </a:rPr>
              <a:t>και συμπέρασμα.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98" y="1625762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52C4F64E-89BB-41A1-A435-7895AD11FC3F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  <p:extLst>
      <p:ext uri="{BB962C8B-B14F-4D97-AF65-F5344CB8AC3E}">
        <p14:creationId xmlns:p14="http://schemas.microsoft.com/office/powerpoint/2010/main" val="231361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970671"/>
            <a:ext cx="3617400" cy="12995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latin typeface="Calibri" panose="020F0502020204030204" pitchFamily="34" charset="0"/>
                <a:cs typeface="Calibri" panose="020F0502020204030204" pitchFamily="34" charset="0"/>
              </a:rPr>
              <a:t>Σας ευχαριστώ</a:t>
            </a: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039751"/>
            <a:ext cx="3617400" cy="831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800" dirty="0"/>
              <a:t>Αριστοτέλης Ποζίδης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arist.poz@gmail.com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124" y="243718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28238" y="167114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133" y="33776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52C4F64E-89BB-41A1-A435-7895AD11FC3F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01;p39">
            <a:extLst>
              <a:ext uri="{FF2B5EF4-FFF2-40B4-BE49-F238E27FC236}">
                <a16:creationId xmlns:a16="http://schemas.microsoft.com/office/drawing/2014/main" id="{28D74793-7996-4C4F-88FF-C39A27E48082}"/>
              </a:ext>
            </a:extLst>
          </p:cNvPr>
          <p:cNvGrpSpPr/>
          <p:nvPr/>
        </p:nvGrpSpPr>
        <p:grpSpPr>
          <a:xfrm>
            <a:off x="6514380" y="1848475"/>
            <a:ext cx="1325225" cy="1446550"/>
            <a:chOff x="5970800" y="1619250"/>
            <a:chExt cx="428650" cy="456725"/>
          </a:xfrm>
        </p:grpSpPr>
        <p:sp>
          <p:nvSpPr>
            <p:cNvPr id="5" name="Google Shape;502;p39">
              <a:extLst>
                <a:ext uri="{FF2B5EF4-FFF2-40B4-BE49-F238E27FC236}">
                  <a16:creationId xmlns:a16="http://schemas.microsoft.com/office/drawing/2014/main" id="{BFE99808-DDDF-4140-9C6B-CAA2531E40B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3;p39">
              <a:extLst>
                <a:ext uri="{FF2B5EF4-FFF2-40B4-BE49-F238E27FC236}">
                  <a16:creationId xmlns:a16="http://schemas.microsoft.com/office/drawing/2014/main" id="{D773FF69-C68B-4C4F-A524-0E363FB49420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4;p39">
              <a:extLst>
                <a:ext uri="{FF2B5EF4-FFF2-40B4-BE49-F238E27FC236}">
                  <a16:creationId xmlns:a16="http://schemas.microsoft.com/office/drawing/2014/main" id="{29E02D3B-61A3-47E7-8BF0-4EB59C88E55A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5;p39">
              <a:extLst>
                <a:ext uri="{FF2B5EF4-FFF2-40B4-BE49-F238E27FC236}">
                  <a16:creationId xmlns:a16="http://schemas.microsoft.com/office/drawing/2014/main" id="{949E97E3-6F25-4FCB-A14F-A1CBE33EED77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6;p39">
              <a:extLst>
                <a:ext uri="{FF2B5EF4-FFF2-40B4-BE49-F238E27FC236}">
                  <a16:creationId xmlns:a16="http://schemas.microsoft.com/office/drawing/2014/main" id="{321330E5-0BDF-4E56-A337-6C426D26814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4D51098-83F4-4323-8E3D-184A6030E235}"/>
              </a:ext>
            </a:extLst>
          </p:cNvPr>
          <p:cNvSpPr/>
          <p:nvPr/>
        </p:nvSpPr>
        <p:spPr>
          <a:xfrm>
            <a:off x="1152930" y="1848475"/>
            <a:ext cx="14766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800" dirty="0">
                <a:solidFill>
                  <a:schemeClr val="bg1"/>
                </a:solidFill>
                <a:latin typeface="Muli Light"/>
                <a:ea typeface="Muli Light"/>
                <a:cs typeface="Muli Light"/>
                <a:sym typeface="Muli Light"/>
              </a:rPr>
              <a:t>👤</a:t>
            </a:r>
            <a:endParaRPr lang="en-US" sz="8800" dirty="0">
              <a:solidFill>
                <a:schemeClr val="bg1"/>
              </a:solidFill>
            </a:endParaRPr>
          </a:p>
        </p:txBody>
      </p:sp>
      <p:grpSp>
        <p:nvGrpSpPr>
          <p:cNvPr id="11" name="Google Shape;534;p39">
            <a:extLst>
              <a:ext uri="{FF2B5EF4-FFF2-40B4-BE49-F238E27FC236}">
                <a16:creationId xmlns:a16="http://schemas.microsoft.com/office/drawing/2014/main" id="{6FDEFBE6-D03E-4FC4-94AB-CE69E7666D72}"/>
              </a:ext>
            </a:extLst>
          </p:cNvPr>
          <p:cNvGrpSpPr/>
          <p:nvPr/>
        </p:nvGrpSpPr>
        <p:grpSpPr>
          <a:xfrm>
            <a:off x="3987721" y="1847042"/>
            <a:ext cx="1168557" cy="1446550"/>
            <a:chOff x="6730350" y="2315900"/>
            <a:chExt cx="257700" cy="420100"/>
          </a:xfrm>
        </p:grpSpPr>
        <p:sp>
          <p:nvSpPr>
            <p:cNvPr id="12" name="Google Shape;535;p39">
              <a:extLst>
                <a:ext uri="{FF2B5EF4-FFF2-40B4-BE49-F238E27FC236}">
                  <a16:creationId xmlns:a16="http://schemas.microsoft.com/office/drawing/2014/main" id="{260B4989-B6AD-4C2D-A9A3-D287994819E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9">
              <a:extLst>
                <a:ext uri="{FF2B5EF4-FFF2-40B4-BE49-F238E27FC236}">
                  <a16:creationId xmlns:a16="http://schemas.microsoft.com/office/drawing/2014/main" id="{E7B594EA-5A33-4580-A657-BBDBEAA281C3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9">
              <a:extLst>
                <a:ext uri="{FF2B5EF4-FFF2-40B4-BE49-F238E27FC236}">
                  <a16:creationId xmlns:a16="http://schemas.microsoft.com/office/drawing/2014/main" id="{05CAA9F6-1B1A-4B9A-8B2F-AA29B61AD659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9">
              <a:extLst>
                <a:ext uri="{FF2B5EF4-FFF2-40B4-BE49-F238E27FC236}">
                  <a16:creationId xmlns:a16="http://schemas.microsoft.com/office/drawing/2014/main" id="{FE58CD74-DD8B-497D-B040-7C91FD1B4DE9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9">
              <a:extLst>
                <a:ext uri="{FF2B5EF4-FFF2-40B4-BE49-F238E27FC236}">
                  <a16:creationId xmlns:a16="http://schemas.microsoft.com/office/drawing/2014/main" id="{2855DF6C-D081-473E-98D7-842C125A72BD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75;p38">
            <a:extLst>
              <a:ext uri="{FF2B5EF4-FFF2-40B4-BE49-F238E27FC236}">
                <a16:creationId xmlns:a16="http://schemas.microsoft.com/office/drawing/2014/main" id="{5BED59E0-E9DF-4988-B6FC-C4341BE2FF50}"/>
              </a:ext>
            </a:extLst>
          </p:cNvPr>
          <p:cNvSpPr txBox="1">
            <a:spLocks/>
          </p:cNvSpPr>
          <p:nvPr/>
        </p:nvSpPr>
        <p:spPr>
          <a:xfrm>
            <a:off x="1257812" y="1559176"/>
            <a:ext cx="1266923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800" dirty="0"/>
              <a:t>Who am I?</a:t>
            </a:r>
          </a:p>
        </p:txBody>
      </p:sp>
      <p:sp>
        <p:nvSpPr>
          <p:cNvPr id="18" name="Google Shape;375;p38">
            <a:extLst>
              <a:ext uri="{FF2B5EF4-FFF2-40B4-BE49-F238E27FC236}">
                <a16:creationId xmlns:a16="http://schemas.microsoft.com/office/drawing/2014/main" id="{C5643F8F-82E0-46EE-BF4F-B7671FF0E3B9}"/>
              </a:ext>
            </a:extLst>
          </p:cNvPr>
          <p:cNvSpPr txBox="1">
            <a:spLocks/>
          </p:cNvSpPr>
          <p:nvPr/>
        </p:nvSpPr>
        <p:spPr>
          <a:xfrm>
            <a:off x="3987721" y="3349545"/>
            <a:ext cx="1266923" cy="6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800" dirty="0"/>
              <a:t>The idea behind?</a:t>
            </a:r>
          </a:p>
        </p:txBody>
      </p:sp>
      <p:sp>
        <p:nvSpPr>
          <p:cNvPr id="19" name="Google Shape;375;p38">
            <a:extLst>
              <a:ext uri="{FF2B5EF4-FFF2-40B4-BE49-F238E27FC236}">
                <a16:creationId xmlns:a16="http://schemas.microsoft.com/office/drawing/2014/main" id="{412B63CE-C487-4664-9ACC-1E4028479EFA}"/>
              </a:ext>
            </a:extLst>
          </p:cNvPr>
          <p:cNvSpPr txBox="1">
            <a:spLocks/>
          </p:cNvSpPr>
          <p:nvPr/>
        </p:nvSpPr>
        <p:spPr>
          <a:xfrm>
            <a:off x="6418613" y="1549863"/>
            <a:ext cx="1420992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1800" dirty="0"/>
              <a:t>The target?</a:t>
            </a:r>
          </a:p>
        </p:txBody>
      </p:sp>
      <p:sp>
        <p:nvSpPr>
          <p:cNvPr id="20" name="Google Shape;60;p13">
            <a:extLst>
              <a:ext uri="{FF2B5EF4-FFF2-40B4-BE49-F238E27FC236}">
                <a16:creationId xmlns:a16="http://schemas.microsoft.com/office/drawing/2014/main" id="{BBC4A6DB-0460-437F-AC0B-713EEBD6A5FE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  <p:extLst>
      <p:ext uri="{BB962C8B-B14F-4D97-AF65-F5344CB8AC3E}">
        <p14:creationId xmlns:p14="http://schemas.microsoft.com/office/powerpoint/2010/main" val="988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27" y="2612674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98952" y="412837"/>
            <a:ext cx="5429686" cy="890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Επιστήμη Των Δεδομένων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298952" y="1640123"/>
            <a:ext cx="3367047" cy="21465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Δεδομένα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Αποφάσεις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Εξέλιξη</a:t>
            </a: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266" y="1836082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995" y="1957775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336" y="2571750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336" y="2179184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8638" y="830393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9613" y="2068374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>
            <a:cxnSpLocks/>
          </p:cNvCxnSpPr>
          <p:nvPr/>
        </p:nvCxnSpPr>
        <p:spPr>
          <a:xfrm>
            <a:off x="6908136" y="3658900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>
            <a:cxnSpLocks/>
          </p:cNvCxnSpPr>
          <p:nvPr/>
        </p:nvCxnSpPr>
        <p:spPr>
          <a:xfrm>
            <a:off x="4859886" y="2436850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2349" y="1772328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>
            <a:cxnSpLocks/>
          </p:cNvCxnSpPr>
          <p:nvPr/>
        </p:nvCxnSpPr>
        <p:spPr>
          <a:xfrm flipH="1">
            <a:off x="4586886" y="3582700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>
            <a:cxnSpLocks/>
          </p:cNvCxnSpPr>
          <p:nvPr/>
        </p:nvCxnSpPr>
        <p:spPr>
          <a:xfrm flipH="1">
            <a:off x="6859536" y="2513050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55248" y="3399305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10027" y="3689606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83444" y="3849967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273953" y="1640123"/>
            <a:ext cx="190716" cy="629951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377;p38">
            <a:extLst>
              <a:ext uri="{FF2B5EF4-FFF2-40B4-BE49-F238E27FC236}">
                <a16:creationId xmlns:a16="http://schemas.microsoft.com/office/drawing/2014/main" id="{1EF9C3E0-2113-4326-8CC6-67645E56D2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01486">
            <a:off x="6595963" y="3575423"/>
            <a:ext cx="1842723" cy="10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6962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/>
              <a:t>Εξόρυξη Δεδομένων</a:t>
            </a:r>
            <a:endParaRPr sz="3600" dirty="0"/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3FFFE408-371B-4B1F-A6CE-14BC17DE78B8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E2F0E-26CA-4E86-9B96-153603E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295738" cy="3155100"/>
          </a:xfrm>
        </p:spPr>
        <p:txBody>
          <a:bodyPr/>
          <a:lstStyle/>
          <a:p>
            <a:pPr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Ανακάλυψη γνώσης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Αυτόματη ανάλυση μεγάλων ποσοτήτων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Χρήση αλγορίθμων και στατιστικής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Κατανοητή δομή προς τον άνθρωπο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</a:pPr>
            <a:r>
              <a:rPr lang="el-GR" dirty="0"/>
              <a:t>Τεχνητή νοημοσύνη και μηχανική μάθηση</a:t>
            </a:r>
          </a:p>
        </p:txBody>
      </p:sp>
      <p:pic>
        <p:nvPicPr>
          <p:cNvPr id="13" name="Google Shape;383;p38">
            <a:extLst>
              <a:ext uri="{FF2B5EF4-FFF2-40B4-BE49-F238E27FC236}">
                <a16:creationId xmlns:a16="http://schemas.microsoft.com/office/drawing/2014/main" id="{8ADCC7ED-7986-4510-88E8-EC9E7E6C95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559" y="1469955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3;p38">
            <a:extLst>
              <a:ext uri="{FF2B5EF4-FFF2-40B4-BE49-F238E27FC236}">
                <a16:creationId xmlns:a16="http://schemas.microsoft.com/office/drawing/2014/main" id="{8C9B39AD-BF30-4232-9C92-28081A240B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527" y="1225196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87;p38">
            <a:extLst>
              <a:ext uri="{FF2B5EF4-FFF2-40B4-BE49-F238E27FC236}">
                <a16:creationId xmlns:a16="http://schemas.microsoft.com/office/drawing/2014/main" id="{4A761FAE-0E09-47F8-96CF-DB0B1085E2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288" y="3695114"/>
            <a:ext cx="493252" cy="44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88;p38">
            <a:extLst>
              <a:ext uri="{FF2B5EF4-FFF2-40B4-BE49-F238E27FC236}">
                <a16:creationId xmlns:a16="http://schemas.microsoft.com/office/drawing/2014/main" id="{5A8668DB-5050-407F-96BE-98DDACE4109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202" y="3995963"/>
            <a:ext cx="496541" cy="44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89;p38">
            <a:extLst>
              <a:ext uri="{FF2B5EF4-FFF2-40B4-BE49-F238E27FC236}">
                <a16:creationId xmlns:a16="http://schemas.microsoft.com/office/drawing/2014/main" id="{8417DAA0-C8AD-4DF8-85AE-6D1DA430377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6624" y="3778098"/>
            <a:ext cx="462013" cy="44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90;p38">
            <a:extLst>
              <a:ext uri="{FF2B5EF4-FFF2-40B4-BE49-F238E27FC236}">
                <a16:creationId xmlns:a16="http://schemas.microsoft.com/office/drawing/2014/main" id="{BAEB506E-3107-42CF-B814-0B856A60843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256" y="3549583"/>
            <a:ext cx="462013" cy="44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3;p38">
            <a:extLst>
              <a:ext uri="{FF2B5EF4-FFF2-40B4-BE49-F238E27FC236}">
                <a16:creationId xmlns:a16="http://schemas.microsoft.com/office/drawing/2014/main" id="{72A9DDAC-6616-4FFC-85D5-4E0064D31A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260" y="1352550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83;p38">
            <a:extLst>
              <a:ext uri="{FF2B5EF4-FFF2-40B4-BE49-F238E27FC236}">
                <a16:creationId xmlns:a16="http://schemas.microsoft.com/office/drawing/2014/main" id="{C3C93CDF-E330-46BC-A13A-87CDD97259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942" y="1747538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83;p38">
            <a:extLst>
              <a:ext uri="{FF2B5EF4-FFF2-40B4-BE49-F238E27FC236}">
                <a16:creationId xmlns:a16="http://schemas.microsoft.com/office/drawing/2014/main" id="{156C519A-2717-49C0-8AC5-8E81F4AFC6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205" y="2400673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81;p38">
            <a:extLst>
              <a:ext uri="{FF2B5EF4-FFF2-40B4-BE49-F238E27FC236}">
                <a16:creationId xmlns:a16="http://schemas.microsoft.com/office/drawing/2014/main" id="{23D3539F-1419-441D-91D4-533761BEE52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7838" y="1868522"/>
            <a:ext cx="1717628" cy="8976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38B98E0-3AA5-4D5A-B13F-9AE993F6BB1B}"/>
              </a:ext>
            </a:extLst>
          </p:cNvPr>
          <p:cNvSpPr/>
          <p:nvPr/>
        </p:nvSpPr>
        <p:spPr>
          <a:xfrm rot="3273632">
            <a:off x="7086276" y="2406625"/>
            <a:ext cx="252770" cy="592940"/>
          </a:xfrm>
          <a:prstGeom prst="downArrow">
            <a:avLst>
              <a:gd name="adj1" fmla="val 20425"/>
              <a:gd name="adj2" fmla="val 303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2F9CF8D-CE75-41BA-BAD2-C39F818B10D3}"/>
              </a:ext>
            </a:extLst>
          </p:cNvPr>
          <p:cNvSpPr/>
          <p:nvPr/>
        </p:nvSpPr>
        <p:spPr>
          <a:xfrm rot="18626011">
            <a:off x="6943294" y="3255850"/>
            <a:ext cx="252770" cy="391604"/>
          </a:xfrm>
          <a:prstGeom prst="downArrow">
            <a:avLst>
              <a:gd name="adj1" fmla="val 20425"/>
              <a:gd name="adj2" fmla="val 303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oogle Shape;552;p39">
            <a:extLst>
              <a:ext uri="{FF2B5EF4-FFF2-40B4-BE49-F238E27FC236}">
                <a16:creationId xmlns:a16="http://schemas.microsoft.com/office/drawing/2014/main" id="{B2E510F9-9156-4D2E-9837-7CB66A40BB90}"/>
              </a:ext>
            </a:extLst>
          </p:cNvPr>
          <p:cNvGrpSpPr/>
          <p:nvPr/>
        </p:nvGrpSpPr>
        <p:grpSpPr>
          <a:xfrm rot="8213789">
            <a:off x="6059561" y="2682813"/>
            <a:ext cx="926435" cy="754848"/>
            <a:chOff x="5255200" y="3006475"/>
            <a:chExt cx="511700" cy="378575"/>
          </a:xfrm>
        </p:grpSpPr>
        <p:sp>
          <p:nvSpPr>
            <p:cNvPr id="27" name="Google Shape;553;p39">
              <a:extLst>
                <a:ext uri="{FF2B5EF4-FFF2-40B4-BE49-F238E27FC236}">
                  <a16:creationId xmlns:a16="http://schemas.microsoft.com/office/drawing/2014/main" id="{BACC8E51-6209-4152-9383-D83A91E41CD8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4;p39">
              <a:extLst>
                <a:ext uri="{FF2B5EF4-FFF2-40B4-BE49-F238E27FC236}">
                  <a16:creationId xmlns:a16="http://schemas.microsoft.com/office/drawing/2014/main" id="{C9339CB6-0FDA-4CD3-80B2-1933817659E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551;p39">
            <a:extLst>
              <a:ext uri="{FF2B5EF4-FFF2-40B4-BE49-F238E27FC236}">
                <a16:creationId xmlns:a16="http://schemas.microsoft.com/office/drawing/2014/main" id="{85670681-CF81-4BB2-A8CB-0A95D697130E}"/>
              </a:ext>
            </a:extLst>
          </p:cNvPr>
          <p:cNvSpPr/>
          <p:nvPr/>
        </p:nvSpPr>
        <p:spPr>
          <a:xfrm rot="20619828">
            <a:off x="5958628" y="2485786"/>
            <a:ext cx="427446" cy="4417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94035" y="533400"/>
            <a:ext cx="3020100" cy="627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Δεδομένα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00F2BE74-CA43-4BD3-853D-608F826DD570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A1E30D-EC60-465E-BC46-D008F31E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35" y="1500590"/>
            <a:ext cx="3938012" cy="3155100"/>
          </a:xfrm>
        </p:spPr>
        <p:txBody>
          <a:bodyPr/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Ανακάλυψη γνώσης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Σύνολα δεδομένων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Επεξεργασία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Καθαρισμός </a:t>
            </a:r>
          </a:p>
        </p:txBody>
      </p:sp>
      <p:pic>
        <p:nvPicPr>
          <p:cNvPr id="11" name="Google Shape;383;p38">
            <a:extLst>
              <a:ext uri="{FF2B5EF4-FFF2-40B4-BE49-F238E27FC236}">
                <a16:creationId xmlns:a16="http://schemas.microsoft.com/office/drawing/2014/main" id="{F8CB3147-6FC7-4736-90AD-5F9FDFCEE0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810" y="1194887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3;p38">
            <a:extLst>
              <a:ext uri="{FF2B5EF4-FFF2-40B4-BE49-F238E27FC236}">
                <a16:creationId xmlns:a16="http://schemas.microsoft.com/office/drawing/2014/main" id="{2A69C190-5546-4040-9379-8F3A9DF9E7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809" y="2896788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83;p38">
            <a:extLst>
              <a:ext uri="{FF2B5EF4-FFF2-40B4-BE49-F238E27FC236}">
                <a16:creationId xmlns:a16="http://schemas.microsoft.com/office/drawing/2014/main" id="{5E9CEB30-C821-47ED-BB30-6A89B9CFE4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680" y="1881939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3;p38">
            <a:extLst>
              <a:ext uri="{FF2B5EF4-FFF2-40B4-BE49-F238E27FC236}">
                <a16:creationId xmlns:a16="http://schemas.microsoft.com/office/drawing/2014/main" id="{BA1463D9-3C4F-41D9-BECC-CA36C8CFE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118" y="3391305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92;p38">
            <a:extLst>
              <a:ext uri="{FF2B5EF4-FFF2-40B4-BE49-F238E27FC236}">
                <a16:creationId xmlns:a16="http://schemas.microsoft.com/office/drawing/2014/main" id="{ED880A20-344E-4222-BDA9-2AFE4D2823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911" y="127891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91;p38">
            <a:extLst>
              <a:ext uri="{FF2B5EF4-FFF2-40B4-BE49-F238E27FC236}">
                <a16:creationId xmlns:a16="http://schemas.microsoft.com/office/drawing/2014/main" id="{3E717BCE-A21F-450B-A493-C452470C86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820" y="106339"/>
            <a:ext cx="1163458" cy="8541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2ED2CFB-560F-407F-AD25-A3C03866690C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rot="16200000" flipH="1">
            <a:off x="7353248" y="444762"/>
            <a:ext cx="234426" cy="126582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B696C4A-0E3D-4858-A337-763C296FE253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7435308" y="1213874"/>
            <a:ext cx="12700" cy="1336130"/>
          </a:xfrm>
          <a:prstGeom prst="curvedConnector5">
            <a:avLst>
              <a:gd name="adj1" fmla="val 1578449"/>
              <a:gd name="adj2" fmla="val 47894"/>
              <a:gd name="adj3" fmla="val -98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8B4EDCC-95A6-40F7-8A84-0096FA4D6F9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232805" y="2856867"/>
            <a:ext cx="822314" cy="2465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A5C5247-1795-4D19-8C8C-154A970D38B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13805" y="2225465"/>
            <a:ext cx="843004" cy="101484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F280481-25E9-4BDD-9E21-B88BEF4B27C5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16200000" flipH="1">
            <a:off x="5994005" y="1698789"/>
            <a:ext cx="162537" cy="89081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B4ADDF3C-4955-48AD-9F8A-8165A51C7A36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103372" y="1538413"/>
            <a:ext cx="246563" cy="1358375"/>
          </a:xfrm>
          <a:prstGeom prst="curvedConnector4">
            <a:avLst>
              <a:gd name="adj1" fmla="val -161181"/>
              <a:gd name="adj2" fmla="val 57984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20E4ECA9-C30A-48BA-AE7F-B30A982F215B}"/>
              </a:ext>
            </a:extLst>
          </p:cNvPr>
          <p:cNvCxnSpPr>
            <a:cxnSpLocks/>
            <a:stCxn id="23" idx="0"/>
            <a:endCxn id="32" idx="1"/>
          </p:cNvCxnSpPr>
          <p:nvPr/>
        </p:nvCxnSpPr>
        <p:spPr>
          <a:xfrm rot="5400000" flipH="1" flipV="1">
            <a:off x="5570087" y="593180"/>
            <a:ext cx="745513" cy="6259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01983" y="522880"/>
            <a:ext cx="2529605" cy="6025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Αρχή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Pareto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B1BC11C7-FA0C-4720-BBAC-A2D67858C546}"/>
              </a:ext>
            </a:extLst>
          </p:cNvPr>
          <p:cNvSpPr txBox="1">
            <a:spLocks/>
          </p:cNvSpPr>
          <p:nvPr/>
        </p:nvSpPr>
        <p:spPr>
          <a:xfrm>
            <a:off x="417576" y="1953864"/>
            <a:ext cx="4509926" cy="19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lnSpc>
                <a:spcPct val="100000"/>
              </a:lnSpc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Vilfredo Pareto</a:t>
            </a:r>
          </a:p>
          <a:p>
            <a:pPr indent="-381000">
              <a:lnSpc>
                <a:spcPct val="100000"/>
              </a:lnSpc>
              <a:buSzPts val="2400"/>
              <a:buFont typeface="Muli Light"/>
              <a:buChar char="⬡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Πανεπιστήμιο της Λοζάνης 1896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81000">
              <a:lnSpc>
                <a:spcPct val="100000"/>
              </a:lnSpc>
              <a:buSzPts val="2400"/>
              <a:buFont typeface="Muli Light"/>
              <a:buChar char="⬡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Αρχή ακεραιότητας παραγόντων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81000">
              <a:lnSpc>
                <a:spcPct val="100000"/>
              </a:lnSpc>
              <a:buSzPts val="2400"/>
              <a:buFont typeface="Muli Light"/>
              <a:buChar char="⬡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Κατανομή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81000">
              <a:lnSpc>
                <a:spcPct val="100000"/>
              </a:lnSpc>
              <a:buSzPts val="2400"/>
              <a:buFont typeface="Muli Light"/>
              <a:buChar char="⬡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Αποδοτικότητα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F1999E06-3F9B-49BB-A9DF-7C9BA13AEADE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C61D-B094-46D8-8994-3BC5A212B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945" y="191535"/>
            <a:ext cx="1400820" cy="1867760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 idx="4294967295"/>
          </p:nvPr>
        </p:nvSpPr>
        <p:spPr>
          <a:xfrm>
            <a:off x="604914" y="260869"/>
            <a:ext cx="3019425" cy="627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Εφαρμογή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A1E30D-EC60-465E-BC46-D008F31E6D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914" y="1235075"/>
            <a:ext cx="3148013" cy="420688"/>
          </a:xfrm>
        </p:spPr>
        <p:txBody>
          <a:bodyPr/>
          <a:lstStyle/>
          <a:p>
            <a:pPr marL="76200" indent="0" algn="ctr">
              <a:buClr>
                <a:schemeClr val="accent3"/>
              </a:buClr>
              <a:buNone/>
            </a:pPr>
            <a:r>
              <a:rPr lang="el-G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Τεχνολογίες</a:t>
            </a:r>
            <a:endParaRPr lang="el-GR" sz="1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00F2BE74-CA43-4BD3-853D-608F826DD570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287F-0775-460C-B0C8-03DEDA96F8C3}"/>
              </a:ext>
            </a:extLst>
          </p:cNvPr>
          <p:cNvSpPr txBox="1">
            <a:spLocks/>
          </p:cNvSpPr>
          <p:nvPr/>
        </p:nvSpPr>
        <p:spPr>
          <a:xfrm>
            <a:off x="681407" y="1753584"/>
            <a:ext cx="1574113" cy="18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DFB40-99BE-43C9-8C64-431B114D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78" y="1212895"/>
            <a:ext cx="4003766" cy="256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oogle Shape;340;p34">
            <a:extLst>
              <a:ext uri="{FF2B5EF4-FFF2-40B4-BE49-F238E27FC236}">
                <a16:creationId xmlns:a16="http://schemas.microsoft.com/office/drawing/2014/main" id="{5798A0B1-D8E9-4923-A54E-BAD4EB97CF11}"/>
              </a:ext>
            </a:extLst>
          </p:cNvPr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4" name="Google Shape;341;p34">
              <a:extLst>
                <a:ext uri="{FF2B5EF4-FFF2-40B4-BE49-F238E27FC236}">
                  <a16:creationId xmlns:a16="http://schemas.microsoft.com/office/drawing/2014/main" id="{7429A558-61D9-47BC-8E5F-7214B1963E08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42;p34">
              <a:extLst>
                <a:ext uri="{FF2B5EF4-FFF2-40B4-BE49-F238E27FC236}">
                  <a16:creationId xmlns:a16="http://schemas.microsoft.com/office/drawing/2014/main" id="{2F55DB2E-D462-4DB8-ACEF-B887C339CED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43;p34">
              <a:extLst>
                <a:ext uri="{FF2B5EF4-FFF2-40B4-BE49-F238E27FC236}">
                  <a16:creationId xmlns:a16="http://schemas.microsoft.com/office/drawing/2014/main" id="{822FC00D-99B0-43A8-9EAD-A0023E0A4DF6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44;p34">
              <a:extLst>
                <a:ext uri="{FF2B5EF4-FFF2-40B4-BE49-F238E27FC236}">
                  <a16:creationId xmlns:a16="http://schemas.microsoft.com/office/drawing/2014/main" id="{AC4DF909-7F3F-4144-806F-50F4F08D37E5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0C30321-3241-4548-B380-B37721C968D8}"/>
              </a:ext>
            </a:extLst>
          </p:cNvPr>
          <p:cNvSpPr txBox="1">
            <a:spLocks/>
          </p:cNvSpPr>
          <p:nvPr/>
        </p:nvSpPr>
        <p:spPr>
          <a:xfrm>
            <a:off x="2255520" y="1753584"/>
            <a:ext cx="1574113" cy="18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</a:p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</a:p>
          <a:p>
            <a:pPr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PyQt</a:t>
            </a:r>
          </a:p>
        </p:txBody>
      </p:sp>
    </p:spTree>
    <p:extLst>
      <p:ext uri="{BB962C8B-B14F-4D97-AF65-F5344CB8AC3E}">
        <p14:creationId xmlns:p14="http://schemas.microsoft.com/office/powerpoint/2010/main" val="298011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EFCBC-81D2-4880-AE68-443722CA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37" y="482262"/>
            <a:ext cx="5074788" cy="3527030"/>
          </a:xfrm>
          <a:prstGeom prst="rect">
            <a:avLst/>
          </a:prstGeom>
        </p:spPr>
      </p:pic>
      <p:grpSp>
        <p:nvGrpSpPr>
          <p:cNvPr id="22" name="Google Shape;340;p34">
            <a:extLst>
              <a:ext uri="{FF2B5EF4-FFF2-40B4-BE49-F238E27FC236}">
                <a16:creationId xmlns:a16="http://schemas.microsoft.com/office/drawing/2014/main" id="{1B5069D0-55E3-48BA-BE6E-86BFF4969439}"/>
              </a:ext>
            </a:extLst>
          </p:cNvPr>
          <p:cNvGrpSpPr/>
          <p:nvPr/>
        </p:nvGrpSpPr>
        <p:grpSpPr>
          <a:xfrm>
            <a:off x="1382309" y="246184"/>
            <a:ext cx="6583680" cy="4185139"/>
            <a:chOff x="1177450" y="241631"/>
            <a:chExt cx="6173152" cy="3616776"/>
          </a:xfrm>
        </p:grpSpPr>
        <p:sp>
          <p:nvSpPr>
            <p:cNvPr id="23" name="Google Shape;341;p34">
              <a:extLst>
                <a:ext uri="{FF2B5EF4-FFF2-40B4-BE49-F238E27FC236}">
                  <a16:creationId xmlns:a16="http://schemas.microsoft.com/office/drawing/2014/main" id="{ECB30513-6F51-4D67-A980-723CD7778556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42;p34">
              <a:extLst>
                <a:ext uri="{FF2B5EF4-FFF2-40B4-BE49-F238E27FC236}">
                  <a16:creationId xmlns:a16="http://schemas.microsoft.com/office/drawing/2014/main" id="{7461629B-931E-4782-82D0-149BC43BA5EE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43;p34">
              <a:extLst>
                <a:ext uri="{FF2B5EF4-FFF2-40B4-BE49-F238E27FC236}">
                  <a16:creationId xmlns:a16="http://schemas.microsoft.com/office/drawing/2014/main" id="{4622A912-24A7-467C-ACF6-CBEEF2C63C00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44;p34">
              <a:extLst>
                <a:ext uri="{FF2B5EF4-FFF2-40B4-BE49-F238E27FC236}">
                  <a16:creationId xmlns:a16="http://schemas.microsoft.com/office/drawing/2014/main" id="{C5C31ECA-03EF-451F-A08B-0F60F67C95A0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rrow: U-Turn 2">
            <a:extLst>
              <a:ext uri="{FF2B5EF4-FFF2-40B4-BE49-F238E27FC236}">
                <a16:creationId xmlns:a16="http://schemas.microsoft.com/office/drawing/2014/main" id="{19D08D16-0076-4F07-95A5-0F4ABF7E61AE}"/>
              </a:ext>
            </a:extLst>
          </p:cNvPr>
          <p:cNvSpPr/>
          <p:nvPr/>
        </p:nvSpPr>
        <p:spPr>
          <a:xfrm>
            <a:off x="1117559" y="236624"/>
            <a:ext cx="1364566" cy="339708"/>
          </a:xfrm>
          <a:prstGeom prst="uturnArrow">
            <a:avLst>
              <a:gd name="adj1" fmla="val 12576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5C7FE-36B2-432E-9F50-033705F6BE1E}"/>
              </a:ext>
            </a:extLst>
          </p:cNvPr>
          <p:cNvSpPr/>
          <p:nvPr/>
        </p:nvSpPr>
        <p:spPr>
          <a:xfrm>
            <a:off x="612571" y="452115"/>
            <a:ext cx="1048043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 Tabs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E152161-F190-4BB3-8630-8F8F10A93517}"/>
              </a:ext>
            </a:extLst>
          </p:cNvPr>
          <p:cNvSpPr/>
          <p:nvPr/>
        </p:nvSpPr>
        <p:spPr>
          <a:xfrm>
            <a:off x="1110041" y="1640859"/>
            <a:ext cx="1160326" cy="339708"/>
          </a:xfrm>
          <a:prstGeom prst="bentArrow">
            <a:avLst>
              <a:gd name="adj1" fmla="val 12577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810CB-6215-4DD4-9EAA-F639A50D7B4D}"/>
              </a:ext>
            </a:extLst>
          </p:cNvPr>
          <p:cNvSpPr/>
          <p:nvPr/>
        </p:nvSpPr>
        <p:spPr>
          <a:xfrm>
            <a:off x="612570" y="1889657"/>
            <a:ext cx="1048043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C98561A-47A6-4AD4-845C-2B54C35A0258}"/>
              </a:ext>
            </a:extLst>
          </p:cNvPr>
          <p:cNvSpPr/>
          <p:nvPr/>
        </p:nvSpPr>
        <p:spPr>
          <a:xfrm>
            <a:off x="1050860" y="3327199"/>
            <a:ext cx="1160326" cy="339708"/>
          </a:xfrm>
          <a:prstGeom prst="bentArrow">
            <a:avLst>
              <a:gd name="adj1" fmla="val 12577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604B0B-4818-4735-A498-AE0B5DED66D6}"/>
              </a:ext>
            </a:extLst>
          </p:cNvPr>
          <p:cNvSpPr/>
          <p:nvPr/>
        </p:nvSpPr>
        <p:spPr>
          <a:xfrm>
            <a:off x="431241" y="3588468"/>
            <a:ext cx="1270668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Loading Bar &amp; Progress Console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6B5F3953-6F04-47B8-B6DC-5674D2B1C88E}"/>
              </a:ext>
            </a:extLst>
          </p:cNvPr>
          <p:cNvSpPr/>
          <p:nvPr/>
        </p:nvSpPr>
        <p:spPr>
          <a:xfrm rot="10800000">
            <a:off x="7166872" y="997767"/>
            <a:ext cx="878602" cy="445214"/>
          </a:xfrm>
          <a:prstGeom prst="bentArrow">
            <a:avLst>
              <a:gd name="adj1" fmla="val 12361"/>
              <a:gd name="adj2" fmla="val 17891"/>
              <a:gd name="adj3" fmla="val 25000"/>
              <a:gd name="adj4" fmla="val 342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C4BA1E-90BE-42BD-812A-31F49AAA5AEF}"/>
              </a:ext>
            </a:extLst>
          </p:cNvPr>
          <p:cNvSpPr/>
          <p:nvPr/>
        </p:nvSpPr>
        <p:spPr>
          <a:xfrm>
            <a:off x="7502419" y="304490"/>
            <a:ext cx="1048043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Results Console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720110BE-DDF6-46BD-B224-6732119BC031}"/>
              </a:ext>
            </a:extLst>
          </p:cNvPr>
          <p:cNvSpPr/>
          <p:nvPr/>
        </p:nvSpPr>
        <p:spPr>
          <a:xfrm rot="10800000">
            <a:off x="7147840" y="3052142"/>
            <a:ext cx="878602" cy="445214"/>
          </a:xfrm>
          <a:prstGeom prst="bentArrow">
            <a:avLst>
              <a:gd name="adj1" fmla="val 12361"/>
              <a:gd name="adj2" fmla="val 17891"/>
              <a:gd name="adj3" fmla="val 25000"/>
              <a:gd name="adj4" fmla="val 342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68FD73-3309-4CFA-A128-F1D06276FCB3}"/>
              </a:ext>
            </a:extLst>
          </p:cNvPr>
          <p:cNvSpPr/>
          <p:nvPr/>
        </p:nvSpPr>
        <p:spPr>
          <a:xfrm>
            <a:off x="7483387" y="2358865"/>
            <a:ext cx="1048043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 Chart Creation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EC4A7F3-0482-46E1-9C78-77192624AEB5}"/>
              </a:ext>
            </a:extLst>
          </p:cNvPr>
          <p:cNvSpPr/>
          <p:nvPr/>
        </p:nvSpPr>
        <p:spPr>
          <a:xfrm>
            <a:off x="5585297" y="4009292"/>
            <a:ext cx="133220" cy="40361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0D8D21-62E6-4965-B5F2-7C946EB60561}"/>
              </a:ext>
            </a:extLst>
          </p:cNvPr>
          <p:cNvSpPr/>
          <p:nvPr/>
        </p:nvSpPr>
        <p:spPr>
          <a:xfrm>
            <a:off x="5511389" y="4362259"/>
            <a:ext cx="1270668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Buttons</a:t>
            </a: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5A9B21B6-077A-4077-9310-323AA4780D70}"/>
              </a:ext>
            </a:extLst>
          </p:cNvPr>
          <p:cNvSpPr/>
          <p:nvPr/>
        </p:nvSpPr>
        <p:spPr>
          <a:xfrm>
            <a:off x="3826412" y="3481456"/>
            <a:ext cx="406358" cy="853042"/>
          </a:xfrm>
          <a:prstGeom prst="bentArrow">
            <a:avLst>
              <a:gd name="adj1" fmla="val 12577"/>
              <a:gd name="adj2" fmla="val 13749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7C04ED-F6AE-43C1-B3E5-53790AC5B7C9}"/>
              </a:ext>
            </a:extLst>
          </p:cNvPr>
          <p:cNvSpPr/>
          <p:nvPr/>
        </p:nvSpPr>
        <p:spPr>
          <a:xfrm>
            <a:off x="3227733" y="4244093"/>
            <a:ext cx="1270668" cy="746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Values &amp; Prediction Scores</a:t>
            </a:r>
          </a:p>
        </p:txBody>
      </p:sp>
    </p:spTree>
    <p:extLst>
      <p:ext uri="{BB962C8B-B14F-4D97-AF65-F5344CB8AC3E}">
        <p14:creationId xmlns:p14="http://schemas.microsoft.com/office/powerpoint/2010/main" val="26633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0;p13">
            <a:extLst>
              <a:ext uri="{FF2B5EF4-FFF2-40B4-BE49-F238E27FC236}">
                <a16:creationId xmlns:a16="http://schemas.microsoft.com/office/drawing/2014/main" id="{9BA162DF-8057-4116-8E1C-323798476485}"/>
              </a:ext>
            </a:extLst>
          </p:cNvPr>
          <p:cNvSpPr txBox="1">
            <a:spLocks/>
          </p:cNvSpPr>
          <p:nvPr/>
        </p:nvSpPr>
        <p:spPr>
          <a:xfrm>
            <a:off x="8075845" y="4906875"/>
            <a:ext cx="1068155" cy="31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l-GR" sz="800" b="0" dirty="0">
                <a:latin typeface="Calibri" panose="020F0502020204030204" pitchFamily="34" charset="0"/>
                <a:cs typeface="Calibri" panose="020F0502020204030204" pitchFamily="34" charset="0"/>
              </a:rPr>
              <a:t>ΔΙΠΑΕ ΝΟΕΜΒΡΙΟΣ 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72F9B-0A2A-4893-B874-C5D311D0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10" y="844061"/>
            <a:ext cx="5726132" cy="3244362"/>
          </a:xfrm>
          <a:prstGeom prst="roundRect">
            <a:avLst>
              <a:gd name="adj" fmla="val 26716"/>
            </a:avLst>
          </a:prstGeom>
          <a:ln w="190500" cap="rnd">
            <a:solidFill>
              <a:srgbClr val="4891EA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7" name="Google Shape;158;p23">
            <a:extLst>
              <a:ext uri="{FF2B5EF4-FFF2-40B4-BE49-F238E27FC236}">
                <a16:creationId xmlns:a16="http://schemas.microsoft.com/office/drawing/2014/main" id="{39747357-81A5-4407-BD96-3FE0BAF93017}"/>
              </a:ext>
            </a:extLst>
          </p:cNvPr>
          <p:cNvSpPr txBox="1">
            <a:spLocks/>
          </p:cNvSpPr>
          <p:nvPr/>
        </p:nvSpPr>
        <p:spPr>
          <a:xfrm>
            <a:off x="105782" y="105932"/>
            <a:ext cx="3020100" cy="627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Αποτελέσματα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Google Shape;104;p18">
            <a:extLst>
              <a:ext uri="{FF2B5EF4-FFF2-40B4-BE49-F238E27FC236}">
                <a16:creationId xmlns:a16="http://schemas.microsoft.com/office/drawing/2014/main" id="{207B85E8-0904-4A26-ACD4-9E1EBF3D4EBF}"/>
              </a:ext>
            </a:extLst>
          </p:cNvPr>
          <p:cNvSpPr txBox="1">
            <a:spLocks/>
          </p:cNvSpPr>
          <p:nvPr/>
        </p:nvSpPr>
        <p:spPr>
          <a:xfrm>
            <a:off x="105782" y="949569"/>
            <a:ext cx="2892981" cy="324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Σύνολο χρηστών : </a:t>
            </a:r>
            <a:r>
              <a:rPr lang="el-GR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1.750.000</a:t>
            </a: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endParaRPr lang="el-G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Χρήστες που επέφεραν κέρδος : </a:t>
            </a:r>
          </a:p>
          <a:p>
            <a:pPr marL="76200" indent="0"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l-GR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402.500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3304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19802</TotalTime>
  <Words>875</Words>
  <Application>Microsoft Office PowerPoint</Application>
  <PresentationFormat>On-screen Show (16:9)</PresentationFormat>
  <Paragraphs>182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Muli Light</vt:lpstr>
      <vt:lpstr>Wingdings</vt:lpstr>
      <vt:lpstr>Calibri</vt:lpstr>
      <vt:lpstr>Arial</vt:lpstr>
      <vt:lpstr>Courier New</vt:lpstr>
      <vt:lpstr>Lexend Deca</vt:lpstr>
      <vt:lpstr>Aliena template</vt:lpstr>
      <vt:lpstr>ΠΡΟΒΛΕΨΕΙΣ ΕΣΟ∆ΩΝ ΠΕΛΑΤΩΝ ΤΟΥ GOOGLE ANALYTICS  Google Analytics Customer Revenue Prediction</vt:lpstr>
      <vt:lpstr>PowerPoint Presentation</vt:lpstr>
      <vt:lpstr>Επιστήμη Των Δεδομένων</vt:lpstr>
      <vt:lpstr>Εξόρυξη Δεδομένων</vt:lpstr>
      <vt:lpstr>Δεδομένα</vt:lpstr>
      <vt:lpstr>Αρχή Pareto</vt:lpstr>
      <vt:lpstr>Εφαρμογή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Επέκταση εφαρμογής και συμπέρασμα. </vt:lpstr>
      <vt:lpstr>Σας ευχαριστώ!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pavlina mitsou</cp:lastModifiedBy>
  <cp:revision>81</cp:revision>
  <dcterms:modified xsi:type="dcterms:W3CDTF">2019-12-02T21:08:56Z</dcterms:modified>
</cp:coreProperties>
</file>