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75" r:id="rId20"/>
    <p:sldId id="281" r:id="rId21"/>
    <p:sldId id="276" r:id="rId22"/>
    <p:sldId id="278" r:id="rId23"/>
    <p:sldId id="277" r:id="rId24"/>
    <p:sldId id="257" r:id="rId25"/>
    <p:sldId id="282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E2040-BB0C-6C49-8900-C7329354D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AB93C2-04B1-ECE7-4308-2240CBA2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DD22D-C350-AD62-DB2A-2CA90B35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95EB8-476C-2FB3-F3DC-C3558451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88672-F801-7A69-F6A2-00CECC76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08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8D3CE-F0FC-7077-ACB4-62EDAA07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A23BA-5508-19B0-495E-B7AE36E2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5045B-934F-B38A-2502-E2FCFE2D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AF6AC-E72B-9D5D-93A2-141A1199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04F05-F34E-64AB-5BDE-3CE43460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3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B4A0C1-CCAD-AAD2-BAF7-F82A566B4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0E04E-18C2-0644-0BF1-471657447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AAEAD-4B6F-FB7C-936C-CD23F53A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6924B7-7104-D108-D448-9F8777E0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2208A-FD34-B437-529E-BB70B3D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0B75-C1E9-1AD7-1F1F-20BB9D8D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539E-D8EF-E4DA-30B0-5404CC80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7DC09-7F2B-E2E9-2B67-8A5DD63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EF255-B26C-48B8-5524-4FC3F4FA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61B97-FD1C-74A9-BAFA-308F0315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5ACE-352C-05D8-7B1B-8FA8F3DD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43D76-1CAF-3DB7-97BE-4F16DE342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FEFEA-14AE-1FD0-E48E-0B58ED78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54158-E07A-107F-D949-69B071D2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8B313-19A5-1E7A-7D13-FCDC5C44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5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475B7-E2B7-A363-7DA2-1CDCDA61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A767D-031E-001F-7C16-3B58A534C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751FC7-48CE-5FEC-7269-D1F181E12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C0213-923A-7FEF-C410-5AB19103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857A7-B8F8-205B-B270-9DCF37E7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A4751-14C7-7E11-E82A-866BED9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6AAFA-1FDA-2885-E21C-4B7B5C5C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814C1-117D-1844-A39D-4FF60D0C0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1A3A22-0EA9-00B2-98BF-9CBC044B6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D4C6D2-ABE4-4CA5-6001-8BF52A4CA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F4CB10-CCA2-1FB6-8E8C-9E1F0DEAB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28E18-CFB5-5440-E63D-E1C936B8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87E74F-5925-059A-A61B-385AE6D7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C5644A-9F95-898E-D56C-879B303E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6B080-7B7B-E6CD-4172-A1F36E2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479AD3-AA54-AC67-A36D-407A951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2E7EEA-84AF-B144-D3CB-90F73CC8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7DEDD-656F-220D-AB69-C7B48113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0B8510-6120-E2CD-73A9-1DBA042E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D3FD94-D952-5A66-C483-FFC7695B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8C8851-BCB5-275A-E861-137815B8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15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DCF4F-6C22-2C08-238A-3FC868D5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3C064-9FEA-27E3-9B66-6401071A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7472B2-10F5-A1FD-BB65-F40764AF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F494D2-8ABC-17C0-43D7-B88302B4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1911D-6806-4DBB-F705-D7D4F868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39F20A-C0A2-0EC5-ADA6-F12333D5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46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A77FA-A1EC-0137-0D9B-2DD7B68E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82A1D3-A9B0-D58F-BA66-7B66FAF80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B9070-0E6E-1CD2-CD7A-D33A598F0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0867BD-E44A-7A6E-447D-ED5F0F3F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D3B40-3F52-EC2F-D1D4-ACB650AD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94AFF-1677-5889-83F4-083533B6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06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3B20D-0154-FB04-D4EF-8BBBD141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04762-24C8-6599-1F4D-7C858C76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74ABF-4985-1D76-AE9E-B7AE7B941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E5B-03EA-4015-9C3E-8AD848E16B10}" type="datetimeFigureOut">
              <a:rPr lang="zh-CN" altLang="en-US" smtClean="0"/>
              <a:t>2025/10/12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6A6E5E-8001-08C1-4BE3-287736D0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37C87-99D9-BAAE-A0C4-CAF71F2E3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7EBD-6A17-4AF1-9CD9-7D4ED5A8A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4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sgod1/BlockChain_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2117932-FE9A-D786-24BA-AA7E30F37770}"/>
              </a:ext>
            </a:extLst>
          </p:cNvPr>
          <p:cNvSpPr txBox="1"/>
          <p:nvPr/>
        </p:nvSpPr>
        <p:spPr>
          <a:xfrm>
            <a:off x="4157006" y="204816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区块链第一次例会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4397C66-8C78-CCA3-33BE-372AB0690EC4}"/>
              </a:ext>
            </a:extLst>
          </p:cNvPr>
          <p:cNvCxnSpPr>
            <a:cxnSpLocks/>
          </p:cNvCxnSpPr>
          <p:nvPr/>
        </p:nvCxnSpPr>
        <p:spPr>
          <a:xfrm>
            <a:off x="9123217" y="5610101"/>
            <a:ext cx="2098965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F7B7142-A4DC-E649-F9B9-EA1D091C87B6}"/>
              </a:ext>
            </a:extLst>
          </p:cNvPr>
          <p:cNvSpPr txBox="1"/>
          <p:nvPr/>
        </p:nvSpPr>
        <p:spPr>
          <a:xfrm>
            <a:off x="8834161" y="5724635"/>
            <a:ext cx="27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主讲人：唐明迪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ED2E27-E9DF-14CC-DDB1-63F76FBC85C5}"/>
              </a:ext>
            </a:extLst>
          </p:cNvPr>
          <p:cNvSpPr txBox="1"/>
          <p:nvPr/>
        </p:nvSpPr>
        <p:spPr>
          <a:xfrm>
            <a:off x="2287905" y="3037174"/>
            <a:ext cx="7616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Git</a:t>
            </a:r>
            <a:r>
              <a:rPr lang="zh-CN" altLang="en-US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版本控制</a:t>
            </a:r>
            <a:r>
              <a:rPr lang="en-US" altLang="zh-CN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&amp;&amp;</a:t>
            </a:r>
            <a:r>
              <a:rPr lang="zh-CN" altLang="en-US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见面会</a:t>
            </a:r>
          </a:p>
        </p:txBody>
      </p:sp>
    </p:spTree>
    <p:extLst>
      <p:ext uri="{BB962C8B-B14F-4D97-AF65-F5344CB8AC3E}">
        <p14:creationId xmlns:p14="http://schemas.microsoft.com/office/powerpoint/2010/main" val="322170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74EC-E4B5-D47D-F927-120BF539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3A8C8-1C13-05D7-36FC-BF4F3BE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工作区、版本库和暂存区概念：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4DC94-82A2-F549-7E3A-3EEF67A72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暂存区（</a:t>
            </a:r>
            <a:r>
              <a:rPr lang="en-US" altLang="zh-CN" b="1" dirty="0"/>
              <a:t>Staging Area</a:t>
            </a:r>
            <a:r>
              <a:rPr lang="zh-CN" altLang="en-US" b="1" dirty="0"/>
              <a:t>）</a:t>
            </a:r>
          </a:p>
          <a:p>
            <a:pPr latinLnBrk="1"/>
            <a:r>
              <a:rPr lang="zh-CN" altLang="en-US" dirty="0"/>
              <a:t>暂存区是一个临时存储区域，它包含了即将被提交到版本库中的文件快照，在提交之前，你可以选择性地将工作区中的修改添加到暂存区。</a:t>
            </a:r>
          </a:p>
          <a:p>
            <a:pPr marL="0" indent="0" latinLnBrk="1">
              <a:buNone/>
            </a:pPr>
            <a:r>
              <a:rPr lang="zh-CN" altLang="en-US" b="1" dirty="0"/>
              <a:t>特点：</a:t>
            </a:r>
            <a:endParaRPr lang="zh-CN" altLang="en-US" dirty="0"/>
          </a:p>
          <a:p>
            <a:pPr latinLnBrk="1"/>
            <a:r>
              <a:rPr lang="zh-CN" altLang="en-US" dirty="0"/>
              <a:t>暂存区保存了将被包括在下一个提交中的更改。</a:t>
            </a:r>
          </a:p>
          <a:p>
            <a:pPr latinLnBrk="1"/>
            <a:r>
              <a:rPr lang="zh-CN" altLang="en-US" dirty="0"/>
              <a:t>你可以多次使用 </a:t>
            </a:r>
            <a:r>
              <a:rPr lang="en-US" altLang="zh-CN" dirty="0"/>
              <a:t>git add</a:t>
            </a:r>
            <a:r>
              <a:rPr lang="zh-CN" altLang="en-US" dirty="0"/>
              <a:t> 命令来将文件添加到暂存区，直到你准备好提交所有更改。</a:t>
            </a:r>
          </a:p>
          <a:p>
            <a:pPr latinLnBrk="1"/>
            <a:r>
              <a:rPr lang="zh-CN" altLang="en-US" b="1" dirty="0"/>
              <a:t>常用命令：</a:t>
            </a:r>
            <a:endParaRPr lang="zh-CN" altLang="en-US" dirty="0"/>
          </a:p>
          <a:p>
            <a:r>
              <a:rPr lang="en-US" altLang="zh-CN" dirty="0"/>
              <a:t>git add filename       # </a:t>
            </a:r>
            <a:r>
              <a:rPr lang="zh-CN" altLang="en-US" dirty="0"/>
              <a:t>将单个文件添加到暂存区</a:t>
            </a:r>
          </a:p>
          <a:p>
            <a:r>
              <a:rPr lang="en-US" altLang="zh-CN" dirty="0"/>
              <a:t>git add .              # </a:t>
            </a:r>
            <a:r>
              <a:rPr lang="zh-CN" altLang="en-US" dirty="0"/>
              <a:t>将工作区中的所有修改添加到暂存区</a:t>
            </a:r>
          </a:p>
          <a:p>
            <a:r>
              <a:rPr lang="en-US" altLang="zh-CN" dirty="0"/>
              <a:t>git status             # </a:t>
            </a:r>
            <a:r>
              <a:rPr lang="zh-CN" altLang="en-US" dirty="0"/>
              <a:t>查看哪些文件在暂存区中</a:t>
            </a:r>
          </a:p>
        </p:txBody>
      </p:sp>
    </p:spTree>
    <p:extLst>
      <p:ext uri="{BB962C8B-B14F-4D97-AF65-F5344CB8AC3E}">
        <p14:creationId xmlns:p14="http://schemas.microsoft.com/office/powerpoint/2010/main" val="421766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4F6D1-97EC-6E51-B27E-F68DF658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EED0-CE25-8422-17A0-C7980BAA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工作区、版本库和暂存区概念：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7AAEB-FCE3-DE62-C47E-8552E6BE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版本库（</a:t>
            </a:r>
            <a:r>
              <a:rPr lang="en-US" altLang="zh-CN" b="1" dirty="0"/>
              <a:t>Repository</a:t>
            </a:r>
            <a:r>
              <a:rPr lang="zh-CN" altLang="en-US" b="1" dirty="0"/>
              <a:t>）</a:t>
            </a:r>
          </a:p>
          <a:p>
            <a:pPr latinLnBrk="1"/>
            <a:r>
              <a:rPr lang="zh-CN" altLang="en-US" dirty="0"/>
              <a:t>版本库包含项目的所有版本历史记录。</a:t>
            </a:r>
          </a:p>
          <a:p>
            <a:pPr latinLnBrk="1"/>
            <a:r>
              <a:rPr lang="zh-CN" altLang="en-US" dirty="0"/>
              <a:t>每次提交都会在版本库中创建一个新的快照，这些快照是不可变的，确保了项目的完整历史记录。</a:t>
            </a:r>
          </a:p>
          <a:p>
            <a:pPr latinLnBrk="1"/>
            <a:r>
              <a:rPr lang="zh-CN" altLang="en-US" b="1" dirty="0"/>
              <a:t>特点：</a:t>
            </a:r>
            <a:endParaRPr lang="zh-CN" altLang="en-US" dirty="0"/>
          </a:p>
          <a:p>
            <a:pPr latinLnBrk="1"/>
            <a:r>
              <a:rPr lang="zh-CN" altLang="en-US" dirty="0"/>
              <a:t>版本库分为本地版本库和远程版本库。这里主要指本地版本库。</a:t>
            </a:r>
          </a:p>
          <a:p>
            <a:pPr latinLnBrk="1"/>
            <a:r>
              <a:rPr lang="zh-CN" altLang="en-US" dirty="0"/>
              <a:t>本地版本库存储在 </a:t>
            </a:r>
            <a:r>
              <a:rPr lang="en-US" altLang="zh-CN" dirty="0"/>
              <a:t>.git</a:t>
            </a:r>
            <a:r>
              <a:rPr lang="zh-CN" altLang="en-US" dirty="0"/>
              <a:t> 目录中，它包含了所有提交的对象和引用。</a:t>
            </a:r>
          </a:p>
          <a:p>
            <a:pPr latinLnBrk="1"/>
            <a:r>
              <a:rPr lang="zh-CN" altLang="en-US" b="1" dirty="0"/>
              <a:t>常用命令：</a:t>
            </a:r>
            <a:endParaRPr lang="zh-CN" altLang="en-US" dirty="0"/>
          </a:p>
          <a:p>
            <a:r>
              <a:rPr lang="en-US" altLang="zh-CN" dirty="0"/>
              <a:t>git commit -m "Commit message"</a:t>
            </a:r>
            <a:r>
              <a:rPr lang="zh-CN" altLang="en-US" dirty="0"/>
              <a:t>   </a:t>
            </a:r>
            <a:r>
              <a:rPr lang="en-US" altLang="zh-CN" dirty="0"/>
              <a:t># </a:t>
            </a:r>
            <a:r>
              <a:rPr lang="zh-CN" altLang="en-US" dirty="0"/>
              <a:t>将暂存区的更改提交到本地版本库</a:t>
            </a:r>
          </a:p>
          <a:p>
            <a:r>
              <a:rPr lang="en-US" altLang="zh-CN" dirty="0"/>
              <a:t>git log                          # </a:t>
            </a:r>
            <a:r>
              <a:rPr lang="zh-CN" altLang="en-US" dirty="0"/>
              <a:t>查看提交历史</a:t>
            </a:r>
          </a:p>
          <a:p>
            <a:r>
              <a:rPr lang="en-US" altLang="zh-CN" dirty="0"/>
              <a:t>git diff                         # </a:t>
            </a:r>
            <a:r>
              <a:rPr lang="zh-CN" altLang="en-US" dirty="0"/>
              <a:t>查看工作区和暂存区之间的差异</a:t>
            </a:r>
          </a:p>
          <a:p>
            <a:r>
              <a:rPr lang="en-US" altLang="zh-CN" dirty="0"/>
              <a:t>git diff --cached                # </a:t>
            </a:r>
            <a:r>
              <a:rPr lang="zh-CN" altLang="en-US" dirty="0"/>
              <a:t>查看暂存区和最后一次提交之间的差异</a:t>
            </a:r>
          </a:p>
        </p:txBody>
      </p:sp>
    </p:spTree>
    <p:extLst>
      <p:ext uri="{BB962C8B-B14F-4D97-AF65-F5344CB8AC3E}">
        <p14:creationId xmlns:p14="http://schemas.microsoft.com/office/powerpoint/2010/main" val="351749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7A1C9-856C-9F34-0CAB-C9B333EE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F37A-FD06-93E8-33FD-DE008F21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工作区、暂存区和版本库之间的关系：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23001-12AC-F4BB-9618-F7366B27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、工作区 </a:t>
            </a:r>
            <a:r>
              <a:rPr lang="en-US" altLang="zh-CN" b="1" dirty="0"/>
              <a:t>-&gt; </a:t>
            </a:r>
            <a:r>
              <a:rPr lang="zh-CN" altLang="en-US" b="1" dirty="0"/>
              <a:t>暂存区</a:t>
            </a:r>
            <a:endParaRPr lang="zh-CN" altLang="en-US" dirty="0"/>
          </a:p>
          <a:p>
            <a:pPr latinLnBrk="1"/>
            <a:r>
              <a:rPr lang="zh-CN" altLang="en-US" dirty="0"/>
              <a:t>使用 </a:t>
            </a:r>
            <a:r>
              <a:rPr lang="af-ZA" altLang="zh-CN" dirty="0"/>
              <a:t>git add </a:t>
            </a:r>
            <a:r>
              <a:rPr lang="zh-CN" altLang="en-US" dirty="0"/>
              <a:t>命令将工作区中的修改添加到暂存区。</a:t>
            </a:r>
          </a:p>
          <a:p>
            <a:r>
              <a:rPr lang="af-ZA" altLang="zh-CN" dirty="0"/>
              <a:t>git add filename</a:t>
            </a:r>
          </a:p>
          <a:p>
            <a:pPr marL="0" indent="0" latinLnBrk="1">
              <a:buNone/>
            </a:pPr>
            <a:r>
              <a:rPr lang="af-ZA" altLang="zh-CN" b="1" dirty="0"/>
              <a:t>2</a:t>
            </a:r>
            <a:r>
              <a:rPr lang="zh-CN" altLang="af-ZA" b="1" dirty="0"/>
              <a:t>、</a:t>
            </a:r>
            <a:r>
              <a:rPr lang="zh-CN" altLang="en-US" b="1" dirty="0"/>
              <a:t>暂存区 </a:t>
            </a:r>
            <a:r>
              <a:rPr lang="en-US" altLang="zh-CN" b="1" dirty="0"/>
              <a:t>-&gt; </a:t>
            </a:r>
            <a:r>
              <a:rPr lang="zh-CN" altLang="en-US" b="1" dirty="0"/>
              <a:t>版本库</a:t>
            </a:r>
            <a:endParaRPr lang="zh-CN" altLang="en-US" dirty="0"/>
          </a:p>
          <a:p>
            <a:pPr latinLnBrk="1"/>
            <a:r>
              <a:rPr lang="zh-CN" altLang="en-US" dirty="0"/>
              <a:t>使用 </a:t>
            </a:r>
            <a:r>
              <a:rPr lang="af-ZA" altLang="zh-CN" dirty="0"/>
              <a:t>git commit </a:t>
            </a:r>
            <a:r>
              <a:rPr lang="zh-CN" altLang="en-US" dirty="0"/>
              <a:t>命令将暂存区中的修改提交到版本库。</a:t>
            </a:r>
          </a:p>
          <a:p>
            <a:r>
              <a:rPr lang="af-ZA" altLang="zh-CN" dirty="0"/>
              <a:t>git commit -m "Commit message"</a:t>
            </a:r>
          </a:p>
          <a:p>
            <a:pPr marL="0" indent="0" latinLnBrk="1">
              <a:buNone/>
            </a:pPr>
            <a:r>
              <a:rPr lang="af-ZA" altLang="zh-CN" b="1" dirty="0"/>
              <a:t>3</a:t>
            </a:r>
            <a:r>
              <a:rPr lang="zh-CN" altLang="af-ZA" b="1" dirty="0"/>
              <a:t>、</a:t>
            </a:r>
            <a:r>
              <a:rPr lang="zh-CN" altLang="en-US" b="1" dirty="0"/>
              <a:t>版本库 </a:t>
            </a:r>
            <a:r>
              <a:rPr lang="en-US" altLang="zh-CN" b="1" dirty="0"/>
              <a:t>-&gt; </a:t>
            </a:r>
            <a:r>
              <a:rPr lang="zh-CN" altLang="en-US" b="1" dirty="0"/>
              <a:t>远程仓库</a:t>
            </a:r>
            <a:endParaRPr lang="zh-CN" altLang="en-US" dirty="0"/>
          </a:p>
          <a:p>
            <a:pPr latinLnBrk="1"/>
            <a:r>
              <a:rPr lang="zh-CN" altLang="en-US" dirty="0"/>
              <a:t>使用 </a:t>
            </a:r>
            <a:r>
              <a:rPr lang="af-ZA" altLang="zh-CN" dirty="0"/>
              <a:t>git push </a:t>
            </a:r>
            <a:r>
              <a:rPr lang="zh-CN" altLang="en-US" dirty="0"/>
              <a:t>命令将本地版本库的提交推送到远程仓库。</a:t>
            </a:r>
          </a:p>
          <a:p>
            <a:r>
              <a:rPr lang="af-ZA" altLang="zh-CN" dirty="0"/>
              <a:t>git push origin branch-name</a:t>
            </a:r>
          </a:p>
        </p:txBody>
      </p:sp>
    </p:spTree>
    <p:extLst>
      <p:ext uri="{BB962C8B-B14F-4D97-AF65-F5344CB8AC3E}">
        <p14:creationId xmlns:p14="http://schemas.microsoft.com/office/powerpoint/2010/main" val="254288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1D502-4FB6-79E1-A6AA-A284CB0A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密钥配置</a:t>
            </a:r>
            <a:r>
              <a:rPr lang="en-US" altLang="zh-CN" dirty="0"/>
              <a:t>(</a:t>
            </a:r>
            <a:r>
              <a:rPr lang="zh-CN" altLang="en-US" dirty="0"/>
              <a:t>可回去自行尝试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CC1EC-B0EF-645A-2AED-E673A1FE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b="1" dirty="0"/>
              <a:t>  生成新的 </a:t>
            </a:r>
            <a:r>
              <a:rPr lang="af-ZA" altLang="zh-CN" b="1" dirty="0"/>
              <a:t>SSH </a:t>
            </a:r>
            <a:r>
              <a:rPr lang="zh-CN" altLang="en-US" b="1" dirty="0"/>
              <a:t>密钥</a:t>
            </a:r>
          </a:p>
          <a:p>
            <a:pPr marL="0" indent="0">
              <a:buNone/>
            </a:pPr>
            <a:r>
              <a:rPr lang="zh-CN" altLang="en-US" dirty="0"/>
              <a:t>运行以下命令生成新的 </a:t>
            </a:r>
            <a:r>
              <a:rPr lang="af-ZA" altLang="zh-CN" dirty="0"/>
              <a:t>SSH </a:t>
            </a:r>
            <a:r>
              <a:rPr lang="zh-CN" altLang="en-US" dirty="0"/>
              <a:t>密钥：</a:t>
            </a:r>
          </a:p>
          <a:p>
            <a:pPr marL="0" indent="0">
              <a:buNone/>
            </a:pPr>
            <a:r>
              <a:rPr lang="af-ZA" altLang="zh-CN" dirty="0"/>
              <a:t>ssh-keygen -t ed25519 -C "your_email@example.com"</a:t>
            </a:r>
          </a:p>
          <a:p>
            <a:r>
              <a:rPr lang="en-US" altLang="zh-CN" dirty="0"/>
              <a:t>2.</a:t>
            </a:r>
            <a:r>
              <a:rPr lang="zh-CN" altLang="en-US" b="1" dirty="0"/>
              <a:t>添加公钥到 </a:t>
            </a:r>
            <a:r>
              <a:rPr lang="af-ZA" altLang="zh-CN" b="1" dirty="0"/>
              <a:t>GitHub</a:t>
            </a:r>
          </a:p>
          <a:p>
            <a:pPr marL="0" indent="0">
              <a:buNone/>
            </a:pPr>
            <a:r>
              <a:rPr lang="zh-CN" altLang="en-US" dirty="0"/>
              <a:t>查看公钥内容：</a:t>
            </a:r>
          </a:p>
          <a:p>
            <a:pPr marL="0" indent="0">
              <a:buNone/>
            </a:pPr>
            <a:r>
              <a:rPr lang="af-ZA" altLang="zh-CN" dirty="0"/>
              <a:t>cat ~/.ssh/id_ed25519.pub</a:t>
            </a:r>
          </a:p>
          <a:p>
            <a:pPr marL="0" indent="0">
              <a:buNone/>
            </a:pPr>
            <a:r>
              <a:rPr lang="zh-CN" altLang="en-US" dirty="0"/>
              <a:t>将公钥内容复制到</a:t>
            </a:r>
            <a:r>
              <a:rPr lang="en-US" altLang="zh-CN" dirty="0" err="1"/>
              <a:t>github</a:t>
            </a:r>
            <a:r>
              <a:rPr lang="zh-CN" altLang="en-US" dirty="0"/>
              <a:t>的密钥中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55F53D-9A21-CBD9-7336-27936DF7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543" y="1280087"/>
            <a:ext cx="2561905" cy="5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DEA9C-C623-92F4-8AB1-D95416E3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尝试操作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0B061D-B794-2B41-3F9D-058C296B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9" y="1493831"/>
            <a:ext cx="8436490" cy="474505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4639A0-F104-FEA0-0C74-5C83C506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9357" y="1887545"/>
            <a:ext cx="77364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9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B6308-902A-EA5A-C79C-8B88CE00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6B866-6930-FA08-119F-414ABC06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b="1" dirty="0"/>
              <a:t>fork</a:t>
            </a:r>
          </a:p>
          <a:p>
            <a:r>
              <a:rPr lang="zh-CN" altLang="en-US" dirty="0"/>
              <a:t>当你在</a:t>
            </a:r>
            <a:r>
              <a:rPr lang="en-US" altLang="zh-CN" dirty="0" err="1"/>
              <a:t>github</a:t>
            </a:r>
            <a:r>
              <a:rPr lang="zh-CN" altLang="en-US" dirty="0"/>
              <a:t>发现感兴趣开源项目的时候，可以通过点击</a:t>
            </a:r>
            <a:r>
              <a:rPr lang="en-US" altLang="zh-CN" dirty="0" err="1"/>
              <a:t>github</a:t>
            </a:r>
            <a:r>
              <a:rPr lang="zh-CN" altLang="en-US" dirty="0"/>
              <a:t>仓库中右上角</a:t>
            </a:r>
            <a:r>
              <a:rPr lang="en-US" altLang="zh-CN" dirty="0"/>
              <a:t>fork</a:t>
            </a:r>
            <a:r>
              <a:rPr lang="zh-CN" altLang="en-US" dirty="0"/>
              <a:t>标识的按钮</a:t>
            </a:r>
            <a:endParaRPr lang="en-US" altLang="zh-CN" dirty="0"/>
          </a:p>
          <a:p>
            <a:r>
              <a:rPr lang="zh-CN" altLang="en-US" dirty="0"/>
              <a:t>点击这个操作后会将这个仓库的文件、提交历史、</a:t>
            </a:r>
            <a:r>
              <a:rPr lang="en-US" altLang="zh-CN" dirty="0"/>
              <a:t>issues</a:t>
            </a:r>
            <a:r>
              <a:rPr lang="zh-CN" altLang="en-US" dirty="0"/>
              <a:t>和其余东西的仓库复制到自己的</a:t>
            </a:r>
            <a:r>
              <a:rPr lang="en-US" altLang="zh-CN" dirty="0" err="1"/>
              <a:t>github</a:t>
            </a:r>
            <a:r>
              <a:rPr lang="zh-CN" altLang="en-US" dirty="0"/>
              <a:t>仓库中，而你本地仓库是不会存在任何更改。</a:t>
            </a:r>
            <a:endParaRPr lang="en-US" altLang="zh-CN" dirty="0"/>
          </a:p>
          <a:p>
            <a:r>
              <a:rPr lang="zh-CN" altLang="en-US" dirty="0"/>
              <a:t>然后你就可以通过</a:t>
            </a:r>
            <a:r>
              <a:rPr lang="en-US" altLang="zh-CN" dirty="0"/>
              <a:t>git clone</a:t>
            </a:r>
            <a:r>
              <a:rPr lang="zh-CN" altLang="en-US" dirty="0"/>
              <a:t>对你这个复制的远程仓库进行克隆</a:t>
            </a:r>
          </a:p>
          <a:p>
            <a:r>
              <a:rPr lang="zh-CN" altLang="en-US" dirty="0"/>
              <a:t>后续更改任何东西都可以在本地完成，如</a:t>
            </a:r>
            <a:r>
              <a:rPr lang="en-US" altLang="zh-CN" dirty="0"/>
              <a:t>git add</a:t>
            </a:r>
            <a:r>
              <a:rPr lang="zh-CN" altLang="en-US" dirty="0"/>
              <a:t>、</a:t>
            </a:r>
            <a:r>
              <a:rPr lang="en-US" altLang="zh-CN" dirty="0"/>
              <a:t>git commit</a:t>
            </a:r>
            <a:r>
              <a:rPr lang="zh-CN" altLang="en-US" dirty="0"/>
              <a:t>一系列的操作，然后通过</a:t>
            </a:r>
            <a:r>
              <a:rPr lang="en-US" altLang="zh-CN" dirty="0"/>
              <a:t>git push</a:t>
            </a:r>
            <a:r>
              <a:rPr lang="zh-CN" altLang="en-US" dirty="0"/>
              <a:t>命令推到自己的远程仓库</a:t>
            </a:r>
          </a:p>
          <a:p>
            <a:r>
              <a:rPr lang="zh-CN" altLang="en-US" dirty="0"/>
              <a:t>如果希望对方接受你的修改，可以通过发送</a:t>
            </a:r>
            <a:r>
              <a:rPr lang="en-US" altLang="zh-CN" dirty="0"/>
              <a:t>pull requests</a:t>
            </a:r>
            <a:r>
              <a:rPr lang="zh-CN" altLang="en-US" dirty="0"/>
              <a:t>给对方，如果对方接受。则会将你的修改内容更新到仓库中</a:t>
            </a:r>
          </a:p>
          <a:p>
            <a:endParaRPr lang="zh-CN" altLang="en-US" dirty="0"/>
          </a:p>
        </p:txBody>
      </p:sp>
      <p:pic>
        <p:nvPicPr>
          <p:cNvPr id="1026" name="Picture 2" descr="1010不锈钢叉子加厚沙拉水果叉酒店西餐意面叉子家用蛋糕甜品小叉-阿里巴巴">
            <a:extLst>
              <a:ext uri="{FF2B5EF4-FFF2-40B4-BE49-F238E27FC236}">
                <a16:creationId xmlns:a16="http://schemas.microsoft.com/office/drawing/2014/main" id="{BD5F12DD-1050-8808-67F2-72986F081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5237" b="43160"/>
          <a:stretch>
            <a:fillRect/>
          </a:stretch>
        </p:blipFill>
        <p:spPr bwMode="auto">
          <a:xfrm rot="5400000">
            <a:off x="4379887" y="267213"/>
            <a:ext cx="1526509" cy="190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8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CD26A-38E6-0404-EED0-73C3FE71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FEF305-A389-6375-5934-A55E52FC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6" y="1842248"/>
            <a:ext cx="4247619" cy="14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6C91B3-6657-7E48-C350-0A6C15E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155" y="1216685"/>
            <a:ext cx="7400000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1A7D9-BF2B-6527-5CAE-5E068FF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D0D041-39ED-5F74-6B26-A80E79BF2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7291"/>
            <a:ext cx="10515600" cy="43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3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32455-4427-5B05-A257-5EA40505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A8AD9F-279C-6423-F74D-E3FE34FCF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763" y="1825625"/>
            <a:ext cx="85384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6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F7CC-9F4E-B524-E6D1-5837243E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贡献代码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7F29E42-EE00-35B3-F925-DBE1EDEF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264" y="1422501"/>
            <a:ext cx="9765471" cy="49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9BAFE64A-B5DD-4FE7-9863-4CB6DDBBF9DB}"/>
              </a:ext>
            </a:extLst>
          </p:cNvPr>
          <p:cNvSpPr txBox="1"/>
          <p:nvPr/>
        </p:nvSpPr>
        <p:spPr>
          <a:xfrm>
            <a:off x="1524000" y="2828836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7200" dirty="0">
                <a:gradFill flip="none" rotWithShape="1"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2700000" scaled="1"/>
                  <a:tileRect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F7CB10-7CB8-6948-03DC-9B9765159044}"/>
              </a:ext>
            </a:extLst>
          </p:cNvPr>
          <p:cNvSpPr txBox="1"/>
          <p:nvPr/>
        </p:nvSpPr>
        <p:spPr>
          <a:xfrm>
            <a:off x="6845245" y="180334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01</a:t>
            </a:r>
            <a:endParaRPr lang="zh-CN" altLang="en-US" sz="3600" dirty="0"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5565C3-6E2B-D322-3D4F-E60615510A02}"/>
              </a:ext>
            </a:extLst>
          </p:cNvPr>
          <p:cNvSpPr txBox="1"/>
          <p:nvPr/>
        </p:nvSpPr>
        <p:spPr>
          <a:xfrm>
            <a:off x="7797745" y="1834124"/>
            <a:ext cx="3196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Git</a:t>
            </a: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版本控制介绍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6D3FBB6-3739-1B8D-CDA5-2F99C5C6D10A}"/>
              </a:ext>
            </a:extLst>
          </p:cNvPr>
          <p:cNvCxnSpPr>
            <a:cxnSpLocks/>
          </p:cNvCxnSpPr>
          <p:nvPr/>
        </p:nvCxnSpPr>
        <p:spPr>
          <a:xfrm>
            <a:off x="7667103" y="1959824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8BCC035-2933-FA73-2B3A-DCA84A8101AE}"/>
              </a:ext>
            </a:extLst>
          </p:cNvPr>
          <p:cNvSpPr txBox="1"/>
          <p:nvPr/>
        </p:nvSpPr>
        <p:spPr>
          <a:xfrm>
            <a:off x="6845245" y="267167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9F3DB05-D11C-D8C9-62A3-219EC0B5A274}"/>
              </a:ext>
            </a:extLst>
          </p:cNvPr>
          <p:cNvSpPr txBox="1"/>
          <p:nvPr/>
        </p:nvSpPr>
        <p:spPr>
          <a:xfrm>
            <a:off x="7797745" y="27024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上手操作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FE4892E-D54B-A90A-BC54-A38A2E539EC4}"/>
              </a:ext>
            </a:extLst>
          </p:cNvPr>
          <p:cNvCxnSpPr>
            <a:cxnSpLocks/>
          </p:cNvCxnSpPr>
          <p:nvPr/>
        </p:nvCxnSpPr>
        <p:spPr>
          <a:xfrm>
            <a:off x="7667103" y="2828150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747EAA7-DA98-9E75-CC46-39D999BFCAAD}"/>
              </a:ext>
            </a:extLst>
          </p:cNvPr>
          <p:cNvSpPr txBox="1"/>
          <p:nvPr/>
        </p:nvSpPr>
        <p:spPr>
          <a:xfrm>
            <a:off x="6845245" y="353999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51D2E7-A9D1-AA4E-FC8B-D00E26515DCC}"/>
              </a:ext>
            </a:extLst>
          </p:cNvPr>
          <p:cNvSpPr txBox="1"/>
          <p:nvPr/>
        </p:nvSpPr>
        <p:spPr>
          <a:xfrm>
            <a:off x="7797745" y="35707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简单的见面会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DE2172-D930-5CE7-8891-3C4847ACB8F5}"/>
              </a:ext>
            </a:extLst>
          </p:cNvPr>
          <p:cNvCxnSpPr>
            <a:cxnSpLocks/>
          </p:cNvCxnSpPr>
          <p:nvPr/>
        </p:nvCxnSpPr>
        <p:spPr>
          <a:xfrm>
            <a:off x="7667103" y="3696476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CE3930-7042-34A5-5F3F-4988CC644E06}"/>
              </a:ext>
            </a:extLst>
          </p:cNvPr>
          <p:cNvSpPr txBox="1"/>
          <p:nvPr/>
        </p:nvSpPr>
        <p:spPr>
          <a:xfrm>
            <a:off x="6845245" y="443910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04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F7A88A-03E5-DF8A-6557-5BD8D2C81A6F}"/>
              </a:ext>
            </a:extLst>
          </p:cNvPr>
          <p:cNvSpPr txBox="1"/>
          <p:nvPr/>
        </p:nvSpPr>
        <p:spPr>
          <a:xfrm>
            <a:off x="7797745" y="4469880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Q&amp;A</a:t>
            </a:r>
            <a:endParaRPr lang="zh-CN" altLang="en-US" sz="32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492C091-F41D-B4B4-5652-88B9A93D82B9}"/>
              </a:ext>
            </a:extLst>
          </p:cNvPr>
          <p:cNvCxnSpPr>
            <a:cxnSpLocks/>
          </p:cNvCxnSpPr>
          <p:nvPr/>
        </p:nvCxnSpPr>
        <p:spPr>
          <a:xfrm>
            <a:off x="7667103" y="4595580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049419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5F03D-6F3D-986F-FC91-0BC2A881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3F1AE35-2D4A-3939-FDAD-70200D576736}"/>
              </a:ext>
            </a:extLst>
          </p:cNvPr>
          <p:cNvSpPr txBox="1"/>
          <p:nvPr/>
        </p:nvSpPr>
        <p:spPr>
          <a:xfrm>
            <a:off x="5021026" y="1999734"/>
            <a:ext cx="21499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02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7278107-5C0E-F639-6B79-3F1B0087B8CD}"/>
              </a:ext>
            </a:extLst>
          </p:cNvPr>
          <p:cNvCxnSpPr>
            <a:cxnSpLocks/>
          </p:cNvCxnSpPr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BAEB5B61-D925-1A09-2822-6E7E8471877D}"/>
              </a:ext>
            </a:extLst>
          </p:cNvPr>
          <p:cNvSpPr txBox="1"/>
          <p:nvPr/>
        </p:nvSpPr>
        <p:spPr>
          <a:xfrm>
            <a:off x="4329315" y="4303914"/>
            <a:ext cx="3533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</a:rPr>
              <a:t>上手操作</a:t>
            </a:r>
          </a:p>
        </p:txBody>
      </p:sp>
    </p:spTree>
    <p:extLst>
      <p:ext uri="{BB962C8B-B14F-4D97-AF65-F5344CB8AC3E}">
        <p14:creationId xmlns:p14="http://schemas.microsoft.com/office/powerpoint/2010/main" val="2604986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09181-7834-ABF6-DB28-CBF85CA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开始你的实际操作吧</a:t>
            </a:r>
            <a:r>
              <a:rPr lang="en-US" altLang="zh-CN" dirty="0"/>
              <a:t>~~~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CF484-0127-C168-A563-2AA5ACAC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9105"/>
          </a:xfrm>
        </p:spPr>
        <p:txBody>
          <a:bodyPr>
            <a:normAutofit/>
          </a:bodyPr>
          <a:lstStyle/>
          <a:p>
            <a:r>
              <a:rPr lang="zh-CN" altLang="en-US" dirty="0"/>
              <a:t>现场为</a:t>
            </a:r>
            <a:r>
              <a:rPr lang="af-ZA" altLang="zh-CN" dirty="0">
                <a:hlinkClick r:id="rId2"/>
              </a:rPr>
              <a:t>https://github.com/Arisgod1/BlockChain_GIt</a:t>
            </a:r>
            <a:r>
              <a:rPr lang="zh-CN" altLang="en-US" dirty="0"/>
              <a:t>提交一个文件</a:t>
            </a:r>
            <a:endParaRPr lang="en-US" altLang="zh-CN" dirty="0"/>
          </a:p>
          <a:p>
            <a:r>
              <a:rPr lang="zh-CN" altLang="en-US" dirty="0"/>
              <a:t>温习流程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fork</a:t>
            </a:r>
            <a:r>
              <a:rPr lang="zh-CN" altLang="en-US" dirty="0"/>
              <a:t>公共仓库到自己的仓库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clone </a:t>
            </a:r>
            <a:r>
              <a:rPr lang="zh-CN" altLang="en-US" dirty="0"/>
              <a:t>自己的仓库到本地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新建文件命名</a:t>
            </a:r>
            <a:r>
              <a:rPr lang="en-US" altLang="zh-CN" dirty="0"/>
              <a:t>,</a:t>
            </a:r>
            <a:r>
              <a:rPr lang="zh-CN" altLang="en-US" dirty="0"/>
              <a:t>然后</a:t>
            </a:r>
            <a:r>
              <a:rPr lang="en-US" altLang="zh-CN" dirty="0"/>
              <a:t>git add </a:t>
            </a:r>
            <a:r>
              <a:rPr lang="zh-CN" altLang="en-US" dirty="0"/>
              <a:t>你的文件</a:t>
            </a:r>
            <a:r>
              <a:rPr lang="en-US" altLang="zh-CN" dirty="0"/>
              <a:t>,</a:t>
            </a:r>
            <a:r>
              <a:rPr lang="zh-CN" altLang="en-US" dirty="0"/>
              <a:t>然后</a:t>
            </a:r>
            <a:r>
              <a:rPr lang="en-US" altLang="zh-CN" dirty="0"/>
              <a:t>git commit –m </a:t>
            </a:r>
            <a:r>
              <a:rPr lang="zh-CN" altLang="en-US" dirty="0"/>
              <a:t>提交的信息</a:t>
            </a:r>
            <a:r>
              <a:rPr lang="en-US" altLang="zh-CN" dirty="0"/>
              <a:t>,</a:t>
            </a:r>
            <a:r>
              <a:rPr lang="zh-CN" altLang="en-US" dirty="0"/>
              <a:t>然后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push</a:t>
            </a:r>
            <a:r>
              <a:rPr lang="zh-CN" altLang="en-US" dirty="0"/>
              <a:t>到你的</a:t>
            </a:r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新建</a:t>
            </a:r>
            <a:r>
              <a:rPr lang="en-US" altLang="zh-CN" dirty="0"/>
              <a:t>pull request</a:t>
            </a:r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让我合并到仓库</a:t>
            </a:r>
            <a:r>
              <a:rPr lang="en-US" altLang="zh-CN" dirty="0"/>
              <a:t>!</a:t>
            </a:r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把</a:t>
            </a:r>
            <a:r>
              <a:rPr lang="en-US" altLang="zh-CN" dirty="0"/>
              <a:t>”</a:t>
            </a:r>
            <a:r>
              <a:rPr lang="zh-CN" altLang="en-US" dirty="0"/>
              <a:t>成功了</a:t>
            </a:r>
            <a:r>
              <a:rPr lang="en-US" altLang="zh-CN" dirty="0"/>
              <a:t>~</a:t>
            </a:r>
            <a:r>
              <a:rPr lang="zh-CN" altLang="en-US" dirty="0"/>
              <a:t>美滋滋</a:t>
            </a:r>
            <a:r>
              <a:rPr lang="en-US" altLang="zh-CN" dirty="0"/>
              <a:t>~”</a:t>
            </a:r>
            <a:r>
              <a:rPr lang="zh-CN" altLang="en-US" dirty="0"/>
              <a:t>打在大群里</a:t>
            </a:r>
            <a:r>
              <a:rPr lang="en-US" altLang="zh-CN" dirty="0"/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6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D8F1-9259-E9B1-C49A-24499D61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1FB8760-23FD-F6CA-713C-4A183565B0B1}"/>
              </a:ext>
            </a:extLst>
          </p:cNvPr>
          <p:cNvSpPr txBox="1"/>
          <p:nvPr/>
        </p:nvSpPr>
        <p:spPr>
          <a:xfrm>
            <a:off x="5021028" y="1999734"/>
            <a:ext cx="21499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03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006701F-5DE7-A844-F51E-C6375CBE92FA}"/>
              </a:ext>
            </a:extLst>
          </p:cNvPr>
          <p:cNvCxnSpPr>
            <a:cxnSpLocks/>
          </p:cNvCxnSpPr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7FFF260-E1C1-0A7C-682A-A4F168193361}"/>
              </a:ext>
            </a:extLst>
          </p:cNvPr>
          <p:cNvSpPr txBox="1"/>
          <p:nvPr/>
        </p:nvSpPr>
        <p:spPr>
          <a:xfrm>
            <a:off x="3565754" y="4313746"/>
            <a:ext cx="5060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</a:rPr>
              <a:t>简单的见面会</a:t>
            </a:r>
          </a:p>
        </p:txBody>
      </p:sp>
    </p:spTree>
    <p:extLst>
      <p:ext uri="{BB962C8B-B14F-4D97-AF65-F5344CB8AC3E}">
        <p14:creationId xmlns:p14="http://schemas.microsoft.com/office/powerpoint/2010/main" val="281299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45C8-AE39-28FC-A3AE-BE0586B1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正在发展的组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86E0C-4877-83C7-2811-128CCC5AD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扁平化的办公室氛围。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提供资源，注重每个人的发展。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为不同步频的人找到共鸣。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不画饼，不好高骛远。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E4A9D4-0631-62A1-833E-E822FE2E7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t="9463" r="15018" b="18207"/>
          <a:stretch>
            <a:fillRect/>
          </a:stretch>
        </p:blipFill>
        <p:spPr>
          <a:xfrm>
            <a:off x="6247647" y="681037"/>
            <a:ext cx="3369469" cy="49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20C945-7F6F-FB77-5ACF-B8819A68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9"/>
          <a:stretch>
            <a:fillRect/>
          </a:stretch>
        </p:blipFill>
        <p:spPr>
          <a:xfrm>
            <a:off x="2164557" y="595123"/>
            <a:ext cx="7599759" cy="56677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697E729-252F-524F-B555-7F4C150E53DF}"/>
              </a:ext>
            </a:extLst>
          </p:cNvPr>
          <p:cNvSpPr txBox="1"/>
          <p:nvPr/>
        </p:nvSpPr>
        <p:spPr>
          <a:xfrm>
            <a:off x="8965407" y="2093121"/>
            <a:ext cx="1378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思源黑体 CN Normal" panose="020B0400000000000000" charset="-122"/>
                <a:ea typeface="思源黑体 CN Normal" panose="020B0400000000000000" charset="-122"/>
              </a:rPr>
              <a:t>Flutter and so on</a:t>
            </a:r>
            <a:endParaRPr lang="zh-CN" altLang="en-US" sz="1000" dirty="0"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841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7C3C4-34CC-A59D-80E2-387CDDE1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C092E84-2758-FB0B-A503-DEACA823260C}"/>
              </a:ext>
            </a:extLst>
          </p:cNvPr>
          <p:cNvSpPr txBox="1"/>
          <p:nvPr/>
        </p:nvSpPr>
        <p:spPr>
          <a:xfrm>
            <a:off x="5021026" y="1999734"/>
            <a:ext cx="21499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04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9D0A6C-FF6E-989F-E197-049974D8F7B6}"/>
              </a:ext>
            </a:extLst>
          </p:cNvPr>
          <p:cNvCxnSpPr>
            <a:cxnSpLocks/>
          </p:cNvCxnSpPr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8207CD9-4F66-382B-1B54-F20B5CBED042}"/>
              </a:ext>
            </a:extLst>
          </p:cNvPr>
          <p:cNvSpPr txBox="1"/>
          <p:nvPr/>
        </p:nvSpPr>
        <p:spPr>
          <a:xfrm>
            <a:off x="4329315" y="4303914"/>
            <a:ext cx="3533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</a:rPr>
              <a:t>Q&amp;A</a:t>
            </a:r>
            <a:endParaRPr lang="zh-CN" altLang="en-US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621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3D6C8-16D3-081A-2EC5-4655752F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595" y="2287176"/>
            <a:ext cx="6502810" cy="1325563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zh-CN" altLang="en-US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  <a:cs typeface="+mn-cs"/>
              </a:rPr>
              <a:t>行而不辍，荣誉可期！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8607C-99B9-8590-3AD6-B402585A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50" y="4165404"/>
            <a:ext cx="2019300" cy="54394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  <a:defRPr/>
            </a:pP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我们下次见！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7949C9A-A66E-AE02-D89C-52A0309E1D77}"/>
              </a:ext>
            </a:extLst>
          </p:cNvPr>
          <p:cNvCxnSpPr>
            <a:cxnSpLocks/>
          </p:cNvCxnSpPr>
          <p:nvPr/>
        </p:nvCxnSpPr>
        <p:spPr>
          <a:xfrm>
            <a:off x="9123217" y="5610101"/>
            <a:ext cx="2098965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C3EA890-5F25-A876-C6CA-B14E51DF92A4}"/>
              </a:ext>
            </a:extLst>
          </p:cNvPr>
          <p:cNvSpPr txBox="1"/>
          <p:nvPr/>
        </p:nvSpPr>
        <p:spPr>
          <a:xfrm>
            <a:off x="8834161" y="5724635"/>
            <a:ext cx="272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主讲人：唐明迪</a:t>
            </a:r>
          </a:p>
        </p:txBody>
      </p:sp>
    </p:spTree>
    <p:extLst>
      <p:ext uri="{BB962C8B-B14F-4D97-AF65-F5344CB8AC3E}">
        <p14:creationId xmlns:p14="http://schemas.microsoft.com/office/powerpoint/2010/main" val="10575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6F6C-09EA-9770-2889-A5C67E380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558F8D3-7D3B-CD99-954E-BD6FB6B8365C}"/>
              </a:ext>
            </a:extLst>
          </p:cNvPr>
          <p:cNvSpPr txBox="1"/>
          <p:nvPr/>
        </p:nvSpPr>
        <p:spPr>
          <a:xfrm>
            <a:off x="5021026" y="1999734"/>
            <a:ext cx="21499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01</a:t>
            </a:r>
            <a:endParaRPr lang="zh-CN" altLang="en-US" sz="1380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0F4A15B-3D22-743D-69C1-5B6365B12CA8}"/>
              </a:ext>
            </a:extLst>
          </p:cNvPr>
          <p:cNvCxnSpPr>
            <a:cxnSpLocks/>
          </p:cNvCxnSpPr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CD7E420-C17B-7A4A-3CD4-C0FE95D27CF5}"/>
              </a:ext>
            </a:extLst>
          </p:cNvPr>
          <p:cNvSpPr txBox="1"/>
          <p:nvPr/>
        </p:nvSpPr>
        <p:spPr>
          <a:xfrm>
            <a:off x="4329315" y="4303914"/>
            <a:ext cx="3533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</a:rPr>
              <a:t>Gi t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</a:rPr>
              <a:t>版本控制</a:t>
            </a:r>
          </a:p>
        </p:txBody>
      </p:sp>
    </p:spTree>
    <p:extLst>
      <p:ext uri="{BB962C8B-B14F-4D97-AF65-F5344CB8AC3E}">
        <p14:creationId xmlns:p14="http://schemas.microsoft.com/office/powerpoint/2010/main" val="271923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FF08A-477F-A3EE-BEDD-39FF61C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是什么捏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6EABB-0DD5-6E11-9061-27FAD976D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3"/>
            <a:ext cx="10515600" cy="468246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​ </a:t>
            </a:r>
            <a:r>
              <a:rPr lang="en-US" altLang="zh-CN" dirty="0"/>
              <a:t>Git</a:t>
            </a:r>
            <a:r>
              <a:rPr lang="zh-CN" altLang="en-US" dirty="0"/>
              <a:t>是目前世界上最先进的</a:t>
            </a:r>
            <a:r>
              <a:rPr lang="zh-CN" altLang="en-US" u="sng" dirty="0"/>
              <a:t>分布式版本控制系统</a:t>
            </a:r>
            <a:r>
              <a:rPr lang="zh-CN" altLang="en-US" dirty="0"/>
              <a:t>。并且它是一个开源的分布式版本控制系统，用于敏捷高效地处理任何或小或大的项目。</a:t>
            </a:r>
            <a:endParaRPr lang="en-US" altLang="zh-CN" dirty="0"/>
          </a:p>
          <a:p>
            <a:r>
              <a:rPr lang="en-US" altLang="zh-CN" b="1" dirty="0"/>
              <a:t>Git</a:t>
            </a:r>
            <a:r>
              <a:rPr lang="zh-CN" altLang="en-US" b="1" dirty="0"/>
              <a:t>功能</a:t>
            </a:r>
          </a:p>
          <a:p>
            <a:pPr marL="0" indent="0">
              <a:buNone/>
            </a:pPr>
            <a:r>
              <a:rPr lang="zh-CN" altLang="en-US" dirty="0"/>
              <a:t>    我们先看一下</a:t>
            </a:r>
            <a:r>
              <a:rPr lang="en-US" altLang="zh-CN" dirty="0"/>
              <a:t>Git</a:t>
            </a:r>
            <a:r>
              <a:rPr lang="zh-CN" altLang="en-US" dirty="0"/>
              <a:t>的主要功能，从一般开发者的角度来看，</a:t>
            </a:r>
            <a:r>
              <a:rPr lang="en-US" altLang="zh-CN" dirty="0"/>
              <a:t>git</a:t>
            </a:r>
            <a:r>
              <a:rPr lang="zh-CN" altLang="en-US" dirty="0"/>
              <a:t>有以下功能：</a:t>
            </a:r>
          </a:p>
          <a:p>
            <a:r>
              <a:rPr lang="zh-CN" altLang="en-US" dirty="0"/>
              <a:t>从服务器上克隆完整的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r>
              <a:rPr lang="en-US" altLang="zh-CN" dirty="0"/>
              <a:t>(</a:t>
            </a:r>
            <a:r>
              <a:rPr lang="zh-CN" altLang="en-US" dirty="0"/>
              <a:t>包括代码和版本信息</a:t>
            </a:r>
            <a:r>
              <a:rPr lang="en-US" altLang="zh-CN" dirty="0"/>
              <a:t>)</a:t>
            </a:r>
            <a:r>
              <a:rPr lang="zh-CN" altLang="en-US" dirty="0"/>
              <a:t>到单机上。</a:t>
            </a:r>
          </a:p>
          <a:p>
            <a:r>
              <a:rPr lang="zh-CN" altLang="en-US" dirty="0"/>
              <a:t>在自己的机器上根据不同的开发目的，创建分支，修改代码。</a:t>
            </a:r>
          </a:p>
          <a:p>
            <a:r>
              <a:rPr lang="zh-CN" altLang="en-US" dirty="0"/>
              <a:t>在单机上自己创建的分支上提交代码。</a:t>
            </a:r>
          </a:p>
          <a:p>
            <a:r>
              <a:rPr lang="zh-CN" altLang="en-US" dirty="0"/>
              <a:t>在单机上合并分支。</a:t>
            </a:r>
          </a:p>
          <a:p>
            <a:r>
              <a:rPr lang="zh-CN" altLang="en-US" dirty="0"/>
              <a:t>把服务器上最新版的代码</a:t>
            </a:r>
            <a:r>
              <a:rPr lang="en-US" altLang="zh-CN" dirty="0"/>
              <a:t>fetch</a:t>
            </a:r>
            <a:r>
              <a:rPr lang="zh-CN" altLang="en-US" dirty="0"/>
              <a:t>下来，然后跟自己的主分支合并。</a:t>
            </a:r>
          </a:p>
          <a:p>
            <a:r>
              <a:rPr lang="zh-CN" altLang="en-US" dirty="0"/>
              <a:t>生成补丁</a:t>
            </a:r>
            <a:r>
              <a:rPr lang="en-US" altLang="zh-CN" dirty="0"/>
              <a:t>(patch)</a:t>
            </a:r>
            <a:r>
              <a:rPr lang="zh-CN" altLang="en-US" dirty="0"/>
              <a:t>，把补丁发送给主开发者。</a:t>
            </a:r>
          </a:p>
          <a:p>
            <a:r>
              <a:rPr lang="zh-CN" altLang="en-US" dirty="0"/>
              <a:t>看主开发者的反馈，如果主开发者发现两个一般开发者之间有冲突</a:t>
            </a:r>
            <a:r>
              <a:rPr lang="en-US" altLang="zh-CN" dirty="0"/>
              <a:t>(</a:t>
            </a:r>
            <a:r>
              <a:rPr lang="zh-CN" altLang="en-US" dirty="0"/>
              <a:t>他们之间可以合作解决的冲突</a:t>
            </a:r>
            <a:r>
              <a:rPr lang="en-US" altLang="zh-CN" dirty="0"/>
              <a:t>)</a:t>
            </a:r>
            <a:r>
              <a:rPr lang="zh-CN" altLang="en-US" dirty="0"/>
              <a:t>，就会要求他们先解决冲突，然后再由其中一个人提交。如果主开发者可以自己解决，或者没有冲突，就通过。</a:t>
            </a:r>
          </a:p>
          <a:p>
            <a:r>
              <a:rPr lang="zh-CN" altLang="en-US" dirty="0"/>
              <a:t>一般开发者之间解决冲突的方法，开发者之间可以使用</a:t>
            </a:r>
            <a:r>
              <a:rPr lang="en-US" altLang="zh-CN" dirty="0"/>
              <a:t>pull </a:t>
            </a:r>
            <a:r>
              <a:rPr lang="zh-CN" altLang="en-US" dirty="0"/>
              <a:t>命令解决冲突，解决完冲突之后再向主开发者提交补丁。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40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20F98-159A-B3C9-2AF4-3D31857B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607E5C-FD0C-DC00-3D04-A6207B828E28}"/>
              </a:ext>
            </a:extLst>
          </p:cNvPr>
          <p:cNvSpPr txBox="1"/>
          <p:nvPr/>
        </p:nvSpPr>
        <p:spPr>
          <a:xfrm>
            <a:off x="3075039" y="1307545"/>
            <a:ext cx="8131277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Windows</a:t>
            </a:r>
            <a:r>
              <a:rPr lang="zh-CN" altLang="en-US" sz="2000" b="1" dirty="0"/>
              <a:t>平台安装</a:t>
            </a:r>
            <a:endParaRPr lang="en-US" altLang="zh-CN" sz="2000" b="1" dirty="0"/>
          </a:p>
          <a:p>
            <a:r>
              <a:rPr lang="zh-CN" altLang="en-US" sz="2000" dirty="0"/>
              <a:t>群内安装包就是最新的，</a:t>
            </a:r>
            <a:endParaRPr lang="en-US" altLang="zh-CN" sz="2000" dirty="0"/>
          </a:p>
          <a:p>
            <a:r>
              <a:rPr lang="zh-CN" altLang="en-US" sz="2000" dirty="0"/>
              <a:t>自己到官网下载也可以，</a:t>
            </a:r>
            <a:endParaRPr lang="en-US" altLang="zh-CN" sz="2000" dirty="0"/>
          </a:p>
          <a:p>
            <a:r>
              <a:rPr lang="zh-CN" altLang="en-US" sz="2000" dirty="0"/>
              <a:t>下载完成后双击打开安装即可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endParaRPr lang="af-ZA" altLang="zh-CN" sz="20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af-ZA" altLang="zh-CN" sz="2000" b="1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sz="2000" b="1" i="0" dirty="0">
                <a:solidFill>
                  <a:srgbClr val="333333"/>
                </a:solidFill>
                <a:effectLst/>
                <a:latin typeface="Helvetica Neue"/>
              </a:rPr>
              <a:t>平台上安装</a:t>
            </a: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atinLnBrk="1"/>
            <a:r>
              <a:rPr lang="af-ZA" altLang="zh-CN" sz="2000" dirty="0"/>
              <a:t>Debian/Ubuntu Git </a:t>
            </a:r>
            <a:r>
              <a:rPr lang="zh-CN" altLang="en-US" sz="2000" dirty="0"/>
              <a:t>安装最新稳定版本命令为：</a:t>
            </a:r>
          </a:p>
          <a:p>
            <a:r>
              <a:rPr lang="af-ZA" altLang="zh-CN" sz="2000" dirty="0"/>
              <a:t>apt-get install git</a:t>
            </a:r>
          </a:p>
          <a:p>
            <a:endParaRPr lang="af-ZA" altLang="zh-CN" sz="2000" dirty="0"/>
          </a:p>
          <a:p>
            <a:r>
              <a:rPr lang="af-ZA" altLang="zh-CN" sz="2000" dirty="0"/>
              <a:t>Centos/RedHat </a:t>
            </a:r>
            <a:r>
              <a:rPr lang="zh-CN" altLang="en-US" sz="2000" dirty="0"/>
              <a:t>安装命令为：</a:t>
            </a:r>
          </a:p>
          <a:p>
            <a:r>
              <a:rPr lang="af-ZA" altLang="zh-CN" sz="2000" dirty="0"/>
              <a:t>yum -y install git-core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endParaRPr lang="en-US" altLang="zh-CN" sz="20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000" b="1" dirty="0">
                <a:solidFill>
                  <a:srgbClr val="333333"/>
                </a:solidFill>
                <a:latin typeface="Helvetica Neue"/>
              </a:rPr>
              <a:t>Mac</a:t>
            </a:r>
            <a:r>
              <a:rPr lang="zh-CN" altLang="en-US" sz="2000" b="1" dirty="0">
                <a:solidFill>
                  <a:srgbClr val="333333"/>
                </a:solidFill>
                <a:latin typeface="Helvetica Neue"/>
              </a:rPr>
              <a:t>平台上安装命令：</a:t>
            </a:r>
            <a:endParaRPr lang="en-US" altLang="zh-CN" sz="2000" b="1" dirty="0">
              <a:solidFill>
                <a:srgbClr val="333333"/>
              </a:solidFill>
              <a:latin typeface="Helvetica Neue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af-ZA" altLang="zh-CN" sz="2000" dirty="0">
                <a:solidFill>
                  <a:srgbClr val="333333"/>
                </a:solidFill>
                <a:latin typeface="Helvetica Neue"/>
              </a:rPr>
              <a:t>xcode-select --install</a:t>
            </a:r>
            <a:endParaRPr lang="zh-CN" altLang="en-US" sz="200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811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B154-07ED-B43D-CA21-FCDCDEA6F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AC60-0A45-07E5-A523-C03B67AB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4C59C63-A523-7BAF-395E-2C1202182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942" y="1436424"/>
            <a:ext cx="3204856" cy="370173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E07A411-5C4A-51B7-B2D8-ABA75206E042}"/>
              </a:ext>
            </a:extLst>
          </p:cNvPr>
          <p:cNvSpPr txBox="1"/>
          <p:nvPr/>
        </p:nvSpPr>
        <p:spPr>
          <a:xfrm>
            <a:off x="3264928" y="566241"/>
            <a:ext cx="392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出现红圈部分即为成功</a:t>
            </a:r>
            <a:endParaRPr lang="en-US" altLang="zh-CN" dirty="0"/>
          </a:p>
          <a:p>
            <a:r>
              <a:rPr lang="zh-CN" altLang="en-US" dirty="0"/>
              <a:t>或者终端输入</a:t>
            </a:r>
            <a:endParaRPr lang="en-US" altLang="zh-CN" dirty="0"/>
          </a:p>
          <a:p>
            <a:r>
              <a:rPr lang="en-US" altLang="zh-CN" dirty="0"/>
              <a:t>git –version</a:t>
            </a:r>
            <a:r>
              <a:rPr lang="zh-CN" altLang="en-US" dirty="0"/>
              <a:t>后出现正确版本号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AFE7BFF-B984-F622-2162-1651DC2809E3}"/>
              </a:ext>
            </a:extLst>
          </p:cNvPr>
          <p:cNvSpPr/>
          <p:nvPr/>
        </p:nvSpPr>
        <p:spPr>
          <a:xfrm>
            <a:off x="5446850" y="2693756"/>
            <a:ext cx="746863" cy="5309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CCD4804-C91D-D164-6151-E61390A5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5" y="292509"/>
            <a:ext cx="3038095" cy="4714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E108B0-0870-79EE-1CC7-302328A0A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12" y="5187768"/>
            <a:ext cx="319132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2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8FCE-3465-01B0-9465-8A50D3AC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7777C-9BD9-4521-8F64-9B4529B0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altLang="zh-CN" dirty="0"/>
              <a:t>Git </a:t>
            </a:r>
            <a:r>
              <a:rPr lang="zh-CN" altLang="en-US" dirty="0"/>
              <a:t>提供了一个叫做 </a:t>
            </a:r>
            <a:r>
              <a:rPr lang="af-ZA" altLang="zh-CN" b="1" dirty="0"/>
              <a:t>git config</a:t>
            </a:r>
            <a:r>
              <a:rPr lang="af-ZA" altLang="zh-CN" dirty="0"/>
              <a:t> </a:t>
            </a:r>
            <a:r>
              <a:rPr lang="zh-CN" altLang="en-US" dirty="0"/>
              <a:t>的命令，用来配置或读取相应的工作环境变量。</a:t>
            </a:r>
            <a:endParaRPr lang="en-US" altLang="zh-CN" dirty="0"/>
          </a:p>
          <a:p>
            <a:pPr latinLnBrk="1"/>
            <a:r>
              <a:rPr lang="zh-CN" altLang="en-US" dirty="0"/>
              <a:t>配置个人的用户名称和电子邮件地址，这是为了在每次提交代码时记录提交者的信息：</a:t>
            </a:r>
          </a:p>
          <a:p>
            <a:r>
              <a:rPr lang="af-ZA" altLang="zh-CN" dirty="0"/>
              <a:t>git config --global user.name </a:t>
            </a:r>
            <a:r>
              <a:rPr lang="zh-CN" altLang="en-US" dirty="0"/>
              <a:t>你的名字</a:t>
            </a:r>
            <a:endParaRPr lang="af-ZA" altLang="zh-CN" dirty="0"/>
          </a:p>
          <a:p>
            <a:r>
              <a:rPr lang="af-ZA" altLang="zh-CN" dirty="0"/>
              <a:t>git config --global user.email </a:t>
            </a:r>
            <a:r>
              <a:rPr lang="zh-CN" altLang="en-US" dirty="0"/>
              <a:t>你的邮箱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80859A-D733-5DA0-83E2-1AA28B2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26" y="3356600"/>
            <a:ext cx="481079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15296-53C9-2FE9-B17B-FBA050AD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af-ZA" altLang="zh-CN" dirty="0"/>
              <a:t>Git</a:t>
            </a:r>
            <a:r>
              <a:rPr lang="zh-CN" altLang="en-US" dirty="0"/>
              <a:t>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7C413-ABF7-BE72-F6ED-7D7A8295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git </a:t>
            </a:r>
            <a:r>
              <a:rPr lang="en-US" altLang="zh-CN" b="1" dirty="0" err="1"/>
              <a:t>init</a:t>
            </a:r>
            <a:r>
              <a:rPr lang="zh-CN" altLang="en-US" dirty="0"/>
              <a:t>：</a:t>
            </a:r>
            <a:r>
              <a:rPr lang="en-US" altLang="zh-CN" dirty="0"/>
              <a:t># </a:t>
            </a:r>
            <a:r>
              <a:rPr lang="zh-CN" altLang="en-US" dirty="0"/>
              <a:t>已经手动创建了一个目录，直接把该目录变成一个</a:t>
            </a:r>
            <a:r>
              <a:rPr lang="en-US" altLang="zh-CN" dirty="0"/>
              <a:t>git</a:t>
            </a:r>
            <a:r>
              <a:rPr lang="zh-CN" altLang="en-US" dirty="0"/>
              <a:t>仓库。</a:t>
            </a:r>
            <a:endParaRPr lang="en-US" altLang="zh-CN" dirty="0"/>
          </a:p>
          <a:p>
            <a:r>
              <a:rPr lang="en-US" altLang="zh-CN" b="1" dirty="0"/>
              <a:t>git </a:t>
            </a:r>
            <a:r>
              <a:rPr lang="en-US" altLang="zh-CN" b="1" dirty="0" err="1"/>
              <a:t>init</a:t>
            </a:r>
            <a:r>
              <a:rPr lang="en-US" altLang="zh-CN" b="1" dirty="0"/>
              <a:t> </a:t>
            </a:r>
            <a:r>
              <a:rPr lang="zh-CN" altLang="en-US" b="1" dirty="0"/>
              <a:t>仓库名 </a:t>
            </a:r>
            <a:r>
              <a:rPr lang="en-US" altLang="zh-CN" dirty="0"/>
              <a:t># </a:t>
            </a:r>
            <a:r>
              <a:rPr lang="zh-CN" altLang="en-US" dirty="0"/>
              <a:t>新建一个</a:t>
            </a:r>
            <a:r>
              <a:rPr lang="en-US" altLang="zh-CN" dirty="0"/>
              <a:t>git</a:t>
            </a:r>
            <a:r>
              <a:rPr lang="zh-CN" altLang="en-US" dirty="0"/>
              <a:t>仓库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572C1-0648-A65B-D00E-20681A82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03" b="62393"/>
          <a:stretch>
            <a:fillRect/>
          </a:stretch>
        </p:blipFill>
        <p:spPr>
          <a:xfrm>
            <a:off x="1590141" y="3428999"/>
            <a:ext cx="9270147" cy="22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9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FCFF2-3852-100C-E201-BECDC234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Git </a:t>
            </a:r>
            <a:r>
              <a:rPr lang="zh-CN" altLang="en-US" dirty="0"/>
              <a:t>工作区、版本库和暂存区概念：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832F9-447B-6F7A-E284-CF710C95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工作区（</a:t>
            </a:r>
            <a:r>
              <a:rPr lang="en-US" altLang="zh-CN" b="1" dirty="0"/>
              <a:t>Working Directory</a:t>
            </a:r>
            <a:r>
              <a:rPr lang="zh-CN" altLang="en-US" b="1" dirty="0"/>
              <a:t>）</a:t>
            </a:r>
          </a:p>
          <a:p>
            <a:pPr marL="0" indent="0" latinLnBrk="1">
              <a:buNone/>
            </a:pPr>
            <a:r>
              <a:rPr lang="zh-CN" altLang="en-US" dirty="0"/>
              <a:t>工作区是你在本地计算机上的项目目录，你在这里进行文件的创建、修改和删除操作。工作区包含了当前项目的所有文件和子目录。</a:t>
            </a:r>
          </a:p>
          <a:p>
            <a:pPr latinLnBrk="1"/>
            <a:r>
              <a:rPr lang="zh-CN" altLang="en-US" b="1" dirty="0"/>
              <a:t>特点：</a:t>
            </a:r>
            <a:endParaRPr lang="zh-CN" altLang="en-US" dirty="0"/>
          </a:p>
          <a:p>
            <a:pPr marL="0" indent="0" latinLnBrk="1">
              <a:buNone/>
            </a:pPr>
            <a:r>
              <a:rPr lang="zh-CN" altLang="en-US" dirty="0"/>
              <a:t>显示项目的当前状态。</a:t>
            </a:r>
          </a:p>
          <a:p>
            <a:pPr marL="0" indent="0" latinLnBrk="1">
              <a:buNone/>
            </a:pPr>
            <a:r>
              <a:rPr lang="zh-CN" altLang="en-US" dirty="0"/>
              <a:t>文件的修改在工作区中进行，但这些修改还没有被记录到版本控制中。</a:t>
            </a:r>
          </a:p>
        </p:txBody>
      </p:sp>
    </p:spTree>
    <p:extLst>
      <p:ext uri="{BB962C8B-B14F-4D97-AF65-F5344CB8AC3E}">
        <p14:creationId xmlns:p14="http://schemas.microsoft.com/office/powerpoint/2010/main" val="29361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区块链PPT">
      <a:majorFont>
        <a:latin typeface="Times New Roman"/>
        <a:ea typeface="思源黑体 CN"/>
        <a:cs typeface=""/>
      </a:majorFont>
      <a:minorFont>
        <a:latin typeface="Times New Roma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1327</Words>
  <Application>Microsoft Office PowerPoint</Application>
  <PresentationFormat>宽屏</PresentationFormat>
  <Paragraphs>138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Helvetica Neue</vt:lpstr>
      <vt:lpstr>思源黑体 CN</vt:lpstr>
      <vt:lpstr>思源黑体 CN Normal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Git是什么捏?</vt:lpstr>
      <vt:lpstr>Git安装</vt:lpstr>
      <vt:lpstr>Git安装</vt:lpstr>
      <vt:lpstr>Git配置</vt:lpstr>
      <vt:lpstr>创建Git仓库</vt:lpstr>
      <vt:lpstr>Git 工作区、版本库和暂存区概念：</vt:lpstr>
      <vt:lpstr>Git 工作区、版本库和暂存区概念：</vt:lpstr>
      <vt:lpstr>Git 工作区、版本库和暂存区概念：</vt:lpstr>
      <vt:lpstr>工作区、暂存区和版本库之间的关系：</vt:lpstr>
      <vt:lpstr>密钥配置(可回去自行尝试)</vt:lpstr>
      <vt:lpstr>尝试操作</vt:lpstr>
      <vt:lpstr>贡献代码</vt:lpstr>
      <vt:lpstr>贡献代码</vt:lpstr>
      <vt:lpstr>贡献代码</vt:lpstr>
      <vt:lpstr>贡献代码</vt:lpstr>
      <vt:lpstr>贡献代码</vt:lpstr>
      <vt:lpstr>PowerPoint 演示文稿</vt:lpstr>
      <vt:lpstr>开始你的实际操作吧~~~</vt:lpstr>
      <vt:lpstr>PowerPoint 演示文稿</vt:lpstr>
      <vt:lpstr>正在发展的组</vt:lpstr>
      <vt:lpstr>PowerPoint 演示文稿</vt:lpstr>
      <vt:lpstr>PowerPoint 演示文稿</vt:lpstr>
      <vt:lpstr>行而不辍，荣誉可期！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 Blues</dc:creator>
  <cp:lastModifiedBy>god Blues</cp:lastModifiedBy>
  <cp:revision>32</cp:revision>
  <dcterms:created xsi:type="dcterms:W3CDTF">2025-10-06T13:36:40Z</dcterms:created>
  <dcterms:modified xsi:type="dcterms:W3CDTF">2025-10-12T01:51:02Z</dcterms:modified>
</cp:coreProperties>
</file>