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57" r:id="rId6"/>
    <p:sldId id="260" r:id="rId7"/>
    <p:sldId id="261" r:id="rId8"/>
    <p:sldId id="278" r:id="rId9"/>
    <p:sldId id="262" r:id="rId10"/>
    <p:sldId id="266" r:id="rId11"/>
    <p:sldId id="263" r:id="rId12"/>
    <p:sldId id="281" r:id="rId13"/>
    <p:sldId id="264" r:id="rId14"/>
    <p:sldId id="267" r:id="rId15"/>
    <p:sldId id="282" r:id="rId16"/>
    <p:sldId id="283" r:id="rId17"/>
    <p:sldId id="268" r:id="rId18"/>
    <p:sldId id="285" r:id="rId19"/>
    <p:sldId id="284" r:id="rId20"/>
    <p:sldId id="290" r:id="rId21"/>
    <p:sldId id="287" r:id="rId22"/>
    <p:sldId id="289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F7E5B-03EA-4015-9C3E-8AD848E16B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37EBD-6A17-4AF1-9CD9-7D4ED5A8A51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4175759" y="2048161"/>
            <a:ext cx="3840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36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区块链第</a:t>
            </a:r>
            <a:r>
              <a:rPr lang="zh-CN" altLang="en-US" sz="36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二次例会</a:t>
            </a:r>
            <a:endParaRPr lang="zh-CN" altLang="en-US" sz="36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9123217" y="5610101"/>
            <a:ext cx="2098965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8834161" y="5724635"/>
            <a:ext cx="27291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主讲人：</a:t>
            </a:r>
            <a:r>
              <a:rPr lang="zh-CN" altLang="en-US" sz="24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包昀烨</a:t>
            </a:r>
            <a:endParaRPr lang="zh-CN" altLang="en-US" sz="2400" dirty="0">
              <a:solidFill>
                <a:srgbClr val="000000"/>
              </a:soli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80559" y="3037174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60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前端基础</a:t>
            </a:r>
            <a:endParaRPr lang="zh-CN" altLang="en-US" sz="60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HTML </a:t>
            </a:r>
            <a:r>
              <a:rPr lang="zh-CN" altLang="en-US" dirty="0"/>
              <a:t>的基本语法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93750" y="1807210"/>
            <a:ext cx="10244455" cy="40411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 b="1"/>
              <a:t>·</a:t>
            </a:r>
            <a:r>
              <a:rPr lang="zh-CN" altLang="en-US" sz="2800" b="1"/>
              <a:t>文本内容</a:t>
            </a:r>
            <a:r>
              <a:rPr lang="zh-CN" altLang="en-US" sz="2800"/>
              <a:t>：使用</a:t>
            </a:r>
            <a:r>
              <a:rPr lang="en-US" altLang="zh-CN" sz="2800"/>
              <a:t> &lt;p&gt; </a:t>
            </a:r>
            <a:r>
              <a:rPr lang="zh-CN" altLang="en-US" sz="2800"/>
              <a:t>标签定义段落，</a:t>
            </a:r>
            <a:r>
              <a:rPr lang="en-US" altLang="zh-CN" sz="2800"/>
              <a:t>&lt;h1&gt; </a:t>
            </a:r>
            <a:r>
              <a:rPr lang="zh-CN" altLang="en-US" sz="2800"/>
              <a:t>到</a:t>
            </a:r>
            <a:r>
              <a:rPr lang="en-US" altLang="zh-CN" sz="2800"/>
              <a:t> &lt;h6&gt; </a:t>
            </a:r>
            <a:r>
              <a:rPr lang="zh-CN" altLang="en-US" sz="2800"/>
              <a:t>标签定义标题，</a:t>
            </a:r>
            <a:r>
              <a:rPr lang="en-US" altLang="zh-CN" sz="2800"/>
              <a:t>&lt;strong&gt;</a:t>
            </a:r>
            <a:r>
              <a:rPr lang="zh-CN" altLang="en-US" sz="2800"/>
              <a:t>、</a:t>
            </a:r>
            <a:r>
              <a:rPr lang="en-US" altLang="zh-CN" sz="2800"/>
              <a:t>&lt;del&gt; </a:t>
            </a:r>
            <a:r>
              <a:rPr lang="zh-CN" altLang="en-US" sz="2800"/>
              <a:t>和</a:t>
            </a:r>
            <a:r>
              <a:rPr lang="en-US" altLang="zh-CN" sz="2800"/>
              <a:t> &lt;em&gt; </a:t>
            </a:r>
            <a:r>
              <a:rPr lang="zh-CN" altLang="en-US" sz="2800"/>
              <a:t>标签可以用于强调文本。</a:t>
            </a:r>
            <a:endParaRPr lang="zh-CN" altLang="en-US" sz="2800"/>
          </a:p>
          <a:p>
            <a:r>
              <a:rPr lang="en-US" altLang="zh-CN" sz="2800" b="1"/>
              <a:t>·</a:t>
            </a:r>
            <a:r>
              <a:rPr lang="zh-CN" altLang="en-US" sz="2800" b="1"/>
              <a:t>列表</a:t>
            </a:r>
            <a:r>
              <a:rPr lang="zh-CN" altLang="en-US" sz="2800"/>
              <a:t>：</a:t>
            </a:r>
            <a:r>
              <a:rPr lang="en-US" altLang="zh-CN" sz="2800"/>
              <a:t> </a:t>
            </a:r>
            <a:r>
              <a:rPr lang="zh-CN" altLang="en-US" sz="2800"/>
              <a:t>使用</a:t>
            </a:r>
            <a:r>
              <a:rPr lang="en-US" altLang="zh-CN" sz="2800"/>
              <a:t> &lt;ul&gt; </a:t>
            </a:r>
            <a:r>
              <a:rPr lang="zh-CN" altLang="en-US" sz="2800"/>
              <a:t>和</a:t>
            </a:r>
            <a:r>
              <a:rPr lang="en-US" altLang="zh-CN" sz="2800"/>
              <a:t> &lt;li&gt; </a:t>
            </a:r>
            <a:r>
              <a:rPr lang="zh-CN" altLang="en-US" sz="2800"/>
              <a:t>标签创建无序列表，使用</a:t>
            </a:r>
            <a:r>
              <a:rPr lang="en-US" altLang="zh-CN" sz="2800"/>
              <a:t> &lt;ol&gt; </a:t>
            </a:r>
            <a:r>
              <a:rPr lang="zh-CN" altLang="en-US" sz="2800"/>
              <a:t>和</a:t>
            </a:r>
            <a:r>
              <a:rPr lang="en-US" altLang="zh-CN" sz="2800"/>
              <a:t> &lt;li&gt; </a:t>
            </a:r>
            <a:r>
              <a:rPr lang="zh-CN" altLang="en-US" sz="2800"/>
              <a:t>标签创建有序列表。</a:t>
            </a:r>
            <a:endParaRPr lang="zh-CN" altLang="en-US" sz="2800"/>
          </a:p>
          <a:p>
            <a:r>
              <a:rPr lang="en-US" altLang="zh-CN" sz="2800" b="1"/>
              <a:t>·</a:t>
            </a:r>
            <a:r>
              <a:rPr lang="zh-CN" altLang="en-US" sz="2800" b="1"/>
              <a:t>表格</a:t>
            </a:r>
            <a:r>
              <a:rPr lang="zh-CN" altLang="en-US" sz="2800"/>
              <a:t>：</a:t>
            </a:r>
            <a:r>
              <a:rPr lang="en-US" altLang="zh-CN" sz="2800"/>
              <a:t> </a:t>
            </a:r>
            <a:r>
              <a:rPr lang="zh-CN" altLang="en-US" sz="2800"/>
              <a:t>使用</a:t>
            </a:r>
            <a:r>
              <a:rPr lang="en-US" altLang="zh-CN" sz="2800"/>
              <a:t> &lt;table&gt;</a:t>
            </a:r>
            <a:r>
              <a:rPr lang="zh-CN" altLang="en-US" sz="2800"/>
              <a:t>、</a:t>
            </a:r>
            <a:r>
              <a:rPr lang="en-US" altLang="zh-CN" sz="2800"/>
              <a:t>&lt;tr&gt;</a:t>
            </a:r>
            <a:r>
              <a:rPr lang="zh-CN" altLang="en-US" sz="2800"/>
              <a:t>、</a:t>
            </a:r>
            <a:r>
              <a:rPr lang="en-US" altLang="zh-CN" sz="2800"/>
              <a:t>&lt;td&gt;</a:t>
            </a:r>
            <a:r>
              <a:rPr lang="zh-CN" altLang="en-US" sz="2800"/>
              <a:t>、</a:t>
            </a:r>
            <a:r>
              <a:rPr lang="en-US" altLang="zh-CN" sz="2800"/>
              <a:t>&lt;th&gt; </a:t>
            </a:r>
            <a:r>
              <a:rPr lang="zh-CN" altLang="en-US" sz="2800"/>
              <a:t>等标签创建表格，</a:t>
            </a:r>
            <a:r>
              <a:rPr lang="en-US" altLang="zh-CN" sz="2800"/>
              <a:t>&lt;table&gt; </a:t>
            </a:r>
            <a:r>
              <a:rPr lang="zh-CN" altLang="en-US" sz="2800"/>
              <a:t>是表格标签的根元素，然后是</a:t>
            </a:r>
            <a:r>
              <a:rPr lang="en-US" altLang="zh-CN" sz="2800"/>
              <a:t> &lt;tr&gt; </a:t>
            </a:r>
            <a:r>
              <a:rPr lang="zh-CN" altLang="en-US" sz="2800"/>
              <a:t>表格的行标签，在</a:t>
            </a:r>
            <a:r>
              <a:rPr lang="en-US" altLang="zh-CN" sz="2800"/>
              <a:t> &lt;tr&gt; </a:t>
            </a:r>
            <a:r>
              <a:rPr lang="zh-CN" altLang="en-US" sz="2800"/>
              <a:t>内部是</a:t>
            </a:r>
            <a:r>
              <a:rPr lang="en-US" altLang="zh-CN" sz="2800"/>
              <a:t> &lt;td&gt; </a:t>
            </a:r>
            <a:r>
              <a:rPr lang="zh-CN" altLang="en-US" sz="2800"/>
              <a:t>与</a:t>
            </a:r>
            <a:r>
              <a:rPr lang="en-US" altLang="zh-CN" sz="2800"/>
              <a:t> &lt;th&gt;</a:t>
            </a:r>
            <a:endParaRPr lang="en-US" altLang="zh-CN" sz="2800"/>
          </a:p>
          <a:p>
            <a:r>
              <a:rPr lang="en-US" altLang="zh-CN" sz="2800" b="1"/>
              <a:t>·</a:t>
            </a:r>
            <a:r>
              <a:rPr lang="zh-CN" altLang="en-US" sz="2800" b="1"/>
              <a:t>图像</a:t>
            </a:r>
            <a:r>
              <a:rPr lang="zh-CN" altLang="en-US" sz="2800"/>
              <a:t>：</a:t>
            </a:r>
            <a:r>
              <a:rPr lang="en-US" altLang="zh-CN" sz="2800"/>
              <a:t> </a:t>
            </a:r>
            <a:r>
              <a:rPr lang="zh-CN" altLang="en-US" sz="2800"/>
              <a:t>使用</a:t>
            </a:r>
            <a:r>
              <a:rPr lang="en-US" altLang="zh-CN" sz="2800"/>
              <a:t> &lt;img&gt; </a:t>
            </a:r>
            <a:r>
              <a:rPr lang="zh-CN" altLang="en-US" sz="2800"/>
              <a:t>标签插入图像。</a:t>
            </a:r>
            <a:endParaRPr lang="zh-CN" altLang="en-US" sz="2800"/>
          </a:p>
          <a:p>
            <a:r>
              <a:rPr lang="en-US" altLang="zh-CN" sz="2800" b="1"/>
              <a:t>·</a:t>
            </a:r>
            <a:r>
              <a:rPr lang="zh-CN" altLang="en-US" sz="2800" b="1"/>
              <a:t>链接</a:t>
            </a:r>
            <a:r>
              <a:rPr lang="zh-CN" altLang="en-US" sz="2800"/>
              <a:t>：</a:t>
            </a:r>
            <a:r>
              <a:rPr lang="en-US" altLang="zh-CN" sz="2800"/>
              <a:t> </a:t>
            </a:r>
            <a:r>
              <a:rPr lang="zh-CN" altLang="en-US" sz="2800"/>
              <a:t>使用</a:t>
            </a:r>
            <a:r>
              <a:rPr lang="en-US" altLang="zh-CN" sz="2800"/>
              <a:t> &lt;a&gt; </a:t>
            </a:r>
            <a:r>
              <a:rPr lang="zh-CN" altLang="en-US" sz="2800"/>
              <a:t>标签创建链接。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HTML </a:t>
            </a:r>
            <a:r>
              <a:rPr lang="zh-CN" altLang="en-US" dirty="0"/>
              <a:t>的</a:t>
            </a:r>
            <a:r>
              <a:rPr lang="zh-CN" altLang="en-US" dirty="0"/>
              <a:t>属性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93750" y="1807210"/>
            <a:ext cx="10244455" cy="404114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2800"/>
              <a:t>属性在</a:t>
            </a:r>
            <a:r>
              <a:rPr lang="en-US" altLang="zh-CN" sz="2800"/>
              <a:t> HTML </a:t>
            </a:r>
            <a:r>
              <a:rPr lang="zh-CN" altLang="en-US" sz="2800"/>
              <a:t>中起到非常重要的作用，它们用于定义元素的行为和外观，以及与其他元素的关系。下面是</a:t>
            </a:r>
            <a:r>
              <a:rPr lang="en-US" altLang="zh-CN" sz="2800"/>
              <a:t> HTML </a:t>
            </a:r>
            <a:r>
              <a:rPr lang="zh-CN" altLang="en-US" sz="2800"/>
              <a:t>属性的一些基本概念和常见用法。在</a:t>
            </a:r>
            <a:r>
              <a:rPr lang="en-US" altLang="zh-CN" sz="2800"/>
              <a:t> HTML </a:t>
            </a:r>
            <a:r>
              <a:rPr lang="zh-CN" altLang="en-US" sz="2800"/>
              <a:t>中，每个元素都可以有一个或多个属性，用于描述元素的特征和行为。属性的基本语法是：</a:t>
            </a:r>
            <a:r>
              <a:rPr lang="en-US" altLang="zh-CN" sz="2800"/>
              <a:t>&lt;</a:t>
            </a:r>
            <a:r>
              <a:rPr lang="zh-CN" altLang="en-US" sz="2800"/>
              <a:t>开始标签</a:t>
            </a:r>
            <a:r>
              <a:rPr lang="en-US" altLang="zh-CN" sz="2800"/>
              <a:t> </a:t>
            </a:r>
            <a:r>
              <a:rPr lang="zh-CN" altLang="en-US" sz="2800"/>
              <a:t>属性名</a:t>
            </a:r>
            <a:r>
              <a:rPr lang="en-US" altLang="zh-CN" sz="2800"/>
              <a:t>="</a:t>
            </a:r>
            <a:r>
              <a:rPr lang="zh-CN" altLang="en-US" sz="2800"/>
              <a:t>属性值</a:t>
            </a:r>
            <a:r>
              <a:rPr lang="en-US" altLang="zh-CN" sz="2800"/>
              <a:t>"&gt;</a:t>
            </a:r>
            <a:r>
              <a:rPr lang="zh-CN" altLang="en-US" sz="2800"/>
              <a:t>，其中属性名用于标识该属性，属性值则定义该属性的值。属性名和属性值之间用等号</a:t>
            </a:r>
            <a:r>
              <a:rPr lang="en-US" altLang="zh-CN" sz="2800"/>
              <a:t> = </a:t>
            </a:r>
            <a:r>
              <a:rPr lang="zh-CN" altLang="en-US" sz="2800"/>
              <a:t>隔开，属性值一般要用引号将其括起来，可以是单引号或双引号。</a:t>
            </a:r>
            <a:endParaRPr lang="en-US" altLang="zh-CN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HTML</a:t>
            </a:r>
            <a:r>
              <a:rPr lang="zh-CN" altLang="en-US" dirty="0"/>
              <a:t>属性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class </a:t>
            </a:r>
            <a:r>
              <a:rPr lang="zh-CN" altLang="en-US" b="1" dirty="0"/>
              <a:t>属性：</a:t>
            </a:r>
            <a:r>
              <a:rPr lang="en-US" altLang="zh-CN" dirty="0"/>
              <a:t>class </a:t>
            </a:r>
            <a:r>
              <a:rPr lang="zh-CN" altLang="en-US" dirty="0"/>
              <a:t>属性是用于向元素添加一个或多个类名，以便通过</a:t>
            </a:r>
            <a:r>
              <a:rPr lang="en-US" altLang="zh-CN" dirty="0"/>
              <a:t> CSS </a:t>
            </a:r>
            <a:r>
              <a:rPr lang="zh-CN" altLang="en-US" dirty="0"/>
              <a:t>样式表定义样式。此外，类名还可以用来实现</a:t>
            </a:r>
            <a:r>
              <a:rPr lang="en-US" altLang="zh-CN" dirty="0"/>
              <a:t> JavaScript </a:t>
            </a:r>
            <a:r>
              <a:rPr lang="zh-CN" altLang="en-US" dirty="0"/>
              <a:t>的交互效果。</a:t>
            </a:r>
            <a:endParaRPr lang="en-US" altLang="zh-CN" dirty="0"/>
          </a:p>
          <a:p>
            <a:r>
              <a:rPr lang="en-US" altLang="zh-CN" b="1" dirty="0"/>
              <a:t>id </a:t>
            </a:r>
            <a:r>
              <a:rPr lang="zh-CN" altLang="en-US" b="1" dirty="0"/>
              <a:t>属性：</a:t>
            </a:r>
            <a:r>
              <a:rPr lang="en-US" altLang="zh-CN" dirty="0"/>
              <a:t>id </a:t>
            </a:r>
            <a:r>
              <a:rPr lang="zh-CN" altLang="en-US" dirty="0"/>
              <a:t>属性是用于将元素标识为唯一的标识符。它使得我们可以通过</a:t>
            </a:r>
            <a:r>
              <a:rPr lang="en-US" altLang="zh-CN" dirty="0"/>
              <a:t> JavaScript </a:t>
            </a:r>
            <a:r>
              <a:rPr lang="zh-CN" altLang="en-US" dirty="0"/>
              <a:t>或</a:t>
            </a:r>
            <a:r>
              <a:rPr lang="en-US" altLang="zh-CN" dirty="0"/>
              <a:t> CSS </a:t>
            </a:r>
            <a:r>
              <a:rPr lang="zh-CN" altLang="en-US" dirty="0"/>
              <a:t>来定位和操作该元素。例如：</a:t>
            </a:r>
            <a:endParaRPr lang="zh-CN" altLang="en-US" dirty="0"/>
          </a:p>
          <a:p>
            <a:r>
              <a:rPr lang="en-US" altLang="zh-CN" b="1" dirty="0">
                <a:hlinkClick r:id="rId1" tooltip="" action="ppaction://hlinksldjump"/>
              </a:rPr>
              <a:t>style </a:t>
            </a:r>
            <a:r>
              <a:rPr lang="zh-CN" altLang="en-US" b="1" dirty="0"/>
              <a:t>属性：</a:t>
            </a:r>
            <a:r>
              <a:rPr lang="en-US" altLang="zh-CN" dirty="0"/>
              <a:t>style </a:t>
            </a:r>
            <a:r>
              <a:rPr lang="zh-CN" altLang="en-US" dirty="0"/>
              <a:t>属性是用于将</a:t>
            </a:r>
            <a:r>
              <a:rPr lang="en-US" altLang="zh-CN" dirty="0"/>
              <a:t>CSS</a:t>
            </a:r>
            <a:r>
              <a:rPr lang="zh-CN" altLang="en-US" dirty="0"/>
              <a:t>样式规则直接应用于元素。它可以用于控制元素的颜色、字体、大小和布局等。例如：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区块：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326"/>
            <a:ext cx="10515600" cy="4741453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zh-CN" altLang="en-US" dirty="0"/>
              <a:t>当涉及到</a:t>
            </a:r>
            <a:r>
              <a:rPr lang="en-US" altLang="zh-CN" dirty="0"/>
              <a:t> HTML </a:t>
            </a:r>
            <a:r>
              <a:rPr lang="zh-CN" altLang="en-US" dirty="0"/>
              <a:t>元素时，可以将它们分为两个主要类别：行内元素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块级元素。这些不同类型的元素在</a:t>
            </a:r>
            <a:r>
              <a:rPr lang="en-US" altLang="zh-CN" dirty="0"/>
              <a:t> HTML </a:t>
            </a:r>
            <a:r>
              <a:rPr lang="zh-CN" altLang="en-US" dirty="0"/>
              <a:t>文档中的呈现和布局方面有很大的不同。下面是关于这两种类型的元素的详细说明：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块级元素（</a:t>
            </a:r>
            <a:r>
              <a:rPr lang="en-US" altLang="zh-CN" dirty="0"/>
              <a:t>block</a:t>
            </a:r>
            <a:r>
              <a:rPr lang="zh-CN" altLang="en-US" dirty="0"/>
              <a:t>）：块级元素通常用于组织和布局页面的主要结构和内容，例如段落、标题、列表、表格等。它们用于创建页面的主要部分，将内容分隔成逻辑块。块级元素通常会从新行开始，并占据整行的宽度，因此它们会在页面上呈现为一块独立的内容块。可以包含其他块级元素和行内元素。常见的块级元素包括</a:t>
            </a:r>
            <a:r>
              <a:rPr lang="en-US" altLang="zh-CN" dirty="0"/>
              <a:t> &lt;div&gt;, &lt;p&gt;, &lt;h1&gt; </a:t>
            </a:r>
            <a:r>
              <a:rPr lang="zh-CN" altLang="en-US" dirty="0"/>
              <a:t>到</a:t>
            </a:r>
            <a:r>
              <a:rPr lang="en-US" altLang="zh-CN" dirty="0"/>
              <a:t> &lt;h6&gt;, &lt;ul&gt;, &lt;ol&gt;, &lt;li&gt;, &lt;table&gt;, &lt;form&gt; </a:t>
            </a:r>
            <a:r>
              <a:rPr lang="zh-CN" altLang="en-US" dirty="0"/>
              <a:t>等。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·</a:t>
            </a:r>
            <a:r>
              <a:rPr lang="zh-CN" altLang="en-US" dirty="0"/>
              <a:t>行内元素（</a:t>
            </a:r>
            <a:r>
              <a:rPr lang="en-US" altLang="zh-CN" dirty="0"/>
              <a:t>inline</a:t>
            </a:r>
            <a:r>
              <a:rPr lang="zh-CN" altLang="en-US" dirty="0"/>
              <a:t>）：行内元素通常用于添加文本样式或为文本中的一部分应用样式。它们可以在文本中插入小的元素，例如超链接、强调文本等。行内元素通常在同一行内呈现，不会独占一行。它们只占据其内容所需的宽度，而不是整行的宽度。行内元素不能包含块级元素，但可以包含其他行内元素。常见的行内元素包括</a:t>
            </a:r>
            <a:r>
              <a:rPr lang="en-US" altLang="zh-CN" dirty="0"/>
              <a:t> &lt;span&gt;, &lt;a&gt;, &lt;strong&gt;, &lt;em&gt;, &lt;img&gt;, &lt;br&gt;, &lt;input&gt; </a:t>
            </a:r>
            <a:r>
              <a:rPr lang="zh-CN" altLang="en-US" dirty="0"/>
              <a:t>等。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63370"/>
            <a:ext cx="10579735" cy="3779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128262" y="1999734"/>
            <a:ext cx="19354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38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+mj-ea"/>
                <a:ea typeface="+mj-ea"/>
              </a:rPr>
              <a:t>03</a:t>
            </a:r>
            <a:endParaRPr lang="zh-CN" altLang="en-US" sz="138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80371" y="4093029"/>
            <a:ext cx="1031258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3565754" y="4313746"/>
            <a:ext cx="50604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</a:rPr>
              <a:t>CSS</a:t>
            </a:r>
            <a:endParaRPr lang="en-US" altLang="zh-CN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是什么？（概念以及</a:t>
            </a:r>
            <a:r>
              <a:rPr lang="zh-CN" altLang="en-US" dirty="0"/>
              <a:t>基本语法）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115"/>
            <a:ext cx="10515600" cy="4483735"/>
          </a:xfrm>
        </p:spPr>
        <p:txBody>
          <a:bodyPr>
            <a:normAutofit fontScale="90000" lnSpcReduction="20000"/>
          </a:bodyPr>
          <a:lstStyle/>
          <a:p>
            <a:pPr algn="l">
              <a:lnSpc>
                <a:spcPct val="110000"/>
              </a:lnSpc>
              <a:buClrTx/>
              <a:buSzTx/>
            </a:pPr>
            <a:r>
              <a:rPr lang="en-US" altLang="zh-CN" dirty="0"/>
              <a:t>CSS（Cascading Style Sheets）是一种用于定义网页样式和布局的样式表语言。它与 HTML 一起用于构建 Web 页面，HTML </a:t>
            </a:r>
            <a:r>
              <a:rPr lang="en-US" altLang="zh-CN" dirty="0"/>
              <a:t>负责定义页面的结构和内容，而 CSS 则负责控制页面的外观和样式。</a:t>
            </a:r>
            <a:endParaRPr lang="en-US" altLang="zh-CN" dirty="0"/>
          </a:p>
          <a:p>
            <a:pPr algn="l">
              <a:lnSpc>
                <a:spcPct val="110000"/>
              </a:lnSpc>
              <a:buClrTx/>
              <a:buSzTx/>
            </a:pPr>
            <a:r>
              <a:rPr lang="en-US" altLang="zh-CN" dirty="0"/>
              <a:t>CSS（Cascading Style Sheets）的语法用于定义网页的样式和外观。CSS </a:t>
            </a:r>
            <a:r>
              <a:rPr lang="en-US" altLang="zh-CN" dirty="0"/>
              <a:t>规则通常由选择器、属性和属性值组成，多个规则可以组合在一起，以便同时应用多个样式，以下是 CSS 的基本语法：</a:t>
            </a:r>
            <a:endParaRPr lang="en-US" altLang="zh-CN" dirty="0"/>
          </a:p>
          <a:p>
            <a:pPr algn="l">
              <a:lnSpc>
                <a:spcPct val="110000"/>
              </a:lnSpc>
              <a:buClrTx/>
              <a:buSzTx/>
            </a:pPr>
            <a:r>
              <a:rPr lang="en-US" altLang="zh-CN" dirty="0"/>
              <a:t>选择器 {</a:t>
            </a:r>
            <a:endParaRPr lang="en-US" altLang="zh-CN" dirty="0"/>
          </a:p>
          <a:p>
            <a:pPr algn="l">
              <a:lnSpc>
                <a:spcPct val="110000"/>
              </a:lnSpc>
              <a:buClrTx/>
              <a:buSzTx/>
            </a:pPr>
            <a:r>
              <a:rPr lang="en-US" altLang="zh-CN" dirty="0"/>
              <a:t>   属性1: </a:t>
            </a:r>
            <a:r>
              <a:rPr lang="en-US" altLang="zh-CN" dirty="0"/>
              <a:t>属性值1;</a:t>
            </a:r>
            <a:endParaRPr lang="en-US" altLang="zh-CN" dirty="0"/>
          </a:p>
          <a:p>
            <a:pPr algn="l">
              <a:lnSpc>
                <a:spcPct val="110000"/>
              </a:lnSpc>
              <a:buClrTx/>
              <a:buSzTx/>
            </a:pPr>
            <a:r>
              <a:rPr lang="en-US" altLang="zh-CN" dirty="0"/>
              <a:t>   属性2: </a:t>
            </a:r>
            <a:r>
              <a:rPr lang="en-US" altLang="zh-CN" dirty="0"/>
              <a:t>属性值2;</a:t>
            </a:r>
            <a:endParaRPr lang="en-US" altLang="zh-CN" dirty="0"/>
          </a:p>
          <a:p>
            <a:pPr algn="l">
              <a:lnSpc>
                <a:spcPct val="110000"/>
              </a:lnSpc>
              <a:buClrTx/>
              <a:buSzTx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180455" y="4163695"/>
            <a:ext cx="46107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注意事项：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声明的每一行属性，都需要以英文分号结尾；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声明中的所有属性和值都是以键值对这种形式出现的；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 lang="zh-CN" altLang="en-US">
                <a:solidFill>
                  <a:srgbClr val="FF0000"/>
                </a:solidFill>
              </a:rPr>
              <a:t>选择器的声明中可以写无数条属性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导入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326"/>
            <a:ext cx="10515600" cy="4741453"/>
          </a:xfrm>
        </p:spPr>
        <p:txBody>
          <a:bodyPr>
            <a:normAutofit fontScale="7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 CSS </a:t>
            </a:r>
            <a:r>
              <a:rPr lang="zh-CN" altLang="en-US" dirty="0"/>
              <a:t>中，你可以使用不同的方式来导入样式表，以便将样式应用到</a:t>
            </a:r>
            <a:r>
              <a:rPr lang="en-US" altLang="zh-CN" dirty="0"/>
              <a:t> HTML </a:t>
            </a:r>
            <a:r>
              <a:rPr lang="zh-CN" altLang="en-US" dirty="0"/>
              <a:t>文档。下面是三种常见的</a:t>
            </a:r>
            <a:r>
              <a:rPr lang="en-US" altLang="zh-CN" dirty="0"/>
              <a:t> CSS </a:t>
            </a:r>
            <a:r>
              <a:rPr lang="zh-CN" altLang="en-US" dirty="0"/>
              <a:t>导入方式：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内联样式（</a:t>
            </a:r>
            <a:r>
              <a:rPr lang="en-US" altLang="zh-CN" dirty="0"/>
              <a:t>Inline Styles</a:t>
            </a:r>
            <a:r>
              <a:rPr lang="zh-CN" altLang="en-US" dirty="0"/>
              <a:t>）：内联样式是将</a:t>
            </a:r>
            <a:r>
              <a:rPr lang="en-US" altLang="zh-CN" dirty="0"/>
              <a:t> CSS </a:t>
            </a:r>
            <a:r>
              <a:rPr lang="zh-CN" altLang="en-US" dirty="0"/>
              <a:t>样式直接嵌入到</a:t>
            </a:r>
            <a:r>
              <a:rPr lang="en-US" altLang="zh-CN" dirty="0"/>
              <a:t> HTML </a:t>
            </a:r>
            <a:r>
              <a:rPr lang="zh-CN" altLang="en-US" dirty="0"/>
              <a:t>元素中的一种方式。你可以在</a:t>
            </a:r>
            <a:r>
              <a:rPr lang="en-US" altLang="zh-CN" dirty="0"/>
              <a:t> HTML </a:t>
            </a:r>
            <a:r>
              <a:rPr lang="zh-CN" altLang="en-US" dirty="0"/>
              <a:t>标签的</a:t>
            </a:r>
            <a:r>
              <a:rPr lang="en-US" altLang="zh-CN" dirty="0"/>
              <a:t> style </a:t>
            </a:r>
            <a:r>
              <a:rPr lang="zh-CN" altLang="en-US" dirty="0"/>
              <a:t>属性中定义样式规则。这些样式仅适用于特定元素，优先级较高。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内部样式表（</a:t>
            </a:r>
            <a:r>
              <a:rPr lang="en-US" altLang="zh-CN" dirty="0"/>
              <a:t>Internal Stylesheet</a:t>
            </a:r>
            <a:r>
              <a:rPr lang="zh-CN" altLang="en-US" dirty="0"/>
              <a:t>）：内部样式表是将</a:t>
            </a:r>
            <a:r>
              <a:rPr lang="en-US" altLang="zh-CN" dirty="0"/>
              <a:t> CSS </a:t>
            </a:r>
            <a:r>
              <a:rPr lang="zh-CN" altLang="en-US" dirty="0"/>
              <a:t>样式放置在</a:t>
            </a:r>
            <a:r>
              <a:rPr lang="en-US" altLang="zh-CN" dirty="0"/>
              <a:t> HTML </a:t>
            </a:r>
            <a:r>
              <a:rPr lang="zh-CN" altLang="en-US" dirty="0"/>
              <a:t>文档的</a:t>
            </a:r>
            <a:r>
              <a:rPr lang="en-US" altLang="zh-CN" dirty="0"/>
              <a:t> &lt;head&gt; </a:t>
            </a:r>
            <a:r>
              <a:rPr lang="zh-CN" altLang="en-US" dirty="0"/>
              <a:t>部分的</a:t>
            </a:r>
            <a:r>
              <a:rPr lang="en-US" altLang="zh-CN" dirty="0">
                <a:hlinkClick r:id="rId1" tooltip="" action="ppaction://hlinksldjump"/>
              </a:rPr>
              <a:t> &lt;style&gt;</a:t>
            </a:r>
            <a:r>
              <a:rPr lang="en-US" altLang="zh-CN" dirty="0"/>
              <a:t> </a:t>
            </a:r>
            <a:r>
              <a:rPr lang="zh-CN" altLang="en-US" dirty="0"/>
              <a:t>标签内。这些样式将应用于整个文档，但仍具有较高的优先级。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外部样式表（</a:t>
            </a:r>
            <a:r>
              <a:rPr lang="en-US" altLang="zh-CN" dirty="0"/>
              <a:t>External Stylesheet</a:t>
            </a:r>
            <a:r>
              <a:rPr lang="zh-CN" altLang="en-US" dirty="0"/>
              <a:t>）：外部样式表是将</a:t>
            </a:r>
            <a:r>
              <a:rPr lang="en-US" altLang="zh-CN" dirty="0"/>
              <a:t> CSS </a:t>
            </a:r>
            <a:r>
              <a:rPr lang="zh-CN" altLang="en-US" dirty="0"/>
              <a:t>样式定义在一个单独的</a:t>
            </a:r>
            <a:r>
              <a:rPr lang="en-US" altLang="zh-CN" dirty="0"/>
              <a:t> .css </a:t>
            </a:r>
            <a:r>
              <a:rPr lang="zh-CN" altLang="en-US" dirty="0"/>
              <a:t>文件中，并使用</a:t>
            </a:r>
            <a:r>
              <a:rPr lang="en-US" altLang="zh-CN" dirty="0"/>
              <a:t> &lt;link&gt; </a:t>
            </a:r>
            <a:r>
              <a:rPr lang="zh-CN" altLang="en-US" dirty="0"/>
              <a:t>元素将其链接到</a:t>
            </a:r>
            <a:r>
              <a:rPr lang="en-US" altLang="zh-CN" dirty="0"/>
              <a:t> HTML </a:t>
            </a:r>
            <a:r>
              <a:rPr lang="zh-CN" altLang="en-US" dirty="0"/>
              <a:t>文档中。这是一种最常用的方式，允许你在多个页面上重用相同的样式。外部样式表具有较低的优先级。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使用外部样式表的优势在于它可以帮助你更好地维护和管理样式，使样式与内容分离，提高代码的可维护性。根据需要，你可以选择其中一种或多种导入方式，具体取决于项目的要求和结构。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147060" y="5916930"/>
            <a:ext cx="8482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不同的导入方式（内联样式、内部样式表、外部样式表）具有不同的优先级，优先级高的会覆盖掉优先级低的样式：内联样式</a:t>
            </a:r>
            <a:r>
              <a:rPr lang="en-US" altLang="zh-CN">
                <a:solidFill>
                  <a:srgbClr val="FF0000"/>
                </a:solidFill>
              </a:rPr>
              <a:t> &gt; </a:t>
            </a:r>
            <a:r>
              <a:rPr lang="zh-CN" altLang="en-US">
                <a:solidFill>
                  <a:srgbClr val="FF0000"/>
                </a:solidFill>
              </a:rPr>
              <a:t>内部样式表</a:t>
            </a:r>
            <a:r>
              <a:rPr lang="en-US" altLang="zh-CN">
                <a:solidFill>
                  <a:srgbClr val="FF0000"/>
                </a:solidFill>
              </a:rPr>
              <a:t> &gt; </a:t>
            </a:r>
            <a:r>
              <a:rPr lang="zh-CN" altLang="en-US">
                <a:solidFill>
                  <a:srgbClr val="FF0000"/>
                </a:solidFill>
              </a:rPr>
              <a:t>外部样式表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370"/>
            <a:ext cx="10603230" cy="47415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500" dirty="0"/>
              <a:t>选择器用于选择要应用样式的</a:t>
            </a:r>
            <a:r>
              <a:rPr lang="en-US" altLang="zh-CN" sz="1500" dirty="0"/>
              <a:t> HTML </a:t>
            </a:r>
            <a:r>
              <a:rPr lang="zh-CN" altLang="en-US" sz="1500" dirty="0"/>
              <a:t>元素。可以选择所有的元素、特定元素、特定类或</a:t>
            </a:r>
            <a:r>
              <a:rPr lang="en-US" altLang="zh-CN" sz="1500" dirty="0"/>
              <a:t> ID </a:t>
            </a:r>
            <a:r>
              <a:rPr lang="zh-CN" altLang="en-US" sz="1500" dirty="0"/>
              <a:t>的元素，甚至更多。选择器位于规则的开头。</a:t>
            </a:r>
            <a:endParaRPr lang="zh-CN" altLang="en-US" sz="1500" dirty="0"/>
          </a:p>
          <a:p>
            <a:pPr>
              <a:lnSpc>
                <a:spcPct val="100000"/>
              </a:lnSpc>
            </a:pPr>
            <a:r>
              <a:rPr lang="zh-CN" altLang="en-US" sz="1500" dirty="0"/>
              <a:t>元素选择器：选择特定类型的</a:t>
            </a:r>
            <a:r>
              <a:rPr lang="en-US" altLang="zh-CN" sz="1500" dirty="0"/>
              <a:t> HTML </a:t>
            </a:r>
            <a:r>
              <a:rPr lang="zh-CN" altLang="en-US" sz="1500" dirty="0"/>
              <a:t>元素（例如，</a:t>
            </a:r>
            <a:r>
              <a:rPr lang="en-US" altLang="zh-CN" sz="1500" dirty="0"/>
              <a:t>p </a:t>
            </a:r>
            <a:r>
              <a:rPr lang="zh-CN" altLang="en-US" sz="1500" dirty="0"/>
              <a:t>选择所有段落）。</a:t>
            </a:r>
            <a:endParaRPr lang="zh-CN" altLang="en-US" sz="1500" dirty="0"/>
          </a:p>
          <a:p>
            <a:pPr>
              <a:lnSpc>
                <a:spcPct val="100000"/>
              </a:lnSpc>
            </a:pPr>
            <a:r>
              <a:rPr lang="zh-CN" altLang="en-US" sz="1500" dirty="0"/>
              <a:t>类选择器：选择具有特定类的元素（例如，</a:t>
            </a:r>
            <a:r>
              <a:rPr lang="en-US" altLang="zh-CN" sz="1500" dirty="0"/>
              <a:t>.highlight </a:t>
            </a:r>
            <a:r>
              <a:rPr lang="zh-CN" altLang="en-US" sz="1500" dirty="0"/>
              <a:t>选择具有</a:t>
            </a:r>
            <a:r>
              <a:rPr lang="en-US" altLang="zh-CN" sz="1500" dirty="0"/>
              <a:t> highlight </a:t>
            </a:r>
            <a:r>
              <a:rPr lang="zh-CN" altLang="en-US" sz="1500" dirty="0"/>
              <a:t>类的元素）。</a:t>
            </a:r>
            <a:endParaRPr lang="zh-CN" altLang="en-US" sz="1500" dirty="0"/>
          </a:p>
          <a:p>
            <a:pPr>
              <a:lnSpc>
                <a:spcPct val="100000"/>
              </a:lnSpc>
            </a:pPr>
            <a:r>
              <a:rPr lang="en-US" altLang="zh-CN" sz="1500" dirty="0"/>
              <a:t>ID </a:t>
            </a:r>
            <a:r>
              <a:rPr lang="zh-CN" altLang="en-US" sz="1500" dirty="0"/>
              <a:t>选择器：选择具有特定</a:t>
            </a:r>
            <a:r>
              <a:rPr lang="en-US" altLang="zh-CN" sz="1500" dirty="0"/>
              <a:t> ID </a:t>
            </a:r>
            <a:r>
              <a:rPr lang="zh-CN" altLang="en-US" sz="1500" dirty="0"/>
              <a:t>的元素（例如，</a:t>
            </a:r>
            <a:r>
              <a:rPr lang="en-US" altLang="zh-CN" sz="1500" dirty="0"/>
              <a:t>#header </a:t>
            </a:r>
            <a:r>
              <a:rPr lang="zh-CN" altLang="en-US" sz="1500" dirty="0"/>
              <a:t>选择</a:t>
            </a:r>
            <a:r>
              <a:rPr lang="en-US" altLang="zh-CN" sz="1500" dirty="0"/>
              <a:t> ID </a:t>
            </a:r>
            <a:r>
              <a:rPr lang="zh-CN" altLang="en-US" sz="1500" dirty="0"/>
              <a:t>为</a:t>
            </a:r>
            <a:r>
              <a:rPr lang="en-US" altLang="zh-CN" sz="1500" dirty="0"/>
              <a:t> header </a:t>
            </a:r>
            <a:r>
              <a:rPr lang="zh-CN" altLang="en-US" sz="1500" dirty="0"/>
              <a:t>的元素）。</a:t>
            </a:r>
            <a:endParaRPr lang="zh-CN" altLang="en-US" sz="1500" dirty="0"/>
          </a:p>
          <a:p>
            <a:pPr>
              <a:lnSpc>
                <a:spcPct val="100000"/>
              </a:lnSpc>
            </a:pPr>
            <a:r>
              <a:rPr lang="zh-CN" altLang="en-US" sz="1500" dirty="0"/>
              <a:t>通用选择器</a:t>
            </a:r>
            <a:r>
              <a:rPr lang="en-US" altLang="zh-CN" sz="1500" dirty="0"/>
              <a:t> *</a:t>
            </a:r>
            <a:r>
              <a:rPr lang="zh-CN" altLang="en-US" sz="1500" dirty="0"/>
              <a:t>：选择页面上所有的元素。</a:t>
            </a:r>
            <a:endParaRPr lang="zh-CN" altLang="en-US" sz="1500" dirty="0"/>
          </a:p>
          <a:p>
            <a:pPr>
              <a:lnSpc>
                <a:spcPct val="100000"/>
              </a:lnSpc>
            </a:pPr>
            <a:r>
              <a:rPr lang="zh-CN" altLang="en-US" sz="1500" dirty="0"/>
              <a:t>子元素选择器：选择直接位于父元素内部的子元素。语法：父元素</a:t>
            </a:r>
            <a:r>
              <a:rPr lang="en-US" altLang="zh-CN" sz="1500" dirty="0"/>
              <a:t> &gt; </a:t>
            </a:r>
            <a:r>
              <a:rPr lang="zh-CN" altLang="en-US" sz="1500" dirty="0"/>
              <a:t>子元素，例如，</a:t>
            </a:r>
            <a:r>
              <a:rPr lang="en-US" altLang="zh-CN" sz="1500" dirty="0"/>
              <a:t>ul &gt; li </a:t>
            </a:r>
            <a:r>
              <a:rPr lang="zh-CN" altLang="en-US" sz="1500" dirty="0"/>
              <a:t>选择了</a:t>
            </a:r>
            <a:r>
              <a:rPr lang="en-US" altLang="zh-CN" sz="1500" dirty="0"/>
              <a:t> &lt;ul&gt; </a:t>
            </a:r>
            <a:r>
              <a:rPr lang="zh-CN" altLang="en-US" sz="1500" dirty="0"/>
              <a:t>元素内直接包含的</a:t>
            </a:r>
            <a:r>
              <a:rPr lang="en-US" altLang="zh-CN" sz="1500" dirty="0"/>
              <a:t> &lt;li&gt; </a:t>
            </a:r>
            <a:r>
              <a:rPr lang="zh-CN" altLang="en-US" sz="1500" dirty="0"/>
              <a:t>元素。</a:t>
            </a:r>
            <a:endParaRPr lang="zh-CN" altLang="en-US" sz="1500" dirty="0"/>
          </a:p>
          <a:p>
            <a:pPr>
              <a:lnSpc>
                <a:spcPct val="100000"/>
              </a:lnSpc>
            </a:pPr>
            <a:r>
              <a:rPr lang="zh-CN" altLang="en-US" sz="1500" dirty="0"/>
              <a:t>后代选择器（包含选择器）：选择元素的后代元素。语法：元素名</a:t>
            </a:r>
            <a:r>
              <a:rPr lang="en-US" altLang="zh-CN" sz="1500" dirty="0"/>
              <a:t> </a:t>
            </a:r>
            <a:r>
              <a:rPr lang="zh-CN" altLang="en-US" sz="1500" dirty="0"/>
              <a:t>元素名，例如，</a:t>
            </a:r>
            <a:r>
              <a:rPr lang="en-US" altLang="zh-CN" sz="1500" dirty="0"/>
              <a:t>ul li </a:t>
            </a:r>
            <a:r>
              <a:rPr lang="zh-CN" altLang="en-US" sz="1500" dirty="0"/>
              <a:t>选择了所有在</a:t>
            </a:r>
            <a:r>
              <a:rPr lang="en-US" altLang="zh-CN" sz="1500" dirty="0"/>
              <a:t> &lt;ul&gt; </a:t>
            </a:r>
            <a:r>
              <a:rPr lang="zh-CN" altLang="en-US" sz="1500" dirty="0"/>
              <a:t>元素内部的</a:t>
            </a:r>
            <a:r>
              <a:rPr lang="en-US" altLang="zh-CN" sz="1500" dirty="0"/>
              <a:t> &lt;li&gt; </a:t>
            </a:r>
            <a:r>
              <a:rPr lang="zh-CN" altLang="en-US" sz="1500" dirty="0"/>
              <a:t>元素。</a:t>
            </a:r>
            <a:endParaRPr lang="zh-CN" altLang="en-US" sz="1500" dirty="0"/>
          </a:p>
          <a:p>
            <a:pPr>
              <a:lnSpc>
                <a:spcPct val="100000"/>
              </a:lnSpc>
            </a:pPr>
            <a:r>
              <a:rPr lang="zh-CN" altLang="en-US" sz="1500" dirty="0"/>
              <a:t>相邻兄弟选择器：选择紧邻在另一个元素后面的兄弟元素。元素名</a:t>
            </a:r>
            <a:r>
              <a:rPr lang="en-US" altLang="zh-CN" sz="1500" dirty="0"/>
              <a:t> + </a:t>
            </a:r>
            <a:r>
              <a:rPr lang="zh-CN" altLang="en-US" sz="1500" dirty="0"/>
              <a:t>元素名，例如，</a:t>
            </a:r>
            <a:r>
              <a:rPr lang="en-US" altLang="zh-CN" sz="1500" dirty="0"/>
              <a:t>h2 + p </a:t>
            </a:r>
            <a:r>
              <a:rPr lang="zh-CN" altLang="en-US" sz="1500" dirty="0"/>
              <a:t>选择了与</a:t>
            </a:r>
            <a:r>
              <a:rPr lang="en-US" altLang="zh-CN" sz="1500" dirty="0"/>
              <a:t> &lt;h2&gt; </a:t>
            </a:r>
            <a:r>
              <a:rPr lang="zh-CN" altLang="en-US" sz="1500" dirty="0"/>
              <a:t>相邻的</a:t>
            </a:r>
            <a:r>
              <a:rPr lang="en-US" altLang="zh-CN" sz="1500" dirty="0"/>
              <a:t> &lt;p&gt; </a:t>
            </a:r>
            <a:r>
              <a:rPr lang="zh-CN" altLang="en-US" sz="1500" dirty="0"/>
              <a:t>元素。</a:t>
            </a:r>
            <a:endParaRPr lang="zh-CN" altLang="en-US" sz="1500" dirty="0"/>
          </a:p>
          <a:p>
            <a:pPr>
              <a:lnSpc>
                <a:spcPct val="100000"/>
              </a:lnSpc>
            </a:pPr>
            <a:r>
              <a:rPr lang="zh-CN" altLang="en-US" sz="1500" dirty="0"/>
              <a:t>伪类选择器：选择</a:t>
            </a:r>
            <a:r>
              <a:rPr lang="en-US" altLang="zh-CN" sz="1500" dirty="0"/>
              <a:t> HTML </a:t>
            </a:r>
            <a:r>
              <a:rPr lang="zh-CN" altLang="en-US" sz="1500" dirty="0"/>
              <a:t>文档中的元素的特定状态或位置，而不仅仅是元素自身的属性。伪类选择器以冒号（</a:t>
            </a:r>
            <a:r>
              <a:rPr lang="en-US" altLang="zh-CN" sz="1500" dirty="0"/>
              <a:t>:</a:t>
            </a:r>
            <a:r>
              <a:rPr lang="zh-CN" altLang="en-US" sz="1500" dirty="0"/>
              <a:t>）开头，通常用于为用户交互、文档结构或其他条件下的元素应用样式。这些条件可以包括鼠标悬停（</a:t>
            </a:r>
            <a:r>
              <a:rPr lang="en-US" altLang="zh-CN" sz="1500" dirty="0"/>
              <a:t>:hover </a:t>
            </a:r>
            <a:r>
              <a:rPr lang="zh-CN" altLang="en-US" sz="1500" dirty="0"/>
              <a:t>）、链接状态（</a:t>
            </a:r>
            <a:r>
              <a:rPr lang="en-US" altLang="zh-CN" sz="1500" dirty="0"/>
              <a:t>:active</a:t>
            </a:r>
            <a:r>
              <a:rPr lang="zh-CN" altLang="en-US" sz="1500" dirty="0"/>
              <a:t>）、第一个子元素（</a:t>
            </a:r>
            <a:r>
              <a:rPr lang="en-US" altLang="zh-CN" sz="1500" dirty="0"/>
              <a:t>:first-child</a:t>
            </a:r>
            <a:r>
              <a:rPr lang="zh-CN" altLang="en-US" sz="1500" dirty="0"/>
              <a:t>）等。</a:t>
            </a:r>
            <a:endParaRPr lang="zh-CN" altLang="en-US" sz="1500" dirty="0"/>
          </a:p>
        </p:txBody>
      </p:sp>
      <p:sp>
        <p:nvSpPr>
          <p:cNvPr id="5" name="文本框 4"/>
          <p:cNvSpPr txBox="1"/>
          <p:nvPr/>
        </p:nvSpPr>
        <p:spPr>
          <a:xfrm>
            <a:off x="4754880" y="5872480"/>
            <a:ext cx="7001510" cy="985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>
                <a:solidFill>
                  <a:srgbClr val="FF0000"/>
                </a:solidFill>
              </a:rPr>
              <a:t>CSS </a:t>
            </a:r>
            <a:r>
              <a:rPr lang="zh-CN" altLang="en-US" sz="1600">
                <a:solidFill>
                  <a:srgbClr val="FF0000"/>
                </a:solidFill>
              </a:rPr>
              <a:t>中，样式的优先级顺序为：内联样式</a:t>
            </a:r>
            <a:r>
              <a:rPr lang="en-US" altLang="zh-CN" sz="1600">
                <a:solidFill>
                  <a:srgbClr val="FF0000"/>
                </a:solidFill>
              </a:rPr>
              <a:t> &gt; ID</a:t>
            </a:r>
            <a:r>
              <a:rPr lang="zh-CN" altLang="en-US" sz="1600">
                <a:solidFill>
                  <a:srgbClr val="FF0000"/>
                </a:solidFill>
              </a:rPr>
              <a:t>选择器</a:t>
            </a:r>
            <a:r>
              <a:rPr lang="en-US" altLang="zh-CN" sz="1600">
                <a:solidFill>
                  <a:srgbClr val="FF0000"/>
                </a:solidFill>
              </a:rPr>
              <a:t> &gt; </a:t>
            </a:r>
            <a:r>
              <a:rPr lang="zh-CN" altLang="en-US" sz="1600">
                <a:solidFill>
                  <a:srgbClr val="FF0000"/>
                </a:solidFill>
              </a:rPr>
              <a:t>类选择器、属性选择器、伪类选择器</a:t>
            </a:r>
            <a:r>
              <a:rPr lang="en-US" altLang="zh-CN" sz="1600">
                <a:solidFill>
                  <a:srgbClr val="FF0000"/>
                </a:solidFill>
              </a:rPr>
              <a:t> &gt; </a:t>
            </a:r>
            <a:r>
              <a:rPr lang="zh-CN" altLang="en-US" sz="1600">
                <a:solidFill>
                  <a:srgbClr val="FF0000"/>
                </a:solidFill>
              </a:rPr>
              <a:t>元素选择器</a:t>
            </a:r>
            <a:r>
              <a:rPr lang="en-US" altLang="zh-CN" sz="1600">
                <a:solidFill>
                  <a:srgbClr val="FF0000"/>
                </a:solidFill>
              </a:rPr>
              <a:t> &gt; </a:t>
            </a:r>
            <a:r>
              <a:rPr lang="zh-CN" altLang="en-US" sz="1600">
                <a:solidFill>
                  <a:srgbClr val="FF0000"/>
                </a:solidFill>
              </a:rPr>
              <a:t>伪元素选择器</a:t>
            </a:r>
            <a:r>
              <a:rPr lang="en-US" altLang="zh-CN" sz="1600">
                <a:solidFill>
                  <a:srgbClr val="FF0000"/>
                </a:solidFill>
              </a:rPr>
              <a:t> &gt; </a:t>
            </a:r>
            <a:r>
              <a:rPr lang="zh-CN" altLang="en-US" sz="1600">
                <a:solidFill>
                  <a:srgbClr val="FF0000"/>
                </a:solidFill>
              </a:rPr>
              <a:t>通用选择器，且在样式表链接时后链接的规则覆盖先链接的规则，而</a:t>
            </a:r>
            <a:r>
              <a:rPr lang="en-US" altLang="zh-CN" sz="1600">
                <a:solidFill>
                  <a:srgbClr val="FF0000"/>
                </a:solidFill>
              </a:rPr>
              <a:t>! important</a:t>
            </a:r>
            <a:r>
              <a:rPr lang="zh-CN" altLang="en-US" sz="1600">
                <a:solidFill>
                  <a:srgbClr val="FF0000"/>
                </a:solidFill>
              </a:rPr>
              <a:t>标志可覆盖所有其他规则。</a:t>
            </a:r>
            <a:endParaRPr lang="zh-CN" alt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128262" y="1999734"/>
            <a:ext cx="1935480" cy="2214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38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+mj-ea"/>
                <a:ea typeface="+mj-ea"/>
              </a:rPr>
              <a:t>04</a:t>
            </a:r>
            <a:endParaRPr lang="zh-CN" altLang="en-US" sz="138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80371" y="4093029"/>
            <a:ext cx="1031258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3565754" y="4313746"/>
            <a:ext cx="50604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</a:rPr>
              <a:t>JavaScript</a:t>
            </a:r>
            <a:endParaRPr lang="en-US" altLang="zh-CN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0100" y="1595120"/>
            <a:ext cx="10515600" cy="4351338"/>
          </a:xfrm>
        </p:spPr>
        <p:txBody>
          <a:bodyPr>
            <a:normAutofit fontScale="8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JavaScript </a:t>
            </a:r>
            <a:r>
              <a:rPr lang="zh-CN" altLang="en-US" dirty="0"/>
              <a:t>是一种轻量级、解释型、面向对象的脚本语言。它主要被设计用于在网页上实现动态效果，增加用户与网页的交互性。作为一种客户端脚本语言，</a:t>
            </a:r>
            <a:r>
              <a:rPr lang="en-US" altLang="zh-CN" dirty="0"/>
              <a:t>JavaScript </a:t>
            </a:r>
            <a:r>
              <a:rPr lang="zh-CN" altLang="en-US" dirty="0"/>
              <a:t>可以直接嵌入</a:t>
            </a:r>
            <a:r>
              <a:rPr lang="en-US" altLang="zh-CN" dirty="0"/>
              <a:t> HTML</a:t>
            </a:r>
            <a:r>
              <a:rPr lang="zh-CN" altLang="en-US" dirty="0"/>
              <a:t>，并在浏览器中执行。与</a:t>
            </a:r>
            <a:r>
              <a:rPr lang="en-US" altLang="zh-CN" dirty="0"/>
              <a:t> HTML </a:t>
            </a:r>
            <a:r>
              <a:rPr lang="zh-CN" altLang="en-US" dirty="0"/>
              <a:t>和</a:t>
            </a:r>
            <a:r>
              <a:rPr lang="en-US" altLang="zh-CN" dirty="0"/>
              <a:t> CSS </a:t>
            </a:r>
            <a:r>
              <a:rPr lang="zh-CN" altLang="en-US" dirty="0"/>
              <a:t>不同，</a:t>
            </a:r>
            <a:r>
              <a:rPr lang="en-US" altLang="zh-CN" dirty="0"/>
              <a:t>JavaScript </a:t>
            </a:r>
            <a:r>
              <a:rPr lang="zh-CN" altLang="en-US" dirty="0"/>
              <a:t>使得网页不再是静态的，而是可以根据用户的操作动态变化的。</a:t>
            </a:r>
            <a:r>
              <a:rPr lang="en-US" altLang="zh-CN" dirty="0"/>
              <a:t>JavaScript </a:t>
            </a:r>
            <a:r>
              <a:rPr lang="zh-CN" altLang="en-US" dirty="0"/>
              <a:t>的语法灵活，易于学习，是前端开发的核心技术之一。它使得开发者可以通过处理用户输入、修改页面内容、与服务器进行交互等方式，为用户提供更富有体验的网页。</a:t>
            </a:r>
            <a:r>
              <a:rPr lang="en-US" altLang="zh-CN" dirty="0"/>
              <a:t>JavaScript </a:t>
            </a:r>
            <a:r>
              <a:rPr lang="zh-CN" altLang="en-US" dirty="0"/>
              <a:t>在前端开发中扮演着重要的角色，其应用领域包括但不限于：客户端脚本：</a:t>
            </a:r>
            <a:r>
              <a:rPr lang="en-US" altLang="zh-CN" dirty="0"/>
              <a:t> </a:t>
            </a:r>
            <a:r>
              <a:rPr lang="zh-CN" altLang="en-US" dirty="0"/>
              <a:t>用于在用户浏览器中执行，实现动态效果和用户交互。网页开发：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/>
              <a:t> HTML </a:t>
            </a:r>
            <a:r>
              <a:rPr lang="zh-CN" altLang="en-US" dirty="0"/>
              <a:t>和</a:t>
            </a:r>
            <a:r>
              <a:rPr lang="en-US" altLang="zh-CN" dirty="0"/>
              <a:t> CSS </a:t>
            </a:r>
            <a:r>
              <a:rPr lang="zh-CN" altLang="en-US" dirty="0"/>
              <a:t>协同工作，使得网页具有更强的交互性和动态性。后端开发：</a:t>
            </a:r>
            <a:r>
              <a:rPr lang="en-US" altLang="zh-CN" dirty="0"/>
              <a:t> </a:t>
            </a:r>
            <a:r>
              <a:rPr lang="zh-CN" altLang="en-US" dirty="0"/>
              <a:t>使用</a:t>
            </a:r>
            <a:r>
              <a:rPr lang="en-US" altLang="zh-CN" dirty="0"/>
              <a:t> Node.js</a:t>
            </a:r>
            <a:r>
              <a:rPr lang="zh-CN" altLang="en-US" dirty="0"/>
              <a:t>，</a:t>
            </a:r>
            <a:r>
              <a:rPr lang="en-US" altLang="zh-CN" dirty="0"/>
              <a:t>JavaScript </a:t>
            </a:r>
            <a:r>
              <a:rPr lang="zh-CN" altLang="en-US" dirty="0"/>
              <a:t>也可以在服务器端运行，实现服务器端应用的开发。总的来说，</a:t>
            </a:r>
            <a:r>
              <a:rPr lang="en-US" altLang="zh-CN" dirty="0"/>
              <a:t>JavaScript </a:t>
            </a:r>
            <a:r>
              <a:rPr lang="zh-CN" altLang="en-US" dirty="0"/>
              <a:t>作为一门语言在前端开发中的重要性不断上升，学习它将为学生打开广阔的编程世界，同时也为他们日后深入学习其他编程语言奠定坚实基础。</a:t>
            </a:r>
            <a:endParaRPr lang="zh-CN" altLang="en-US" dirty="0"/>
          </a:p>
          <a:p>
            <a:pPr>
              <a:lnSpc>
                <a:spcPct val="10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524000" y="2828836"/>
            <a:ext cx="289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7200" dirty="0">
                <a:gradFill flip="none" rotWithShape="1"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2700000" scaled="1"/>
                  <a:tileRect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目录</a:t>
            </a:r>
            <a:endParaRPr lang="zh-CN" altLang="en-US" sz="7200" dirty="0">
              <a:gradFill flip="none" rotWithShape="1">
                <a:gsLst>
                  <a:gs pos="76000">
                    <a:srgbClr val="0E87DA"/>
                  </a:gs>
                  <a:gs pos="0">
                    <a:srgbClr val="02ACE3"/>
                  </a:gs>
                </a:gsLst>
                <a:lin ang="2700000" scaled="1"/>
                <a:tileRect/>
              </a:gra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45245" y="1803346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600" dirty="0">
                <a:gradFill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01</a:t>
            </a:r>
            <a:endParaRPr lang="zh-CN" altLang="en-US" sz="3600" dirty="0">
              <a:gradFill>
                <a:gsLst>
                  <a:gs pos="76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797745" y="1834124"/>
            <a:ext cx="34340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介绍</a:t>
            </a:r>
            <a:r>
              <a:rPr lang="zh-CN" altLang="en-US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以及环境</a:t>
            </a:r>
            <a:r>
              <a:rPr lang="zh-CN" altLang="en-US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配置</a:t>
            </a:r>
            <a:endParaRPr lang="zh-CN" altLang="en-US" sz="3200" dirty="0">
              <a:solidFill>
                <a:srgbClr val="000000"/>
              </a:soli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7667103" y="1959824"/>
            <a:ext cx="0" cy="333375"/>
          </a:xfrm>
          <a:prstGeom prst="line">
            <a:avLst/>
          </a:prstGeom>
          <a:noFill/>
          <a:ln w="9525" cap="flat" cmpd="sng" algn="ctr">
            <a:solidFill>
              <a:srgbClr val="02ACE3"/>
            </a:solidFill>
            <a:prstDash val="solid"/>
            <a:miter lim="800000"/>
          </a:ln>
          <a:effectLst/>
        </p:spPr>
      </p:cxnSp>
      <p:sp>
        <p:nvSpPr>
          <p:cNvPr id="19" name="文本框 18"/>
          <p:cNvSpPr txBox="1"/>
          <p:nvPr/>
        </p:nvSpPr>
        <p:spPr>
          <a:xfrm>
            <a:off x="6845245" y="267167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gradFill>
                  <a:gsLst>
                    <a:gs pos="92000">
                      <a:schemeClr val="accent3"/>
                    </a:gs>
                    <a:gs pos="0">
                      <a:schemeClr val="accent1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</a:rPr>
              <a:t>02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gradFill>
                <a:gsLst>
                  <a:gs pos="76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797745" y="270245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HTML</a:t>
            </a:r>
            <a:endParaRPr lang="en-US" altLang="zh-CN" sz="3200" dirty="0">
              <a:solidFill>
                <a:srgbClr val="000000"/>
              </a:soli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667103" y="2828150"/>
            <a:ext cx="0" cy="333375"/>
          </a:xfrm>
          <a:prstGeom prst="line">
            <a:avLst/>
          </a:prstGeom>
          <a:noFill/>
          <a:ln w="9525" cap="flat" cmpd="sng" algn="ctr">
            <a:solidFill>
              <a:srgbClr val="02ACE3"/>
            </a:solidFill>
            <a:prstDash val="solid"/>
            <a:miter lim="800000"/>
          </a:ln>
          <a:effectLst/>
        </p:spPr>
      </p:cxnSp>
      <p:sp>
        <p:nvSpPr>
          <p:cNvPr id="22" name="文本框 21"/>
          <p:cNvSpPr txBox="1"/>
          <p:nvPr/>
        </p:nvSpPr>
        <p:spPr>
          <a:xfrm>
            <a:off x="6845245" y="3539998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gradFill>
                  <a:gsLst>
                    <a:gs pos="92000">
                      <a:schemeClr val="accent3"/>
                    </a:gs>
                    <a:gs pos="0">
                      <a:schemeClr val="accent1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</a:rPr>
              <a:t>03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gradFill>
                <a:gsLst>
                  <a:gs pos="76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797745" y="3570776"/>
            <a:ext cx="792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CSS</a:t>
            </a:r>
            <a:endParaRPr lang="en-US" altLang="zh-CN" sz="3200" dirty="0">
              <a:solidFill>
                <a:srgbClr val="000000"/>
              </a:soli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7667103" y="3696476"/>
            <a:ext cx="0" cy="333375"/>
          </a:xfrm>
          <a:prstGeom prst="line">
            <a:avLst/>
          </a:prstGeom>
          <a:noFill/>
          <a:ln w="9525" cap="flat" cmpd="sng" algn="ctr">
            <a:solidFill>
              <a:srgbClr val="02ACE3"/>
            </a:solidFill>
            <a:prstDash val="solid"/>
            <a:miter lim="800000"/>
          </a:ln>
          <a:effectLst/>
        </p:spPr>
      </p:cxnSp>
      <p:sp>
        <p:nvSpPr>
          <p:cNvPr id="2" name="文本框 1"/>
          <p:cNvSpPr txBox="1"/>
          <p:nvPr/>
        </p:nvSpPr>
        <p:spPr>
          <a:xfrm>
            <a:off x="6845245" y="4439102"/>
            <a:ext cx="691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gradFill>
                  <a:gsLst>
                    <a:gs pos="92000">
                      <a:schemeClr val="accent3"/>
                    </a:gs>
                    <a:gs pos="0">
                      <a:schemeClr val="accent1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76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effectLst/>
                <a:uLnTx/>
                <a:uFillTx/>
                <a:latin typeface="思源黑体 CN" panose="020B0500000000000000" pitchFamily="34" charset="-122"/>
                <a:ea typeface="思源黑体 CN" panose="020B0500000000000000" pitchFamily="34" charset="-122"/>
              </a:rPr>
              <a:t>04</a:t>
            </a:r>
            <a:endParaRPr kumimoji="0" lang="zh-CN" altLang="en-US" sz="3600" b="0" i="0" u="none" strike="noStrike" kern="0" cap="none" spc="0" normalizeH="0" baseline="0" noProof="0" dirty="0">
              <a:ln>
                <a:noFill/>
              </a:ln>
              <a:gradFill>
                <a:gsLst>
                  <a:gs pos="76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effectLst/>
              <a:uLnTx/>
              <a:uFillTx/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97745" y="446988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JavaScript</a:t>
            </a:r>
            <a:endParaRPr lang="en-US" altLang="zh-CN" sz="3200" dirty="0">
              <a:solidFill>
                <a:srgbClr val="000000"/>
              </a:soli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7667103" y="4595580"/>
            <a:ext cx="0" cy="333375"/>
          </a:xfrm>
          <a:prstGeom prst="line">
            <a:avLst/>
          </a:prstGeom>
          <a:noFill/>
          <a:ln w="9525" cap="flat" cmpd="sng" algn="ctr">
            <a:solidFill>
              <a:srgbClr val="02ACE3"/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变量以及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326"/>
            <a:ext cx="10515600" cy="474145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变量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 JavaScript </a:t>
            </a:r>
            <a:r>
              <a:rPr lang="zh-CN" altLang="en-US" dirty="0"/>
              <a:t>中，使用</a:t>
            </a:r>
            <a:r>
              <a:rPr lang="en-US" altLang="zh-CN" dirty="0"/>
              <a:t> var</a:t>
            </a:r>
            <a:r>
              <a:rPr lang="zh-CN" altLang="en-US" dirty="0"/>
              <a:t>、</a:t>
            </a:r>
            <a:r>
              <a:rPr lang="en-US" altLang="zh-CN" dirty="0"/>
              <a:t>let </a:t>
            </a:r>
            <a:r>
              <a:rPr lang="zh-CN" altLang="en-US" dirty="0"/>
              <a:t>或</a:t>
            </a:r>
            <a:r>
              <a:rPr lang="en-US" altLang="zh-CN" dirty="0"/>
              <a:t> const </a:t>
            </a:r>
            <a:r>
              <a:rPr lang="zh-CN" altLang="en-US" dirty="0"/>
              <a:t>关键字声明变量：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数据类型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en-US" altLang="zh-CN" dirty="0"/>
              <a:t>JavaScript </a:t>
            </a:r>
            <a:r>
              <a:rPr lang="zh-CN" altLang="en-US" dirty="0"/>
              <a:t>有一些基本的数据类型：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字符串（</a:t>
            </a:r>
            <a:r>
              <a:rPr lang="en-US" altLang="zh-CN" dirty="0"/>
              <a:t>String</a:t>
            </a:r>
            <a:r>
              <a:rPr lang="zh-CN" altLang="en-US" dirty="0"/>
              <a:t>）：</a:t>
            </a:r>
            <a:r>
              <a:rPr lang="en-US" altLang="zh-CN" dirty="0"/>
              <a:t> </a:t>
            </a:r>
            <a:r>
              <a:rPr lang="zh-CN" altLang="en-US" dirty="0"/>
              <a:t>用于表示文本。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数字（</a:t>
            </a:r>
            <a:r>
              <a:rPr lang="en-US" altLang="zh-CN" dirty="0"/>
              <a:t>Number</a:t>
            </a:r>
            <a:r>
              <a:rPr lang="zh-CN" altLang="en-US" dirty="0"/>
              <a:t>）：</a:t>
            </a:r>
            <a:r>
              <a:rPr lang="en-US" altLang="zh-CN" dirty="0"/>
              <a:t> </a:t>
            </a:r>
            <a:r>
              <a:rPr lang="zh-CN" altLang="en-US" dirty="0"/>
              <a:t>用于表示数值。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布尔值（</a:t>
            </a:r>
            <a:r>
              <a:rPr lang="en-US" altLang="zh-CN" dirty="0"/>
              <a:t>Boolean</a:t>
            </a:r>
            <a:r>
              <a:rPr lang="zh-CN" altLang="en-US" dirty="0"/>
              <a:t>）：</a:t>
            </a:r>
            <a:r>
              <a:rPr lang="en-US" altLang="zh-CN" dirty="0"/>
              <a:t> </a:t>
            </a:r>
            <a:r>
              <a:rPr lang="zh-CN" altLang="en-US" dirty="0"/>
              <a:t>用于表示真（</a:t>
            </a:r>
            <a:r>
              <a:rPr lang="en-US" altLang="zh-CN" dirty="0"/>
              <a:t>true</a:t>
            </a:r>
            <a:r>
              <a:rPr lang="zh-CN" altLang="en-US" dirty="0"/>
              <a:t>）或假（</a:t>
            </a:r>
            <a:r>
              <a:rPr lang="en-US" altLang="zh-CN" dirty="0"/>
              <a:t>false</a:t>
            </a:r>
            <a:r>
              <a:rPr lang="zh-CN" altLang="en-US" dirty="0"/>
              <a:t>）。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未定义（</a:t>
            </a:r>
            <a:r>
              <a:rPr lang="en-US" altLang="zh-CN" dirty="0"/>
              <a:t>Undefined</a:t>
            </a:r>
            <a:r>
              <a:rPr lang="zh-CN" altLang="en-US" dirty="0"/>
              <a:t>）：</a:t>
            </a:r>
            <a:r>
              <a:rPr lang="en-US" altLang="zh-CN" dirty="0"/>
              <a:t> </a:t>
            </a:r>
            <a:r>
              <a:rPr lang="zh-CN" altLang="en-US" dirty="0"/>
              <a:t>表示变量声明但未初始化。</a:t>
            </a:r>
            <a:endParaRPr lang="zh-CN" altLang="en-US" dirty="0"/>
          </a:p>
          <a:p>
            <a:pPr>
              <a:lnSpc>
                <a:spcPct val="100000"/>
              </a:lnSpc>
            </a:pPr>
            <a:r>
              <a:rPr lang="zh-CN" altLang="en-US" dirty="0"/>
              <a:t>空值（</a:t>
            </a:r>
            <a:r>
              <a:rPr lang="en-US" altLang="zh-CN" dirty="0"/>
              <a:t>Null</a:t>
            </a:r>
            <a:r>
              <a:rPr lang="zh-CN" altLang="en-US" dirty="0"/>
              <a:t>）：</a:t>
            </a:r>
            <a:r>
              <a:rPr lang="en-US" altLang="zh-CN" dirty="0"/>
              <a:t> </a:t>
            </a:r>
            <a:r>
              <a:rPr lang="zh-CN" altLang="en-US" dirty="0"/>
              <a:t>表示空或无值。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9870" y="2928620"/>
            <a:ext cx="554228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条件语句、循环语句、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3326"/>
            <a:ext cx="10515600" cy="4741453"/>
          </a:xfrm>
        </p:spPr>
        <p:txBody>
          <a:bodyPr>
            <a:normAutofit fontScale="70000"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if </a:t>
            </a:r>
            <a:r>
              <a:rPr lang="zh-CN" altLang="en-US" dirty="0"/>
              <a:t>语句：用于执行一个代码块，当指定的条件为真（</a:t>
            </a:r>
            <a:r>
              <a:rPr lang="en-US" altLang="zh-CN" dirty="0"/>
              <a:t>true</a:t>
            </a:r>
            <a:r>
              <a:rPr lang="zh-CN" altLang="en-US" dirty="0"/>
              <a:t>）时执行。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else </a:t>
            </a:r>
            <a:r>
              <a:rPr lang="zh-CN" altLang="en-US" dirty="0"/>
              <a:t>语句：用于在上一个</a:t>
            </a:r>
            <a:r>
              <a:rPr lang="en-US" altLang="zh-CN" dirty="0"/>
              <a:t> if </a:t>
            </a:r>
            <a:r>
              <a:rPr lang="zh-CN" altLang="en-US" dirty="0"/>
              <a:t>和所有的</a:t>
            </a:r>
            <a:r>
              <a:rPr lang="en-US" altLang="zh-CN" dirty="0"/>
              <a:t> else if </a:t>
            </a:r>
            <a:r>
              <a:rPr lang="zh-CN" altLang="en-US" dirty="0"/>
              <a:t>都为假时执行的代码块。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else if </a:t>
            </a:r>
            <a:r>
              <a:rPr lang="zh-CN" altLang="en-US" dirty="0"/>
              <a:t>语句：用于在上一个</a:t>
            </a:r>
            <a:r>
              <a:rPr lang="en-US" altLang="zh-CN" dirty="0"/>
              <a:t> if </a:t>
            </a:r>
            <a:r>
              <a:rPr lang="zh-CN" altLang="en-US" dirty="0"/>
              <a:t>语句条件为假时，检查另一个条件。可以有多个</a:t>
            </a:r>
            <a:r>
              <a:rPr lang="en-US" altLang="zh-CN" dirty="0"/>
              <a:t> else if </a:t>
            </a:r>
            <a:r>
              <a:rPr lang="zh-CN" altLang="en-US" dirty="0"/>
              <a:t>语句。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for </a:t>
            </a:r>
            <a:r>
              <a:rPr lang="zh-CN" altLang="en-US" dirty="0"/>
              <a:t>循环：是一种常见的循环结构，用于按照指定的条件重复执行代码块。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while </a:t>
            </a:r>
            <a:r>
              <a:rPr lang="zh-CN" altLang="en-US" dirty="0"/>
              <a:t>循环会在指定的条件为真时执行代码块。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do...while </a:t>
            </a:r>
            <a:r>
              <a:rPr lang="zh-CN" altLang="en-US" dirty="0"/>
              <a:t>循环会先执行一次代码块，然后检查指定的条件是否为真，如果为真，则重复执行。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循环中，可以使用</a:t>
            </a:r>
            <a:r>
              <a:rPr lang="en-US" altLang="zh-CN" dirty="0"/>
              <a:t> break </a:t>
            </a:r>
            <a:r>
              <a:rPr lang="zh-CN" altLang="en-US" dirty="0"/>
              <a:t>和</a:t>
            </a:r>
            <a:r>
              <a:rPr lang="en-US" altLang="zh-CN" dirty="0"/>
              <a:t> continue </a:t>
            </a:r>
            <a:r>
              <a:rPr lang="zh-CN" altLang="en-US" dirty="0"/>
              <a:t>来控制循环的流程：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break </a:t>
            </a:r>
            <a:r>
              <a:rPr lang="zh-CN" altLang="en-US" dirty="0"/>
              <a:t>用于跳出循环，结束循环的执行。</a:t>
            </a:r>
            <a:endParaRPr lang="zh-CN" altLang="en-US" dirty="0"/>
          </a:p>
          <a:p>
            <a:pPr>
              <a:lnSpc>
                <a:spcPct val="110000"/>
              </a:lnSpc>
            </a:pPr>
            <a:r>
              <a:rPr lang="en-US" altLang="zh-CN" dirty="0"/>
              <a:t>continue </a:t>
            </a:r>
            <a:r>
              <a:rPr lang="zh-CN" altLang="en-US" dirty="0"/>
              <a:t>用于跳过当前循环中的剩余代码，继续下一次循环。</a:t>
            </a:r>
            <a:endParaRPr lang="zh-CN" altLang="en-US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  <a:p>
            <a:pPr>
              <a:lnSpc>
                <a:spcPct val="11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261359" y="2048161"/>
            <a:ext cx="5669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36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区块链第</a:t>
            </a:r>
            <a:r>
              <a:rPr lang="zh-CN" altLang="en-US" sz="36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二次例会到此结束</a:t>
            </a:r>
            <a:endParaRPr lang="zh-CN" altLang="en-US" sz="36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9123217" y="5610101"/>
            <a:ext cx="2098965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8" name="文本框 17"/>
          <p:cNvSpPr txBox="1"/>
          <p:nvPr/>
        </p:nvSpPr>
        <p:spPr>
          <a:xfrm>
            <a:off x="8834161" y="5724635"/>
            <a:ext cx="272912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24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主讲人：</a:t>
            </a:r>
            <a:r>
              <a:rPr lang="zh-CN" altLang="en-US" sz="2400" dirty="0">
                <a:solidFill>
                  <a:srgbClr val="000000"/>
                </a:solidFill>
                <a:latin typeface="思源黑体 CN" panose="020B0500000000000000" pitchFamily="34" charset="-122"/>
                <a:ea typeface="思源黑体 CN" panose="020B0500000000000000" pitchFamily="34" charset="-122"/>
              </a:rPr>
              <a:t>包昀烨</a:t>
            </a:r>
            <a:endParaRPr lang="zh-CN" altLang="en-US" sz="2400" dirty="0">
              <a:solidFill>
                <a:srgbClr val="000000"/>
              </a:soli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480559" y="3037174"/>
            <a:ext cx="3230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zh-CN" altLang="en-US" sz="60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思源黑体 CN" panose="020B0500000000000000" pitchFamily="34" charset="-122"/>
                <a:ea typeface="思源黑体 CN" panose="020B0500000000000000" pitchFamily="34" charset="-122"/>
              </a:rPr>
              <a:t>前端基础</a:t>
            </a:r>
            <a:endParaRPr lang="zh-CN" altLang="en-US" sz="60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思源黑体 CN" panose="020B0500000000000000" pitchFamily="34" charset="-122"/>
              <a:ea typeface="思源黑体 CN" panose="020B0500000000000000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21026" y="1999734"/>
            <a:ext cx="2149949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380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+mj-ea"/>
                <a:ea typeface="+mj-ea"/>
              </a:rPr>
              <a:t>01</a:t>
            </a:r>
            <a:endParaRPr lang="zh-CN" altLang="en-US" sz="1380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80371" y="4093029"/>
            <a:ext cx="1031258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4329315" y="4303914"/>
            <a:ext cx="35333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</a:rPr>
              <a:t>介绍以及环境</a:t>
            </a:r>
            <a:r>
              <a:rPr lang="zh-CN" altLang="en-US" sz="4000" dirty="0">
                <a:solidFill>
                  <a:srgbClr val="000000"/>
                </a:solidFill>
                <a:latin typeface="+mj-ea"/>
                <a:ea typeface="+mj-ea"/>
              </a:rPr>
              <a:t>配置</a:t>
            </a:r>
            <a:endParaRPr lang="zh-CN" altLang="en-US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89"/>
          <a:stretch>
            <a:fillRect/>
          </a:stretch>
        </p:blipFill>
        <p:spPr>
          <a:xfrm>
            <a:off x="2164557" y="595123"/>
            <a:ext cx="7599759" cy="566775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65407" y="2093121"/>
            <a:ext cx="1378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Flutter and so on</a:t>
            </a:r>
            <a:endParaRPr lang="zh-CN" altLang="en-US" sz="10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13345" y="801370"/>
            <a:ext cx="2093595" cy="1091565"/>
          </a:xfrm>
          <a:prstGeom prst="rect">
            <a:avLst/>
          </a:prstGeom>
          <a:noFill/>
          <a:ln w="69850" cmpd="sng">
            <a:solidFill>
              <a:srgbClr val="00B0F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60" y="2569845"/>
            <a:ext cx="5665470" cy="2524125"/>
          </a:xfrm>
          <a:prstGeom prst="rect">
            <a:avLst/>
          </a:prstGeom>
          <a:ln w="28575" cmpd="sng">
            <a:solidFill>
              <a:srgbClr val="00B0F0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zh-CN" altLang="en-US" dirty="0"/>
              <a:t>前端？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4503"/>
            <a:ext cx="10515600" cy="468246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ClrTx/>
              <a:buSzTx/>
            </a:pPr>
            <a:r>
              <a:rPr lang="en-US" altLang="zh-CN" dirty="0"/>
              <a:t>​前端 指的是网站或应用中用户可以直接看到和交互的部分，也就</a:t>
            </a:r>
            <a:endParaRPr lang="en-US" altLang="zh-CN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altLang="zh-CN" dirty="0"/>
              <a:t>是“</a:t>
            </a:r>
            <a:r>
              <a:rPr lang="en-US" altLang="zh-CN" dirty="0"/>
              <a:t>网页界面”。</a:t>
            </a:r>
            <a:endParaRPr lang="en-US" altLang="zh-CN" dirty="0"/>
          </a:p>
          <a:p>
            <a:pPr algn="l">
              <a:lnSpc>
                <a:spcPct val="100000"/>
              </a:lnSpc>
              <a:buClrTx/>
              <a:buSzTx/>
            </a:pPr>
            <a:endParaRPr lang="en-US" altLang="zh-CN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altLang="zh-CN" dirty="0"/>
              <a:t>·前端开发的三项核心技术：</a:t>
            </a:r>
            <a:endParaRPr lang="en-US" altLang="zh-CN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altLang="zh-CN" dirty="0"/>
              <a:t>   HTML：定义网页的结构和内容（标题、段落、图片、表格等）</a:t>
            </a:r>
            <a:endParaRPr lang="en-US" altLang="zh-CN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altLang="zh-CN" dirty="0"/>
              <a:t>   CSS：控制网页的外观、颜色、布局和动画</a:t>
            </a:r>
            <a:endParaRPr lang="en-US" altLang="zh-CN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altLang="zh-CN" dirty="0"/>
              <a:t>   ·avaScript</a:t>
            </a:r>
            <a:r>
              <a:rPr lang="en-US" altLang="zh-CN" dirty="0"/>
              <a:t>：让网页能动、能交互，比如点击按钮响应、动态加 </a:t>
            </a:r>
            <a:endParaRPr lang="en-US" altLang="zh-CN" dirty="0"/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altLang="zh-CN" dirty="0"/>
              <a:t>    载数据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96635" y="2046605"/>
            <a:ext cx="5027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后端负责处理数据、存储和服务器端的逻辑。后端开发通常包括数据库管理、服务器配置以及与前端的接口交互等内容。后端开发者通常使用语言如</a:t>
            </a:r>
            <a:r>
              <a:rPr lang="en-US" altLang="zh-CN"/>
              <a:t>Java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Ruby</a:t>
            </a:r>
            <a:r>
              <a:rPr lang="zh-CN" altLang="en-US"/>
              <a:t>、</a:t>
            </a:r>
            <a:r>
              <a:rPr lang="en-US" altLang="zh-CN"/>
              <a:t>Node.js</a:t>
            </a:r>
            <a:r>
              <a:rPr lang="zh-CN" altLang="en-US"/>
              <a:t>等来编写服务端代码，并通过</a:t>
            </a:r>
            <a:r>
              <a:rPr lang="en-US" altLang="zh-CN"/>
              <a:t>API</a:t>
            </a:r>
            <a:r>
              <a:rPr lang="zh-CN" altLang="en-US"/>
              <a:t>接口将数据传递给前端。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环境配置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838200" y="1565910"/>
            <a:ext cx="9505315" cy="353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/>
              <a:t>·前往 VSCode 官网 ，建议下载 System Installer 版本的安装包，该版本安装在非用户目录。</a:t>
            </a:r>
            <a:endParaRPr lang="en-US" altLang="zh-CN" sz="2800" i="0" dirty="0"/>
          </a:p>
          <a:p>
            <a:r>
              <a:rPr lang="en-US" altLang="zh-CN" sz="2800" i="0" dirty="0"/>
              <a:t>·安装以下三个插件：</a:t>
            </a:r>
            <a:endParaRPr lang="en-US" altLang="zh-CN" sz="2800" i="0" dirty="0"/>
          </a:p>
          <a:p>
            <a:r>
              <a:rPr lang="en-US" altLang="zh-CN" sz="2800" b="1" i="0" dirty="0"/>
              <a:t>Chinese</a:t>
            </a:r>
            <a:r>
              <a:rPr lang="en-US" altLang="zh-CN" sz="2800" i="0" dirty="0"/>
              <a:t>：中文插件</a:t>
            </a:r>
            <a:endParaRPr lang="en-US" altLang="zh-CN" sz="2800" i="0" dirty="0"/>
          </a:p>
          <a:p>
            <a:r>
              <a:rPr lang="en-US" altLang="zh-CN" sz="2800" b="1" i="0" dirty="0"/>
              <a:t>HTML CSS Support</a:t>
            </a:r>
            <a:r>
              <a:rPr lang="en-US" altLang="zh-CN" sz="2800" i="0" dirty="0"/>
              <a:t>：写 CSS 代码快捷神器</a:t>
            </a:r>
            <a:endParaRPr lang="en-US" altLang="zh-CN" sz="2800" i="0" dirty="0"/>
          </a:p>
          <a:p>
            <a:r>
              <a:rPr lang="en-US" altLang="zh-CN" sz="2800" b="1" i="0" dirty="0"/>
              <a:t>Live Server</a:t>
            </a:r>
            <a:r>
              <a:rPr lang="en-US" altLang="zh-CN" sz="2800" i="0" dirty="0"/>
              <a:t>：可以在浏览器中实时预览页面的变化</a:t>
            </a:r>
            <a:endParaRPr lang="en-US" altLang="zh-CN" sz="2800" i="0" dirty="0"/>
          </a:p>
          <a:p>
            <a:r>
              <a:rPr lang="en-US" altLang="zh-CN" sz="2800" b="1" i="0" dirty="0"/>
              <a:t>Auto Rename Tag</a:t>
            </a:r>
            <a:r>
              <a:rPr lang="en-US" altLang="zh-CN" sz="2800" i="0" dirty="0"/>
              <a:t>：可以在修改 HTML 标签的时候同步修改与之匹配的另一个标签。</a:t>
            </a:r>
            <a:endParaRPr lang="en-US" altLang="zh-CN" sz="2800" i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021028" y="1999734"/>
            <a:ext cx="214994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altLang="zh-CN" sz="13800" dirty="0">
                <a:gradFill>
                  <a:gsLst>
                    <a:gs pos="92000">
                      <a:srgbClr val="0E87DA"/>
                    </a:gs>
                    <a:gs pos="0">
                      <a:srgbClr val="02ACE3"/>
                    </a:gs>
                  </a:gsLst>
                  <a:lin ang="5400000" scaled="1"/>
                </a:gradFill>
                <a:latin typeface="+mj-ea"/>
                <a:ea typeface="+mj-ea"/>
              </a:rPr>
              <a:t>02</a:t>
            </a:r>
            <a:endParaRPr lang="zh-CN" altLang="en-US" sz="13800" dirty="0">
              <a:gradFill>
                <a:gsLst>
                  <a:gs pos="92000">
                    <a:srgbClr val="0E87DA"/>
                  </a:gs>
                  <a:gs pos="0">
                    <a:srgbClr val="02ACE3"/>
                  </a:gs>
                </a:gsLst>
                <a:lin ang="5400000" scaled="1"/>
              </a:gra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5580371" y="4093029"/>
            <a:ext cx="1031258" cy="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50000">
                  <a:srgbClr val="02ACE3"/>
                </a:gs>
                <a:gs pos="51000">
                  <a:srgbClr val="FE8301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0" name="文本框 9"/>
          <p:cNvSpPr txBox="1"/>
          <p:nvPr/>
        </p:nvSpPr>
        <p:spPr>
          <a:xfrm>
            <a:off x="3565754" y="4313746"/>
            <a:ext cx="506049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zh-CN" sz="4000" dirty="0">
                <a:solidFill>
                  <a:srgbClr val="000000"/>
                </a:solidFill>
                <a:latin typeface="+mj-ea"/>
                <a:ea typeface="+mj-ea"/>
              </a:rPr>
              <a:t>HTML</a:t>
            </a:r>
            <a:endParaRPr lang="en-US" altLang="zh-CN" sz="400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HTML</a:t>
            </a:r>
            <a:r>
              <a:rPr lang="zh-CN" altLang="en-US" dirty="0"/>
              <a:t>是什么？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811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HTML(Hypertext Markup Language) </a:t>
            </a:r>
            <a:r>
              <a:rPr lang="zh-CN" altLang="en-US" dirty="0"/>
              <a:t>中文名就是</a:t>
            </a:r>
            <a:r>
              <a:rPr lang="en-US" altLang="zh-CN" dirty="0"/>
              <a:t> </a:t>
            </a:r>
            <a:r>
              <a:rPr lang="zh-CN" altLang="en-US" dirty="0"/>
              <a:t>超文本标记语言，用于创建网页的结构和内容。</a:t>
            </a:r>
            <a:r>
              <a:rPr lang="en-US" altLang="zh-CN" dirty="0"/>
              <a:t>HTML </a:t>
            </a:r>
            <a:r>
              <a:rPr lang="zh-CN" altLang="en-US" dirty="0"/>
              <a:t>是</a:t>
            </a:r>
            <a:r>
              <a:rPr lang="en-US" altLang="zh-CN" dirty="0"/>
              <a:t> Web </a:t>
            </a:r>
            <a:r>
              <a:rPr lang="zh-CN" altLang="en-US" dirty="0"/>
              <a:t>页面的基础，它描述了页面的语义结构，使浏览器能够正确地显示和解释内容。它使用一系列的标签（也称为元素）来定义文本、图像、链接、表格等在网页上的排布和呈现方式。</a:t>
            </a:r>
            <a:endParaRPr lang="en-US" altLang="zh-CN" dirty="0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831465" y="3017520"/>
            <a:ext cx="374650" cy="596900"/>
          </a:xfrm>
          <a:prstGeom prst="straightConnector1">
            <a:avLst/>
          </a:prstGeom>
          <a:ln w="825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内容占位符 2"/>
          <p:cNvSpPr>
            <a:spLocks noGrp="1"/>
          </p:cNvSpPr>
          <p:nvPr/>
        </p:nvSpPr>
        <p:spPr>
          <a:xfrm>
            <a:off x="996950" y="3614420"/>
            <a:ext cx="5471160" cy="7067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2C3E50"/>
                </a:solidFill>
                <a:latin typeface="+mn-ea"/>
                <a:cs typeface="+mn-ea"/>
                <a:sym typeface="+mn-ea"/>
              </a:rPr>
              <a:t>HTML </a:t>
            </a:r>
            <a:r>
              <a:rPr lang="zh-CN" altLang="en-US">
                <a:solidFill>
                  <a:srgbClr val="2C3E50"/>
                </a:solidFill>
                <a:latin typeface="+mn-ea"/>
                <a:cs typeface="+mn-ea"/>
                <a:sym typeface="+mn-ea"/>
              </a:rPr>
              <a:t>标签是由尖括号包围的关键字</a:t>
            </a:r>
            <a:endParaRPr lang="zh-CN" altLang="en-US" b="0" i="0">
              <a:solidFill>
                <a:srgbClr val="2C3E50"/>
              </a:solidFill>
              <a:latin typeface="+mn-ea"/>
              <a:cs typeface="+mn-ea"/>
            </a:endParaRPr>
          </a:p>
          <a:p>
            <a:endParaRPr lang="en-US" altLang="zh-CN" dirty="0">
              <a:latin typeface="+mn-ea"/>
              <a:cs typeface="+mn-ea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1139825" y="4297045"/>
            <a:ext cx="415925" cy="1482725"/>
          </a:xfrm>
          <a:prstGeom prst="leftBrace">
            <a:avLst>
              <a:gd name="adj1" fmla="val 100221"/>
              <a:gd name="adj2" fmla="val 50763"/>
            </a:avLst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1753870" y="4088765"/>
            <a:ext cx="8466455" cy="8274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latin typeface="+mn-ea"/>
                <a:cs typeface="+mn-ea"/>
              </a:rPr>
              <a:t>单标签（</a:t>
            </a:r>
            <a:r>
              <a:rPr lang="en-US" altLang="zh-CN" dirty="0">
                <a:latin typeface="+mn-ea"/>
                <a:cs typeface="+mn-ea"/>
              </a:rPr>
              <a:t>Self-closing tag</a:t>
            </a:r>
            <a:r>
              <a:rPr lang="zh-CN" altLang="en-US" dirty="0">
                <a:latin typeface="+mn-ea"/>
                <a:cs typeface="+mn-ea"/>
              </a:rPr>
              <a:t>）：是指不需要成对出现、没有内容的标签。它本身就能完成作用，不需要写开始和结束两部分。</a:t>
            </a:r>
            <a:endParaRPr lang="zh-CN" altLang="en-US" dirty="0">
              <a:latin typeface="+mn-ea"/>
              <a:cs typeface="+mn-ea"/>
            </a:endParaRPr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1753870" y="5180965"/>
            <a:ext cx="8466455" cy="827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>
                <a:latin typeface="+mn-ea"/>
                <a:cs typeface="+mn-ea"/>
              </a:rPr>
              <a:t>双标签（</a:t>
            </a:r>
            <a:r>
              <a:rPr lang="en-US" altLang="zh-CN" sz="2100" dirty="0">
                <a:latin typeface="+mn-ea"/>
                <a:cs typeface="+mn-ea"/>
              </a:rPr>
              <a:t>Paired tag</a:t>
            </a:r>
            <a:r>
              <a:rPr lang="zh-CN" altLang="en-US" sz="2100" dirty="0">
                <a:latin typeface="+mn-ea"/>
                <a:cs typeface="+mn-ea"/>
              </a:rPr>
              <a:t>）</a:t>
            </a:r>
            <a:r>
              <a:rPr lang="en-US" altLang="zh-CN" sz="2100" dirty="0">
                <a:latin typeface="+mn-ea"/>
                <a:cs typeface="+mn-ea"/>
              </a:rPr>
              <a:t> </a:t>
            </a:r>
            <a:r>
              <a:rPr lang="zh-CN" altLang="en-US" sz="2100" dirty="0">
                <a:latin typeface="+mn-ea"/>
                <a:cs typeface="+mn-ea"/>
              </a:rPr>
              <a:t>是指由开始标签和结束标签组成的一对标签，用来包裹内容或定义一个区域。开始标签写作</a:t>
            </a:r>
            <a:r>
              <a:rPr lang="en-US" altLang="zh-CN" sz="2100" dirty="0">
                <a:latin typeface="+mn-ea"/>
                <a:cs typeface="+mn-ea"/>
              </a:rPr>
              <a:t> &lt;</a:t>
            </a:r>
            <a:r>
              <a:rPr lang="zh-CN" altLang="en-US" sz="2100" dirty="0">
                <a:latin typeface="+mn-ea"/>
                <a:cs typeface="+mn-ea"/>
              </a:rPr>
              <a:t>标签名</a:t>
            </a:r>
            <a:r>
              <a:rPr lang="en-US" altLang="zh-CN" sz="2100" dirty="0">
                <a:latin typeface="+mn-ea"/>
                <a:cs typeface="+mn-ea"/>
              </a:rPr>
              <a:t>&gt;</a:t>
            </a:r>
            <a:r>
              <a:rPr lang="zh-CN" altLang="en-US" sz="2100" dirty="0">
                <a:latin typeface="+mn-ea"/>
                <a:cs typeface="+mn-ea"/>
              </a:rPr>
              <a:t>，结束标签写作</a:t>
            </a:r>
            <a:r>
              <a:rPr lang="en-US" altLang="zh-CN" sz="2100" dirty="0">
                <a:latin typeface="+mn-ea"/>
                <a:cs typeface="+mn-ea"/>
              </a:rPr>
              <a:t> &lt;/</a:t>
            </a:r>
            <a:r>
              <a:rPr lang="zh-CN" altLang="en-US" sz="2100" dirty="0">
                <a:latin typeface="+mn-ea"/>
                <a:cs typeface="+mn-ea"/>
              </a:rPr>
              <a:t>标签名</a:t>
            </a:r>
            <a:r>
              <a:rPr lang="en-US" altLang="zh-CN" sz="2100" dirty="0">
                <a:latin typeface="+mn-ea"/>
                <a:cs typeface="+mn-ea"/>
              </a:rPr>
              <a:t>&gt;</a:t>
            </a:r>
            <a:r>
              <a:rPr lang="zh-CN" altLang="en-US" sz="2100" dirty="0">
                <a:latin typeface="+mn-ea"/>
                <a:cs typeface="+mn-ea"/>
              </a:rPr>
              <a:t>，中间放要显示的内容。</a:t>
            </a:r>
            <a:endParaRPr lang="zh-CN" altLang="en-US" sz="2100" dirty="0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HTML</a:t>
            </a:r>
            <a:r>
              <a:rPr lang="zh-CN" altLang="en-US" dirty="0"/>
              <a:t>文件结构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1639570"/>
            <a:ext cx="11277600" cy="3981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56865" y="1633855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文档类型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21000" y="2002155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文档</a:t>
            </a:r>
            <a:r>
              <a:rPr lang="zh-CN" altLang="en-US">
                <a:solidFill>
                  <a:schemeClr val="bg1"/>
                </a:solidFill>
              </a:rPr>
              <a:t>声明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08760" y="2370455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网页信息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66545" y="4143375"/>
            <a:ext cx="1709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网页</a:t>
            </a:r>
            <a:r>
              <a:rPr lang="zh-CN" altLang="en-US">
                <a:solidFill>
                  <a:schemeClr val="bg1"/>
                </a:solidFill>
              </a:rPr>
              <a:t>内容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区块链PPT">
      <a:majorFont>
        <a:latin typeface="Times New Roman"/>
        <a:ea typeface="思源黑体 CN"/>
        <a:cs typeface=""/>
      </a:majorFont>
      <a:minorFont>
        <a:latin typeface="Times New Roman"/>
        <a:ea typeface="思源黑体 C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4755</Words>
  <Application>WPS 演示</Application>
  <PresentationFormat>宽屏</PresentationFormat>
  <Paragraphs>187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Arial</vt:lpstr>
      <vt:lpstr>宋体</vt:lpstr>
      <vt:lpstr>Wingdings</vt:lpstr>
      <vt:lpstr>思源黑体 CN</vt:lpstr>
      <vt:lpstr>思源黑体 CN Normal</vt:lpstr>
      <vt:lpstr>微软雅黑</vt:lpstr>
      <vt:lpstr>Arial Unicode MS</vt:lpstr>
      <vt:lpstr>Times New Roman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什么是前端？</vt:lpstr>
      <vt:lpstr>环境配置</vt:lpstr>
      <vt:lpstr>PowerPoint 演示文稿</vt:lpstr>
      <vt:lpstr>HTML是什么？</vt:lpstr>
      <vt:lpstr>HTML文件结构</vt:lpstr>
      <vt:lpstr> HTML 的基本语法</vt:lpstr>
      <vt:lpstr> HTML 的属性</vt:lpstr>
      <vt:lpstr>常见的HTML属性 </vt:lpstr>
      <vt:lpstr>区块：</vt:lpstr>
      <vt:lpstr>PowerPoint 演示文稿</vt:lpstr>
      <vt:lpstr>CSS是什么？（概念以及基本语法）</vt:lpstr>
      <vt:lpstr>导入方式</vt:lpstr>
      <vt:lpstr>选择器</vt:lpstr>
      <vt:lpstr>PowerPoint 演示文稿</vt:lpstr>
      <vt:lpstr>JavaScript是什么？</vt:lpstr>
      <vt:lpstr>变量以及数据类型</vt:lpstr>
      <vt:lpstr>条件语句、循环语句、函数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god Blues</dc:creator>
  <cp:lastModifiedBy>傻了吧唧</cp:lastModifiedBy>
  <cp:revision>25</cp:revision>
  <dcterms:created xsi:type="dcterms:W3CDTF">2025-10-06T13:36:00Z</dcterms:created>
  <dcterms:modified xsi:type="dcterms:W3CDTF">2025-10-19T13:04:24Z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BFB1D83A902D41549154544DA40F497B_12</vt:lpwstr>
  </property>
  <property fmtid="{D5CDD505-2E9C-101B-9397-08002B2CF9AE}" pid="3" name="KSOProductBuildVer">
    <vt:lpwstr>2052-12.1.0.22215</vt:lpwstr>
  </property>
</Properties>
</file>