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DM Sans" pitchFamily="2" charset="0"/>
      <p:regular r:id="rId11"/>
      <p:bold r:id="rId12"/>
    </p:embeddedFont>
    <p:embeddedFont>
      <p:font typeface="DM Sans Bold"/>
      <p:regular r:id="rId13"/>
    </p:embeddedFont>
    <p:embeddedFont>
      <p:font typeface="Montserrat Classic Bold"/>
      <p:regular r:id="rId14"/>
    </p:embeddedFont>
    <p:embeddedFont>
      <p:font typeface="Open Sauce Bold"/>
      <p:regular r:id="rId15"/>
    </p:embeddedFont>
    <p:embeddedFont>
      <p:font typeface="Oswald Bold"/>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100" d="100"/>
          <a:sy n="100" d="100"/>
        </p:scale>
        <p:origin x="1866" y="29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4334788" y="3039068"/>
            <a:ext cx="9618423" cy="4208864"/>
            <a:chOff x="0" y="0"/>
            <a:chExt cx="1857474" cy="812800"/>
          </a:xfrm>
        </p:grpSpPr>
        <p:sp>
          <p:nvSpPr>
            <p:cNvPr id="6" name="Freeform 6"/>
            <p:cNvSpPr/>
            <p:nvPr/>
          </p:nvSpPr>
          <p:spPr>
            <a:xfrm>
              <a:off x="0" y="0"/>
              <a:ext cx="1857474" cy="812800"/>
            </a:xfrm>
            <a:custGeom>
              <a:avLst/>
              <a:gdLst/>
              <a:ahLst/>
              <a:cxnLst/>
              <a:rect l="l" t="t" r="r" b="b"/>
              <a:pathLst>
                <a:path w="1857474" h="812800">
                  <a:moveTo>
                    <a:pt x="0" y="0"/>
                  </a:moveTo>
                  <a:lnTo>
                    <a:pt x="1857474" y="0"/>
                  </a:lnTo>
                  <a:lnTo>
                    <a:pt x="1857474"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47625"/>
              <a:ext cx="1857474" cy="860425"/>
            </a:xfrm>
            <a:prstGeom prst="rect">
              <a:avLst/>
            </a:prstGeom>
          </p:spPr>
          <p:txBody>
            <a:bodyPr lIns="50800" tIns="50800" rIns="50800" bIns="50800" rtlCol="0" anchor="ctr"/>
            <a:lstStyle/>
            <a:p>
              <a:pPr algn="ctr">
                <a:lnSpc>
                  <a:spcPts val="6629"/>
                </a:lnSpc>
              </a:pPr>
              <a:r>
                <a:rPr lang="en-US" sz="5099" b="1">
                  <a:solidFill>
                    <a:srgbClr val="040506"/>
                  </a:solidFill>
                  <a:latin typeface="Open Sauce Bold"/>
                  <a:ea typeface="Open Sauce Bold"/>
                  <a:cs typeface="Open Sauce Bold"/>
                  <a:sym typeface="Open Sauce Bold"/>
                </a:rPr>
                <a:t>DNA Sequence Matching Using Automata on Hardware</a:t>
              </a:r>
            </a:p>
          </p:txBody>
        </p:sp>
      </p:grpSp>
      <p:sp>
        <p:nvSpPr>
          <p:cNvPr id="8" name="TextBox 8"/>
          <p:cNvSpPr txBox="1"/>
          <p:nvPr/>
        </p:nvSpPr>
        <p:spPr>
          <a:xfrm>
            <a:off x="10525368" y="7959916"/>
            <a:ext cx="3906686" cy="1097160"/>
          </a:xfrm>
          <a:prstGeom prst="rect">
            <a:avLst/>
          </a:prstGeom>
        </p:spPr>
        <p:txBody>
          <a:bodyPr lIns="0" tIns="0" rIns="0" bIns="0" rtlCol="0" anchor="t">
            <a:spAutoFit/>
          </a:bodyPr>
          <a:lstStyle/>
          <a:p>
            <a:pPr algn="just">
              <a:lnSpc>
                <a:spcPts val="2859"/>
              </a:lnSpc>
            </a:pPr>
            <a:r>
              <a:rPr lang="en-US" sz="2199" b="1" dirty="0">
                <a:solidFill>
                  <a:srgbClr val="000000"/>
                </a:solidFill>
                <a:latin typeface="Open Sauce Bold"/>
                <a:ea typeface="Open Sauce Bold"/>
                <a:cs typeface="Open Sauce Bold"/>
                <a:sym typeface="Open Sauce Bold"/>
              </a:rPr>
              <a:t>BY</a:t>
            </a:r>
          </a:p>
          <a:p>
            <a:pPr algn="ctr">
              <a:lnSpc>
                <a:spcPts val="2859"/>
              </a:lnSpc>
            </a:pPr>
            <a:r>
              <a:rPr lang="en-US" sz="2199" b="1" dirty="0">
                <a:solidFill>
                  <a:srgbClr val="000000"/>
                </a:solidFill>
                <a:latin typeface="Open Sauce Bold"/>
                <a:ea typeface="Open Sauce Bold"/>
                <a:cs typeface="Open Sauce Bold"/>
                <a:sym typeface="Open Sauce Bold"/>
              </a:rPr>
              <a:t>ROHITH . M ( 192210434)</a:t>
            </a:r>
          </a:p>
          <a:p>
            <a:pPr algn="ctr">
              <a:lnSpc>
                <a:spcPts val="2859"/>
              </a:lnSpc>
              <a:spcBef>
                <a:spcPct val="0"/>
              </a:spcBef>
            </a:pPr>
            <a:r>
              <a:rPr lang="en-US" sz="2199" b="1" dirty="0">
                <a:solidFill>
                  <a:srgbClr val="000000"/>
                </a:solidFill>
                <a:latin typeface="Open Sauce Bold"/>
                <a:ea typeface="Open Sauce Bold"/>
                <a:cs typeface="Open Sauce Bold"/>
                <a:sym typeface="Open Sauce Bold"/>
              </a:rPr>
              <a:t>Arish Kumaran G (192211064)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3077406" y="6176363"/>
            <a:ext cx="7629294" cy="7828566"/>
          </a:xfrm>
          <a:custGeom>
            <a:avLst/>
            <a:gdLst/>
            <a:ahLst/>
            <a:cxnLst/>
            <a:rect l="l" t="t" r="r" b="b"/>
            <a:pathLst>
              <a:path w="7629294" h="7828566">
                <a:moveTo>
                  <a:pt x="0" y="0"/>
                </a:moveTo>
                <a:lnTo>
                  <a:pt x="7629293" y="0"/>
                </a:lnTo>
                <a:lnTo>
                  <a:pt x="7629293" y="7828567"/>
                </a:lnTo>
                <a:lnTo>
                  <a:pt x="0" y="78285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6204876" y="3481849"/>
            <a:ext cx="1400485" cy="4568934"/>
            <a:chOff x="0" y="0"/>
            <a:chExt cx="368852" cy="1203341"/>
          </a:xfrm>
        </p:grpSpPr>
        <p:sp>
          <p:nvSpPr>
            <p:cNvPr id="4" name="Freeform 4"/>
            <p:cNvSpPr/>
            <p:nvPr/>
          </p:nvSpPr>
          <p:spPr>
            <a:xfrm>
              <a:off x="0" y="0"/>
              <a:ext cx="368852" cy="1203341"/>
            </a:xfrm>
            <a:custGeom>
              <a:avLst/>
              <a:gdLst/>
              <a:ahLst/>
              <a:cxnLst/>
              <a:rect l="l" t="t" r="r" b="b"/>
              <a:pathLst>
                <a:path w="368852" h="1203341">
                  <a:moveTo>
                    <a:pt x="0" y="0"/>
                  </a:moveTo>
                  <a:lnTo>
                    <a:pt x="368852" y="0"/>
                  </a:lnTo>
                  <a:lnTo>
                    <a:pt x="368852" y="1203341"/>
                  </a:lnTo>
                  <a:lnTo>
                    <a:pt x="0" y="1203341"/>
                  </a:lnTo>
                  <a:close/>
                </a:path>
              </a:pathLst>
            </a:custGeom>
            <a:solidFill>
              <a:srgbClr val="CCCCCC"/>
            </a:solidFill>
          </p:spPr>
        </p:sp>
        <p:sp>
          <p:nvSpPr>
            <p:cNvPr id="5" name="TextBox 5"/>
            <p:cNvSpPr txBox="1"/>
            <p:nvPr/>
          </p:nvSpPr>
          <p:spPr>
            <a:xfrm>
              <a:off x="0" y="-19050"/>
              <a:ext cx="368852" cy="1222391"/>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5698950" y="1255197"/>
            <a:ext cx="7416941" cy="1683727"/>
          </a:xfrm>
          <a:prstGeom prst="rect">
            <a:avLst/>
          </a:prstGeom>
        </p:spPr>
        <p:txBody>
          <a:bodyPr lIns="0" tIns="0" rIns="0" bIns="0" rtlCol="0" anchor="t">
            <a:spAutoFit/>
          </a:bodyPr>
          <a:lstStyle/>
          <a:p>
            <a:pPr algn="ctr">
              <a:lnSpc>
                <a:spcPts val="13774"/>
              </a:lnSpc>
            </a:pPr>
            <a:r>
              <a:rPr lang="en-US" sz="9981" b="1" spc="978">
                <a:solidFill>
                  <a:srgbClr val="231F20"/>
                </a:solidFill>
                <a:latin typeface="Oswald Bold"/>
                <a:ea typeface="Oswald Bold"/>
                <a:cs typeface="Oswald Bold"/>
                <a:sym typeface="Oswald Bold"/>
              </a:rPr>
              <a:t>CONTENT</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6416908" y="3805337"/>
            <a:ext cx="937219" cy="657225"/>
          </a:xfrm>
          <a:prstGeom prst="rect">
            <a:avLst/>
          </a:prstGeom>
        </p:spPr>
        <p:txBody>
          <a:bodyPr lIns="0" tIns="0" rIns="0" bIns="0" rtlCol="0" anchor="t">
            <a:spAutoFit/>
          </a:bodyPr>
          <a:lstStyle/>
          <a:p>
            <a:pPr algn="ctr">
              <a:lnSpc>
                <a:spcPts val="5126"/>
              </a:lnSpc>
            </a:pPr>
            <a:r>
              <a:rPr lang="en-US" sz="4271" b="1" i="1">
                <a:solidFill>
                  <a:srgbClr val="363636"/>
                </a:solidFill>
                <a:latin typeface="Oswald Bold"/>
                <a:ea typeface="Oswald Bold"/>
                <a:cs typeface="Oswald Bold"/>
                <a:sym typeface="Oswald Bold"/>
              </a:rPr>
              <a:t>01</a:t>
            </a:r>
          </a:p>
        </p:txBody>
      </p:sp>
      <p:sp>
        <p:nvSpPr>
          <p:cNvPr id="9" name="TextBox 9"/>
          <p:cNvSpPr txBox="1"/>
          <p:nvPr/>
        </p:nvSpPr>
        <p:spPr>
          <a:xfrm>
            <a:off x="6416908" y="4602457"/>
            <a:ext cx="937219" cy="657225"/>
          </a:xfrm>
          <a:prstGeom prst="rect">
            <a:avLst/>
          </a:prstGeom>
        </p:spPr>
        <p:txBody>
          <a:bodyPr lIns="0" tIns="0" rIns="0" bIns="0" rtlCol="0" anchor="t">
            <a:spAutoFit/>
          </a:bodyPr>
          <a:lstStyle/>
          <a:p>
            <a:pPr algn="ctr">
              <a:lnSpc>
                <a:spcPts val="5126"/>
              </a:lnSpc>
            </a:pPr>
            <a:r>
              <a:rPr lang="en-US" sz="4271" b="1" i="1">
                <a:solidFill>
                  <a:srgbClr val="363636"/>
                </a:solidFill>
                <a:latin typeface="Oswald Bold"/>
                <a:ea typeface="Oswald Bold"/>
                <a:cs typeface="Oswald Bold"/>
                <a:sym typeface="Oswald Bold"/>
              </a:rPr>
              <a:t>02</a:t>
            </a:r>
          </a:p>
        </p:txBody>
      </p:sp>
      <p:sp>
        <p:nvSpPr>
          <p:cNvPr id="10" name="TextBox 10"/>
          <p:cNvSpPr txBox="1"/>
          <p:nvPr/>
        </p:nvSpPr>
        <p:spPr>
          <a:xfrm>
            <a:off x="6416908" y="5483614"/>
            <a:ext cx="937219" cy="657225"/>
          </a:xfrm>
          <a:prstGeom prst="rect">
            <a:avLst/>
          </a:prstGeom>
        </p:spPr>
        <p:txBody>
          <a:bodyPr lIns="0" tIns="0" rIns="0" bIns="0" rtlCol="0" anchor="t">
            <a:spAutoFit/>
          </a:bodyPr>
          <a:lstStyle/>
          <a:p>
            <a:pPr algn="ctr">
              <a:lnSpc>
                <a:spcPts val="5126"/>
              </a:lnSpc>
            </a:pPr>
            <a:r>
              <a:rPr lang="en-US" sz="4271" b="1" i="1">
                <a:solidFill>
                  <a:srgbClr val="363636"/>
                </a:solidFill>
                <a:latin typeface="Oswald Bold"/>
                <a:ea typeface="Oswald Bold"/>
                <a:cs typeface="Oswald Bold"/>
                <a:sym typeface="Oswald Bold"/>
              </a:rPr>
              <a:t>03</a:t>
            </a:r>
          </a:p>
        </p:txBody>
      </p:sp>
      <p:sp>
        <p:nvSpPr>
          <p:cNvPr id="11" name="TextBox 11"/>
          <p:cNvSpPr txBox="1"/>
          <p:nvPr/>
        </p:nvSpPr>
        <p:spPr>
          <a:xfrm>
            <a:off x="6416908" y="6280733"/>
            <a:ext cx="937219" cy="657225"/>
          </a:xfrm>
          <a:prstGeom prst="rect">
            <a:avLst/>
          </a:prstGeom>
        </p:spPr>
        <p:txBody>
          <a:bodyPr lIns="0" tIns="0" rIns="0" bIns="0" rtlCol="0" anchor="t">
            <a:spAutoFit/>
          </a:bodyPr>
          <a:lstStyle/>
          <a:p>
            <a:pPr algn="ctr">
              <a:lnSpc>
                <a:spcPts val="5126"/>
              </a:lnSpc>
            </a:pPr>
            <a:r>
              <a:rPr lang="en-US" sz="4271" b="1" i="1">
                <a:solidFill>
                  <a:srgbClr val="363636"/>
                </a:solidFill>
                <a:latin typeface="Oswald Bold"/>
                <a:ea typeface="Oswald Bold"/>
                <a:cs typeface="Oswald Bold"/>
                <a:sym typeface="Oswald Bold"/>
              </a:rPr>
              <a:t>04</a:t>
            </a:r>
          </a:p>
        </p:txBody>
      </p:sp>
      <p:sp>
        <p:nvSpPr>
          <p:cNvPr id="12" name="TextBox 12"/>
          <p:cNvSpPr txBox="1"/>
          <p:nvPr/>
        </p:nvSpPr>
        <p:spPr>
          <a:xfrm>
            <a:off x="6436509" y="7073110"/>
            <a:ext cx="937219" cy="657225"/>
          </a:xfrm>
          <a:prstGeom prst="rect">
            <a:avLst/>
          </a:prstGeom>
        </p:spPr>
        <p:txBody>
          <a:bodyPr lIns="0" tIns="0" rIns="0" bIns="0" rtlCol="0" anchor="t">
            <a:spAutoFit/>
          </a:bodyPr>
          <a:lstStyle/>
          <a:p>
            <a:pPr algn="ctr">
              <a:lnSpc>
                <a:spcPts val="5126"/>
              </a:lnSpc>
            </a:pPr>
            <a:r>
              <a:rPr lang="en-US" sz="4271" b="1" i="1">
                <a:solidFill>
                  <a:srgbClr val="363636"/>
                </a:solidFill>
                <a:latin typeface="Oswald Bold"/>
                <a:ea typeface="Oswald Bold"/>
                <a:cs typeface="Oswald Bold"/>
                <a:sym typeface="Oswald Bold"/>
              </a:rPr>
              <a:t>05</a:t>
            </a:r>
          </a:p>
        </p:txBody>
      </p:sp>
      <p:sp>
        <p:nvSpPr>
          <p:cNvPr id="13" name="TextBox 13"/>
          <p:cNvSpPr txBox="1"/>
          <p:nvPr/>
        </p:nvSpPr>
        <p:spPr>
          <a:xfrm>
            <a:off x="7792986" y="3913290"/>
            <a:ext cx="5790503" cy="418548"/>
          </a:xfrm>
          <a:prstGeom prst="rect">
            <a:avLst/>
          </a:prstGeom>
        </p:spPr>
        <p:txBody>
          <a:bodyPr lIns="0" tIns="0" rIns="0" bIns="0" rtlCol="0" anchor="t">
            <a:spAutoFit/>
          </a:bodyPr>
          <a:lstStyle/>
          <a:p>
            <a:pPr algn="l">
              <a:lnSpc>
                <a:spcPts val="3483"/>
              </a:lnSpc>
            </a:pPr>
            <a:r>
              <a:rPr lang="en-US" sz="2524" spc="247">
                <a:solidFill>
                  <a:srgbClr val="231F20"/>
                </a:solidFill>
                <a:latin typeface="DM Sans"/>
                <a:ea typeface="DM Sans"/>
                <a:cs typeface="DM Sans"/>
                <a:sym typeface="DM Sans"/>
              </a:rPr>
              <a:t>ABSTRACT</a:t>
            </a:r>
          </a:p>
        </p:txBody>
      </p:sp>
      <p:sp>
        <p:nvSpPr>
          <p:cNvPr id="14" name="TextBox 14"/>
          <p:cNvSpPr txBox="1"/>
          <p:nvPr/>
        </p:nvSpPr>
        <p:spPr>
          <a:xfrm>
            <a:off x="7792986" y="4707507"/>
            <a:ext cx="6076629" cy="418548"/>
          </a:xfrm>
          <a:prstGeom prst="rect">
            <a:avLst/>
          </a:prstGeom>
        </p:spPr>
        <p:txBody>
          <a:bodyPr lIns="0" tIns="0" rIns="0" bIns="0" rtlCol="0" anchor="t">
            <a:spAutoFit/>
          </a:bodyPr>
          <a:lstStyle/>
          <a:p>
            <a:pPr algn="l">
              <a:lnSpc>
                <a:spcPts val="3483"/>
              </a:lnSpc>
            </a:pPr>
            <a:r>
              <a:rPr lang="en-US" sz="2524" spc="247">
                <a:solidFill>
                  <a:srgbClr val="231F20"/>
                </a:solidFill>
                <a:latin typeface="DM Sans"/>
                <a:ea typeface="DM Sans"/>
                <a:cs typeface="DM Sans"/>
                <a:sym typeface="DM Sans"/>
              </a:rPr>
              <a:t>INTRODUCTION</a:t>
            </a:r>
          </a:p>
        </p:txBody>
      </p:sp>
      <p:sp>
        <p:nvSpPr>
          <p:cNvPr id="15" name="TextBox 15"/>
          <p:cNvSpPr txBox="1"/>
          <p:nvPr/>
        </p:nvSpPr>
        <p:spPr>
          <a:xfrm>
            <a:off x="7792986" y="5627598"/>
            <a:ext cx="5790503"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ea typeface="DM Sans"/>
                <a:cs typeface="DM Sans"/>
                <a:sym typeface="DM Sans"/>
              </a:rPr>
              <a:t>METHODS AND MATERIALS</a:t>
            </a:r>
          </a:p>
        </p:txBody>
      </p:sp>
      <p:sp>
        <p:nvSpPr>
          <p:cNvPr id="16" name="TextBox 16"/>
          <p:cNvSpPr txBox="1"/>
          <p:nvPr/>
        </p:nvSpPr>
        <p:spPr>
          <a:xfrm>
            <a:off x="7792986" y="6421816"/>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ea typeface="DM Sans"/>
                <a:cs typeface="DM Sans"/>
                <a:sym typeface="DM Sans"/>
              </a:rPr>
              <a:t>RESULTS AND DISCUSSION</a:t>
            </a:r>
          </a:p>
        </p:txBody>
      </p:sp>
      <p:sp>
        <p:nvSpPr>
          <p:cNvPr id="17" name="TextBox 17"/>
          <p:cNvSpPr txBox="1"/>
          <p:nvPr/>
        </p:nvSpPr>
        <p:spPr>
          <a:xfrm>
            <a:off x="7792986" y="7222660"/>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ea typeface="DM Sans"/>
                <a:cs typeface="DM Sans"/>
                <a:sym typeface="DM Sans"/>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690980" y="1232286"/>
            <a:ext cx="10906040" cy="1349947"/>
          </a:xfrm>
          <a:prstGeom prst="rect">
            <a:avLst/>
          </a:prstGeom>
        </p:spPr>
        <p:txBody>
          <a:bodyPr lIns="0" tIns="0" rIns="0" bIns="0" rtlCol="0" anchor="t">
            <a:spAutoFit/>
          </a:bodyPr>
          <a:lstStyle/>
          <a:p>
            <a:pPr algn="ctr">
              <a:lnSpc>
                <a:spcPts val="11082"/>
              </a:lnSpc>
            </a:pPr>
            <a:r>
              <a:rPr lang="en-US" sz="8030" b="1" spc="786">
                <a:solidFill>
                  <a:srgbClr val="FFFFFF"/>
                </a:solidFill>
                <a:latin typeface="Oswald Bold"/>
                <a:ea typeface="Oswald Bold"/>
                <a:cs typeface="Oswald Bold"/>
                <a:sym typeface="Oswald Bold"/>
              </a:rPr>
              <a:t>ABSTRACT</a:t>
            </a:r>
          </a:p>
        </p:txBody>
      </p:sp>
      <p:grpSp>
        <p:nvGrpSpPr>
          <p:cNvPr id="9" name="Group 9"/>
          <p:cNvGrpSpPr/>
          <p:nvPr/>
        </p:nvGrpSpPr>
        <p:grpSpPr>
          <a:xfrm>
            <a:off x="2179166" y="3510391"/>
            <a:ext cx="13748741" cy="2808103"/>
            <a:chOff x="0" y="0"/>
            <a:chExt cx="2655105" cy="542290"/>
          </a:xfrm>
        </p:grpSpPr>
        <p:sp>
          <p:nvSpPr>
            <p:cNvPr id="10" name="Freeform 10"/>
            <p:cNvSpPr/>
            <p:nvPr/>
          </p:nvSpPr>
          <p:spPr>
            <a:xfrm>
              <a:off x="0" y="0"/>
              <a:ext cx="2655105" cy="542290"/>
            </a:xfrm>
            <a:custGeom>
              <a:avLst/>
              <a:gdLst/>
              <a:ahLst/>
              <a:cxnLst/>
              <a:rect l="l" t="t" r="r" b="b"/>
              <a:pathLst>
                <a:path w="2655105" h="542290">
                  <a:moveTo>
                    <a:pt x="0" y="0"/>
                  </a:moveTo>
                  <a:lnTo>
                    <a:pt x="2655105" y="0"/>
                  </a:lnTo>
                  <a:lnTo>
                    <a:pt x="2655105" y="542290"/>
                  </a:lnTo>
                  <a:lnTo>
                    <a:pt x="0" y="542290"/>
                  </a:lnTo>
                  <a:close/>
                </a:path>
              </a:pathLst>
            </a:custGeom>
            <a:solidFill>
              <a:srgbClr val="000000">
                <a:alpha val="0"/>
              </a:srgbClr>
            </a:solidFill>
            <a:ln w="38100" cap="sq">
              <a:solidFill>
                <a:srgbClr val="000000"/>
              </a:solidFill>
              <a:prstDash val="solid"/>
              <a:miter/>
            </a:ln>
          </p:spPr>
        </p:sp>
        <p:sp>
          <p:nvSpPr>
            <p:cNvPr id="11" name="TextBox 11"/>
            <p:cNvSpPr txBox="1"/>
            <p:nvPr/>
          </p:nvSpPr>
          <p:spPr>
            <a:xfrm>
              <a:off x="0" y="-19050"/>
              <a:ext cx="2655105" cy="561340"/>
            </a:xfrm>
            <a:prstGeom prst="rect">
              <a:avLst/>
            </a:prstGeom>
          </p:spPr>
          <p:txBody>
            <a:bodyPr lIns="50800" tIns="50800" rIns="50800" bIns="50800" rtlCol="0" anchor="ctr"/>
            <a:lstStyle/>
            <a:p>
              <a:pPr algn="ctr">
                <a:lnSpc>
                  <a:spcPts val="2859"/>
                </a:lnSpc>
              </a:pPr>
              <a:endParaRPr/>
            </a:p>
          </p:txBody>
        </p:sp>
      </p:grpSp>
      <p:sp>
        <p:nvSpPr>
          <p:cNvPr id="12" name="TextBox 12"/>
          <p:cNvSpPr txBox="1"/>
          <p:nvPr/>
        </p:nvSpPr>
        <p:spPr>
          <a:xfrm>
            <a:off x="2654778" y="3926048"/>
            <a:ext cx="12978445" cy="1938690"/>
          </a:xfrm>
          <a:prstGeom prst="rect">
            <a:avLst/>
          </a:prstGeom>
        </p:spPr>
        <p:txBody>
          <a:bodyPr lIns="0" tIns="0" rIns="0" bIns="0" rtlCol="0" anchor="t">
            <a:spAutoFit/>
          </a:bodyPr>
          <a:lstStyle/>
          <a:p>
            <a:pPr marL="491441" lvl="1" indent="-245720" algn="l">
              <a:lnSpc>
                <a:spcPts val="3141"/>
              </a:lnSpc>
              <a:buFont typeface="Arial"/>
              <a:buChar char="•"/>
            </a:pPr>
            <a:r>
              <a:rPr lang="en-US" sz="2276" b="1" spc="223">
                <a:solidFill>
                  <a:srgbClr val="231F20"/>
                </a:solidFill>
                <a:latin typeface="Open Sauce Bold"/>
                <a:ea typeface="Open Sauce Bold"/>
                <a:cs typeface="Open Sauce Bold"/>
                <a:sym typeface="Open Sauce Bold"/>
              </a:rPr>
              <a:t>DNA sequence matching is a fundamental task in bioinformatics, involving the identification of specific patterns or motifs within large DNA sequences. Traditional software-based methods for sequence alignment, such as BLAST and Smith-Waterman, are computationally intensive, especially when processing large datasets</a:t>
            </a:r>
          </a:p>
        </p:txBody>
      </p:sp>
      <p:grpSp>
        <p:nvGrpSpPr>
          <p:cNvPr id="13" name="Group 13"/>
          <p:cNvGrpSpPr/>
          <p:nvPr/>
        </p:nvGrpSpPr>
        <p:grpSpPr>
          <a:xfrm>
            <a:off x="2179166" y="6572062"/>
            <a:ext cx="13748741" cy="2168233"/>
            <a:chOff x="0" y="0"/>
            <a:chExt cx="2655105" cy="418721"/>
          </a:xfrm>
        </p:grpSpPr>
        <p:sp>
          <p:nvSpPr>
            <p:cNvPr id="14" name="Freeform 14"/>
            <p:cNvSpPr/>
            <p:nvPr/>
          </p:nvSpPr>
          <p:spPr>
            <a:xfrm>
              <a:off x="0" y="0"/>
              <a:ext cx="2655105" cy="418721"/>
            </a:xfrm>
            <a:custGeom>
              <a:avLst/>
              <a:gdLst/>
              <a:ahLst/>
              <a:cxnLst/>
              <a:rect l="l" t="t" r="r" b="b"/>
              <a:pathLst>
                <a:path w="2655105" h="418721">
                  <a:moveTo>
                    <a:pt x="0" y="0"/>
                  </a:moveTo>
                  <a:lnTo>
                    <a:pt x="2655105" y="0"/>
                  </a:lnTo>
                  <a:lnTo>
                    <a:pt x="2655105" y="418721"/>
                  </a:lnTo>
                  <a:lnTo>
                    <a:pt x="0" y="418721"/>
                  </a:lnTo>
                  <a:close/>
                </a:path>
              </a:pathLst>
            </a:custGeom>
            <a:solidFill>
              <a:srgbClr val="000000">
                <a:alpha val="0"/>
              </a:srgbClr>
            </a:solidFill>
            <a:ln w="38100" cap="sq">
              <a:solidFill>
                <a:srgbClr val="000000"/>
              </a:solidFill>
              <a:prstDash val="solid"/>
              <a:miter/>
            </a:ln>
          </p:spPr>
        </p:sp>
        <p:sp>
          <p:nvSpPr>
            <p:cNvPr id="15" name="TextBox 15"/>
            <p:cNvSpPr txBox="1"/>
            <p:nvPr/>
          </p:nvSpPr>
          <p:spPr>
            <a:xfrm>
              <a:off x="0" y="-19050"/>
              <a:ext cx="2655105" cy="437771"/>
            </a:xfrm>
            <a:prstGeom prst="rect">
              <a:avLst/>
            </a:prstGeom>
          </p:spPr>
          <p:txBody>
            <a:bodyPr lIns="50800" tIns="50800" rIns="50800" bIns="50800" rtlCol="0" anchor="ctr"/>
            <a:lstStyle/>
            <a:p>
              <a:pPr algn="ctr">
                <a:lnSpc>
                  <a:spcPts val="2859"/>
                </a:lnSpc>
              </a:pPr>
              <a:endParaRPr/>
            </a:p>
          </p:txBody>
        </p:sp>
      </p:grpSp>
      <p:sp>
        <p:nvSpPr>
          <p:cNvPr id="16" name="TextBox 16"/>
          <p:cNvSpPr txBox="1"/>
          <p:nvPr/>
        </p:nvSpPr>
        <p:spPr>
          <a:xfrm>
            <a:off x="2564314" y="6804270"/>
            <a:ext cx="12978445" cy="1548165"/>
          </a:xfrm>
          <a:prstGeom prst="rect">
            <a:avLst/>
          </a:prstGeom>
        </p:spPr>
        <p:txBody>
          <a:bodyPr lIns="0" tIns="0" rIns="0" bIns="0" rtlCol="0" anchor="t">
            <a:spAutoFit/>
          </a:bodyPr>
          <a:lstStyle/>
          <a:p>
            <a:pPr marL="491441" lvl="1" indent="-245720" algn="l">
              <a:lnSpc>
                <a:spcPts val="3141"/>
              </a:lnSpc>
              <a:buFont typeface="Arial"/>
              <a:buChar char="•"/>
            </a:pPr>
            <a:r>
              <a:rPr lang="en-US" sz="2276" b="1" spc="223">
                <a:solidFill>
                  <a:srgbClr val="231F20"/>
                </a:solidFill>
                <a:latin typeface="Open Sauce Bold"/>
                <a:ea typeface="Open Sauce Bold"/>
                <a:cs typeface="Open Sauce Bold"/>
                <a:sym typeface="Open Sauce Bold"/>
              </a:rPr>
              <a:t>The project demonstrates significant improvements in execution time due to the parallel processing capabilities of the FPGA, making this approach suitable for large-scale genomic data analysis and real-time bioinformatics applications.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3086100"/>
            <a:chOff x="0" y="0"/>
            <a:chExt cx="4816593" cy="812800"/>
          </a:xfrm>
        </p:grpSpPr>
        <p:sp>
          <p:nvSpPr>
            <p:cNvPr id="3" name="Freeform 3"/>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4" name="TextBox 4"/>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5" name="Freeform 5"/>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3690980" y="1232286"/>
            <a:ext cx="10906040" cy="1349947"/>
          </a:xfrm>
          <a:prstGeom prst="rect">
            <a:avLst/>
          </a:prstGeom>
        </p:spPr>
        <p:txBody>
          <a:bodyPr lIns="0" tIns="0" rIns="0" bIns="0" rtlCol="0" anchor="t">
            <a:spAutoFit/>
          </a:bodyPr>
          <a:lstStyle/>
          <a:p>
            <a:pPr algn="ctr">
              <a:lnSpc>
                <a:spcPts val="11082"/>
              </a:lnSpc>
            </a:pPr>
            <a:r>
              <a:rPr lang="en-US" sz="8030" b="1" spc="786">
                <a:solidFill>
                  <a:srgbClr val="FFFFFF"/>
                </a:solidFill>
                <a:latin typeface="Oswald Bold"/>
                <a:ea typeface="Oswald Bold"/>
                <a:cs typeface="Oswald Bold"/>
                <a:sym typeface="Oswald Bold"/>
              </a:rPr>
              <a:t>INTRODUCTION</a:t>
            </a:r>
          </a:p>
        </p:txBody>
      </p:sp>
      <p:grpSp>
        <p:nvGrpSpPr>
          <p:cNvPr id="8" name="Group 8"/>
          <p:cNvGrpSpPr/>
          <p:nvPr/>
        </p:nvGrpSpPr>
        <p:grpSpPr>
          <a:xfrm>
            <a:off x="2179166" y="3510391"/>
            <a:ext cx="13748741" cy="2808103"/>
            <a:chOff x="0" y="0"/>
            <a:chExt cx="2655105" cy="542290"/>
          </a:xfrm>
        </p:grpSpPr>
        <p:sp>
          <p:nvSpPr>
            <p:cNvPr id="9" name="Freeform 9"/>
            <p:cNvSpPr/>
            <p:nvPr/>
          </p:nvSpPr>
          <p:spPr>
            <a:xfrm>
              <a:off x="0" y="0"/>
              <a:ext cx="2655105" cy="542290"/>
            </a:xfrm>
            <a:custGeom>
              <a:avLst/>
              <a:gdLst/>
              <a:ahLst/>
              <a:cxnLst/>
              <a:rect l="l" t="t" r="r" b="b"/>
              <a:pathLst>
                <a:path w="2655105" h="542290">
                  <a:moveTo>
                    <a:pt x="0" y="0"/>
                  </a:moveTo>
                  <a:lnTo>
                    <a:pt x="2655105" y="0"/>
                  </a:lnTo>
                  <a:lnTo>
                    <a:pt x="2655105" y="542290"/>
                  </a:lnTo>
                  <a:lnTo>
                    <a:pt x="0" y="542290"/>
                  </a:lnTo>
                  <a:close/>
                </a:path>
              </a:pathLst>
            </a:custGeom>
            <a:solidFill>
              <a:srgbClr val="000000">
                <a:alpha val="0"/>
              </a:srgbClr>
            </a:solidFill>
            <a:ln w="38100" cap="sq">
              <a:solidFill>
                <a:srgbClr val="000000"/>
              </a:solidFill>
              <a:prstDash val="solid"/>
              <a:miter/>
            </a:ln>
          </p:spPr>
        </p:sp>
        <p:sp>
          <p:nvSpPr>
            <p:cNvPr id="10" name="TextBox 10"/>
            <p:cNvSpPr txBox="1"/>
            <p:nvPr/>
          </p:nvSpPr>
          <p:spPr>
            <a:xfrm>
              <a:off x="0" y="-19050"/>
              <a:ext cx="2655105" cy="561340"/>
            </a:xfrm>
            <a:prstGeom prst="rect">
              <a:avLst/>
            </a:prstGeom>
          </p:spPr>
          <p:txBody>
            <a:bodyPr lIns="50800" tIns="50800" rIns="50800" bIns="50800" rtlCol="0" anchor="ctr"/>
            <a:lstStyle/>
            <a:p>
              <a:pPr algn="ctr">
                <a:lnSpc>
                  <a:spcPts val="2859"/>
                </a:lnSpc>
              </a:pPr>
              <a:endParaRPr/>
            </a:p>
          </p:txBody>
        </p:sp>
      </p:grpSp>
      <p:sp>
        <p:nvSpPr>
          <p:cNvPr id="11" name="TextBox 11"/>
          <p:cNvSpPr txBox="1"/>
          <p:nvPr/>
        </p:nvSpPr>
        <p:spPr>
          <a:xfrm>
            <a:off x="2654778" y="3926048"/>
            <a:ext cx="12978445" cy="1938690"/>
          </a:xfrm>
          <a:prstGeom prst="rect">
            <a:avLst/>
          </a:prstGeom>
        </p:spPr>
        <p:txBody>
          <a:bodyPr lIns="0" tIns="0" rIns="0" bIns="0" rtlCol="0" anchor="t">
            <a:spAutoFit/>
          </a:bodyPr>
          <a:lstStyle/>
          <a:p>
            <a:pPr marL="491441" lvl="1" indent="-245720" algn="l">
              <a:lnSpc>
                <a:spcPts val="3141"/>
              </a:lnSpc>
              <a:buFont typeface="Arial"/>
              <a:buChar char="•"/>
            </a:pPr>
            <a:r>
              <a:rPr lang="en-US" sz="2276" b="1" spc="223">
                <a:solidFill>
                  <a:srgbClr val="231F20"/>
                </a:solidFill>
                <a:latin typeface="Open Sauce Bold"/>
                <a:ea typeface="Open Sauce Bold"/>
                <a:cs typeface="Open Sauce Bold"/>
                <a:sym typeface="Open Sauce Bold"/>
              </a:rPr>
              <a:t>The process involves searching for specific patterns within long strands of DNA, which are composed of nucleotide bases represented by the letters A, T, C, and G. Given the vast amount of genomic data generated today, efficient and scalable methods for DNA sequence matching are increasingly critical.</a:t>
            </a:r>
          </a:p>
        </p:txBody>
      </p:sp>
      <p:grpSp>
        <p:nvGrpSpPr>
          <p:cNvPr id="12" name="Group 12"/>
          <p:cNvGrpSpPr/>
          <p:nvPr/>
        </p:nvGrpSpPr>
        <p:grpSpPr>
          <a:xfrm>
            <a:off x="2179166" y="6572062"/>
            <a:ext cx="13748741" cy="2932342"/>
            <a:chOff x="0" y="0"/>
            <a:chExt cx="2655105" cy="566283"/>
          </a:xfrm>
        </p:grpSpPr>
        <p:sp>
          <p:nvSpPr>
            <p:cNvPr id="13" name="Freeform 13"/>
            <p:cNvSpPr/>
            <p:nvPr/>
          </p:nvSpPr>
          <p:spPr>
            <a:xfrm>
              <a:off x="0" y="0"/>
              <a:ext cx="2655105" cy="566283"/>
            </a:xfrm>
            <a:custGeom>
              <a:avLst/>
              <a:gdLst/>
              <a:ahLst/>
              <a:cxnLst/>
              <a:rect l="l" t="t" r="r" b="b"/>
              <a:pathLst>
                <a:path w="2655105" h="566283">
                  <a:moveTo>
                    <a:pt x="0" y="0"/>
                  </a:moveTo>
                  <a:lnTo>
                    <a:pt x="2655105" y="0"/>
                  </a:lnTo>
                  <a:lnTo>
                    <a:pt x="2655105" y="566283"/>
                  </a:lnTo>
                  <a:lnTo>
                    <a:pt x="0" y="566283"/>
                  </a:lnTo>
                  <a:close/>
                </a:path>
              </a:pathLst>
            </a:custGeom>
            <a:solidFill>
              <a:srgbClr val="000000">
                <a:alpha val="0"/>
              </a:srgbClr>
            </a:solidFill>
            <a:ln w="38100" cap="sq">
              <a:solidFill>
                <a:srgbClr val="000000"/>
              </a:solidFill>
              <a:prstDash val="solid"/>
              <a:miter/>
            </a:ln>
          </p:spPr>
        </p:sp>
        <p:sp>
          <p:nvSpPr>
            <p:cNvPr id="14" name="TextBox 14"/>
            <p:cNvSpPr txBox="1"/>
            <p:nvPr/>
          </p:nvSpPr>
          <p:spPr>
            <a:xfrm>
              <a:off x="0" y="-19050"/>
              <a:ext cx="2655105" cy="585333"/>
            </a:xfrm>
            <a:prstGeom prst="rect">
              <a:avLst/>
            </a:prstGeom>
          </p:spPr>
          <p:txBody>
            <a:bodyPr lIns="50800" tIns="50800" rIns="50800" bIns="50800" rtlCol="0" anchor="ctr"/>
            <a:lstStyle/>
            <a:p>
              <a:pPr algn="ctr">
                <a:lnSpc>
                  <a:spcPts val="2859"/>
                </a:lnSpc>
              </a:pPr>
              <a:endParaRPr/>
            </a:p>
          </p:txBody>
        </p:sp>
      </p:grpSp>
      <p:sp>
        <p:nvSpPr>
          <p:cNvPr id="15" name="TextBox 15"/>
          <p:cNvSpPr txBox="1"/>
          <p:nvPr/>
        </p:nvSpPr>
        <p:spPr>
          <a:xfrm>
            <a:off x="2564314" y="6804270"/>
            <a:ext cx="13068908" cy="2329129"/>
          </a:xfrm>
          <a:prstGeom prst="rect">
            <a:avLst/>
          </a:prstGeom>
        </p:spPr>
        <p:txBody>
          <a:bodyPr lIns="0" tIns="0" rIns="0" bIns="0" rtlCol="0" anchor="t">
            <a:spAutoFit/>
          </a:bodyPr>
          <a:lstStyle/>
          <a:p>
            <a:pPr marL="492252" lvl="1" indent="-246126" algn="l">
              <a:lnSpc>
                <a:spcPts val="3146"/>
              </a:lnSpc>
              <a:buFont typeface="Arial"/>
              <a:buChar char="•"/>
            </a:pPr>
            <a:r>
              <a:rPr lang="en-US" sz="2279" b="1" spc="223">
                <a:solidFill>
                  <a:srgbClr val="231F20"/>
                </a:solidFill>
                <a:latin typeface="Open Sauce Bold"/>
                <a:ea typeface="Open Sauce Bold"/>
                <a:cs typeface="Open Sauce Bold"/>
                <a:sym typeface="Open Sauce Bold"/>
              </a:rPr>
              <a:t>. This project explores the use of finite automata theory to model DNA sequence matching and implements it in hardware using Field Programmable Gate Arrays (FPGAs). Automata, particularly Deterministic Finite Automata (DFA) and Non-Deterministic Finite Automata (NFA), are well-suited for pattern recognition tasks, including DNA sequence matching.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2035253">
            <a:off x="15540667" y="4817487"/>
            <a:ext cx="7835077" cy="10939025"/>
          </a:xfrm>
          <a:custGeom>
            <a:avLst/>
            <a:gdLst/>
            <a:ahLst/>
            <a:cxnLst/>
            <a:rect l="l" t="t" r="r" b="b"/>
            <a:pathLst>
              <a:path w="7835077" h="10939025">
                <a:moveTo>
                  <a:pt x="0" y="0"/>
                </a:moveTo>
                <a:lnTo>
                  <a:pt x="7835077" y="0"/>
                </a:lnTo>
                <a:lnTo>
                  <a:pt x="7835077"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AutoShape 4"/>
          <p:cNvSpPr/>
          <p:nvPr/>
        </p:nvSpPr>
        <p:spPr>
          <a:xfrm>
            <a:off x="1589541" y="2782655"/>
            <a:ext cx="15108918" cy="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3542437" y="2533431"/>
            <a:ext cx="501082" cy="501082"/>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7" name="TextBox 7"/>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2190716" y="4549960"/>
            <a:ext cx="3204526" cy="2220830"/>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ea typeface="DM Sans"/>
                <a:cs typeface="DM Sans"/>
                <a:sym typeface="DM Sans"/>
              </a:rPr>
              <a:t>DNA sequences are long chains of nucleotides, and finding a specific sequence or pattern within a larger sequence is known as DNA sequence matching. </a:t>
            </a:r>
          </a:p>
        </p:txBody>
      </p:sp>
      <p:sp>
        <p:nvSpPr>
          <p:cNvPr id="9" name="TextBox 9"/>
          <p:cNvSpPr txBox="1"/>
          <p:nvPr/>
        </p:nvSpPr>
        <p:spPr>
          <a:xfrm>
            <a:off x="2059451" y="3234402"/>
            <a:ext cx="3467055" cy="1344133"/>
          </a:xfrm>
          <a:prstGeom prst="rect">
            <a:avLst/>
          </a:prstGeom>
        </p:spPr>
        <p:txBody>
          <a:bodyPr lIns="0" tIns="0" rIns="0" bIns="0" rtlCol="0" anchor="t">
            <a:spAutoFit/>
          </a:bodyPr>
          <a:lstStyle/>
          <a:p>
            <a:pPr algn="ctr">
              <a:lnSpc>
                <a:spcPts val="4073"/>
              </a:lnSpc>
            </a:pPr>
            <a:r>
              <a:rPr lang="en-US" sz="2951" b="1" spc="289">
                <a:solidFill>
                  <a:srgbClr val="231F20"/>
                </a:solidFill>
                <a:latin typeface="DM Sans Bold"/>
                <a:ea typeface="DM Sans Bold"/>
                <a:cs typeface="DM Sans Bold"/>
                <a:sym typeface="DM Sans Bold"/>
              </a:rPr>
              <a:t>DNA SEQUENCE MATCHING</a:t>
            </a:r>
          </a:p>
          <a:p>
            <a:pPr algn="ctr">
              <a:lnSpc>
                <a:spcPts val="2693"/>
              </a:lnSpc>
            </a:pPr>
            <a:endParaRPr lang="en-US" sz="2951" b="1" spc="289">
              <a:solidFill>
                <a:srgbClr val="231F20"/>
              </a:solidFill>
              <a:latin typeface="DM Sans Bold"/>
              <a:ea typeface="DM Sans Bold"/>
              <a:cs typeface="DM Sans Bold"/>
              <a:sym typeface="DM Sans Bold"/>
            </a:endParaRPr>
          </a:p>
        </p:txBody>
      </p:sp>
      <p:grpSp>
        <p:nvGrpSpPr>
          <p:cNvPr id="10" name="Group 10"/>
          <p:cNvGrpSpPr/>
          <p:nvPr/>
        </p:nvGrpSpPr>
        <p:grpSpPr>
          <a:xfrm>
            <a:off x="7030737" y="2533431"/>
            <a:ext cx="501082" cy="501082"/>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12" name="TextBox 12"/>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grpSp>
        <p:nvGrpSpPr>
          <p:cNvPr id="13" name="Group 13"/>
          <p:cNvGrpSpPr/>
          <p:nvPr/>
        </p:nvGrpSpPr>
        <p:grpSpPr>
          <a:xfrm>
            <a:off x="10521294" y="2533431"/>
            <a:ext cx="501082" cy="501082"/>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15" name="TextBox 15"/>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grpSp>
        <p:nvGrpSpPr>
          <p:cNvPr id="16" name="Group 16"/>
          <p:cNvGrpSpPr/>
          <p:nvPr/>
        </p:nvGrpSpPr>
        <p:grpSpPr>
          <a:xfrm>
            <a:off x="14011851" y="2533431"/>
            <a:ext cx="501082" cy="501082"/>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18" name="TextBox 18"/>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19" name="TextBox 19"/>
          <p:cNvSpPr txBox="1"/>
          <p:nvPr/>
        </p:nvSpPr>
        <p:spPr>
          <a:xfrm>
            <a:off x="5889722" y="5380865"/>
            <a:ext cx="3204526" cy="3497640"/>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ea typeface="DM Sans"/>
                <a:cs typeface="DM Sans"/>
                <a:sym typeface="DM Sans"/>
              </a:rPr>
              <a:t>. A finite automaton is a simple machine with a finite number of states, and it processes an input string (in this case, a DNA sequence) by transitioning between states based on the input symbols (nucleotides A, T, C, and G).</a:t>
            </a:r>
          </a:p>
        </p:txBody>
      </p:sp>
      <p:sp>
        <p:nvSpPr>
          <p:cNvPr id="20" name="TextBox 20"/>
          <p:cNvSpPr txBox="1"/>
          <p:nvPr/>
        </p:nvSpPr>
        <p:spPr>
          <a:xfrm>
            <a:off x="5889722" y="3234402"/>
            <a:ext cx="2708350" cy="2540612"/>
          </a:xfrm>
          <a:prstGeom prst="rect">
            <a:avLst/>
          </a:prstGeom>
        </p:spPr>
        <p:txBody>
          <a:bodyPr lIns="0" tIns="0" rIns="0" bIns="0" rtlCol="0" anchor="t">
            <a:spAutoFit/>
          </a:bodyPr>
          <a:lstStyle/>
          <a:p>
            <a:pPr algn="ctr">
              <a:lnSpc>
                <a:spcPts val="4070"/>
              </a:lnSpc>
            </a:pPr>
            <a:r>
              <a:rPr lang="en-US" sz="2949" b="1" spc="289">
                <a:solidFill>
                  <a:srgbClr val="231F20"/>
                </a:solidFill>
                <a:latin typeface="DM Sans Bold"/>
                <a:ea typeface="DM Sans Bold"/>
                <a:cs typeface="DM Sans Bold"/>
                <a:sym typeface="DM Sans Bold"/>
              </a:rPr>
              <a:t>AUTOMATA THEORY AND DNA MATCHING</a:t>
            </a:r>
          </a:p>
          <a:p>
            <a:pPr algn="ctr">
              <a:lnSpc>
                <a:spcPts val="4070"/>
              </a:lnSpc>
            </a:pPr>
            <a:endParaRPr lang="en-US" sz="2949" b="1" spc="289">
              <a:solidFill>
                <a:srgbClr val="231F20"/>
              </a:solidFill>
              <a:latin typeface="DM Sans Bold"/>
              <a:ea typeface="DM Sans Bold"/>
              <a:cs typeface="DM Sans Bold"/>
              <a:sym typeface="DM Sans Bold"/>
            </a:endParaRPr>
          </a:p>
        </p:txBody>
      </p:sp>
      <p:sp>
        <p:nvSpPr>
          <p:cNvPr id="21" name="TextBox 21"/>
          <p:cNvSpPr txBox="1"/>
          <p:nvPr/>
        </p:nvSpPr>
        <p:spPr>
          <a:xfrm>
            <a:off x="9169572" y="4204997"/>
            <a:ext cx="3204526" cy="3816842"/>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ea typeface="DM Sans"/>
                <a:cs typeface="DM Sans"/>
                <a:sym typeface="DM Sans"/>
              </a:rPr>
              <a:t>Model the DNA sequence matching problem using deterministic or non-deterministic finite automata.</a:t>
            </a:r>
          </a:p>
          <a:p>
            <a:pPr algn="ctr">
              <a:lnSpc>
                <a:spcPts val="2545"/>
              </a:lnSpc>
            </a:pPr>
            <a:r>
              <a:rPr lang="en-US" sz="1844" spc="180">
                <a:solidFill>
                  <a:srgbClr val="231F20"/>
                </a:solidFill>
                <a:latin typeface="DM Sans"/>
                <a:ea typeface="DM Sans"/>
                <a:cs typeface="DM Sans"/>
                <a:sym typeface="DM Sans"/>
              </a:rPr>
              <a:t>Implement the automaton in hardware, taking advantage of FPGA parallelism to accelerate the matching process.</a:t>
            </a:r>
          </a:p>
        </p:txBody>
      </p:sp>
      <p:sp>
        <p:nvSpPr>
          <p:cNvPr id="22" name="TextBox 22"/>
          <p:cNvSpPr txBox="1"/>
          <p:nvPr/>
        </p:nvSpPr>
        <p:spPr>
          <a:xfrm>
            <a:off x="9380279" y="3234402"/>
            <a:ext cx="2709833" cy="999170"/>
          </a:xfrm>
          <a:prstGeom prst="rect">
            <a:avLst/>
          </a:prstGeom>
        </p:spPr>
        <p:txBody>
          <a:bodyPr lIns="0" tIns="0" rIns="0" bIns="0" rtlCol="0" anchor="t">
            <a:spAutoFit/>
          </a:bodyPr>
          <a:lstStyle/>
          <a:p>
            <a:pPr algn="ctr">
              <a:lnSpc>
                <a:spcPts val="4073"/>
              </a:lnSpc>
            </a:pPr>
            <a:r>
              <a:rPr lang="en-US" sz="2951" b="1" spc="289">
                <a:solidFill>
                  <a:srgbClr val="231F20"/>
                </a:solidFill>
                <a:latin typeface="DM Sans Bold"/>
                <a:ea typeface="DM Sans Bold"/>
                <a:cs typeface="DM Sans Bold"/>
                <a:sym typeface="DM Sans Bold"/>
              </a:rPr>
              <a:t>OBJECTIVE</a:t>
            </a:r>
          </a:p>
          <a:p>
            <a:pPr algn="ctr">
              <a:lnSpc>
                <a:spcPts val="4073"/>
              </a:lnSpc>
            </a:pPr>
            <a:endParaRPr lang="en-US" sz="2951" b="1" spc="289">
              <a:solidFill>
                <a:srgbClr val="231F20"/>
              </a:solidFill>
              <a:latin typeface="DM Sans Bold"/>
              <a:ea typeface="DM Sans Bold"/>
              <a:cs typeface="DM Sans Bold"/>
              <a:sym typeface="DM Sans Bold"/>
            </a:endParaRPr>
          </a:p>
        </p:txBody>
      </p:sp>
      <p:sp>
        <p:nvSpPr>
          <p:cNvPr id="23" name="TextBox 23"/>
          <p:cNvSpPr txBox="1"/>
          <p:nvPr/>
        </p:nvSpPr>
        <p:spPr>
          <a:xfrm>
            <a:off x="12660129" y="4742460"/>
            <a:ext cx="3204526" cy="4136045"/>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ea typeface="DM Sans"/>
                <a:cs typeface="DM Sans"/>
                <a:sym typeface="DM Sans"/>
              </a:rPr>
              <a:t>A transition table is created to define how the automaton moves from one state to another based on the input nucleotide. The table has rows corresponding to the current states and columns corresponding to the input nucleotides (A, T, C, G).</a:t>
            </a:r>
          </a:p>
          <a:p>
            <a:pPr algn="ctr">
              <a:lnSpc>
                <a:spcPts val="2545"/>
              </a:lnSpc>
            </a:pPr>
            <a:endParaRPr lang="en-US" sz="1844" spc="180">
              <a:solidFill>
                <a:srgbClr val="231F20"/>
              </a:solidFill>
              <a:latin typeface="DM Sans"/>
              <a:ea typeface="DM Sans"/>
              <a:cs typeface="DM Sans"/>
              <a:sym typeface="DM Sans"/>
            </a:endParaRPr>
          </a:p>
        </p:txBody>
      </p:sp>
      <p:sp>
        <p:nvSpPr>
          <p:cNvPr id="24" name="TextBox 24"/>
          <p:cNvSpPr txBox="1"/>
          <p:nvPr/>
        </p:nvSpPr>
        <p:spPr>
          <a:xfrm>
            <a:off x="12870836" y="3235814"/>
            <a:ext cx="2709833" cy="2027711"/>
          </a:xfrm>
          <a:prstGeom prst="rect">
            <a:avLst/>
          </a:prstGeom>
        </p:spPr>
        <p:txBody>
          <a:bodyPr lIns="0" tIns="0" rIns="0" bIns="0" rtlCol="0" anchor="t">
            <a:spAutoFit/>
          </a:bodyPr>
          <a:lstStyle/>
          <a:p>
            <a:pPr algn="ctr">
              <a:lnSpc>
                <a:spcPts val="4073"/>
              </a:lnSpc>
            </a:pPr>
            <a:r>
              <a:rPr lang="en-US" sz="2951" b="1" spc="289">
                <a:solidFill>
                  <a:srgbClr val="231F20"/>
                </a:solidFill>
                <a:latin typeface="DM Sans Bold"/>
                <a:ea typeface="DM Sans Bold"/>
                <a:cs typeface="DM Sans Bold"/>
                <a:sym typeface="DM Sans Bold"/>
              </a:rPr>
              <a:t>FINITE AUTOMATA DESIGN</a:t>
            </a:r>
          </a:p>
          <a:p>
            <a:pPr algn="ctr">
              <a:lnSpc>
                <a:spcPts val="4073"/>
              </a:lnSpc>
            </a:pPr>
            <a:endParaRPr lang="en-US" sz="2951" b="1" spc="289">
              <a:solidFill>
                <a:srgbClr val="231F20"/>
              </a:solidFill>
              <a:latin typeface="DM Sans Bold"/>
              <a:ea typeface="DM Sans Bold"/>
              <a:cs typeface="DM Sans Bold"/>
              <a:sym typeface="DM Sans Bold"/>
            </a:endParaRPr>
          </a:p>
        </p:txBody>
      </p:sp>
      <p:sp>
        <p:nvSpPr>
          <p:cNvPr id="25" name="Freeform 25"/>
          <p:cNvSpPr/>
          <p:nvPr/>
        </p:nvSpPr>
        <p:spPr>
          <a:xfrm rot="-10799999">
            <a:off x="-3147999" y="-7148071"/>
            <a:ext cx="7835077" cy="10939025"/>
          </a:xfrm>
          <a:custGeom>
            <a:avLst/>
            <a:gdLst/>
            <a:ahLst/>
            <a:cxnLst/>
            <a:rect l="l" t="t" r="r" b="b"/>
            <a:pathLst>
              <a:path w="7835077" h="10939025">
                <a:moveTo>
                  <a:pt x="0" y="0"/>
                </a:moveTo>
                <a:lnTo>
                  <a:pt x="7835077" y="0"/>
                </a:lnTo>
                <a:lnTo>
                  <a:pt x="7835077" y="10939025"/>
                </a:lnTo>
                <a:lnTo>
                  <a:pt x="0" y="109390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690980" y="1270386"/>
            <a:ext cx="10058494" cy="1599484"/>
          </a:xfrm>
          <a:prstGeom prst="rect">
            <a:avLst/>
          </a:prstGeom>
        </p:spPr>
        <p:txBody>
          <a:bodyPr lIns="0" tIns="0" rIns="0" bIns="0" rtlCol="0" anchor="t">
            <a:spAutoFit/>
          </a:bodyPr>
          <a:lstStyle/>
          <a:p>
            <a:pPr algn="ctr">
              <a:lnSpc>
                <a:spcPts val="7817"/>
              </a:lnSpc>
            </a:pPr>
            <a:r>
              <a:rPr lang="en-US" sz="5664" b="1" spc="555">
                <a:solidFill>
                  <a:srgbClr val="FFFFFF"/>
                </a:solidFill>
                <a:latin typeface="Oswald Bold"/>
                <a:ea typeface="Oswald Bold"/>
                <a:cs typeface="Oswald Bold"/>
                <a:sym typeface="Oswald Bold"/>
              </a:rPr>
              <a:t>METHODS AND MATERIALS</a:t>
            </a:r>
          </a:p>
          <a:p>
            <a:pPr algn="ctr">
              <a:lnSpc>
                <a:spcPts val="4919"/>
              </a:lnSpc>
            </a:pPr>
            <a:endParaRPr lang="en-US" sz="5664" b="1" spc="555">
              <a:solidFill>
                <a:srgbClr val="FFFFFF"/>
              </a:solidFill>
              <a:latin typeface="Oswald Bold"/>
              <a:ea typeface="Oswald Bold"/>
              <a:cs typeface="Oswald Bold"/>
              <a:sym typeface="Oswald Bold"/>
            </a:endParaRPr>
          </a:p>
        </p:txBody>
      </p:sp>
      <p:grpSp>
        <p:nvGrpSpPr>
          <p:cNvPr id="9" name="Group 9"/>
          <p:cNvGrpSpPr/>
          <p:nvPr/>
        </p:nvGrpSpPr>
        <p:grpSpPr>
          <a:xfrm>
            <a:off x="2179166" y="3510391"/>
            <a:ext cx="13748741" cy="2808103"/>
            <a:chOff x="0" y="0"/>
            <a:chExt cx="2655105" cy="542290"/>
          </a:xfrm>
        </p:grpSpPr>
        <p:sp>
          <p:nvSpPr>
            <p:cNvPr id="10" name="Freeform 10"/>
            <p:cNvSpPr/>
            <p:nvPr/>
          </p:nvSpPr>
          <p:spPr>
            <a:xfrm>
              <a:off x="0" y="0"/>
              <a:ext cx="2655105" cy="542290"/>
            </a:xfrm>
            <a:custGeom>
              <a:avLst/>
              <a:gdLst/>
              <a:ahLst/>
              <a:cxnLst/>
              <a:rect l="l" t="t" r="r" b="b"/>
              <a:pathLst>
                <a:path w="2655105" h="542290">
                  <a:moveTo>
                    <a:pt x="0" y="0"/>
                  </a:moveTo>
                  <a:lnTo>
                    <a:pt x="2655105" y="0"/>
                  </a:lnTo>
                  <a:lnTo>
                    <a:pt x="2655105" y="542290"/>
                  </a:lnTo>
                  <a:lnTo>
                    <a:pt x="0" y="542290"/>
                  </a:lnTo>
                  <a:close/>
                </a:path>
              </a:pathLst>
            </a:custGeom>
            <a:solidFill>
              <a:srgbClr val="000000">
                <a:alpha val="0"/>
              </a:srgbClr>
            </a:solidFill>
            <a:ln w="38100" cap="sq">
              <a:solidFill>
                <a:srgbClr val="000000"/>
              </a:solidFill>
              <a:prstDash val="solid"/>
              <a:miter/>
            </a:ln>
          </p:spPr>
        </p:sp>
        <p:sp>
          <p:nvSpPr>
            <p:cNvPr id="11" name="TextBox 11"/>
            <p:cNvSpPr txBox="1"/>
            <p:nvPr/>
          </p:nvSpPr>
          <p:spPr>
            <a:xfrm>
              <a:off x="0" y="-19050"/>
              <a:ext cx="2655105" cy="561340"/>
            </a:xfrm>
            <a:prstGeom prst="rect">
              <a:avLst/>
            </a:prstGeom>
          </p:spPr>
          <p:txBody>
            <a:bodyPr lIns="50800" tIns="50800" rIns="50800" bIns="50800" rtlCol="0" anchor="ctr"/>
            <a:lstStyle/>
            <a:p>
              <a:pPr algn="ctr">
                <a:lnSpc>
                  <a:spcPts val="2859"/>
                </a:lnSpc>
              </a:pPr>
              <a:endParaRPr/>
            </a:p>
          </p:txBody>
        </p:sp>
      </p:grpSp>
      <p:sp>
        <p:nvSpPr>
          <p:cNvPr id="12" name="TextBox 12"/>
          <p:cNvSpPr txBox="1"/>
          <p:nvPr/>
        </p:nvSpPr>
        <p:spPr>
          <a:xfrm>
            <a:off x="2564314" y="3730785"/>
            <a:ext cx="12978445" cy="2329215"/>
          </a:xfrm>
          <a:prstGeom prst="rect">
            <a:avLst/>
          </a:prstGeom>
        </p:spPr>
        <p:txBody>
          <a:bodyPr lIns="0" tIns="0" rIns="0" bIns="0" rtlCol="0" anchor="t">
            <a:spAutoFit/>
          </a:bodyPr>
          <a:lstStyle/>
          <a:p>
            <a:pPr marL="491441" lvl="1" indent="-245720" algn="l">
              <a:lnSpc>
                <a:spcPts val="3141"/>
              </a:lnSpc>
              <a:buFont typeface="Arial"/>
              <a:buChar char="•"/>
            </a:pPr>
            <a:r>
              <a:rPr lang="en-US" sz="2276" b="1" spc="223">
                <a:solidFill>
                  <a:srgbClr val="231F20"/>
                </a:solidFill>
                <a:latin typeface="Open Sauce Bold"/>
                <a:ea typeface="Open Sauce Bold"/>
                <a:cs typeface="Open Sauce Bold"/>
                <a:sym typeface="Open Sauce Bold"/>
              </a:rPr>
              <a:t>The automaton is designed to recognize a specific DNA sequence or pattern, and its operation is based on transitioning between states depending on the input nucleotide (A, T, C, G).</a:t>
            </a:r>
          </a:p>
          <a:p>
            <a:pPr marL="491441" lvl="1" indent="-245720" algn="l">
              <a:lnSpc>
                <a:spcPts val="3141"/>
              </a:lnSpc>
              <a:buFont typeface="Arial"/>
              <a:buChar char="•"/>
            </a:pPr>
            <a:r>
              <a:rPr lang="en-US" sz="2276" b="1" spc="223">
                <a:solidFill>
                  <a:srgbClr val="231F20"/>
                </a:solidFill>
                <a:latin typeface="Open Sauce Bold"/>
                <a:ea typeface="Open Sauce Bold"/>
                <a:cs typeface="Open Sauce Bold"/>
                <a:sym typeface="Open Sauce Bold"/>
              </a:rPr>
              <a:t>The FPGA is programmed using Hardware Description Languages (HDL), such as VHDL or Verilog, which describe the logic of the automaton and how it handles input sequences.</a:t>
            </a:r>
          </a:p>
        </p:txBody>
      </p:sp>
      <p:grpSp>
        <p:nvGrpSpPr>
          <p:cNvPr id="13" name="Group 13"/>
          <p:cNvGrpSpPr/>
          <p:nvPr/>
        </p:nvGrpSpPr>
        <p:grpSpPr>
          <a:xfrm>
            <a:off x="2179166" y="6572062"/>
            <a:ext cx="13748741" cy="2168233"/>
            <a:chOff x="0" y="0"/>
            <a:chExt cx="2655105" cy="418721"/>
          </a:xfrm>
        </p:grpSpPr>
        <p:sp>
          <p:nvSpPr>
            <p:cNvPr id="14" name="Freeform 14"/>
            <p:cNvSpPr/>
            <p:nvPr/>
          </p:nvSpPr>
          <p:spPr>
            <a:xfrm>
              <a:off x="0" y="0"/>
              <a:ext cx="2655105" cy="418721"/>
            </a:xfrm>
            <a:custGeom>
              <a:avLst/>
              <a:gdLst/>
              <a:ahLst/>
              <a:cxnLst/>
              <a:rect l="l" t="t" r="r" b="b"/>
              <a:pathLst>
                <a:path w="2655105" h="418721">
                  <a:moveTo>
                    <a:pt x="0" y="0"/>
                  </a:moveTo>
                  <a:lnTo>
                    <a:pt x="2655105" y="0"/>
                  </a:lnTo>
                  <a:lnTo>
                    <a:pt x="2655105" y="418721"/>
                  </a:lnTo>
                  <a:lnTo>
                    <a:pt x="0" y="418721"/>
                  </a:lnTo>
                  <a:close/>
                </a:path>
              </a:pathLst>
            </a:custGeom>
            <a:solidFill>
              <a:srgbClr val="000000">
                <a:alpha val="0"/>
              </a:srgbClr>
            </a:solidFill>
            <a:ln w="38100" cap="sq">
              <a:solidFill>
                <a:srgbClr val="000000"/>
              </a:solidFill>
              <a:prstDash val="solid"/>
              <a:miter/>
            </a:ln>
          </p:spPr>
        </p:sp>
        <p:sp>
          <p:nvSpPr>
            <p:cNvPr id="15" name="TextBox 15"/>
            <p:cNvSpPr txBox="1"/>
            <p:nvPr/>
          </p:nvSpPr>
          <p:spPr>
            <a:xfrm>
              <a:off x="0" y="-19050"/>
              <a:ext cx="2655105" cy="437771"/>
            </a:xfrm>
            <a:prstGeom prst="rect">
              <a:avLst/>
            </a:prstGeom>
          </p:spPr>
          <p:txBody>
            <a:bodyPr lIns="50800" tIns="50800" rIns="50800" bIns="50800" rtlCol="0" anchor="ctr"/>
            <a:lstStyle/>
            <a:p>
              <a:pPr algn="ctr">
                <a:lnSpc>
                  <a:spcPts val="2859"/>
                </a:lnSpc>
              </a:pPr>
              <a:endParaRPr/>
            </a:p>
          </p:txBody>
        </p:sp>
      </p:grpSp>
      <p:sp>
        <p:nvSpPr>
          <p:cNvPr id="16" name="TextBox 16"/>
          <p:cNvSpPr txBox="1"/>
          <p:nvPr/>
        </p:nvSpPr>
        <p:spPr>
          <a:xfrm>
            <a:off x="2654778" y="6709020"/>
            <a:ext cx="12978445" cy="1548165"/>
          </a:xfrm>
          <a:prstGeom prst="rect">
            <a:avLst/>
          </a:prstGeom>
        </p:spPr>
        <p:txBody>
          <a:bodyPr lIns="0" tIns="0" rIns="0" bIns="0" rtlCol="0" anchor="t">
            <a:spAutoFit/>
          </a:bodyPr>
          <a:lstStyle/>
          <a:p>
            <a:pPr marL="491441" lvl="1" indent="-245720" algn="l">
              <a:lnSpc>
                <a:spcPts val="3141"/>
              </a:lnSpc>
              <a:buFont typeface="Arial"/>
              <a:buChar char="•"/>
            </a:pPr>
            <a:r>
              <a:rPr lang="en-US" sz="2276" b="1" spc="223">
                <a:solidFill>
                  <a:srgbClr val="231F20"/>
                </a:solidFill>
                <a:latin typeface="Open Sauce Bold"/>
                <a:ea typeface="Open Sauce Bold"/>
                <a:cs typeface="Open Sauce Bold"/>
                <a:sym typeface="Open Sauce Bold"/>
              </a:rPr>
              <a:t>The simulation helps identify any issues in the state transitions or input handling, allowing us to fine-tune the design before hardware synthesis.</a:t>
            </a:r>
          </a:p>
          <a:p>
            <a:pPr marL="491441" lvl="1" indent="-245720" algn="l">
              <a:lnSpc>
                <a:spcPts val="3141"/>
              </a:lnSpc>
              <a:buFont typeface="Arial"/>
              <a:buChar char="•"/>
            </a:pPr>
            <a:r>
              <a:rPr lang="en-US" sz="2276" b="1" spc="223">
                <a:solidFill>
                  <a:srgbClr val="231F20"/>
                </a:solidFill>
                <a:latin typeface="Open Sauce Bold"/>
                <a:ea typeface="Open Sauce Bold"/>
                <a:cs typeface="Open Sauce Bold"/>
                <a:sym typeface="Open Sauce Bold"/>
              </a:rPr>
              <a:t>The simulation helps identify any issues in the state transitions or input handling, allowing us to fine-tune the design before hardware synthesis.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858563" y="689551"/>
            <a:ext cx="9428347" cy="1839765"/>
          </a:xfrm>
          <a:prstGeom prst="rect">
            <a:avLst/>
          </a:prstGeom>
        </p:spPr>
        <p:txBody>
          <a:bodyPr lIns="0" tIns="0" rIns="0" bIns="0" rtlCol="0" anchor="t">
            <a:spAutoFit/>
          </a:bodyPr>
          <a:lstStyle/>
          <a:p>
            <a:pPr algn="ctr">
              <a:lnSpc>
                <a:spcPts val="7388"/>
              </a:lnSpc>
            </a:pPr>
            <a:r>
              <a:rPr lang="en-US" sz="5353" b="1" spc="524">
                <a:solidFill>
                  <a:srgbClr val="FFFFFF"/>
                </a:solidFill>
                <a:latin typeface="Oswald Bold"/>
                <a:ea typeface="Oswald Bold"/>
                <a:cs typeface="Oswald Bold"/>
                <a:sym typeface="Oswald Bold"/>
              </a:rPr>
              <a:t>RESULTS AND</a:t>
            </a:r>
          </a:p>
          <a:p>
            <a:pPr algn="ctr">
              <a:lnSpc>
                <a:spcPts val="7388"/>
              </a:lnSpc>
            </a:pPr>
            <a:r>
              <a:rPr lang="en-US" sz="5353" b="1" spc="524">
                <a:solidFill>
                  <a:srgbClr val="FFFFFF"/>
                </a:solidFill>
                <a:latin typeface="Oswald Bold"/>
                <a:ea typeface="Oswald Bold"/>
                <a:cs typeface="Oswald Bold"/>
                <a:sym typeface="Oswald Bold"/>
              </a:rPr>
              <a:t> DISCUSSION</a:t>
            </a:r>
          </a:p>
        </p:txBody>
      </p:sp>
      <p:grpSp>
        <p:nvGrpSpPr>
          <p:cNvPr id="9" name="Group 9"/>
          <p:cNvGrpSpPr/>
          <p:nvPr/>
        </p:nvGrpSpPr>
        <p:grpSpPr>
          <a:xfrm>
            <a:off x="2179166" y="3510391"/>
            <a:ext cx="13748741" cy="2561999"/>
            <a:chOff x="0" y="0"/>
            <a:chExt cx="2655105" cy="494764"/>
          </a:xfrm>
        </p:grpSpPr>
        <p:sp>
          <p:nvSpPr>
            <p:cNvPr id="10" name="Freeform 10"/>
            <p:cNvSpPr/>
            <p:nvPr/>
          </p:nvSpPr>
          <p:spPr>
            <a:xfrm>
              <a:off x="0" y="0"/>
              <a:ext cx="2655105" cy="494764"/>
            </a:xfrm>
            <a:custGeom>
              <a:avLst/>
              <a:gdLst/>
              <a:ahLst/>
              <a:cxnLst/>
              <a:rect l="l" t="t" r="r" b="b"/>
              <a:pathLst>
                <a:path w="2655105" h="494764">
                  <a:moveTo>
                    <a:pt x="0" y="0"/>
                  </a:moveTo>
                  <a:lnTo>
                    <a:pt x="2655105" y="0"/>
                  </a:lnTo>
                  <a:lnTo>
                    <a:pt x="2655105" y="494764"/>
                  </a:lnTo>
                  <a:lnTo>
                    <a:pt x="0" y="494764"/>
                  </a:lnTo>
                  <a:close/>
                </a:path>
              </a:pathLst>
            </a:custGeom>
            <a:solidFill>
              <a:srgbClr val="000000">
                <a:alpha val="0"/>
              </a:srgbClr>
            </a:solidFill>
            <a:ln w="38100" cap="sq">
              <a:solidFill>
                <a:srgbClr val="000000"/>
              </a:solidFill>
              <a:prstDash val="solid"/>
              <a:miter/>
            </a:ln>
          </p:spPr>
        </p:sp>
        <p:sp>
          <p:nvSpPr>
            <p:cNvPr id="11" name="TextBox 11"/>
            <p:cNvSpPr txBox="1"/>
            <p:nvPr/>
          </p:nvSpPr>
          <p:spPr>
            <a:xfrm>
              <a:off x="0" y="-19050"/>
              <a:ext cx="2655105" cy="513814"/>
            </a:xfrm>
            <a:prstGeom prst="rect">
              <a:avLst/>
            </a:prstGeom>
          </p:spPr>
          <p:txBody>
            <a:bodyPr lIns="50800" tIns="50800" rIns="50800" bIns="50800" rtlCol="0" anchor="ctr"/>
            <a:lstStyle/>
            <a:p>
              <a:pPr algn="ctr">
                <a:lnSpc>
                  <a:spcPts val="2859"/>
                </a:lnSpc>
              </a:pPr>
              <a:endParaRPr/>
            </a:p>
          </p:txBody>
        </p:sp>
      </p:grpSp>
      <p:sp>
        <p:nvSpPr>
          <p:cNvPr id="12" name="TextBox 12"/>
          <p:cNvSpPr txBox="1"/>
          <p:nvPr/>
        </p:nvSpPr>
        <p:spPr>
          <a:xfrm>
            <a:off x="2349139" y="4010913"/>
            <a:ext cx="13418951" cy="1599419"/>
          </a:xfrm>
          <a:prstGeom prst="rect">
            <a:avLst/>
          </a:prstGeom>
        </p:spPr>
        <p:txBody>
          <a:bodyPr lIns="0" tIns="0" rIns="0" bIns="0" rtlCol="0" anchor="t">
            <a:spAutoFit/>
          </a:bodyPr>
          <a:lstStyle/>
          <a:p>
            <a:pPr marL="508121" lvl="1" indent="-254060" algn="l">
              <a:lnSpc>
                <a:spcPts val="3247"/>
              </a:lnSpc>
              <a:buFont typeface="Arial"/>
              <a:buChar char="•"/>
            </a:pPr>
            <a:r>
              <a:rPr lang="en-US" sz="2353" b="1" spc="230">
                <a:solidFill>
                  <a:srgbClr val="231F20"/>
                </a:solidFill>
                <a:latin typeface="Open Sauce Bold"/>
                <a:ea typeface="Open Sauce Bold"/>
                <a:cs typeface="Open Sauce Bold"/>
                <a:sym typeface="Open Sauce Bold"/>
              </a:rPr>
              <a:t>The results of implementing DNA sequence matching using automata on FPGA provide insights into the performance benefits of hardware-based solutions compared to traditional software-based methods, particularly for large-scale bioinformatics applications. </a:t>
            </a:r>
          </a:p>
        </p:txBody>
      </p:sp>
      <p:grpSp>
        <p:nvGrpSpPr>
          <p:cNvPr id="13" name="Group 13"/>
          <p:cNvGrpSpPr/>
          <p:nvPr/>
        </p:nvGrpSpPr>
        <p:grpSpPr>
          <a:xfrm>
            <a:off x="2179166" y="6325958"/>
            <a:ext cx="13748741" cy="2414337"/>
            <a:chOff x="0" y="0"/>
            <a:chExt cx="2655105" cy="466248"/>
          </a:xfrm>
        </p:grpSpPr>
        <p:sp>
          <p:nvSpPr>
            <p:cNvPr id="14" name="Freeform 14"/>
            <p:cNvSpPr/>
            <p:nvPr/>
          </p:nvSpPr>
          <p:spPr>
            <a:xfrm>
              <a:off x="0" y="0"/>
              <a:ext cx="2655105" cy="466248"/>
            </a:xfrm>
            <a:custGeom>
              <a:avLst/>
              <a:gdLst/>
              <a:ahLst/>
              <a:cxnLst/>
              <a:rect l="l" t="t" r="r" b="b"/>
              <a:pathLst>
                <a:path w="2655105" h="466248">
                  <a:moveTo>
                    <a:pt x="0" y="0"/>
                  </a:moveTo>
                  <a:lnTo>
                    <a:pt x="2655105" y="0"/>
                  </a:lnTo>
                  <a:lnTo>
                    <a:pt x="2655105" y="466248"/>
                  </a:lnTo>
                  <a:lnTo>
                    <a:pt x="0" y="466248"/>
                  </a:lnTo>
                  <a:close/>
                </a:path>
              </a:pathLst>
            </a:custGeom>
            <a:solidFill>
              <a:srgbClr val="000000">
                <a:alpha val="0"/>
              </a:srgbClr>
            </a:solidFill>
            <a:ln w="38100" cap="sq">
              <a:solidFill>
                <a:srgbClr val="000000"/>
              </a:solidFill>
              <a:prstDash val="solid"/>
              <a:miter/>
            </a:ln>
          </p:spPr>
        </p:sp>
        <p:sp>
          <p:nvSpPr>
            <p:cNvPr id="15" name="TextBox 15"/>
            <p:cNvSpPr txBox="1"/>
            <p:nvPr/>
          </p:nvSpPr>
          <p:spPr>
            <a:xfrm>
              <a:off x="0" y="-19050"/>
              <a:ext cx="2655105" cy="485298"/>
            </a:xfrm>
            <a:prstGeom prst="rect">
              <a:avLst/>
            </a:prstGeom>
          </p:spPr>
          <p:txBody>
            <a:bodyPr lIns="50800" tIns="50800" rIns="50800" bIns="50800" rtlCol="0" anchor="ctr"/>
            <a:lstStyle/>
            <a:p>
              <a:pPr algn="ctr">
                <a:lnSpc>
                  <a:spcPts val="2859"/>
                </a:lnSpc>
              </a:pPr>
              <a:endParaRPr/>
            </a:p>
          </p:txBody>
        </p:sp>
      </p:grpSp>
      <p:sp>
        <p:nvSpPr>
          <p:cNvPr id="16" name="TextBox 16"/>
          <p:cNvSpPr txBox="1"/>
          <p:nvPr/>
        </p:nvSpPr>
        <p:spPr>
          <a:xfrm>
            <a:off x="2349139" y="6779234"/>
            <a:ext cx="13418951" cy="1599419"/>
          </a:xfrm>
          <a:prstGeom prst="rect">
            <a:avLst/>
          </a:prstGeom>
        </p:spPr>
        <p:txBody>
          <a:bodyPr lIns="0" tIns="0" rIns="0" bIns="0" rtlCol="0" anchor="t">
            <a:spAutoFit/>
          </a:bodyPr>
          <a:lstStyle/>
          <a:p>
            <a:pPr marL="508121" lvl="1" indent="-254060" algn="l">
              <a:lnSpc>
                <a:spcPts val="3247"/>
              </a:lnSpc>
              <a:buFont typeface="Arial"/>
              <a:buChar char="•"/>
            </a:pPr>
            <a:r>
              <a:rPr lang="en-US" sz="2353" b="1" spc="230">
                <a:solidFill>
                  <a:srgbClr val="231F20"/>
                </a:solidFill>
                <a:latin typeface="Open Sauce Bold"/>
                <a:ea typeface="Open Sauce Bold"/>
                <a:cs typeface="Open Sauce Bold"/>
                <a:sym typeface="Open Sauce Bold"/>
              </a:rPr>
              <a:t>This section discusses the experimental outcomes, key performance metrics such as execution time, resource utilization, accuracy, and scalability, along with an analysis of the system's capabilities, limitations, and potential future improvements.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596073" y="265117"/>
            <a:ext cx="9428347" cy="2035599"/>
          </a:xfrm>
          <a:prstGeom prst="rect">
            <a:avLst/>
          </a:prstGeom>
        </p:spPr>
        <p:txBody>
          <a:bodyPr lIns="0" tIns="0" rIns="0" bIns="0" rtlCol="0" anchor="t">
            <a:spAutoFit/>
          </a:bodyPr>
          <a:lstStyle/>
          <a:p>
            <a:pPr algn="ctr">
              <a:lnSpc>
                <a:spcPts val="8216"/>
              </a:lnSpc>
            </a:pPr>
            <a:endParaRPr/>
          </a:p>
          <a:p>
            <a:pPr algn="ctr">
              <a:lnSpc>
                <a:spcPts val="8216"/>
              </a:lnSpc>
            </a:pPr>
            <a:r>
              <a:rPr lang="en-US" sz="5953" b="1" spc="583">
                <a:solidFill>
                  <a:srgbClr val="FFFFFF"/>
                </a:solidFill>
                <a:latin typeface="Oswald Bold"/>
                <a:ea typeface="Oswald Bold"/>
                <a:cs typeface="Oswald Bold"/>
                <a:sym typeface="Oswald Bold"/>
              </a:rPr>
              <a:t>CONCLUSION</a:t>
            </a:r>
          </a:p>
        </p:txBody>
      </p:sp>
      <p:grpSp>
        <p:nvGrpSpPr>
          <p:cNvPr id="9" name="Group 9"/>
          <p:cNvGrpSpPr/>
          <p:nvPr/>
        </p:nvGrpSpPr>
        <p:grpSpPr>
          <a:xfrm>
            <a:off x="1703590" y="4101041"/>
            <a:ext cx="15077703" cy="4449292"/>
            <a:chOff x="0" y="0"/>
            <a:chExt cx="2911750" cy="859231"/>
          </a:xfrm>
        </p:grpSpPr>
        <p:sp>
          <p:nvSpPr>
            <p:cNvPr id="10" name="Freeform 10"/>
            <p:cNvSpPr/>
            <p:nvPr/>
          </p:nvSpPr>
          <p:spPr>
            <a:xfrm>
              <a:off x="0" y="0"/>
              <a:ext cx="2911750" cy="859231"/>
            </a:xfrm>
            <a:custGeom>
              <a:avLst/>
              <a:gdLst/>
              <a:ahLst/>
              <a:cxnLst/>
              <a:rect l="l" t="t" r="r" b="b"/>
              <a:pathLst>
                <a:path w="2911750" h="859231">
                  <a:moveTo>
                    <a:pt x="0" y="0"/>
                  </a:moveTo>
                  <a:lnTo>
                    <a:pt x="2911750" y="0"/>
                  </a:lnTo>
                  <a:lnTo>
                    <a:pt x="2911750" y="859231"/>
                  </a:lnTo>
                  <a:lnTo>
                    <a:pt x="0" y="859231"/>
                  </a:lnTo>
                  <a:close/>
                </a:path>
              </a:pathLst>
            </a:custGeom>
            <a:solidFill>
              <a:srgbClr val="000000">
                <a:alpha val="0"/>
              </a:srgbClr>
            </a:solidFill>
            <a:ln w="38100" cap="sq">
              <a:solidFill>
                <a:srgbClr val="000000"/>
              </a:solidFill>
              <a:prstDash val="solid"/>
              <a:miter/>
            </a:ln>
          </p:spPr>
        </p:sp>
        <p:sp>
          <p:nvSpPr>
            <p:cNvPr id="11" name="TextBox 11"/>
            <p:cNvSpPr txBox="1"/>
            <p:nvPr/>
          </p:nvSpPr>
          <p:spPr>
            <a:xfrm>
              <a:off x="0" y="-19050"/>
              <a:ext cx="2911750" cy="878281"/>
            </a:xfrm>
            <a:prstGeom prst="rect">
              <a:avLst/>
            </a:prstGeom>
          </p:spPr>
          <p:txBody>
            <a:bodyPr lIns="50800" tIns="50800" rIns="50800" bIns="50800" rtlCol="0" anchor="ctr"/>
            <a:lstStyle/>
            <a:p>
              <a:pPr algn="ctr">
                <a:lnSpc>
                  <a:spcPts val="2859"/>
                </a:lnSpc>
              </a:pPr>
              <a:endParaRPr/>
            </a:p>
          </p:txBody>
        </p:sp>
      </p:grpSp>
      <p:sp>
        <p:nvSpPr>
          <p:cNvPr id="12" name="TextBox 12"/>
          <p:cNvSpPr txBox="1"/>
          <p:nvPr/>
        </p:nvSpPr>
        <p:spPr>
          <a:xfrm>
            <a:off x="2434524" y="4710521"/>
            <a:ext cx="13418951" cy="3618319"/>
          </a:xfrm>
          <a:prstGeom prst="rect">
            <a:avLst/>
          </a:prstGeom>
        </p:spPr>
        <p:txBody>
          <a:bodyPr lIns="0" tIns="0" rIns="0" bIns="0" rtlCol="0" anchor="t">
            <a:spAutoFit/>
          </a:bodyPr>
          <a:lstStyle/>
          <a:p>
            <a:pPr algn="l">
              <a:lnSpc>
                <a:spcPts val="3247"/>
              </a:lnSpc>
            </a:pPr>
            <a:r>
              <a:rPr lang="en-US" sz="2353" b="1" spc="230">
                <a:solidFill>
                  <a:srgbClr val="231F20"/>
                </a:solidFill>
                <a:latin typeface="Open Sauce Bold"/>
                <a:ea typeface="Open Sauce Bold"/>
                <a:cs typeface="Open Sauce Bold"/>
                <a:sym typeface="Open Sauce Bold"/>
              </a:rPr>
              <a:t>The implementation of DNA sequence matching using automata on hardware, specifically FPGA, offers a significant performance advantage over traditional software-based methods, such as BLAST. By leveraging the inherent parallelism of FPGA architectures, this approach reduces the time required to match DNA sequences, demonstrating speedup factors of up to 10x, especially for larger datasets. This makes it particularly well-suited for bioinformatics applications where high-throughput and large-scale genomic data processing are required.</a:t>
            </a:r>
          </a:p>
          <a:p>
            <a:pPr algn="l">
              <a:lnSpc>
                <a:spcPts val="3247"/>
              </a:lnSpc>
            </a:pPr>
            <a:endParaRPr lang="en-US" sz="2353" b="1" spc="230">
              <a:solidFill>
                <a:srgbClr val="231F20"/>
              </a:solidFill>
              <a:latin typeface="Open Sauce Bold"/>
              <a:ea typeface="Open Sauce Bold"/>
              <a:cs typeface="Open Sauce Bold"/>
              <a:sym typeface="Open Sauce 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0580377">
            <a:off x="9530192" y="-9687547"/>
            <a:ext cx="24036383" cy="24664199"/>
          </a:xfrm>
          <a:custGeom>
            <a:avLst/>
            <a:gdLst/>
            <a:ahLst/>
            <a:cxnLst/>
            <a:rect l="l" t="t" r="r" b="b"/>
            <a:pathLst>
              <a:path w="24036383" h="24664199">
                <a:moveTo>
                  <a:pt x="0" y="0"/>
                </a:moveTo>
                <a:lnTo>
                  <a:pt x="24036383" y="0"/>
                </a:lnTo>
                <a:lnTo>
                  <a:pt x="24036383" y="24664199"/>
                </a:lnTo>
                <a:lnTo>
                  <a:pt x="0" y="2466419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046313" y="2860211"/>
            <a:ext cx="8097687" cy="3241963"/>
          </a:xfrm>
          <a:prstGeom prst="rect">
            <a:avLst/>
          </a:prstGeom>
        </p:spPr>
        <p:txBody>
          <a:bodyPr lIns="0" tIns="0" rIns="0" bIns="0" rtlCol="0" anchor="t">
            <a:spAutoFit/>
          </a:bodyPr>
          <a:lstStyle/>
          <a:p>
            <a:pPr marL="0" lvl="0" indent="0" algn="l">
              <a:lnSpc>
                <a:spcPts val="13015"/>
              </a:lnSpc>
              <a:spcBef>
                <a:spcPct val="0"/>
              </a:spcBef>
            </a:pPr>
            <a:r>
              <a:rPr lang="en-US" sz="9431" b="1" spc="924">
                <a:solidFill>
                  <a:srgbClr val="231F20"/>
                </a:solidFill>
                <a:latin typeface="Oswald Bold"/>
                <a:ea typeface="Oswald Bold"/>
                <a:cs typeface="Oswald Bold"/>
                <a:sym typeface="Oswald Bold"/>
              </a:rPr>
              <a:t>THANK'S FOR WATCHING</a:t>
            </a:r>
          </a:p>
        </p:txBody>
      </p:sp>
      <p:sp>
        <p:nvSpPr>
          <p:cNvPr id="5" name="Freeform 5"/>
          <p:cNvSpPr/>
          <p:nvPr/>
        </p:nvSpPr>
        <p:spPr>
          <a:xfrm>
            <a:off x="15409623" y="2266970"/>
            <a:ext cx="734693" cy="755166"/>
          </a:xfrm>
          <a:custGeom>
            <a:avLst/>
            <a:gdLst/>
            <a:ahLst/>
            <a:cxnLst/>
            <a:rect l="l" t="t" r="r" b="b"/>
            <a:pathLst>
              <a:path w="734693" h="755166">
                <a:moveTo>
                  <a:pt x="0" y="0"/>
                </a:moveTo>
                <a:lnTo>
                  <a:pt x="734692" y="0"/>
                </a:lnTo>
                <a:lnTo>
                  <a:pt x="734692" y="755166"/>
                </a:lnTo>
                <a:lnTo>
                  <a:pt x="0" y="7551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14628874" y="3180249"/>
            <a:ext cx="2296190" cy="352695"/>
          </a:xfrm>
          <a:prstGeom prst="rect">
            <a:avLst/>
          </a:prstGeom>
        </p:spPr>
        <p:txBody>
          <a:bodyPr lIns="0" tIns="0" rIns="0" bIns="0" rtlCol="0" anchor="t">
            <a:spAutoFit/>
          </a:bodyPr>
          <a:lstStyle/>
          <a:p>
            <a:pPr marL="0" lvl="0" indent="0" algn="ctr">
              <a:lnSpc>
                <a:spcPts val="2947"/>
              </a:lnSpc>
              <a:spcBef>
                <a:spcPct val="0"/>
              </a:spcBef>
            </a:pPr>
            <a:r>
              <a:rPr lang="en-US" sz="2135" b="1" spc="209" dirty="0">
                <a:solidFill>
                  <a:srgbClr val="231F20"/>
                </a:solidFill>
                <a:latin typeface="Montserrat Classic Bold"/>
                <a:ea typeface="Montserrat Classic Bold"/>
                <a:cs typeface="Montserrat Classic Bold"/>
                <a:sym typeface="Montserrat Classic Bold"/>
              </a:rPr>
              <a:t>ROHITH, INC.</a:t>
            </a:r>
          </a:p>
        </p:txBody>
      </p:sp>
      <p:sp>
        <p:nvSpPr>
          <p:cNvPr id="7" name="Freeform 7"/>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669</Words>
  <Application>Microsoft Office PowerPoint</Application>
  <PresentationFormat>Custom</PresentationFormat>
  <Paragraphs>44</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DM Sans</vt:lpstr>
      <vt:lpstr>DM Sans Bold</vt:lpstr>
      <vt:lpstr>Oswald Bold</vt:lpstr>
      <vt:lpstr>Arial</vt:lpstr>
      <vt:lpstr>Calibri</vt:lpstr>
      <vt:lpstr>Open Sauce Bold</vt:lpstr>
      <vt:lpstr>Montserrat Classic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dc:title>
  <dc:creator>Lenovo</dc:creator>
  <cp:lastModifiedBy>ARISH KUMARAN</cp:lastModifiedBy>
  <cp:revision>2</cp:revision>
  <dcterms:created xsi:type="dcterms:W3CDTF">2006-08-16T00:00:00Z</dcterms:created>
  <dcterms:modified xsi:type="dcterms:W3CDTF">2024-11-09T04:09:27Z</dcterms:modified>
  <dc:identifier>DAGV59i-GSA</dc:identifier>
</cp:coreProperties>
</file>