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2"/>
    <p:sldId id="265" r:id="rId3"/>
    <p:sldId id="277" r:id="rId4"/>
    <p:sldId id="278" r:id="rId5"/>
    <p:sldId id="266" r:id="rId6"/>
    <p:sldId id="273" r:id="rId7"/>
    <p:sldId id="269" r:id="rId8"/>
    <p:sldId id="274" r:id="rId9"/>
    <p:sldId id="270" r:id="rId10"/>
    <p:sldId id="27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890C0-7388-4DBE-B932-F7A8EDD21A3E}" v="22" dt="2024-01-27T05:17:39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2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A5104B-E864-25A2-362B-43D2BF8EEB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D64BC-5369-16CB-262E-AB5BDEFDF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8513-1E01-4288-AAC1-94969183DDB7}" type="datetimeFigureOut">
              <a:rPr lang="en-IN" smtClean="0"/>
              <a:pPr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2B29-629D-7379-5EE4-AA7849A602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DA77-0C7E-AB30-6C76-7B2201AA3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FD08C-4522-4457-980F-5397FDD13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96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B61C-5469-47ED-A69E-5DEE3E4503C3}" type="datetimeFigureOut">
              <a:rPr lang="en-IN" smtClean="0"/>
              <a:pPr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58A95-08F9-4CEC-9F46-A30542B28F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3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2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7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1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2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6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0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0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8A95-08F9-4CEC-9F46-A30542B28FF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8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1853ED-8E5C-BBC4-4EED-0308F8DF0C45}"/>
              </a:ext>
            </a:extLst>
          </p:cNvPr>
          <p:cNvSpPr/>
          <p:nvPr userDrawn="1"/>
        </p:nvSpPr>
        <p:spPr>
          <a:xfrm>
            <a:off x="0" y="6563208"/>
            <a:ext cx="12192000" cy="29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142DE-322C-2319-01FD-B64596CC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96145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5DE7-ACAC-21EA-A20E-2A2CE6F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0E2B91-8399-454D-959E-037C6797FEA7}"/>
              </a:ext>
            </a:extLst>
          </p:cNvPr>
          <p:cNvCxnSpPr/>
          <p:nvPr userDrawn="1"/>
        </p:nvCxnSpPr>
        <p:spPr>
          <a:xfrm>
            <a:off x="0" y="94891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B830-4517-3AB1-7B01-3A45DCC1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5720" y="6528698"/>
            <a:ext cx="2743200" cy="330799"/>
          </a:xfrm>
        </p:spPr>
        <p:txBody>
          <a:bodyPr/>
          <a:lstStyle>
            <a:lvl1pPr>
              <a:defRPr sz="1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BCE477-F529-4ADA-ADFF-6959628790F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C7AF-3E21-148B-F06B-7731AB0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9518"/>
            <a:ext cx="4114800" cy="322173"/>
          </a:xfrm>
        </p:spPr>
        <p:txBody>
          <a:bodyPr/>
          <a:lstStyle>
            <a:lvl1pPr>
              <a:defRPr sz="1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RWC2024</a:t>
            </a:r>
          </a:p>
        </p:txBody>
      </p:sp>
    </p:spTree>
    <p:extLst>
      <p:ext uri="{BB962C8B-B14F-4D97-AF65-F5344CB8AC3E}">
        <p14:creationId xmlns:p14="http://schemas.microsoft.com/office/powerpoint/2010/main" val="387453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B897A-17D1-B27B-1DB8-DFD38852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BEE8-B80D-7B86-4F9A-FDC9259C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56D9-AD64-ABF7-63AF-3F1AB219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3C15-5E37-54F2-710E-C23D59B1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RWC2024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0A27-B673-35FE-A6BE-18393CF24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CE477-F529-4ADA-ADFF-6959628790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8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solidFill>
                  <a:srgbClr val="CC0099"/>
                </a:solidFill>
              </a:rPr>
              <a:t>AquaNet:</a:t>
            </a:r>
            <a:r>
              <a:rPr lang="en-US" sz="3000" b="1" dirty="0">
                <a:solidFill>
                  <a:srgbClr val="000000"/>
                </a:solidFill>
              </a:rPr>
              <a:t> </a:t>
            </a:r>
            <a:r>
              <a:rPr lang="en-US" sz="3000" b="1" dirty="0">
                <a:solidFill>
                  <a:srgbClr val="0000FF"/>
                </a:solidFill>
              </a:rPr>
              <a:t>A Qua</a:t>
            </a:r>
            <a:r>
              <a:rPr lang="en-US" sz="3000" b="1" dirty="0">
                <a:solidFill>
                  <a:srgbClr val="000000"/>
                </a:solidFill>
              </a:rPr>
              <a:t>lity Monitoring </a:t>
            </a:r>
            <a:r>
              <a:rPr lang="en-US" sz="3000" b="1" dirty="0">
                <a:solidFill>
                  <a:srgbClr val="0000FF"/>
                </a:solidFill>
              </a:rPr>
              <a:t>Net</a:t>
            </a:r>
            <a:r>
              <a:rPr lang="en-US" sz="3000" b="1" dirty="0">
                <a:solidFill>
                  <a:srgbClr val="000000"/>
                </a:solidFill>
              </a:rPr>
              <a:t>work for Rural Potable Water Distribution Scheme Using Smart Things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21" y="2380890"/>
            <a:ext cx="6062213" cy="41478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rgbClr val="CC009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Aris Kannan A , </a:t>
            </a:r>
            <a:r>
              <a:rPr lang="en-IN" sz="24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Divyan</a:t>
            </a:r>
            <a:r>
              <a:rPr lang="en-IN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 &amp; </a:t>
            </a:r>
            <a:r>
              <a:rPr lang="en-IN" sz="24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Javith</a:t>
            </a:r>
            <a:r>
              <a:rPr lang="en-IN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Ahamed  </a:t>
            </a:r>
            <a:endParaRPr lang="en-IN" sz="2400" b="1" baseline="300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Third Year, </a:t>
            </a: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Information Technology, </a:t>
            </a: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E.G.S. Pillay Engineering College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CC0099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 V. Surya, AP/IT</a:t>
            </a: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Information Technology, </a:t>
            </a:r>
          </a:p>
          <a:p>
            <a:pPr marL="0" indent="0" algn="ctr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E.G.S. Pillay Engineering College</a:t>
            </a:r>
          </a:p>
          <a:p>
            <a:pPr marL="0" indent="0" algn="ctr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1026" name="Picture 2" descr="Tamil Nadu: Perambalur villagers suffer as water quality 'poor' for over 6  yea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76" y="2380890"/>
            <a:ext cx="5375844" cy="414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 AND DISCUSSION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14401"/>
            <a:ext cx="3760839" cy="3288889"/>
          </a:xfrm>
          <a:prstGeom prst="rect">
            <a:avLst/>
          </a:prstGeom>
        </p:spPr>
      </p:pic>
      <p:pic>
        <p:nvPicPr>
          <p:cNvPr id="11" name="Picture 10" descr="C:\Users\Karthikesan\Downloads\ubi-3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3205" y="914401"/>
            <a:ext cx="4417952" cy="328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Karthikesan\Downloads\Untitled-1 (2)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4891" y="1003730"/>
            <a:ext cx="3420295" cy="552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3739" y="4203290"/>
            <a:ext cx="367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10.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CQP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Values obtained from OWT in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Velankanni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0965" y="4480289"/>
            <a:ext cx="4500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11.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Graphs related to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CQP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measured at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Akkaraipettai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8387" y="6031779"/>
            <a:ext cx="338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12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Events created for alert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639"/>
            <a:ext cx="10515600" cy="4351338"/>
          </a:xfrm>
        </p:spPr>
        <p:txBody>
          <a:bodyPr>
            <a:normAutofit/>
          </a:bodyPr>
          <a:lstStyle/>
          <a:p>
            <a:pPr marL="266700" lvl="0" indent="0" algn="just">
              <a:buNone/>
            </a:pPr>
            <a:r>
              <a:rPr lang="en-US" sz="2400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1901" y="990766"/>
            <a:ext cx="1190819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612775" algn="l"/>
              </a:tabLst>
            </a:pP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Hamedi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F.H.,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Kandhan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K., Liu, Y.,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Ren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Jaleel, A., and </a:t>
            </a:r>
            <a:r>
              <a:rPr lang="en-A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Alyafei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M.A.M. (2023). “Wastewater Irrigation: A Promising Way for Future Sustainable Agriculture and Food Security in the United Arab Emirates”, </a:t>
            </a:r>
            <a:r>
              <a:rPr lang="en-A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15(12):2284.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612775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Alam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A.U.,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Clyne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D.,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Deen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M.J. (2021). “A Low-Cost Multi-Parameter Water Quality Monitoring System”. 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21(11):3775.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Ashrafuzzaman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Gomes, C., and Guerra J. (2023). “The Changing Climate Is Changing Safe Drinking Water, Impacting Health: A Case in the Southwestern Coastal Region of Bangladesh (SWCRB)”.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Climate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11(7), 146-152.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Avila-Perez, H., Flores-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Munguía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E.J., Rosas-Acevedo, J.L., Gallardo-Bernal, I., Ramirez-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delReal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T.A. (2023). “Comparative Analysis of Water Quality Applying Statistic and Machine Learning Method: A Case Study in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Coyuca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Lagoon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Tecpan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River, Mexico”, </a:t>
            </a: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15(4):640. 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630555" algn="l"/>
                <a:tab pos="81026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Balcerzak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 (2022).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Biomonitoring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Human Exposure to Fluorine, Handbook of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Bioanalytics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Springer, Cham. </a:t>
            </a: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81026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Bayu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T., Kim, H., and Oki, T. (2020). “Water Governance Contribution to Water and Sanitation Access Equality in Developing Countries”.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Resour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Res.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56(4), e2019WR025330.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hangingPunct="0">
              <a:spcAft>
                <a:spcPts val="1400"/>
              </a:spcAft>
              <a:buFont typeface="+mj-lt"/>
              <a:buAutoNum type="arabicPeriod"/>
              <a:tabLst>
                <a:tab pos="72390" algn="l"/>
                <a:tab pos="72390" algn="l"/>
                <a:tab pos="810260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Bertule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Glennie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Bjørnsen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K.P., Lloyd, J. G.,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Kjellen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M., and Dalton, J. (2018). “Monitoring Water Resources Governance Progress Globally: Experiences from Monitoring SDG Indicator 6.5.1 on Integrated Water Resources Management Implementation”.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10(12):1744.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"/>
    </mc:Choice>
    <mc:Fallback xmlns="">
      <p:transition spd="slow" advTm="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0" indent="0" algn="just">
              <a:buNone/>
            </a:pPr>
            <a:r>
              <a:rPr lang="en-US" sz="2400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7819" y="1061786"/>
            <a:ext cx="11656142" cy="471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solvent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water service is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safely distributed drinking water.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monitoring is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part of the potable water supply and management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at designated places are measured at predefined intervals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that may be used to reveal present conditions, create trends, etc.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and collecting water quality data is a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problem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water quality provides a pragmatic basis by measuring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and spatial physiochemical data.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and drives thresholds for predicting water quality conditions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water quality trends, and enabling obligatory statistics for the validation and standardization of models.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variability </a:t>
            </a:r>
            <a:r>
              <a:rPr lang="en-US" sz="22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worsens the issue further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"/>
    </mc:Choice>
    <mc:Fallback xmlns="">
      <p:transition spd="slow" advTm="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2" y="1166647"/>
            <a:ext cx="12192000" cy="526568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develop an </a:t>
            </a:r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efficient and real-time Internet of Things (</a:t>
            </a:r>
            <a:r>
              <a:rPr lang="en-US" sz="2200" dirty="0" err="1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)-based system for monitoring and ensuring the quality of water in rural tanks.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system aims to enhance water management and safety in rural areas by providing continuous insights into water quality parameters,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thereby promoting safe water use for agriculture, drinking, and other needs.</a:t>
            </a:r>
          </a:p>
          <a:p>
            <a:pPr>
              <a:buNone/>
            </a:pPr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Project Goals:</a:t>
            </a:r>
          </a:p>
          <a:p>
            <a:pPr lvl="0"/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Continuous Monitoring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Implement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-enabled sensors to continuously monitor key water quality parameters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such as pH levels, turbidity, dissolved oxygen, temperature, and chemical contaminants.</a:t>
            </a:r>
          </a:p>
          <a:p>
            <a:pPr lvl="0"/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Analytics and Alerts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Use cloud-based systems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collect, analyze, and store data in real-time, providing alerts and insights when water quality deteriorates beyond safe thresholds.</a:t>
            </a:r>
          </a:p>
          <a:p>
            <a:pPr lvl="0"/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Low-Cost Implementation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Design the system to be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affordable and scalable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rural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communities, considering budget constraints and the need for low-maintenance solutions.</a:t>
            </a:r>
          </a:p>
          <a:p>
            <a:pPr lvl="0"/>
            <a:r>
              <a:rPr lang="en-US" sz="22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Community Empowerment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Involve local communities and stakeholders in understanding water quality 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metrics and using the data to take corrective actions, such as tank cleaning, filtering, or water treatment.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7820"/>
            <a:ext cx="12192000" cy="5470635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1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Sensor Design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: Develop and deploy sensors to monitor water quality parameters such as pH, turbidity, and temperature in rural water tanks.</a:t>
            </a:r>
          </a:p>
          <a:p>
            <a:r>
              <a:rPr lang="en-US" sz="21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Communication Protocol: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Use wireless communication like </a:t>
            </a:r>
            <a:r>
              <a:rPr lang="en-US" sz="2100" b="1" dirty="0" err="1">
                <a:latin typeface="Times New Roman" pitchFamily="18" charset="0"/>
                <a:cs typeface="Times New Roman" pitchFamily="18" charset="0"/>
              </a:rPr>
              <a:t>LoRa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to transmit data to a centralized cloud platform.</a:t>
            </a:r>
          </a:p>
          <a:p>
            <a:r>
              <a:rPr lang="en-US" sz="21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Processing: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Implement a cloud system to </a:t>
            </a:r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collect, store, and analyze real-time water quality data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1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Mobile Application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: Develop an </a:t>
            </a:r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 to display data and send alerts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when water quality </a:t>
            </a:r>
            <a:r>
              <a:rPr lang="en-US" sz="2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falls below safety thresholds.</a:t>
            </a:r>
            <a:endParaRPr 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Pilot Testing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Conduct pilot trials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 select rural tanks to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assess performance and accuracy.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Community Training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Educate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local authorities on interpreting data and responding to alerts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Real-Time Monitoring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Continuously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monitor and maintain sensors for long-term use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Provide periodic reports on water quality trends and their impact on agriculture and health.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Create a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schedule for sensor calibration and cleaning.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Ensure the system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 expand to cover more tank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 and larger </a:t>
            </a: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water bodies </a:t>
            </a:r>
          </a:p>
          <a:p>
            <a:pPr>
              <a:buNone/>
            </a:pP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 AND CONTRIBUTION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C27-67F7-69F1-A029-DE604160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8" y="1000677"/>
            <a:ext cx="12040932" cy="5279922"/>
          </a:xfrm>
        </p:spPr>
        <p:txBody>
          <a:bodyPr>
            <a:normAutofit/>
          </a:bodyPr>
          <a:lstStyle/>
          <a:p>
            <a:pPr marL="266700" indent="-26670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342900" algn="just"/>
            <a:r>
              <a:rPr 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To develop an IoT-based water quality monitoring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rural drinking water distribution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sensors, a powerful controller, a seamless communication network, a fixed access point and a personalized anchored float (buoyage). </a:t>
            </a:r>
          </a:p>
          <a:p>
            <a:pPr marL="609600" indent="-342900" algn="just"/>
            <a:r>
              <a:rPr lang="en-US" sz="24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To measure critical quality parameters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including temperature, conductivity, turbidity, and pH</a:t>
            </a:r>
          </a:p>
          <a:p>
            <a:pPr marL="26670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66700" indent="-266700" algn="just"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pPr marL="742950" lvl="1" indent="-47783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WQM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for rural areas</a:t>
            </a:r>
          </a:p>
          <a:p>
            <a:pPr marL="742950" lvl="1" indent="-477838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is developed to direct a </a:t>
            </a:r>
            <a:r>
              <a:rPr 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warning message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participants when the observed CQPs diverge from WHO standards.</a:t>
            </a:r>
          </a:p>
          <a:p>
            <a:pPr marL="26670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32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183224" y="1120068"/>
            <a:ext cx="5633197" cy="435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407" y="5678661"/>
            <a:ext cx="361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Block diagram of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5158" y="1528639"/>
            <a:ext cx="5158300" cy="4150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96000" y="943897"/>
            <a:ext cx="0" cy="5635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96503" y="5723938"/>
            <a:ext cx="321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2.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Schematic of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Selection of Sensing Probes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24" y="1253331"/>
            <a:ext cx="5501148" cy="2581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905" y="3834581"/>
            <a:ext cx="536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3.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Basic hardware architecture of a sensing node</a:t>
            </a:r>
            <a:endParaRPr lang="en-IN" dirty="0"/>
          </a:p>
        </p:txBody>
      </p:sp>
      <p:sp>
        <p:nvSpPr>
          <p:cNvPr id="9" name="Text Box 26"/>
          <p:cNvSpPr txBox="1"/>
          <p:nvPr/>
        </p:nvSpPr>
        <p:spPr>
          <a:xfrm>
            <a:off x="3302198" y="5731213"/>
            <a:ext cx="2616523" cy="78220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DFRobot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SEN0189 - Turbidity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30"/>
          <p:cNvSpPr txBox="1"/>
          <p:nvPr/>
        </p:nvSpPr>
        <p:spPr>
          <a:xfrm>
            <a:off x="13425" y="5802778"/>
            <a:ext cx="2567544" cy="4635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 </a:t>
            </a:r>
            <a:r>
              <a:rPr lang="en-A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DFRobot</a:t>
            </a:r>
            <a:r>
              <a:rPr lang="en-A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SEN0161-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27"/>
          <p:cNvSpPr txBox="1"/>
          <p:nvPr/>
        </p:nvSpPr>
        <p:spPr>
          <a:xfrm>
            <a:off x="5911156" y="5742196"/>
            <a:ext cx="2515725" cy="7602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A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SparkFun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YL 69 -Conductivity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FF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25"/>
          <p:cNvSpPr txBox="1"/>
          <p:nvPr/>
        </p:nvSpPr>
        <p:spPr>
          <a:xfrm>
            <a:off x="8153400" y="5882633"/>
            <a:ext cx="4253229" cy="4325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  TI LM35 - Temperature sensor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229312" y="5808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66" y="4500636"/>
            <a:ext cx="2004584" cy="138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900" y="4182381"/>
            <a:ext cx="2125986" cy="16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602" y="4439407"/>
            <a:ext cx="1687357" cy="12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1032" y="4707272"/>
            <a:ext cx="1742768" cy="117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705" y="979498"/>
            <a:ext cx="3849390" cy="294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"/>
    </mc:Choice>
    <mc:Fallback xmlns="">
      <p:transition spd="slow" advTm="1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90" y="2225"/>
            <a:ext cx="10515600" cy="896145"/>
          </a:xfrm>
        </p:spPr>
        <p:txBody>
          <a:bodyPr>
            <a:normAutofit/>
          </a:bodyPr>
          <a:lstStyle/>
          <a:p>
            <a:pPr lvl="1"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in AquaNet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101315" y="6016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063" y="1272744"/>
            <a:ext cx="3089602" cy="170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ESP8266 - ESP8266EX - Serial Interface Wi-Fi Module - ESP-0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9355" y="1051627"/>
            <a:ext cx="2267965" cy="21486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30529" y="3190961"/>
            <a:ext cx="3469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7.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ESP8266 transceiver unit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78" y="1031956"/>
            <a:ext cx="4490722" cy="5477071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6558" y="3878827"/>
            <a:ext cx="2728042" cy="222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0194" y="3780861"/>
            <a:ext cx="2583329" cy="232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22"/>
          <p:cNvSpPr/>
          <p:nvPr/>
        </p:nvSpPr>
        <p:spPr>
          <a:xfrm>
            <a:off x="6469445" y="6180186"/>
            <a:ext cx="305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8.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Buoyage in 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5437" y="6152662"/>
            <a:ext cx="31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5.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Workflow of AquaNet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0063" y="3101103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6.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Mega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2560 Controller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FE63-5EED-0291-2DAE-16B17A11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821-154F-B082-FD11-BD07669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RWC2024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15C5-FD7E-1BFA-CF43-53F99A34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477-F529-4ADA-ADFF-6959628790F8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67272"/>
              </p:ext>
            </p:extLst>
          </p:nvPr>
        </p:nvGraphicFramePr>
        <p:xfrm>
          <a:off x="0" y="958645"/>
          <a:ext cx="6489288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7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OWT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Turbidity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7.58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8.02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-0.44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5.67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5.88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-0.21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7.62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7.56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0.06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5.26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5.69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-0.43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7.31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7.11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5.47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5.43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0.04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-0.06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-0.20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72502"/>
              </p:ext>
            </p:extLst>
          </p:nvPr>
        </p:nvGraphicFramePr>
        <p:xfrm>
          <a:off x="1" y="3040191"/>
          <a:ext cx="6533534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6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OWT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Conductivity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 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AquaNet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Horiba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Diff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526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17.2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16.9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487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486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16.2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0.3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-0.67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Average Difference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-0.34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2734" y="973393"/>
            <a:ext cx="5409997" cy="465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"/>
    </mc:Choice>
    <mc:Fallback xmlns="">
      <p:transition spd="slow" advTm="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1203</Words>
  <Application>Microsoft Office PowerPoint</Application>
  <PresentationFormat>Widescreen</PresentationFormat>
  <Paragraphs>177</Paragraphs>
  <Slides>11</Slides>
  <Notes>9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</vt:lpstr>
      <vt:lpstr>Times New Roman</vt:lpstr>
      <vt:lpstr>Office Theme</vt:lpstr>
      <vt:lpstr>AquaNet: A Quality Monitoring Network for Rural Potable Water Distribution Scheme Using Smart Things </vt:lpstr>
      <vt:lpstr>INTRODUCTION</vt:lpstr>
      <vt:lpstr>PROBLEM STATEMENT</vt:lpstr>
      <vt:lpstr>SCOPE OF WORK</vt:lpstr>
      <vt:lpstr>OBJECTIVE AND CONTRIBUTION</vt:lpstr>
      <vt:lpstr>SOLUTION</vt:lpstr>
      <vt:lpstr>Selection of Sensing Probes</vt:lpstr>
      <vt:lpstr>Control system in AquaNet</vt:lpstr>
      <vt:lpstr>DEMO</vt:lpstr>
      <vt:lpstr>RESULT AND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Security Assessment at The River Basin Level Using the Water Footprint Concept</dc:title>
  <dc:creator>KORADIA ASHISHKUMAR KANJIBHA</dc:creator>
  <cp:lastModifiedBy>Bala murugan</cp:lastModifiedBy>
  <cp:revision>51</cp:revision>
  <dcterms:created xsi:type="dcterms:W3CDTF">2024-01-26T13:25:58Z</dcterms:created>
  <dcterms:modified xsi:type="dcterms:W3CDTF">2024-09-24T04:47:31Z</dcterms:modified>
</cp:coreProperties>
</file>