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7"/>
  </p:notesMasterIdLst>
  <p:sldIdLst>
    <p:sldId id="260" r:id="rId3"/>
    <p:sldId id="351" r:id="rId4"/>
    <p:sldId id="406" r:id="rId5"/>
    <p:sldId id="407" r:id="rId6"/>
    <p:sldId id="408" r:id="rId7"/>
    <p:sldId id="409" r:id="rId8"/>
    <p:sldId id="410" r:id="rId9"/>
    <p:sldId id="411" r:id="rId10"/>
    <p:sldId id="414" r:id="rId11"/>
    <p:sldId id="413" r:id="rId12"/>
    <p:sldId id="415" r:id="rId13"/>
    <p:sldId id="412" r:id="rId14"/>
    <p:sldId id="416" r:id="rId15"/>
    <p:sldId id="4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9121BC-B3EC-4570-A06A-79F559448836}" v="2" dt="2019-03-10T18:39:31.3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3" d="100"/>
          <a:sy n="63" d="100"/>
        </p:scale>
        <p:origin x="7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AE567-B423-4376-A3F5-5F1AB5F9D7C6}" type="datetimeFigureOut">
              <a:rPr lang="en-GB" smtClean="0"/>
              <a:t>25/01/2024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279F6-2EB4-4B06-AF7B-9306B4053C87}" type="slidenum">
              <a:rPr lang="en-GB" smtClean="0"/>
              <a:t>‹#›</a:t>
            </a:fld>
            <a:endParaRPr lang="en-GB"/>
          </a:p>
        </p:txBody>
      </p:sp>
    </p:spTree>
    <p:extLst>
      <p:ext uri="{BB962C8B-B14F-4D97-AF65-F5344CB8AC3E}">
        <p14:creationId xmlns:p14="http://schemas.microsoft.com/office/powerpoint/2010/main" val="4068758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79B4-AB35-9A43-B0C6-962E1C4881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99BB91-1D68-904B-A159-ED8D7E25D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E5018D-A27E-0346-865B-D9E337A69A45}"/>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5" name="Footer Placeholder 4">
            <a:extLst>
              <a:ext uri="{FF2B5EF4-FFF2-40B4-BE49-F238E27FC236}">
                <a16:creationId xmlns:a16="http://schemas.microsoft.com/office/drawing/2014/main" id="{BCD5C545-299C-3C47-BF14-5A0A9ADB531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913C7DF-72C1-EF4C-BB35-A66FCC2B82E5}"/>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3476982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65BB-FDB6-0E4C-8210-1959723AC6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A5BAE8-74AE-F442-938D-E82BFDD0F2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48155-335A-0C42-A4B5-475FF2FCF28F}"/>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5" name="Footer Placeholder 4">
            <a:extLst>
              <a:ext uri="{FF2B5EF4-FFF2-40B4-BE49-F238E27FC236}">
                <a16:creationId xmlns:a16="http://schemas.microsoft.com/office/drawing/2014/main" id="{D25AEA0B-14B1-3240-8116-62C3F670997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054301C-334D-1946-89C8-7CDE6A4830E4}"/>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428511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57E98-F6E1-B74D-BC32-E671F421EA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721FF0-A8A6-B643-A23B-D13477CDDA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E00A8-AA34-8D4D-8034-336520BD3F54}"/>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5" name="Footer Placeholder 4">
            <a:extLst>
              <a:ext uri="{FF2B5EF4-FFF2-40B4-BE49-F238E27FC236}">
                <a16:creationId xmlns:a16="http://schemas.microsoft.com/office/drawing/2014/main" id="{67D7B116-DB3A-C447-9630-55065CDAD0B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7679A4D-A4B7-0743-AECE-2A09372D7EAA}"/>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1762274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79B4-AB35-9A43-B0C6-962E1C4881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99BB91-1D68-904B-A159-ED8D7E25D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E5018D-A27E-0346-865B-D9E337A69A45}"/>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5" name="Footer Placeholder 4">
            <a:extLst>
              <a:ext uri="{FF2B5EF4-FFF2-40B4-BE49-F238E27FC236}">
                <a16:creationId xmlns:a16="http://schemas.microsoft.com/office/drawing/2014/main" id="{BCD5C545-299C-3C47-BF14-5A0A9ADB53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13C7DF-72C1-EF4C-BB35-A66FCC2B82E5}"/>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3033690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049E-64A8-8C4D-94A7-10FDD261E4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3EFAC8-78DF-6B4D-A956-AE961F661F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B88E1-167A-0248-9E69-5D41687E7B84}"/>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5" name="Footer Placeholder 4">
            <a:extLst>
              <a:ext uri="{FF2B5EF4-FFF2-40B4-BE49-F238E27FC236}">
                <a16:creationId xmlns:a16="http://schemas.microsoft.com/office/drawing/2014/main" id="{240DEDE7-A206-3A45-B724-A5DBD710AB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A64173-1B4D-C04D-A866-9E06B1D7E354}"/>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1811527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39D4-62E5-9F47-9D67-330D24A7B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665AC6-49DB-2140-9ECA-B49F70253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FF8371-C6F3-4947-897E-872572F94526}"/>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5" name="Footer Placeholder 4">
            <a:extLst>
              <a:ext uri="{FF2B5EF4-FFF2-40B4-BE49-F238E27FC236}">
                <a16:creationId xmlns:a16="http://schemas.microsoft.com/office/drawing/2014/main" id="{E0DE7D9D-A73F-D24B-A844-497EF466D6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BCF859-5A61-D34F-96B5-E8F52F10AD48}"/>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3486636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7C0F-5E56-D34D-9B35-46B4215114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9FCED-5C17-074D-A549-AE7917CB1D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585566-F6B1-4A43-AF18-DC01801328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A3690-AB91-0341-B3BC-D3E084055CD4}"/>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6" name="Footer Placeholder 5">
            <a:extLst>
              <a:ext uri="{FF2B5EF4-FFF2-40B4-BE49-F238E27FC236}">
                <a16:creationId xmlns:a16="http://schemas.microsoft.com/office/drawing/2014/main" id="{03F87D71-D961-AB40-BA7F-7ED92D8806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4C76A7-A471-1E43-9714-388F3856FF09}"/>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2783858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9E24-C223-AA41-B6E4-BE255B972C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CB9272-EB03-4645-B88C-5C23F4CE4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B1001A-FA64-0744-8190-D2FCA337D2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918783-082D-684C-A03E-6651714BB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67816B-8B4A-B648-80A0-569A0F7D55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2CC37-031E-4C46-9874-8C6418E1DF97}"/>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8" name="Footer Placeholder 7">
            <a:extLst>
              <a:ext uri="{FF2B5EF4-FFF2-40B4-BE49-F238E27FC236}">
                <a16:creationId xmlns:a16="http://schemas.microsoft.com/office/drawing/2014/main" id="{2A6FEA5F-F01E-A047-BA99-05B44D606EB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CF5990-9212-6343-AEBD-D8D4686274D6}"/>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842076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44BB-429B-E54C-B944-0DD715CB37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219389-6B4E-5244-9B29-AA2863EB1A6C}"/>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4" name="Footer Placeholder 3">
            <a:extLst>
              <a:ext uri="{FF2B5EF4-FFF2-40B4-BE49-F238E27FC236}">
                <a16:creationId xmlns:a16="http://schemas.microsoft.com/office/drawing/2014/main" id="{6C04DBD9-C56A-4445-9986-914E7FD433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F3026F7-24C3-B44E-9D8F-D2C5B2646184}"/>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2988600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6E43C-E4D7-6949-9988-640612EED182}"/>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3" name="Footer Placeholder 2">
            <a:extLst>
              <a:ext uri="{FF2B5EF4-FFF2-40B4-BE49-F238E27FC236}">
                <a16:creationId xmlns:a16="http://schemas.microsoft.com/office/drawing/2014/main" id="{4F8CFBBD-1542-0749-B95B-E01B7986527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013937E-FFCF-8545-8906-E2D903A9B311}"/>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1188940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0E5C-BDF2-0243-B18C-731F49CF2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4953A9-9609-4B46-8A23-B8D8CBC92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B2ACA1-BAC4-E14C-B94B-E6F59EC36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56677D-53E7-CB4E-8BCE-785FD83E74DF}"/>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6" name="Footer Placeholder 5">
            <a:extLst>
              <a:ext uri="{FF2B5EF4-FFF2-40B4-BE49-F238E27FC236}">
                <a16:creationId xmlns:a16="http://schemas.microsoft.com/office/drawing/2014/main" id="{76020D05-00AB-C145-9734-92F5AF62A6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4043BF-9398-B340-9FCB-058D7D35E390}"/>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245313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049E-64A8-8C4D-94A7-10FDD261E4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3EFAC8-78DF-6B4D-A956-AE961F661F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B88E1-167A-0248-9E69-5D41687E7B84}"/>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5" name="Footer Placeholder 4">
            <a:extLst>
              <a:ext uri="{FF2B5EF4-FFF2-40B4-BE49-F238E27FC236}">
                <a16:creationId xmlns:a16="http://schemas.microsoft.com/office/drawing/2014/main" id="{240DEDE7-A206-3A45-B724-A5DBD710AB3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3A64173-1B4D-C04D-A866-9E06B1D7E354}"/>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12970281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170-5CCF-F04C-84FB-39D6144FC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537251-AA9F-0F49-9478-46CEA7CA5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5481A11-F1FE-EE4F-8E5B-77D79898C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6BF313-F982-D849-B428-4A1F62279572}"/>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6" name="Footer Placeholder 5">
            <a:extLst>
              <a:ext uri="{FF2B5EF4-FFF2-40B4-BE49-F238E27FC236}">
                <a16:creationId xmlns:a16="http://schemas.microsoft.com/office/drawing/2014/main" id="{8FEE8AB7-893E-AA4E-B32B-F1942FEA82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B18B76-1F99-B54E-92CD-C8447DDA2401}"/>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4102833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65BB-FDB6-0E4C-8210-1959723AC6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A5BAE8-74AE-F442-938D-E82BFDD0F2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48155-335A-0C42-A4B5-475FF2FCF28F}"/>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5" name="Footer Placeholder 4">
            <a:extLst>
              <a:ext uri="{FF2B5EF4-FFF2-40B4-BE49-F238E27FC236}">
                <a16:creationId xmlns:a16="http://schemas.microsoft.com/office/drawing/2014/main" id="{D25AEA0B-14B1-3240-8116-62C3F67099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54301C-334D-1946-89C8-7CDE6A4830E4}"/>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2226359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57E98-F6E1-B74D-BC32-E671F421EA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721FF0-A8A6-B643-A23B-D13477CDDA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E00A8-AA34-8D4D-8034-336520BD3F54}"/>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5" name="Footer Placeholder 4">
            <a:extLst>
              <a:ext uri="{FF2B5EF4-FFF2-40B4-BE49-F238E27FC236}">
                <a16:creationId xmlns:a16="http://schemas.microsoft.com/office/drawing/2014/main" id="{67D7B116-DB3A-C447-9630-55065CDAD0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679A4D-A4B7-0743-AECE-2A09372D7EAA}"/>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409837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39D4-62E5-9F47-9D67-330D24A7B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665AC6-49DB-2140-9ECA-B49F70253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FF8371-C6F3-4947-897E-872572F94526}"/>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5" name="Footer Placeholder 4">
            <a:extLst>
              <a:ext uri="{FF2B5EF4-FFF2-40B4-BE49-F238E27FC236}">
                <a16:creationId xmlns:a16="http://schemas.microsoft.com/office/drawing/2014/main" id="{E0DE7D9D-A73F-D24B-A844-497EF466D68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2BCF859-5A61-D34F-96B5-E8F52F10AD48}"/>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3936861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7C0F-5E56-D34D-9B35-46B4215114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9FCED-5C17-074D-A549-AE7917CB1D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585566-F6B1-4A43-AF18-DC01801328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A3690-AB91-0341-B3BC-D3E084055CD4}"/>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6" name="Footer Placeholder 5">
            <a:extLst>
              <a:ext uri="{FF2B5EF4-FFF2-40B4-BE49-F238E27FC236}">
                <a16:creationId xmlns:a16="http://schemas.microsoft.com/office/drawing/2014/main" id="{03F87D71-D961-AB40-BA7F-7ED92D88069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94C76A7-A471-1E43-9714-388F3856FF09}"/>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4035784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9E24-C223-AA41-B6E4-BE255B972C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CB9272-EB03-4645-B88C-5C23F4CE4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B1001A-FA64-0744-8190-D2FCA337D2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918783-082D-684C-A03E-6651714BB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67816B-8B4A-B648-80A0-569A0F7D55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2CC37-031E-4C46-9874-8C6418E1DF97}"/>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8" name="Footer Placeholder 7">
            <a:extLst>
              <a:ext uri="{FF2B5EF4-FFF2-40B4-BE49-F238E27FC236}">
                <a16:creationId xmlns:a16="http://schemas.microsoft.com/office/drawing/2014/main" id="{2A6FEA5F-F01E-A047-BA99-05B44D606EB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9FCF5990-9212-6343-AEBD-D8D4686274D6}"/>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392716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44BB-429B-E54C-B944-0DD715CB37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219389-6B4E-5244-9B29-AA2863EB1A6C}"/>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4" name="Footer Placeholder 3">
            <a:extLst>
              <a:ext uri="{FF2B5EF4-FFF2-40B4-BE49-F238E27FC236}">
                <a16:creationId xmlns:a16="http://schemas.microsoft.com/office/drawing/2014/main" id="{6C04DBD9-C56A-4445-9986-914E7FD4336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F3026F7-24C3-B44E-9D8F-D2C5B2646184}"/>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226727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6E43C-E4D7-6949-9988-640612EED182}"/>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3" name="Footer Placeholder 2">
            <a:extLst>
              <a:ext uri="{FF2B5EF4-FFF2-40B4-BE49-F238E27FC236}">
                <a16:creationId xmlns:a16="http://schemas.microsoft.com/office/drawing/2014/main" id="{4F8CFBBD-1542-0749-B95B-E01B79865272}"/>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4013937E-FFCF-8545-8906-E2D903A9B311}"/>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2130775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0E5C-BDF2-0243-B18C-731F49CF2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4953A9-9609-4B46-8A23-B8D8CBC92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B2ACA1-BAC4-E14C-B94B-E6F59EC36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56677D-53E7-CB4E-8BCE-785FD83E74DF}"/>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6" name="Footer Placeholder 5">
            <a:extLst>
              <a:ext uri="{FF2B5EF4-FFF2-40B4-BE49-F238E27FC236}">
                <a16:creationId xmlns:a16="http://schemas.microsoft.com/office/drawing/2014/main" id="{76020D05-00AB-C145-9734-92F5AF62A6E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4043BF-9398-B340-9FCB-058D7D35E390}"/>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190177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170-5CCF-F04C-84FB-39D6144FC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537251-AA9F-0F49-9478-46CEA7CA5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5481A11-F1FE-EE4F-8E5B-77D79898C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6BF313-F982-D849-B428-4A1F62279572}"/>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6" name="Footer Placeholder 5">
            <a:extLst>
              <a:ext uri="{FF2B5EF4-FFF2-40B4-BE49-F238E27FC236}">
                <a16:creationId xmlns:a16="http://schemas.microsoft.com/office/drawing/2014/main" id="{8FEE8AB7-893E-AA4E-B32B-F1942FEA82A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CB18B76-1F99-B54E-92CD-C8447DDA2401}"/>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277467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36C32-836D-5B40-9295-1D3A5BFAA0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1DD286-C55F-C74A-AC02-EC13054F9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06AB4-0695-374A-AABD-E8C281EF5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F2B63-C262-4D08-A704-15929C94C79C}" type="datetimeFigureOut">
              <a:rPr lang="en-GB" smtClean="0"/>
              <a:pPr/>
              <a:t>25/01/2024</a:t>
            </a:fld>
            <a:endParaRPr lang="en-GB" dirty="0"/>
          </a:p>
        </p:txBody>
      </p:sp>
      <p:sp>
        <p:nvSpPr>
          <p:cNvPr id="5" name="Footer Placeholder 4">
            <a:extLst>
              <a:ext uri="{FF2B5EF4-FFF2-40B4-BE49-F238E27FC236}">
                <a16:creationId xmlns:a16="http://schemas.microsoft.com/office/drawing/2014/main" id="{3F88E447-2AA8-0D41-881E-17C59489A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A365FE50-4D4F-BC47-9F84-44E32F6EC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2028873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36C32-836D-5B40-9295-1D3A5BFAA0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1DD286-C55F-C74A-AC02-EC13054F9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06AB4-0695-374A-AABD-E8C281EF5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9C36E-A759-A646-A9FD-F40711F93037}" type="datetimeFigureOut">
              <a:rPr lang="en-US" smtClean="0"/>
              <a:pPr/>
              <a:t>1/25/2024</a:t>
            </a:fld>
            <a:endParaRPr lang="en-US" dirty="0"/>
          </a:p>
        </p:txBody>
      </p:sp>
      <p:sp>
        <p:nvSpPr>
          <p:cNvPr id="5" name="Footer Placeholder 4">
            <a:extLst>
              <a:ext uri="{FF2B5EF4-FFF2-40B4-BE49-F238E27FC236}">
                <a16:creationId xmlns:a16="http://schemas.microsoft.com/office/drawing/2014/main" id="{3F88E447-2AA8-0D41-881E-17C59489A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365FE50-4D4F-BC47-9F84-44E32F6EC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2753424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9F9E07-AB4D-44FA-904B-753BD54313E7}"/>
              </a:ext>
            </a:extLst>
          </p:cNvPr>
          <p:cNvSpPr txBox="1"/>
          <p:nvPr/>
        </p:nvSpPr>
        <p:spPr>
          <a:xfrm>
            <a:off x="1749083" y="3416518"/>
            <a:ext cx="8693834"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latin typeface="Calibri"/>
              </a:rPr>
              <a:t>Distributing Economic Resources</a:t>
            </a:r>
            <a:endParaRPr kumimoji="0" lang="en-IE" sz="4800" b="1" i="0" u="none" strike="noStrike" kern="1200" cap="none" spc="0" normalizeH="0" baseline="0" noProof="0" dirty="0">
              <a:ln>
                <a:noFill/>
              </a:ln>
              <a:effectLst/>
              <a:uLnTx/>
              <a:uFillTx/>
              <a:latin typeface="Calibri"/>
              <a:ea typeface="+mn-ea"/>
              <a:cs typeface="+mn-cs"/>
            </a:endParaRPr>
          </a:p>
        </p:txBody>
      </p:sp>
    </p:spTree>
    <p:extLst>
      <p:ext uri="{BB962C8B-B14F-4D97-AF65-F5344CB8AC3E}">
        <p14:creationId xmlns:p14="http://schemas.microsoft.com/office/powerpoint/2010/main" val="3030658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843652"/>
            <a:ext cx="10515599" cy="5906774"/>
          </a:xfrm>
        </p:spPr>
        <p:txBody>
          <a:bodyPr>
            <a:normAutofit fontScale="25000" lnSpcReduction="20000"/>
          </a:bodyPr>
          <a:lstStyle/>
          <a:p>
            <a:pPr algn="l">
              <a:spcAft>
                <a:spcPts val="0"/>
              </a:spcAft>
            </a:pPr>
            <a:r>
              <a:rPr lang="en-IE" sz="9600" b="1" dirty="0">
                <a:latin typeface="Times New Roman" panose="02020603050405020304" pitchFamily="18" charset="0"/>
                <a:ea typeface="MS Mincho" panose="02020609040205080304" pitchFamily="49" charset="-128"/>
                <a:cs typeface="Times New Roman" panose="02020603050405020304" pitchFamily="18" charset="0"/>
              </a:rPr>
              <a:t>Local Authorities  </a:t>
            </a:r>
          </a:p>
          <a:p>
            <a:pPr marL="457200" indent="-457200" algn="l">
              <a:lnSpc>
                <a:spcPct val="120000"/>
              </a:lnSpc>
              <a:buFont typeface="Arial"/>
              <a:buChar char="•"/>
            </a:pPr>
            <a:r>
              <a:rPr lang="en-US" sz="8000" dirty="0">
                <a:latin typeface="Times New Roman"/>
                <a:cs typeface="Times New Roman"/>
              </a:rPr>
              <a:t>Every year, the government allocates money in the national budget to the city and county councils around the country. These councils are known as </a:t>
            </a:r>
            <a:r>
              <a:rPr lang="en-US" sz="8000" b="1" dirty="0">
                <a:latin typeface="Times New Roman"/>
                <a:cs typeface="Times New Roman"/>
              </a:rPr>
              <a:t>local authorities </a:t>
            </a:r>
            <a:r>
              <a:rPr lang="en-US" sz="8000" dirty="0">
                <a:latin typeface="Times New Roman"/>
                <a:cs typeface="Times New Roman"/>
              </a:rPr>
              <a:t>and are responsible for providing important services in their local areas. </a:t>
            </a:r>
          </a:p>
          <a:p>
            <a:pPr marL="457200" indent="-457200" algn="l">
              <a:lnSpc>
                <a:spcPct val="120000"/>
              </a:lnSpc>
              <a:buFont typeface="Arial"/>
              <a:buChar char="•"/>
            </a:pPr>
            <a:r>
              <a:rPr lang="en-US" sz="8000" dirty="0">
                <a:latin typeface="Times New Roman"/>
                <a:cs typeface="Times New Roman"/>
              </a:rPr>
              <a:t>Each city and county council will also prepare a budget that shows how they intend to spend the money that has been given to them. Local authorities also generate some funding themselves from the Local Property Tax, rates (rent), fines, planning application fees and other charges.</a:t>
            </a:r>
          </a:p>
          <a:p>
            <a:pPr marL="457200" indent="-457200" algn="l">
              <a:lnSpc>
                <a:spcPct val="120000"/>
              </a:lnSpc>
              <a:buFont typeface="Arial"/>
              <a:buChar char="•"/>
            </a:pPr>
            <a:r>
              <a:rPr lang="en-US" sz="8000" dirty="0">
                <a:latin typeface="Times New Roman"/>
                <a:cs typeface="Times New Roman"/>
              </a:rPr>
              <a:t>Some of the services provided by local authorities include the following:</a:t>
            </a:r>
          </a:p>
          <a:p>
            <a:pPr marL="914400" lvl="1" indent="-457200" algn="l">
              <a:lnSpc>
                <a:spcPct val="120000"/>
              </a:lnSpc>
              <a:buFont typeface="Arial"/>
              <a:buChar char="•"/>
            </a:pPr>
            <a:r>
              <a:rPr lang="en-US" sz="8000" dirty="0">
                <a:latin typeface="Times New Roman"/>
                <a:cs typeface="Times New Roman"/>
              </a:rPr>
              <a:t>Council houses and flats</a:t>
            </a:r>
          </a:p>
          <a:p>
            <a:pPr marL="914400" lvl="1" indent="-457200" algn="l">
              <a:lnSpc>
                <a:spcPct val="120000"/>
              </a:lnSpc>
              <a:buFont typeface="Arial"/>
              <a:buChar char="•"/>
            </a:pPr>
            <a:r>
              <a:rPr lang="en-US" sz="8000" dirty="0">
                <a:latin typeface="Times New Roman"/>
                <a:cs typeface="Times New Roman"/>
              </a:rPr>
              <a:t>Public parks and green areas</a:t>
            </a:r>
          </a:p>
          <a:p>
            <a:pPr marL="914400" lvl="1" indent="-457200" algn="l">
              <a:lnSpc>
                <a:spcPct val="120000"/>
              </a:lnSpc>
              <a:buFont typeface="Arial"/>
              <a:buChar char="•"/>
            </a:pPr>
            <a:r>
              <a:rPr lang="en-US" sz="8000" dirty="0">
                <a:latin typeface="Times New Roman"/>
                <a:cs typeface="Times New Roman"/>
              </a:rPr>
              <a:t>Services and housing for Traveller families in their area</a:t>
            </a:r>
          </a:p>
          <a:p>
            <a:pPr marL="914400" lvl="1" indent="-457200" algn="l">
              <a:lnSpc>
                <a:spcPct val="120000"/>
              </a:lnSpc>
              <a:buFont typeface="Arial"/>
              <a:buChar char="•"/>
            </a:pPr>
            <a:r>
              <a:rPr lang="en-US" sz="8000" dirty="0">
                <a:latin typeface="Times New Roman"/>
                <a:cs typeface="Times New Roman"/>
              </a:rPr>
              <a:t>Public libraries, museums and theatres</a:t>
            </a:r>
          </a:p>
          <a:p>
            <a:pPr marL="914400" lvl="1" indent="-457200" algn="l">
              <a:lnSpc>
                <a:spcPct val="120000"/>
              </a:lnSpc>
              <a:buFont typeface="Arial"/>
              <a:buChar char="•"/>
            </a:pPr>
            <a:r>
              <a:rPr lang="en-US" sz="8000" dirty="0">
                <a:latin typeface="Times New Roman"/>
                <a:cs typeface="Times New Roman"/>
              </a:rPr>
              <a:t>Street lighting and other essential services</a:t>
            </a:r>
          </a:p>
          <a:p>
            <a:pPr marL="914400" lvl="1" indent="-457200" algn="l">
              <a:lnSpc>
                <a:spcPct val="120000"/>
              </a:lnSpc>
              <a:buFont typeface="Arial"/>
              <a:buChar char="•"/>
            </a:pPr>
            <a:r>
              <a:rPr lang="en-US" sz="8000" dirty="0">
                <a:latin typeface="Times New Roman"/>
                <a:cs typeface="Times New Roman"/>
              </a:rPr>
              <a:t>Planning permission service</a:t>
            </a:r>
            <a:endParaRPr lang="en-GB" sz="8000" dirty="0">
              <a:latin typeface="Times New Roman"/>
              <a:ea typeface="Calibri" panose="020F0502020204030204" pitchFamily="34" charset="0"/>
              <a:cs typeface="Times New Roman"/>
            </a:endParaRPr>
          </a:p>
          <a:p>
            <a:pPr algn="l">
              <a:spcAft>
                <a:spcPts val="0"/>
              </a:spcAft>
            </a:pPr>
            <a:r>
              <a:rPr lang="en-IE" sz="8000" b="1" dirty="0">
                <a:latin typeface="Times New Roman"/>
                <a:ea typeface="MS Mincho" panose="02020609040205080304" pitchFamily="49" charset="-128"/>
                <a:cs typeface="Times New Roman"/>
              </a:rPr>
              <a:t> </a:t>
            </a:r>
            <a:endParaRPr lang="en-GB" sz="8000" dirty="0">
              <a:latin typeface="Times New Roman"/>
              <a:ea typeface="Calibri" panose="020F0502020204030204" pitchFamily="34" charset="0"/>
              <a:cs typeface="Times New Roman"/>
            </a:endParaRPr>
          </a:p>
          <a:p>
            <a:pPr algn="just">
              <a:spcAft>
                <a:spcPts val="0"/>
              </a:spcAft>
            </a:pPr>
            <a:endParaRPr lang="en-GB" sz="88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IE" sz="11200" b="1" dirty="0">
                <a:latin typeface="Times New Roman" panose="02020603050405020304" pitchFamily="18" charset="0"/>
                <a:ea typeface="MS Mincho" panose="02020609040205080304" pitchFamily="49" charset="-128"/>
                <a:cs typeface="Times New Roman" panose="02020603050405020304" pitchFamily="18" charset="0"/>
              </a:rPr>
              <a:t>                                             </a:t>
            </a:r>
            <a:endParaRPr lang="en-GB" sz="112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Bef>
                <a:spcPts val="0"/>
              </a:spcBef>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algn="just">
              <a:lnSpc>
                <a:spcPct val="107000"/>
              </a:lnSpc>
              <a:spcAft>
                <a:spcPts val="0"/>
              </a:spcAft>
            </a:pPr>
            <a:r>
              <a:rPr lang="en-IE" sz="26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6400" dirty="0">
              <a:latin typeface="Calibri" panose="020F0502020204030204" pitchFamily="34" charset="0"/>
              <a:ea typeface="Calibri" panose="020F0502020204030204" pitchFamily="34"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p>
          <a:p>
            <a:endParaRPr lang="en-GB" sz="7300" b="1" dirty="0">
              <a:solidFill>
                <a:srgbClr val="0070C0"/>
              </a:solidFill>
              <a:latin typeface="Times New Roman" panose="02020603050405020304" pitchFamily="18"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endParaRPr lang="en-GB" sz="192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r>
              <a:rPr lang="en-GB" sz="2800" b="1" dirty="0">
                <a:solidFill>
                  <a:srgbClr val="FF0000"/>
                </a:solidFill>
                <a:latin typeface="Times New Roman" panose="02020603050405020304" pitchFamily="18" charset="0"/>
                <a:cs typeface="Times New Roman" panose="02020603050405020304" pitchFamily="18" charset="0"/>
              </a:rPr>
              <a:t>        </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Sectors of the Economy</a:t>
            </a: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46858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E3FF-3672-B589-6641-95CCF12A1752}"/>
              </a:ext>
            </a:extLst>
          </p:cNvPr>
          <p:cNvSpPr>
            <a:spLocks noGrp="1"/>
          </p:cNvSpPr>
          <p:nvPr>
            <p:ph type="title"/>
          </p:nvPr>
        </p:nvSpPr>
        <p:spPr>
          <a:xfrm>
            <a:off x="838200" y="365126"/>
            <a:ext cx="10515600" cy="131832"/>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4607A397-4E75-ACC5-8E6B-612A540E7802}"/>
              </a:ext>
            </a:extLst>
          </p:cNvPr>
          <p:cNvSpPr>
            <a:spLocks noGrp="1"/>
          </p:cNvSpPr>
          <p:nvPr>
            <p:ph idx="1"/>
          </p:nvPr>
        </p:nvSpPr>
        <p:spPr>
          <a:xfrm>
            <a:off x="838200" y="1428060"/>
            <a:ext cx="10515600" cy="4351338"/>
          </a:xfrm>
        </p:spPr>
        <p:txBody>
          <a:bodyPr>
            <a:normAutofit lnSpcReduction="10000"/>
          </a:bodyPr>
          <a:lstStyle/>
          <a:p>
            <a:pPr algn="just">
              <a:lnSpc>
                <a:spcPct val="120000"/>
              </a:lnSpc>
              <a:spcAft>
                <a:spcPts val="0"/>
              </a:spcAft>
            </a:pPr>
            <a:r>
              <a:rPr lang="en-IE" sz="3600" b="1" dirty="0">
                <a:latin typeface="Times New Roman" panose="02020603050405020304" pitchFamily="18" charset="0"/>
                <a:ea typeface="Times New Roman" panose="02020603050405020304" pitchFamily="18" charset="0"/>
                <a:cs typeface="Times New Roman" panose="02020603050405020304" pitchFamily="18" charset="0"/>
              </a:rPr>
              <a:t>Private Sector</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l">
              <a:lnSpc>
                <a:spcPct val="120000"/>
              </a:lnSpc>
              <a:buFont typeface="Arial"/>
              <a:buChar char="•"/>
            </a:pPr>
            <a:r>
              <a:rPr lang="en-US" sz="2800" dirty="0">
                <a:latin typeface="Times New Roman"/>
                <a:cs typeface="Times New Roman"/>
              </a:rPr>
              <a:t>People who are not employed by the state are said to work in the </a:t>
            </a:r>
            <a:r>
              <a:rPr lang="en-US" sz="2800" b="1" dirty="0">
                <a:latin typeface="Times New Roman"/>
                <a:cs typeface="Times New Roman"/>
              </a:rPr>
              <a:t>private sector</a:t>
            </a:r>
            <a:r>
              <a:rPr lang="en-US" sz="2800" dirty="0">
                <a:latin typeface="Times New Roman"/>
                <a:cs typeface="Times New Roman"/>
              </a:rPr>
              <a:t>, for example engineers, carpenters, plumbers, accountants, solicitors, bank workers, construction workers, etc. </a:t>
            </a:r>
          </a:p>
          <a:p>
            <a:pPr marL="457200" indent="-457200" algn="l">
              <a:lnSpc>
                <a:spcPct val="120000"/>
              </a:lnSpc>
              <a:buFont typeface="Arial"/>
              <a:buChar char="•"/>
            </a:pPr>
            <a:r>
              <a:rPr lang="en-US" sz="2800" dirty="0">
                <a:latin typeface="Times New Roman"/>
                <a:cs typeface="Times New Roman"/>
              </a:rPr>
              <a:t>Therefore, when we are talking about economic systems, the private sector refers to businesses that are owned and operated by private individuals.</a:t>
            </a:r>
            <a:endParaRPr lang="en-GB" sz="2800" dirty="0">
              <a:latin typeface="Times New Roman"/>
              <a:ea typeface="Calibri" panose="020F0502020204030204" pitchFamily="34" charset="0"/>
              <a:cs typeface="Times New Roman"/>
            </a:endParaRPr>
          </a:p>
          <a:p>
            <a:pPr algn="just">
              <a:spcAft>
                <a:spcPts val="0"/>
              </a:spcAft>
            </a:pPr>
            <a:r>
              <a:rPr lang="en-IE" sz="3200" b="1" dirty="0">
                <a:latin typeface="Times New Roman" panose="02020603050405020304" pitchFamily="18" charset="0"/>
                <a:ea typeface="MS Mincho" panose="02020609040205080304" pitchFamily="49" charset="-128"/>
                <a:cs typeface="Times New Roman" panose="02020603050405020304" pitchFamily="18" charset="0"/>
              </a:rPr>
              <a:t>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440344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6" y="1198874"/>
            <a:ext cx="4566948" cy="5551552"/>
          </a:xfrm>
        </p:spPr>
        <p:txBody>
          <a:bodyPr>
            <a:normAutofit fontScale="25000" lnSpcReduction="20000"/>
          </a:bodyPr>
          <a:lstStyle/>
          <a:p>
            <a:pPr algn="just">
              <a:spcAft>
                <a:spcPts val="0"/>
              </a:spcAft>
            </a:pPr>
            <a:r>
              <a:rPr lang="en-IE" sz="9600" b="1" dirty="0">
                <a:latin typeface="Times New Roman" panose="02020603050405020304" pitchFamily="18" charset="0"/>
                <a:ea typeface="Times New Roman" panose="02020603050405020304" pitchFamily="18" charset="0"/>
                <a:cs typeface="Times New Roman" panose="02020603050405020304" pitchFamily="18" charset="0"/>
              </a:rPr>
              <a:t>Voluntary Sector (Third Sector)</a:t>
            </a:r>
            <a:endParaRPr lang="en-US" sz="7200" dirty="0">
              <a:latin typeface="Times New Roman"/>
              <a:cs typeface="Times New Roman"/>
            </a:endParaRPr>
          </a:p>
          <a:p>
            <a:pPr marL="457200" indent="-457200" algn="l">
              <a:lnSpc>
                <a:spcPct val="120000"/>
              </a:lnSpc>
              <a:buFont typeface="Arial"/>
              <a:buChar char="•"/>
            </a:pPr>
            <a:r>
              <a:rPr lang="en-US" sz="8000" dirty="0">
                <a:latin typeface="Times New Roman"/>
                <a:cs typeface="Times New Roman"/>
              </a:rPr>
              <a:t>The </a:t>
            </a:r>
            <a:r>
              <a:rPr lang="en-US" sz="8000" b="1" dirty="0">
                <a:latin typeface="Times New Roman"/>
                <a:cs typeface="Times New Roman"/>
              </a:rPr>
              <a:t>voluntary or not-for-profit sector </a:t>
            </a:r>
            <a:r>
              <a:rPr lang="en-US" sz="8000" dirty="0">
                <a:latin typeface="Times New Roman"/>
                <a:cs typeface="Times New Roman"/>
              </a:rPr>
              <a:t>comprises all the charities, social enterprises and cultural enterprises in the country. </a:t>
            </a:r>
          </a:p>
          <a:p>
            <a:pPr marL="457200" indent="-457200" algn="l">
              <a:lnSpc>
                <a:spcPct val="120000"/>
              </a:lnSpc>
              <a:buFont typeface="Arial"/>
              <a:buChar char="•"/>
            </a:pPr>
            <a:r>
              <a:rPr lang="en-US" sz="8000" dirty="0">
                <a:latin typeface="Times New Roman"/>
                <a:cs typeface="Times New Roman"/>
              </a:rPr>
              <a:t>They are independent of the government but may receive funding in the form of a grant or subsidy to help them with their work. </a:t>
            </a:r>
          </a:p>
          <a:p>
            <a:pPr marL="457200" indent="-457200" algn="l">
              <a:lnSpc>
                <a:spcPct val="120000"/>
              </a:lnSpc>
              <a:buFont typeface="Arial"/>
              <a:buChar char="•"/>
            </a:pPr>
            <a:r>
              <a:rPr lang="en-US" sz="8000" dirty="0">
                <a:latin typeface="Times New Roman"/>
                <a:cs typeface="Times New Roman"/>
              </a:rPr>
              <a:t>The main characteristics are that they aim to achieve some social objective and always reinvest any profits they make in furthering their aims.</a:t>
            </a:r>
            <a:endParaRPr lang="en-GB" sz="8000" dirty="0">
              <a:latin typeface="Times New Roman"/>
              <a:ea typeface="Calibri" panose="020F0502020204030204" pitchFamily="34" charset="0"/>
              <a:cs typeface="Times New Roman"/>
            </a:endParaRPr>
          </a:p>
          <a:p>
            <a:pPr algn="l">
              <a:spcAft>
                <a:spcPts val="0"/>
              </a:spcAft>
            </a:pPr>
            <a:r>
              <a:rPr lang="en-IE" sz="8000" b="1" dirty="0">
                <a:latin typeface="Times New Roman"/>
                <a:ea typeface="MS Mincho" panose="02020609040205080304" pitchFamily="49" charset="-128"/>
                <a:cs typeface="Times New Roman"/>
              </a:rPr>
              <a:t> </a:t>
            </a:r>
            <a:endParaRPr lang="en-GB" sz="8000" dirty="0">
              <a:latin typeface="Times New Roman"/>
              <a:ea typeface="Calibri" panose="020F0502020204030204" pitchFamily="34" charset="0"/>
              <a:cs typeface="Times New Roman"/>
            </a:endParaRPr>
          </a:p>
          <a:p>
            <a:pPr algn="just">
              <a:spcAft>
                <a:spcPts val="0"/>
              </a:spcAft>
            </a:pPr>
            <a:endParaRPr lang="en-GB" sz="88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IE" sz="11200" b="1" dirty="0">
                <a:latin typeface="Times New Roman" panose="02020603050405020304" pitchFamily="18" charset="0"/>
                <a:ea typeface="MS Mincho" panose="02020609040205080304" pitchFamily="49" charset="-128"/>
                <a:cs typeface="Times New Roman" panose="02020603050405020304" pitchFamily="18" charset="0"/>
              </a:rPr>
              <a:t>                                             </a:t>
            </a:r>
            <a:endParaRPr lang="en-GB" sz="112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Bef>
                <a:spcPts val="0"/>
              </a:spcBef>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algn="just">
              <a:lnSpc>
                <a:spcPct val="107000"/>
              </a:lnSpc>
              <a:spcAft>
                <a:spcPts val="0"/>
              </a:spcAft>
            </a:pPr>
            <a:r>
              <a:rPr lang="en-IE" sz="26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6400" dirty="0">
              <a:latin typeface="Calibri" panose="020F0502020204030204" pitchFamily="34" charset="0"/>
              <a:ea typeface="Calibri" panose="020F0502020204030204" pitchFamily="34"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p>
          <a:p>
            <a:endParaRPr lang="en-GB" sz="7300" b="1" dirty="0">
              <a:solidFill>
                <a:srgbClr val="0070C0"/>
              </a:solidFill>
              <a:latin typeface="Times New Roman" panose="02020603050405020304" pitchFamily="18"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endParaRPr lang="en-GB" sz="192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r>
              <a:rPr lang="en-GB" sz="2800" b="1" dirty="0">
                <a:solidFill>
                  <a:srgbClr val="FF0000"/>
                </a:solidFill>
                <a:latin typeface="Times New Roman" panose="02020603050405020304" pitchFamily="18" charset="0"/>
                <a:cs typeface="Times New Roman" panose="02020603050405020304" pitchFamily="18" charset="0"/>
              </a:rPr>
              <a:t>        </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7"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Sectors of the Economy</a:t>
            </a:r>
            <a:endParaRPr lang="en-GB" sz="4000" b="1" i="1" dirty="0">
              <a:latin typeface="Times New Roman" panose="02020603050405020304" pitchFamily="18" charset="0"/>
              <a:cs typeface="Times New Roman" panose="02020603050405020304" pitchFamily="18" charset="0"/>
            </a:endParaRPr>
          </a:p>
        </p:txBody>
      </p:sp>
      <p:pic>
        <p:nvPicPr>
          <p:cNvPr id="9" name="Picture 8" descr="28-02_shutterstock_573855649.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93161" y="1180364"/>
            <a:ext cx="6144768" cy="4096512"/>
          </a:xfrm>
          <a:prstGeom prst="rect">
            <a:avLst/>
          </a:prstGeom>
        </p:spPr>
      </p:pic>
    </p:spTree>
    <p:extLst>
      <p:ext uri="{BB962C8B-B14F-4D97-AF65-F5344CB8AC3E}">
        <p14:creationId xmlns:p14="http://schemas.microsoft.com/office/powerpoint/2010/main" val="191532796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064DB7-FD98-43D4-AC3C-1721096731E4}"/>
              </a:ext>
            </a:extLst>
          </p:cNvPr>
          <p:cNvPicPr>
            <a:picLocks noGrp="1" noChangeAspect="1"/>
          </p:cNvPicPr>
          <p:nvPr>
            <p:ph idx="1"/>
          </p:nvPr>
        </p:nvPicPr>
        <p:blipFill>
          <a:blip r:embed="rId2"/>
          <a:stretch>
            <a:fillRect/>
          </a:stretch>
        </p:blipFill>
        <p:spPr>
          <a:xfrm>
            <a:off x="210576" y="168617"/>
            <a:ext cx="4374562" cy="1718578"/>
          </a:xfrm>
        </p:spPr>
      </p:pic>
      <p:pic>
        <p:nvPicPr>
          <p:cNvPr id="7" name="Picture 6">
            <a:extLst>
              <a:ext uri="{FF2B5EF4-FFF2-40B4-BE49-F238E27FC236}">
                <a16:creationId xmlns:a16="http://schemas.microsoft.com/office/drawing/2014/main" id="{BCB27A18-7CEF-6E68-D1C5-9589026E375A}"/>
              </a:ext>
            </a:extLst>
          </p:cNvPr>
          <p:cNvPicPr>
            <a:picLocks noChangeAspect="1"/>
          </p:cNvPicPr>
          <p:nvPr/>
        </p:nvPicPr>
        <p:blipFill>
          <a:blip r:embed="rId3"/>
          <a:stretch>
            <a:fillRect/>
          </a:stretch>
        </p:blipFill>
        <p:spPr>
          <a:xfrm>
            <a:off x="2181225" y="2128837"/>
            <a:ext cx="9571594" cy="4019715"/>
          </a:xfrm>
          <a:prstGeom prst="rect">
            <a:avLst/>
          </a:prstGeom>
        </p:spPr>
      </p:pic>
    </p:spTree>
    <p:extLst>
      <p:ext uri="{BB962C8B-B14F-4D97-AF65-F5344CB8AC3E}">
        <p14:creationId xmlns:p14="http://schemas.microsoft.com/office/powerpoint/2010/main" val="497188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oup of green rectangles with black text&#10;&#10;Description automatically generated">
            <a:extLst>
              <a:ext uri="{FF2B5EF4-FFF2-40B4-BE49-F238E27FC236}">
                <a16:creationId xmlns:a16="http://schemas.microsoft.com/office/drawing/2014/main" id="{41ECFCF0-B776-65D9-3DD2-5C23E7E3CE9C}"/>
              </a:ext>
            </a:extLst>
          </p:cNvPr>
          <p:cNvPicPr>
            <a:picLocks noGrp="1" noChangeAspect="1"/>
          </p:cNvPicPr>
          <p:nvPr>
            <p:ph idx="1"/>
          </p:nvPr>
        </p:nvPicPr>
        <p:blipFill>
          <a:blip r:embed="rId2"/>
          <a:stretch>
            <a:fillRect/>
          </a:stretch>
        </p:blipFill>
        <p:spPr>
          <a:xfrm>
            <a:off x="643467" y="1179830"/>
            <a:ext cx="10905066" cy="4498338"/>
          </a:xfrm>
          <a:prstGeom prst="rect">
            <a:avLst/>
          </a:prstGeom>
        </p:spPr>
      </p:pic>
    </p:spTree>
    <p:extLst>
      <p:ext uri="{BB962C8B-B14F-4D97-AF65-F5344CB8AC3E}">
        <p14:creationId xmlns:p14="http://schemas.microsoft.com/office/powerpoint/2010/main" val="2466972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1371600"/>
            <a:ext cx="10515599" cy="5378825"/>
          </a:xfrm>
        </p:spPr>
        <p:txBody>
          <a:bodyPr>
            <a:noAutofit/>
          </a:bodyPr>
          <a:lstStyle/>
          <a:p>
            <a:pPr marL="457200" indent="-457200" algn="l">
              <a:lnSpc>
                <a:spcPct val="100000"/>
              </a:lnSpc>
              <a:buFont typeface="Arial"/>
              <a:buChar char="•"/>
            </a:pPr>
            <a:r>
              <a:rPr lang="en-US" sz="2000" dirty="0">
                <a:latin typeface="Times New Roman"/>
                <a:cs typeface="Times New Roman"/>
              </a:rPr>
              <a:t>The quantity and variety of goods and services that a country can produce depend on the factors of production that are available to that country.</a:t>
            </a:r>
          </a:p>
          <a:p>
            <a:pPr marL="457200" indent="-457200" algn="l">
              <a:lnSpc>
                <a:spcPct val="100000"/>
              </a:lnSpc>
              <a:buFont typeface="Arial"/>
              <a:buChar char="•"/>
            </a:pPr>
            <a:r>
              <a:rPr lang="en-US" sz="2000" dirty="0">
                <a:latin typeface="Times New Roman"/>
                <a:cs typeface="Times New Roman"/>
              </a:rPr>
              <a:t>Therefore, each country must take their own factors of production into account when deciding:</a:t>
            </a:r>
          </a:p>
          <a:p>
            <a:pPr marL="914400" lvl="1" indent="-457200" algn="l">
              <a:lnSpc>
                <a:spcPct val="100000"/>
              </a:lnSpc>
              <a:buFont typeface="Arial"/>
              <a:buChar char="•"/>
            </a:pPr>
            <a:r>
              <a:rPr lang="en-US" dirty="0">
                <a:latin typeface="Times New Roman"/>
                <a:cs typeface="Times New Roman"/>
              </a:rPr>
              <a:t>Which goods and services can be produced</a:t>
            </a:r>
          </a:p>
          <a:p>
            <a:pPr marL="914400" lvl="1" indent="-457200" algn="l">
              <a:lnSpc>
                <a:spcPct val="100000"/>
              </a:lnSpc>
              <a:buFont typeface="Arial"/>
              <a:buChar char="•"/>
            </a:pPr>
            <a:r>
              <a:rPr lang="en-US" dirty="0">
                <a:latin typeface="Times New Roman"/>
                <a:cs typeface="Times New Roman"/>
              </a:rPr>
              <a:t>How much of these goods and services can be produced</a:t>
            </a:r>
          </a:p>
          <a:p>
            <a:pPr marL="914400" lvl="1" indent="-457200" algn="l">
              <a:lnSpc>
                <a:spcPct val="100000"/>
              </a:lnSpc>
              <a:buFont typeface="Arial"/>
              <a:buChar char="•"/>
            </a:pPr>
            <a:r>
              <a:rPr lang="en-US" dirty="0">
                <a:latin typeface="Times New Roman"/>
                <a:cs typeface="Times New Roman"/>
              </a:rPr>
              <a:t>Who should be responsible for producing and distributing these goods and services</a:t>
            </a:r>
          </a:p>
          <a:p>
            <a:pPr marL="914400" lvl="1" indent="-457200" algn="l">
              <a:lnSpc>
                <a:spcPct val="100000"/>
              </a:lnSpc>
              <a:buFont typeface="Arial"/>
              <a:buChar char="•"/>
            </a:pPr>
            <a:r>
              <a:rPr lang="en-US" dirty="0">
                <a:latin typeface="Times New Roman"/>
                <a:cs typeface="Times New Roman"/>
              </a:rPr>
              <a:t>How the production and distribution of these goods and services should be organised</a:t>
            </a:r>
          </a:p>
          <a:p>
            <a:pPr marL="457200" indent="-457200" algn="l">
              <a:lnSpc>
                <a:spcPct val="100000"/>
              </a:lnSpc>
              <a:buFont typeface="Arial"/>
              <a:buChar char="•"/>
            </a:pPr>
            <a:r>
              <a:rPr lang="en-US" sz="2000" dirty="0">
                <a:latin typeface="Times New Roman"/>
                <a:cs typeface="Times New Roman"/>
              </a:rPr>
              <a:t>The way a country decides to use its factors of production to produce and distribute goods and services is referred to as the </a:t>
            </a:r>
            <a:r>
              <a:rPr lang="en-US" sz="2000" b="1" dirty="0">
                <a:latin typeface="Times New Roman"/>
                <a:cs typeface="Times New Roman"/>
              </a:rPr>
              <a:t>economic system </a:t>
            </a:r>
            <a:r>
              <a:rPr lang="en-US" sz="2000" dirty="0">
                <a:latin typeface="Times New Roman"/>
                <a:cs typeface="Times New Roman"/>
              </a:rPr>
              <a:t>of that country. </a:t>
            </a:r>
            <a:endParaRPr lang="en-GB" sz="2000" b="1" dirty="0">
              <a:solidFill>
                <a:srgbClr val="FF0000"/>
              </a:solidFill>
              <a:latin typeface="Times New Roman"/>
              <a:cs typeface="Times New Roman"/>
            </a:endParaRP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Economic System</a:t>
            </a: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3086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0583" y="772608"/>
            <a:ext cx="10638052" cy="5977818"/>
          </a:xfrm>
        </p:spPr>
        <p:txBody>
          <a:bodyPr>
            <a:noAutofit/>
          </a:bodyPr>
          <a:lstStyle/>
          <a:p>
            <a:pPr algn="l">
              <a:spcAft>
                <a:spcPts val="0"/>
              </a:spcAft>
            </a:pPr>
            <a:r>
              <a:rPr lang="en-IE" b="1" dirty="0">
                <a:solidFill>
                  <a:srgbClr val="000000"/>
                </a:solidFill>
                <a:latin typeface="Times New Roman"/>
                <a:ea typeface="MS Mincho" panose="02020609040205080304" pitchFamily="49" charset="-128"/>
                <a:cs typeface="Times New Roman"/>
              </a:rPr>
              <a:t>Centrally Planned Economy or Command Economy</a:t>
            </a:r>
            <a:endParaRPr lang="en-GB" dirty="0">
              <a:solidFill>
                <a:srgbClr val="000000"/>
              </a:solidFill>
              <a:latin typeface="Times New Roman"/>
              <a:ea typeface="Calibri" panose="020F0502020204030204" pitchFamily="34" charset="0"/>
              <a:cs typeface="Times New Roman"/>
            </a:endParaRPr>
          </a:p>
          <a:p>
            <a:pPr algn="l"/>
            <a:r>
              <a:rPr lang="en-US" sz="2000" dirty="0">
                <a:solidFill>
                  <a:srgbClr val="000000"/>
                </a:solidFill>
                <a:latin typeface="Times New Roman"/>
                <a:cs typeface="Times New Roman"/>
              </a:rPr>
              <a:t>The government of a country makes all the decisions about the production of goods and services.</a:t>
            </a:r>
          </a:p>
          <a:p>
            <a:pPr marL="457200" indent="-457200" algn="l">
              <a:buFont typeface="Arial"/>
              <a:buChar char="•"/>
            </a:pPr>
            <a:r>
              <a:rPr lang="en-US" sz="2000" dirty="0">
                <a:solidFill>
                  <a:srgbClr val="000000"/>
                </a:solidFill>
                <a:latin typeface="Times New Roman"/>
                <a:cs typeface="Times New Roman"/>
              </a:rPr>
              <a:t>Firms that provide goods and services are controlled by the government</a:t>
            </a:r>
          </a:p>
          <a:p>
            <a:pPr marL="457200" indent="-457200" algn="l">
              <a:buFont typeface="Arial"/>
              <a:buChar char="•"/>
            </a:pPr>
            <a:r>
              <a:rPr lang="en-US" sz="2000" dirty="0">
                <a:solidFill>
                  <a:srgbClr val="000000"/>
                </a:solidFill>
                <a:latin typeface="Times New Roman"/>
                <a:cs typeface="Times New Roman"/>
              </a:rPr>
              <a:t>The citizens of the country have very little involvement in business</a:t>
            </a:r>
          </a:p>
          <a:p>
            <a:pPr marL="457200" indent="-457200" algn="l">
              <a:buFont typeface="Arial"/>
              <a:buChar char="•"/>
            </a:pPr>
            <a:r>
              <a:rPr lang="en-US" sz="2000" dirty="0">
                <a:solidFill>
                  <a:srgbClr val="000000"/>
                </a:solidFill>
                <a:latin typeface="Times New Roman"/>
                <a:cs typeface="Times New Roman"/>
              </a:rPr>
              <a:t>Personal tax rates may be higher due to a higher level of public services</a:t>
            </a:r>
          </a:p>
          <a:p>
            <a:pPr marL="457200" indent="-457200" algn="l">
              <a:buFont typeface="Arial"/>
              <a:buChar char="•"/>
            </a:pPr>
            <a:r>
              <a:rPr lang="en-US" sz="2000" dirty="0">
                <a:solidFill>
                  <a:srgbClr val="000000"/>
                </a:solidFill>
                <a:latin typeface="Times New Roman"/>
                <a:cs typeface="Times New Roman"/>
              </a:rPr>
              <a:t>There is a more equal distribution of wealth between the citizens of the country</a:t>
            </a:r>
          </a:p>
          <a:p>
            <a:pPr algn="l"/>
            <a:r>
              <a:rPr lang="en-US" sz="2000" b="1" dirty="0">
                <a:solidFill>
                  <a:srgbClr val="000000"/>
                </a:solidFill>
                <a:latin typeface="Times New Roman"/>
                <a:cs typeface="Times New Roman"/>
              </a:rPr>
              <a:t>Benefits</a:t>
            </a:r>
          </a:p>
          <a:p>
            <a:pPr marL="457200" indent="-457200" algn="l">
              <a:buFont typeface="Arial"/>
              <a:buChar char="•"/>
            </a:pPr>
            <a:r>
              <a:rPr lang="en-US" sz="2000" dirty="0">
                <a:solidFill>
                  <a:srgbClr val="000000"/>
                </a:solidFill>
                <a:latin typeface="Times New Roman"/>
                <a:cs typeface="Times New Roman"/>
              </a:rPr>
              <a:t>All essential goods and services will be provided for all citizens of the country.</a:t>
            </a:r>
          </a:p>
          <a:p>
            <a:pPr algn="l"/>
            <a:r>
              <a:rPr lang="en-US" sz="2000" b="1" dirty="0">
                <a:solidFill>
                  <a:srgbClr val="000000"/>
                </a:solidFill>
                <a:latin typeface="Times New Roman"/>
                <a:cs typeface="Times New Roman"/>
              </a:rPr>
              <a:t>Drawbacks</a:t>
            </a:r>
          </a:p>
          <a:p>
            <a:pPr marL="457200" indent="-457200" algn="l">
              <a:buFont typeface="Arial"/>
              <a:buChar char="•"/>
            </a:pPr>
            <a:r>
              <a:rPr lang="en-US" sz="2000" dirty="0">
                <a:solidFill>
                  <a:srgbClr val="000000"/>
                </a:solidFill>
                <a:latin typeface="Times New Roman"/>
                <a:cs typeface="Times New Roman"/>
              </a:rPr>
              <a:t>Consumers are not free to purchase any goods or services they want, as they are limited to what the government has decided should be made available in the economy.</a:t>
            </a:r>
          </a:p>
          <a:p>
            <a:pPr marL="457200" indent="-457200" algn="l">
              <a:buFont typeface="Arial"/>
              <a:buChar char="•"/>
            </a:pPr>
            <a:r>
              <a:rPr lang="en-US" sz="2000" dirty="0">
                <a:solidFill>
                  <a:srgbClr val="000000"/>
                </a:solidFill>
                <a:latin typeface="Times New Roman"/>
                <a:cs typeface="Times New Roman"/>
              </a:rPr>
              <a:t>Prices may be higher than they need to be due to the lack of competition.</a:t>
            </a:r>
          </a:p>
          <a:p>
            <a:pPr marL="457200" indent="-457200" algn="l">
              <a:buFont typeface="Arial"/>
              <a:buChar char="•"/>
            </a:pPr>
            <a:r>
              <a:rPr lang="en-US" sz="2000" dirty="0">
                <a:solidFill>
                  <a:srgbClr val="000000"/>
                </a:solidFill>
                <a:latin typeface="Times New Roman"/>
                <a:cs typeface="Times New Roman"/>
              </a:rPr>
              <a:t>There is no incentive for businesses to become more efficient. </a:t>
            </a:r>
            <a:endParaRPr lang="en-GB" sz="2000" dirty="0">
              <a:solidFill>
                <a:srgbClr val="000000"/>
              </a:solidFill>
              <a:latin typeface="Times New Roman"/>
              <a:ea typeface="Calibri" panose="020F0502020204030204" pitchFamily="34" charset="0"/>
              <a:cs typeface="Times New Roman"/>
            </a:endParaRPr>
          </a:p>
          <a:p>
            <a:pPr algn="l">
              <a:spcAft>
                <a:spcPts val="0"/>
              </a:spcAft>
            </a:pPr>
            <a:r>
              <a:rPr lang="en-IE" sz="2000" b="1" dirty="0">
                <a:solidFill>
                  <a:srgbClr val="000000"/>
                </a:solidFill>
                <a:latin typeface="Times New Roman"/>
                <a:ea typeface="MS Mincho" panose="02020609040205080304" pitchFamily="49" charset="-128"/>
                <a:cs typeface="Times New Roman"/>
              </a:rPr>
              <a:t>                                             </a:t>
            </a:r>
            <a:endParaRPr lang="en-GB" sz="2000" b="1" dirty="0">
              <a:solidFill>
                <a:srgbClr val="000000"/>
              </a:solidFill>
              <a:latin typeface="Times New Roman"/>
              <a:ea typeface="Calibri" panose="020F0502020204030204" pitchFamily="34" charset="0"/>
              <a:cs typeface="Times New Roman"/>
            </a:endParaRPr>
          </a:p>
          <a:p>
            <a:pPr algn="l">
              <a:lnSpc>
                <a:spcPct val="120000"/>
              </a:lnSpc>
              <a:spcBef>
                <a:spcPts val="0"/>
              </a:spcBef>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algn="l">
              <a:lnSpc>
                <a:spcPct val="107000"/>
              </a:lnSpc>
              <a:spcAft>
                <a:spcPts val="0"/>
              </a:spcAft>
            </a:pPr>
            <a:r>
              <a:rPr lang="en-IE" sz="2000" dirty="0">
                <a:solidFill>
                  <a:srgbClr val="000000"/>
                </a:solidFill>
                <a:latin typeface="Times New Roman"/>
                <a:ea typeface="Times New Roman" panose="02020603050405020304" pitchFamily="18" charset="0"/>
                <a:cs typeface="Times New Roman"/>
              </a:rPr>
              <a:t> </a:t>
            </a:r>
            <a:endParaRPr lang="en-GB" sz="2000" dirty="0">
              <a:solidFill>
                <a:srgbClr val="000000"/>
              </a:solidFill>
              <a:latin typeface="Times New Roman"/>
              <a:ea typeface="Calibri" panose="020F0502020204030204" pitchFamily="34" charset="0"/>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Types of Economic System</a:t>
            </a: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51031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799250"/>
            <a:ext cx="5614959" cy="5951176"/>
          </a:xfrm>
        </p:spPr>
        <p:txBody>
          <a:bodyPr>
            <a:normAutofit fontScale="25000" lnSpcReduction="20000"/>
          </a:bodyPr>
          <a:lstStyle/>
          <a:p>
            <a:pPr algn="l">
              <a:lnSpc>
                <a:spcPct val="120000"/>
              </a:lnSpc>
              <a:spcAft>
                <a:spcPts val="0"/>
              </a:spcAft>
            </a:pPr>
            <a:r>
              <a:rPr lang="en-IE" sz="9600" b="1" dirty="0">
                <a:latin typeface="Times New Roman"/>
                <a:ea typeface="MS Mincho" panose="02020609040205080304" pitchFamily="49" charset="-128"/>
                <a:cs typeface="Times New Roman"/>
              </a:rPr>
              <a:t>Free Enterprise Economy or Free Market Economy</a:t>
            </a:r>
            <a:endParaRPr lang="en-GB" sz="9600" dirty="0">
              <a:latin typeface="Times New Roman"/>
              <a:ea typeface="Calibri" panose="020F0502020204030204" pitchFamily="34" charset="0"/>
              <a:cs typeface="Times New Roman"/>
            </a:endParaRPr>
          </a:p>
          <a:p>
            <a:pPr algn="l">
              <a:lnSpc>
                <a:spcPct val="120000"/>
              </a:lnSpc>
            </a:pPr>
            <a:r>
              <a:rPr lang="en-US" sz="8000" dirty="0">
                <a:latin typeface="Times New Roman"/>
                <a:cs typeface="Times New Roman"/>
              </a:rPr>
              <a:t>In a </a:t>
            </a:r>
            <a:r>
              <a:rPr lang="en-US" sz="8000" b="1" dirty="0">
                <a:latin typeface="Times New Roman"/>
                <a:cs typeface="Times New Roman"/>
              </a:rPr>
              <a:t>free enterprise (or free market) economy</a:t>
            </a:r>
            <a:r>
              <a:rPr lang="en-US" sz="8000" dirty="0">
                <a:latin typeface="Times New Roman"/>
                <a:cs typeface="Times New Roman"/>
              </a:rPr>
              <a:t>, the citizens of a country are free to set up businesses in any area they like (provided they stay within the law, of course) with very little interference from the government. The US is an example of a free enterprise economy.</a:t>
            </a:r>
            <a:r>
              <a:rPr lang="en-IE" sz="8000" b="1" dirty="0">
                <a:latin typeface="Times New Roman"/>
                <a:ea typeface="MS Mincho" panose="02020609040205080304" pitchFamily="49" charset="-128"/>
                <a:cs typeface="Times New Roman"/>
              </a:rPr>
              <a:t> </a:t>
            </a:r>
            <a:endParaRPr lang="en-GB" sz="8000" dirty="0">
              <a:latin typeface="Times New Roman"/>
              <a:ea typeface="Calibri" panose="020F0502020204030204" pitchFamily="34" charset="0"/>
              <a:cs typeface="Times New Roman"/>
            </a:endParaRPr>
          </a:p>
          <a:p>
            <a:pPr algn="just">
              <a:spcAft>
                <a:spcPts val="0"/>
              </a:spcAft>
            </a:pPr>
            <a:endParaRPr lang="en-GB" sz="88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IE" sz="11200" b="1" dirty="0">
                <a:latin typeface="Times New Roman" panose="02020603050405020304" pitchFamily="18" charset="0"/>
                <a:ea typeface="MS Mincho" panose="02020609040205080304" pitchFamily="49" charset="-128"/>
                <a:cs typeface="Times New Roman" panose="02020603050405020304" pitchFamily="18" charset="0"/>
              </a:rPr>
              <a:t>                                             </a:t>
            </a:r>
            <a:endParaRPr lang="en-GB" sz="112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Bef>
                <a:spcPts val="0"/>
              </a:spcBef>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algn="just">
              <a:lnSpc>
                <a:spcPct val="107000"/>
              </a:lnSpc>
              <a:spcAft>
                <a:spcPts val="0"/>
              </a:spcAft>
            </a:pPr>
            <a:r>
              <a:rPr lang="en-IE" sz="26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6400" dirty="0">
              <a:latin typeface="Calibri" panose="020F0502020204030204" pitchFamily="34" charset="0"/>
              <a:ea typeface="Calibri" panose="020F0502020204030204" pitchFamily="34"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p>
          <a:p>
            <a:endParaRPr lang="en-GB" sz="7300" b="1" dirty="0">
              <a:solidFill>
                <a:srgbClr val="0070C0"/>
              </a:solidFill>
              <a:latin typeface="Times New Roman" panose="02020603050405020304" pitchFamily="18"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endParaRPr lang="en-GB" sz="192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r>
              <a:rPr lang="en-GB" sz="2800" b="1" dirty="0">
                <a:solidFill>
                  <a:srgbClr val="FF0000"/>
                </a:solidFill>
                <a:latin typeface="Times New Roman" panose="02020603050405020304" pitchFamily="18" charset="0"/>
                <a:cs typeface="Times New Roman" panose="02020603050405020304" pitchFamily="18" charset="0"/>
              </a:rPr>
              <a:t>        </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Types of Economic System</a:t>
            </a:r>
            <a:endParaRPr lang="en-GB" sz="4000" b="1" i="1" dirty="0">
              <a:latin typeface="Times New Roman" panose="02020603050405020304" pitchFamily="18" charset="0"/>
              <a:cs typeface="Times New Roman" panose="02020603050405020304" pitchFamily="18" charset="0"/>
            </a:endParaRPr>
          </a:p>
        </p:txBody>
      </p:sp>
      <p:pic>
        <p:nvPicPr>
          <p:cNvPr id="8" name="Picture 7" descr="28-01_shutterstock_226664551.jp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618158" y="772609"/>
            <a:ext cx="4726415" cy="4744974"/>
          </a:xfrm>
          <a:prstGeom prst="rect">
            <a:avLst/>
          </a:prstGeom>
        </p:spPr>
      </p:pic>
    </p:spTree>
    <p:extLst>
      <p:ext uri="{BB962C8B-B14F-4D97-AF65-F5344CB8AC3E}">
        <p14:creationId xmlns:p14="http://schemas.microsoft.com/office/powerpoint/2010/main" val="355422306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959100"/>
            <a:ext cx="10515599" cy="5791326"/>
          </a:xfrm>
        </p:spPr>
        <p:txBody>
          <a:bodyPr>
            <a:noAutofit/>
          </a:bodyPr>
          <a:lstStyle/>
          <a:p>
            <a:pPr algn="l"/>
            <a:r>
              <a:rPr lang="en-IE" b="1" dirty="0">
                <a:latin typeface="Times New Roman"/>
                <a:ea typeface="MS Mincho" panose="02020609040205080304" pitchFamily="49" charset="-128"/>
                <a:cs typeface="Times New Roman"/>
              </a:rPr>
              <a:t>Free Enterprise Economy or Free Market Economy</a:t>
            </a:r>
          </a:p>
          <a:p>
            <a:pPr algn="l"/>
            <a:r>
              <a:rPr lang="en-US" sz="2000" b="1" dirty="0">
                <a:latin typeface="Times New Roman"/>
                <a:cs typeface="Times New Roman"/>
              </a:rPr>
              <a:t>Benefits</a:t>
            </a:r>
          </a:p>
          <a:p>
            <a:pPr marL="457200" indent="-457200" algn="l">
              <a:buFont typeface="Arial"/>
              <a:buChar char="•"/>
            </a:pPr>
            <a:r>
              <a:rPr lang="en-US" sz="2000" dirty="0">
                <a:latin typeface="Times New Roman"/>
                <a:cs typeface="Times New Roman"/>
              </a:rPr>
              <a:t>Consumers have a wide range of goods and services to choose from.</a:t>
            </a:r>
          </a:p>
          <a:p>
            <a:pPr marL="457200" indent="-457200" algn="l">
              <a:buFont typeface="Arial"/>
              <a:buChar char="•"/>
            </a:pPr>
            <a:r>
              <a:rPr lang="en-US" sz="2000" dirty="0">
                <a:latin typeface="Times New Roman"/>
                <a:cs typeface="Times New Roman"/>
              </a:rPr>
              <a:t>Prices tend to be lower, as firms try to compete.</a:t>
            </a:r>
          </a:p>
          <a:p>
            <a:pPr marL="457200" indent="-457200" algn="l">
              <a:buFont typeface="Arial"/>
              <a:buChar char="•"/>
            </a:pPr>
            <a:r>
              <a:rPr lang="en-US" sz="2000" dirty="0">
                <a:latin typeface="Times New Roman"/>
                <a:cs typeface="Times New Roman"/>
              </a:rPr>
              <a:t>Taxes tend to be lower, as there is less government spending on public services.</a:t>
            </a:r>
          </a:p>
          <a:p>
            <a:pPr algn="l"/>
            <a:r>
              <a:rPr lang="en-US" sz="2000" b="1" dirty="0">
                <a:latin typeface="Times New Roman"/>
                <a:cs typeface="Times New Roman"/>
              </a:rPr>
              <a:t>Drawbacks</a:t>
            </a:r>
          </a:p>
          <a:p>
            <a:pPr marL="457200" indent="-457200" algn="l">
              <a:buFont typeface="Arial"/>
              <a:buChar char="•"/>
            </a:pPr>
            <a:r>
              <a:rPr lang="en-US" sz="2000" dirty="0">
                <a:latin typeface="Times New Roman"/>
                <a:cs typeface="Times New Roman"/>
              </a:rPr>
              <a:t>Less money is spent on public services.</a:t>
            </a:r>
          </a:p>
          <a:p>
            <a:pPr marL="457200" indent="-457200" algn="l">
              <a:buFont typeface="Arial"/>
              <a:buChar char="•"/>
            </a:pPr>
            <a:r>
              <a:rPr lang="en-US" sz="2000" dirty="0">
                <a:latin typeface="Times New Roman"/>
                <a:cs typeface="Times New Roman"/>
              </a:rPr>
              <a:t>Social welfare payments for the unemployed or people who are ill are very low.</a:t>
            </a:r>
          </a:p>
          <a:p>
            <a:pPr marL="457200" indent="-457200" algn="l">
              <a:buFont typeface="Arial"/>
              <a:buChar char="•"/>
            </a:pPr>
            <a:r>
              <a:rPr lang="en-US" sz="2000" dirty="0">
                <a:latin typeface="Times New Roman"/>
                <a:cs typeface="Times New Roman"/>
              </a:rPr>
              <a:t>Dangerous or unsafe goods may be on sale due to a lack of regulation.</a:t>
            </a:r>
          </a:p>
          <a:p>
            <a:pPr marL="457200" indent="-457200" algn="l">
              <a:buFont typeface="Arial"/>
              <a:buChar char="•"/>
            </a:pPr>
            <a:r>
              <a:rPr lang="en-US" sz="2000" dirty="0">
                <a:latin typeface="Times New Roman"/>
                <a:cs typeface="Times New Roman"/>
              </a:rPr>
              <a:t>Small firms may be unable to compete and may go out of business.</a:t>
            </a:r>
          </a:p>
          <a:p>
            <a:pPr marL="457200" indent="-457200" algn="l">
              <a:buFont typeface="Arial"/>
              <a:buChar char="•"/>
            </a:pPr>
            <a:r>
              <a:rPr lang="en-US" sz="2000" dirty="0">
                <a:latin typeface="Times New Roman"/>
                <a:cs typeface="Times New Roman"/>
              </a:rPr>
              <a:t>The wealth of a country is not evenly distributed between the citizens, resulting in a big gap between rich and poor.</a:t>
            </a:r>
            <a:r>
              <a:rPr lang="en-IE" sz="2000" b="1" dirty="0">
                <a:latin typeface="Times New Roman"/>
                <a:ea typeface="MS Mincho" panose="02020609040205080304" pitchFamily="49" charset="-128"/>
                <a:cs typeface="Times New Roman"/>
              </a:rPr>
              <a:t>  </a:t>
            </a:r>
            <a:endParaRPr lang="en-GB" sz="2000" b="1" dirty="0">
              <a:solidFill>
                <a:srgbClr val="FF0000"/>
              </a:solidFill>
              <a:latin typeface="Times New Roman"/>
              <a:cs typeface="Times New Roman"/>
            </a:endParaRP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Types of Economic System</a:t>
            </a: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813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1371600"/>
            <a:ext cx="10515599" cy="5378825"/>
          </a:xfrm>
        </p:spPr>
        <p:txBody>
          <a:bodyPr>
            <a:normAutofit fontScale="25000" lnSpcReduction="20000"/>
          </a:bodyPr>
          <a:lstStyle/>
          <a:p>
            <a:pPr algn="l">
              <a:lnSpc>
                <a:spcPct val="120000"/>
              </a:lnSpc>
              <a:spcAft>
                <a:spcPts val="0"/>
              </a:spcAft>
            </a:pPr>
            <a:r>
              <a:rPr lang="en-IE" sz="9600" b="1" dirty="0">
                <a:latin typeface="Times New Roman"/>
                <a:ea typeface="MS Mincho" panose="02020609040205080304" pitchFamily="49" charset="-128"/>
                <a:cs typeface="Times New Roman"/>
              </a:rPr>
              <a:t>Mixed Economy</a:t>
            </a:r>
          </a:p>
          <a:p>
            <a:pPr marL="457200" indent="-457200" algn="l">
              <a:lnSpc>
                <a:spcPct val="120000"/>
              </a:lnSpc>
              <a:buFont typeface="Arial"/>
              <a:buChar char="•"/>
            </a:pPr>
            <a:r>
              <a:rPr lang="en-US" sz="8000" dirty="0">
                <a:latin typeface="Times New Roman"/>
                <a:cs typeface="Times New Roman"/>
              </a:rPr>
              <a:t>A </a:t>
            </a:r>
            <a:r>
              <a:rPr lang="en-US" sz="8000" b="1" dirty="0">
                <a:latin typeface="Times New Roman"/>
                <a:cs typeface="Times New Roman"/>
              </a:rPr>
              <a:t>mixed economy </a:t>
            </a:r>
            <a:r>
              <a:rPr lang="en-US" sz="8000" dirty="0">
                <a:latin typeface="Times New Roman"/>
                <a:cs typeface="Times New Roman"/>
              </a:rPr>
              <a:t>is a combination of a centrally planned and free enterprise economy. </a:t>
            </a:r>
          </a:p>
          <a:p>
            <a:pPr marL="457200" indent="-457200" algn="l">
              <a:lnSpc>
                <a:spcPct val="120000"/>
              </a:lnSpc>
              <a:buFont typeface="Arial"/>
              <a:buChar char="•"/>
            </a:pPr>
            <a:r>
              <a:rPr lang="en-US" sz="8000" dirty="0">
                <a:latin typeface="Times New Roman"/>
                <a:cs typeface="Times New Roman"/>
              </a:rPr>
              <a:t>In a mixed economy, the production of goods and services is shared between government and business. This means that:</a:t>
            </a:r>
          </a:p>
          <a:p>
            <a:pPr marL="914400" lvl="1" indent="-457200" algn="l">
              <a:lnSpc>
                <a:spcPct val="120000"/>
              </a:lnSpc>
              <a:buFont typeface="Arial"/>
              <a:buChar char="•"/>
            </a:pPr>
            <a:r>
              <a:rPr lang="en-US" sz="8000" dirty="0">
                <a:latin typeface="Times New Roman"/>
                <a:cs typeface="Times New Roman"/>
              </a:rPr>
              <a:t>In most areas citizens are free to set up businesses to produce goods and services provided they stay within the law.</a:t>
            </a:r>
          </a:p>
          <a:p>
            <a:pPr marL="914400" lvl="1" indent="-457200" algn="l">
              <a:lnSpc>
                <a:spcPct val="120000"/>
              </a:lnSpc>
              <a:buFont typeface="Arial"/>
              <a:buChar char="•"/>
            </a:pPr>
            <a:r>
              <a:rPr lang="en-US" sz="8000" dirty="0">
                <a:latin typeface="Times New Roman"/>
                <a:cs typeface="Times New Roman"/>
              </a:rPr>
              <a:t>In some areas the government will control an area of business, either by issuing licences, for example a licence to operate a radio station or mobile phone network, or by operating an element of the business themselves, for example public transport.</a:t>
            </a:r>
          </a:p>
          <a:p>
            <a:pPr marL="457200" indent="-457200" algn="l">
              <a:lnSpc>
                <a:spcPct val="120000"/>
              </a:lnSpc>
              <a:buFont typeface="Arial"/>
              <a:buChar char="•"/>
            </a:pPr>
            <a:r>
              <a:rPr lang="en-US" sz="8000" dirty="0">
                <a:latin typeface="Times New Roman"/>
                <a:cs typeface="Times New Roman"/>
              </a:rPr>
              <a:t>Ireland is an example of a mixed economy.</a:t>
            </a:r>
            <a:r>
              <a:rPr lang="en-IE" sz="8000" b="1" dirty="0">
                <a:latin typeface="Times New Roman"/>
                <a:ea typeface="MS Mincho" panose="02020609040205080304" pitchFamily="49" charset="-128"/>
                <a:cs typeface="Times New Roman"/>
              </a:rPr>
              <a:t> </a:t>
            </a:r>
            <a:endParaRPr lang="en-GB" sz="8000" dirty="0">
              <a:latin typeface="Times New Roman"/>
              <a:ea typeface="Calibri" panose="020F0502020204030204" pitchFamily="34" charset="0"/>
              <a:cs typeface="Times New Roman"/>
            </a:endParaRPr>
          </a:p>
          <a:p>
            <a:pPr algn="just">
              <a:spcAft>
                <a:spcPts val="0"/>
              </a:spcAft>
            </a:pPr>
            <a:endParaRPr lang="en-GB" sz="88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IE" sz="11200" b="1" dirty="0">
                <a:latin typeface="Times New Roman" panose="02020603050405020304" pitchFamily="18" charset="0"/>
                <a:ea typeface="MS Mincho" panose="02020609040205080304" pitchFamily="49" charset="-128"/>
                <a:cs typeface="Times New Roman" panose="02020603050405020304" pitchFamily="18" charset="0"/>
              </a:rPr>
              <a:t>                                             </a:t>
            </a:r>
            <a:endParaRPr lang="en-GB" sz="112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Bef>
                <a:spcPts val="0"/>
              </a:spcBef>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algn="just">
              <a:lnSpc>
                <a:spcPct val="107000"/>
              </a:lnSpc>
              <a:spcAft>
                <a:spcPts val="0"/>
              </a:spcAft>
            </a:pPr>
            <a:r>
              <a:rPr lang="en-IE" sz="26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6400" dirty="0">
              <a:latin typeface="Calibri" panose="020F0502020204030204" pitchFamily="34" charset="0"/>
              <a:ea typeface="Calibri" panose="020F0502020204030204" pitchFamily="34"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p>
          <a:p>
            <a:endParaRPr lang="en-GB" sz="7300" b="1" dirty="0">
              <a:solidFill>
                <a:srgbClr val="0070C0"/>
              </a:solidFill>
              <a:latin typeface="Times New Roman" panose="02020603050405020304" pitchFamily="18"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endParaRPr lang="en-GB" sz="192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r>
              <a:rPr lang="en-GB" sz="2800" b="1" dirty="0">
                <a:solidFill>
                  <a:srgbClr val="FF0000"/>
                </a:solidFill>
                <a:latin typeface="Times New Roman" panose="02020603050405020304" pitchFamily="18" charset="0"/>
                <a:cs typeface="Times New Roman" panose="02020603050405020304" pitchFamily="18" charset="0"/>
              </a:rPr>
              <a:t>        </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Types of Economic System</a:t>
            </a: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93715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950218"/>
            <a:ext cx="10515599" cy="5800207"/>
          </a:xfrm>
        </p:spPr>
        <p:txBody>
          <a:bodyPr>
            <a:noAutofit/>
          </a:bodyPr>
          <a:lstStyle/>
          <a:p>
            <a:pPr algn="l">
              <a:spcAft>
                <a:spcPts val="0"/>
              </a:spcAft>
            </a:pPr>
            <a:r>
              <a:rPr lang="en-IE" b="1" dirty="0">
                <a:solidFill>
                  <a:srgbClr val="000000"/>
                </a:solidFill>
                <a:latin typeface="Times New Roman"/>
                <a:ea typeface="MS Mincho" panose="02020609040205080304" pitchFamily="49" charset="-128"/>
                <a:cs typeface="Times New Roman"/>
              </a:rPr>
              <a:t>Mixed Economy</a:t>
            </a:r>
            <a:endParaRPr lang="en-GB" dirty="0">
              <a:solidFill>
                <a:srgbClr val="000000"/>
              </a:solidFill>
              <a:latin typeface="Times New Roman"/>
              <a:ea typeface="Calibri" panose="020F0502020204030204" pitchFamily="34" charset="0"/>
              <a:cs typeface="Times New Roman"/>
            </a:endParaRPr>
          </a:p>
          <a:p>
            <a:pPr algn="l"/>
            <a:r>
              <a:rPr lang="en-US" sz="2000" b="1" dirty="0">
                <a:solidFill>
                  <a:srgbClr val="000000"/>
                </a:solidFill>
                <a:latin typeface="Times New Roman"/>
                <a:cs typeface="Times New Roman"/>
              </a:rPr>
              <a:t>Benefits</a:t>
            </a:r>
          </a:p>
          <a:p>
            <a:pPr marL="457200" indent="-457200" algn="l">
              <a:buFont typeface="Arial"/>
              <a:buChar char="•"/>
            </a:pPr>
            <a:r>
              <a:rPr lang="en-US" sz="2000" dirty="0">
                <a:solidFill>
                  <a:srgbClr val="000000"/>
                </a:solidFill>
                <a:latin typeface="Times New Roman"/>
                <a:cs typeface="Times New Roman"/>
              </a:rPr>
              <a:t>Consumers have a wide choice of goods and services.</a:t>
            </a:r>
          </a:p>
          <a:p>
            <a:pPr marL="457200" indent="-457200" algn="l">
              <a:buFont typeface="Arial"/>
              <a:buChar char="•"/>
            </a:pPr>
            <a:r>
              <a:rPr lang="en-US" sz="2000" dirty="0">
                <a:solidFill>
                  <a:srgbClr val="000000"/>
                </a:solidFill>
                <a:latin typeface="Times New Roman"/>
                <a:cs typeface="Times New Roman"/>
              </a:rPr>
              <a:t>Essential services are made available to all sections of the population.</a:t>
            </a:r>
          </a:p>
          <a:p>
            <a:pPr marL="457200" indent="-457200" algn="l">
              <a:buFont typeface="Arial"/>
              <a:buChar char="•"/>
            </a:pPr>
            <a:r>
              <a:rPr lang="en-US" sz="2000" dirty="0">
                <a:solidFill>
                  <a:srgbClr val="000000"/>
                </a:solidFill>
                <a:latin typeface="Times New Roman"/>
                <a:cs typeface="Times New Roman"/>
              </a:rPr>
              <a:t>In some areas of activity, consumers have a choice between a public and a private operator.</a:t>
            </a:r>
          </a:p>
          <a:p>
            <a:pPr marL="457200" indent="-457200" algn="l">
              <a:buFont typeface="Arial"/>
              <a:buChar char="•"/>
            </a:pPr>
            <a:r>
              <a:rPr lang="en-US" sz="2000" dirty="0">
                <a:solidFill>
                  <a:srgbClr val="000000"/>
                </a:solidFill>
                <a:latin typeface="Times New Roman"/>
                <a:cs typeface="Times New Roman"/>
              </a:rPr>
              <a:t>Public amenities such as parks, street lighting, roads, and bicycle and bus lanes are provided by the government for the benefit of all.</a:t>
            </a:r>
          </a:p>
          <a:p>
            <a:pPr marL="457200" indent="-457200" algn="l">
              <a:buFont typeface="Arial"/>
              <a:buChar char="•"/>
            </a:pPr>
            <a:r>
              <a:rPr lang="en-US" sz="2000" dirty="0">
                <a:solidFill>
                  <a:srgbClr val="000000"/>
                </a:solidFill>
                <a:latin typeface="Times New Roman"/>
                <a:cs typeface="Times New Roman"/>
              </a:rPr>
              <a:t>Laws exist to protect consumers from dangerous and sub-standard goods and services.</a:t>
            </a:r>
          </a:p>
          <a:p>
            <a:pPr algn="l"/>
            <a:r>
              <a:rPr lang="en-US" sz="2000" b="1" dirty="0">
                <a:solidFill>
                  <a:srgbClr val="000000"/>
                </a:solidFill>
                <a:latin typeface="Times New Roman"/>
                <a:cs typeface="Times New Roman"/>
              </a:rPr>
              <a:t>Drawbacks</a:t>
            </a:r>
          </a:p>
          <a:p>
            <a:pPr marL="457200" indent="-457200" algn="l">
              <a:buFont typeface="Arial"/>
              <a:buChar char="•"/>
            </a:pPr>
            <a:r>
              <a:rPr lang="en-US" sz="2000" dirty="0">
                <a:solidFill>
                  <a:srgbClr val="000000"/>
                </a:solidFill>
                <a:latin typeface="Times New Roman"/>
                <a:cs typeface="Times New Roman"/>
              </a:rPr>
              <a:t>The limited income available for spending on public services can result in long waits for medical procedures, higher prices and reduced levels of customer service.</a:t>
            </a:r>
          </a:p>
          <a:p>
            <a:pPr marL="457200" indent="-457200" algn="l">
              <a:buFont typeface="Arial"/>
              <a:buChar char="•"/>
            </a:pPr>
            <a:r>
              <a:rPr lang="en-US" sz="2000" dirty="0">
                <a:solidFill>
                  <a:srgbClr val="000000"/>
                </a:solidFill>
                <a:latin typeface="Times New Roman"/>
                <a:cs typeface="Times New Roman"/>
              </a:rPr>
              <a:t>Government regulation reduces competition.</a:t>
            </a:r>
            <a:r>
              <a:rPr lang="en-IE" sz="2000" b="1" dirty="0">
                <a:solidFill>
                  <a:srgbClr val="000000"/>
                </a:solidFill>
                <a:latin typeface="Times New Roman"/>
                <a:ea typeface="MS Mincho" panose="02020609040205080304" pitchFamily="49" charset="-128"/>
                <a:cs typeface="Times New Roman"/>
              </a:rPr>
              <a:t> </a:t>
            </a:r>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Types of Economic System</a:t>
            </a: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80864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941338"/>
            <a:ext cx="10515599" cy="5809087"/>
          </a:xfrm>
        </p:spPr>
        <p:txBody>
          <a:bodyPr>
            <a:normAutofit fontScale="25000" lnSpcReduction="20000"/>
          </a:bodyPr>
          <a:lstStyle/>
          <a:p>
            <a:pPr algn="just">
              <a:lnSpc>
                <a:spcPct val="120000"/>
              </a:lnSpc>
              <a:spcAft>
                <a:spcPts val="0"/>
              </a:spcAft>
            </a:pPr>
            <a:r>
              <a:rPr lang="en-IE" sz="9600" b="1" dirty="0">
                <a:latin typeface="Times New Roman" panose="02020603050405020304" pitchFamily="18" charset="0"/>
                <a:ea typeface="Times New Roman" panose="02020603050405020304" pitchFamily="18" charset="0"/>
                <a:cs typeface="Times New Roman" panose="02020603050405020304" pitchFamily="18" charset="0"/>
              </a:rPr>
              <a:t>Public Sector</a:t>
            </a:r>
          </a:p>
          <a:p>
            <a:pPr marL="457200" indent="-457200" algn="l">
              <a:lnSpc>
                <a:spcPct val="120000"/>
              </a:lnSpc>
              <a:buFont typeface="Arial"/>
              <a:buChar char="•"/>
            </a:pPr>
            <a:r>
              <a:rPr lang="en-US" sz="8000" dirty="0">
                <a:latin typeface="Times New Roman"/>
                <a:cs typeface="Times New Roman"/>
              </a:rPr>
              <a:t>The </a:t>
            </a:r>
            <a:r>
              <a:rPr lang="en-US" sz="8000" b="1" dirty="0">
                <a:latin typeface="Times New Roman"/>
                <a:cs typeface="Times New Roman"/>
              </a:rPr>
              <a:t>public sector </a:t>
            </a:r>
            <a:r>
              <a:rPr lang="en-US" sz="8000" dirty="0">
                <a:latin typeface="Times New Roman"/>
                <a:cs typeface="Times New Roman"/>
              </a:rPr>
              <a:t>is the part of the economy where the government provides services to the citizens of the country, for example civil servants, teachers, Gardaí, county council workers, employees of state firms and the doctors and nurses who work in our hospitals.</a:t>
            </a:r>
          </a:p>
          <a:p>
            <a:pPr marL="457200" indent="-457200" algn="l">
              <a:lnSpc>
                <a:spcPct val="120000"/>
              </a:lnSpc>
              <a:buFont typeface="Arial"/>
              <a:buChar char="•"/>
            </a:pPr>
            <a:r>
              <a:rPr lang="en-US" sz="8000" dirty="0">
                <a:latin typeface="Times New Roman"/>
                <a:cs typeface="Times New Roman"/>
              </a:rPr>
              <a:t>The public sector operates through government departments or state-owned companies and institutions. </a:t>
            </a:r>
          </a:p>
          <a:p>
            <a:pPr marL="457200" indent="-457200" algn="l">
              <a:lnSpc>
                <a:spcPct val="120000"/>
              </a:lnSpc>
              <a:buFont typeface="Arial"/>
              <a:buChar char="•"/>
            </a:pPr>
            <a:r>
              <a:rPr lang="en-US" sz="8000" dirty="0">
                <a:latin typeface="Times New Roman"/>
                <a:cs typeface="Times New Roman"/>
              </a:rPr>
              <a:t>Services provided by the state for the people of the country are known as public utilities.</a:t>
            </a:r>
            <a:endParaRPr lang="en-IE" sz="8000" b="1" dirty="0">
              <a:latin typeface="Times New Roman"/>
              <a:ea typeface="Times New Roman" panose="02020603050405020304" pitchFamily="18" charset="0"/>
              <a:cs typeface="Times New Roman"/>
            </a:endParaRPr>
          </a:p>
          <a:p>
            <a:pPr algn="just">
              <a:spcAft>
                <a:spcPts val="0"/>
              </a:spcAft>
            </a:pPr>
            <a:endParaRPr lang="en-GB" sz="88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IE" sz="11200" b="1" dirty="0">
                <a:latin typeface="Times New Roman" panose="02020603050405020304" pitchFamily="18" charset="0"/>
                <a:ea typeface="MS Mincho" panose="02020609040205080304" pitchFamily="49" charset="-128"/>
                <a:cs typeface="Times New Roman" panose="02020603050405020304" pitchFamily="18" charset="0"/>
              </a:rPr>
              <a:t>                                             </a:t>
            </a:r>
            <a:endParaRPr lang="en-GB" sz="112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Bef>
                <a:spcPts val="0"/>
              </a:spcBef>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algn="just">
              <a:lnSpc>
                <a:spcPct val="107000"/>
              </a:lnSpc>
              <a:spcAft>
                <a:spcPts val="0"/>
              </a:spcAft>
            </a:pPr>
            <a:r>
              <a:rPr lang="en-IE" sz="26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6400" dirty="0">
              <a:latin typeface="Calibri" panose="020F0502020204030204" pitchFamily="34" charset="0"/>
              <a:ea typeface="Calibri" panose="020F0502020204030204" pitchFamily="34"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p>
          <a:p>
            <a:endParaRPr lang="en-GB" sz="7300" b="1" dirty="0">
              <a:solidFill>
                <a:srgbClr val="0070C0"/>
              </a:solidFill>
              <a:latin typeface="Times New Roman" panose="02020603050405020304" pitchFamily="18"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endParaRPr lang="en-GB" sz="192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r>
              <a:rPr lang="en-GB" sz="2800" b="1" dirty="0">
                <a:solidFill>
                  <a:srgbClr val="FF0000"/>
                </a:solidFill>
                <a:latin typeface="Times New Roman" panose="02020603050405020304" pitchFamily="18" charset="0"/>
                <a:cs typeface="Times New Roman" panose="02020603050405020304" pitchFamily="18" charset="0"/>
              </a:rPr>
              <a:t>        </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Sectors of the Economy</a:t>
            </a: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38178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880C-BAFB-8F13-3CEA-5F85570F714A}"/>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AE02BD03-1FA3-A374-34AE-3C71B33EAA5C}"/>
              </a:ext>
            </a:extLst>
          </p:cNvPr>
          <p:cNvPicPr>
            <a:picLocks noGrp="1" noChangeAspect="1"/>
          </p:cNvPicPr>
          <p:nvPr>
            <p:ph idx="1"/>
          </p:nvPr>
        </p:nvPicPr>
        <p:blipFill>
          <a:blip r:embed="rId2"/>
          <a:stretch>
            <a:fillRect/>
          </a:stretch>
        </p:blipFill>
        <p:spPr>
          <a:xfrm>
            <a:off x="701040" y="152400"/>
            <a:ext cx="10911840" cy="6340475"/>
          </a:xfrm>
        </p:spPr>
      </p:pic>
    </p:spTree>
    <p:extLst>
      <p:ext uri="{BB962C8B-B14F-4D97-AF65-F5344CB8AC3E}">
        <p14:creationId xmlns:p14="http://schemas.microsoft.com/office/powerpoint/2010/main" val="3055989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7049</TotalTime>
  <Words>1112</Words>
  <Application>Microsoft Office PowerPoint</Application>
  <PresentationFormat>Widescreen</PresentationFormat>
  <Paragraphs>189</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Aptos</vt:lpstr>
      <vt:lpstr>Arial</vt:lpstr>
      <vt:lpstr>Calibri</vt:lpstr>
      <vt:lpstr>Calibri Light</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Resources</dc:title>
  <dc:creator>johnftaylor@eircom.net</dc:creator>
  <cp:lastModifiedBy>Mervyn</cp:lastModifiedBy>
  <cp:revision>267</cp:revision>
  <dcterms:created xsi:type="dcterms:W3CDTF">2019-03-30T15:28:49Z</dcterms:created>
  <dcterms:modified xsi:type="dcterms:W3CDTF">2024-01-25T12:48:00Z</dcterms:modified>
</cp:coreProperties>
</file>