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2BE5DA-4BC6-47DC-8852-B76E7512317F}" v="2" dt="2019-03-10T18:41:21.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or Walker" userId="9e745111-8e3a-4b36-beec-6898a7e39431" providerId="ADAL" clId="{802BE5DA-4BC6-47DC-8852-B76E7512317F}"/>
    <pc:docChg chg="delSld modSld">
      <pc:chgData name="Conor Walker" userId="9e745111-8e3a-4b36-beec-6898a7e39431" providerId="ADAL" clId="{802BE5DA-4BC6-47DC-8852-B76E7512317F}" dt="2019-03-10T18:41:34.583" v="32" actId="2696"/>
      <pc:docMkLst>
        <pc:docMk/>
      </pc:docMkLst>
      <pc:sldChg chg="modSp">
        <pc:chgData name="Conor Walker" userId="9e745111-8e3a-4b36-beec-6898a7e39431" providerId="ADAL" clId="{802BE5DA-4BC6-47DC-8852-B76E7512317F}" dt="2019-03-10T18:41:31.215" v="31" actId="20577"/>
        <pc:sldMkLst>
          <pc:docMk/>
          <pc:sldMk cId="3030658491" sldId="260"/>
        </pc:sldMkLst>
        <pc:spChg chg="mod">
          <ac:chgData name="Conor Walker" userId="9e745111-8e3a-4b36-beec-6898a7e39431" providerId="ADAL" clId="{802BE5DA-4BC6-47DC-8852-B76E7512317F}" dt="2019-03-10T18:41:31.215" v="31" actId="20577"/>
          <ac:spMkLst>
            <pc:docMk/>
            <pc:sldMk cId="3030658491" sldId="260"/>
            <ac:spMk id="2" creationId="{A99F9E07-AB4D-44FA-904B-753BD54313E7}"/>
          </ac:spMkLst>
        </pc:spChg>
      </pc:sldChg>
      <pc:sldChg chg="del setBg">
        <pc:chgData name="Conor Walker" userId="9e745111-8e3a-4b36-beec-6898a7e39431" providerId="ADAL" clId="{802BE5DA-4BC6-47DC-8852-B76E7512317F}" dt="2019-03-10T18:41:34.583" v="32" actId="2696"/>
        <pc:sldMkLst>
          <pc:docMk/>
          <pc:sldMk cId="2913067275" sldId="275"/>
        </pc:sldMkLst>
      </pc:sldChg>
      <pc:sldChg chg="setBg">
        <pc:chgData name="Conor Walker" userId="9e745111-8e3a-4b36-beec-6898a7e39431" providerId="ADAL" clId="{802BE5DA-4BC6-47DC-8852-B76E7512317F}" dt="2019-03-10T18:06:23.915" v="0"/>
        <pc:sldMkLst>
          <pc:docMk/>
          <pc:sldMk cId="1288308684" sldId="351"/>
        </pc:sldMkLst>
      </pc:sldChg>
      <pc:sldChg chg="setBg">
        <pc:chgData name="Conor Walker" userId="9e745111-8e3a-4b36-beec-6898a7e39431" providerId="ADAL" clId="{802BE5DA-4BC6-47DC-8852-B76E7512317F}" dt="2019-03-10T18:06:23.915" v="0"/>
        <pc:sldMkLst>
          <pc:docMk/>
          <pc:sldMk cId="1269026091" sldId="352"/>
        </pc:sldMkLst>
      </pc:sldChg>
      <pc:sldChg chg="setBg">
        <pc:chgData name="Conor Walker" userId="9e745111-8e3a-4b36-beec-6898a7e39431" providerId="ADAL" clId="{802BE5DA-4BC6-47DC-8852-B76E7512317F}" dt="2019-03-10T18:06:23.915" v="0"/>
        <pc:sldMkLst>
          <pc:docMk/>
          <pc:sldMk cId="1284895719" sldId="353"/>
        </pc:sldMkLst>
      </pc:sldChg>
      <pc:sldChg chg="setBg">
        <pc:chgData name="Conor Walker" userId="9e745111-8e3a-4b36-beec-6898a7e39431" providerId="ADAL" clId="{802BE5DA-4BC6-47DC-8852-B76E7512317F}" dt="2019-03-10T18:06:23.915" v="0"/>
        <pc:sldMkLst>
          <pc:docMk/>
          <pc:sldMk cId="2332511429" sldId="354"/>
        </pc:sldMkLst>
      </pc:sldChg>
      <pc:sldChg chg="setBg">
        <pc:chgData name="Conor Walker" userId="9e745111-8e3a-4b36-beec-6898a7e39431" providerId="ADAL" clId="{802BE5DA-4BC6-47DC-8852-B76E7512317F}" dt="2019-03-10T18:06:23.915" v="0"/>
        <pc:sldMkLst>
          <pc:docMk/>
          <pc:sldMk cId="683450205" sldId="355"/>
        </pc:sldMkLst>
      </pc:sldChg>
      <pc:sldChg chg="setBg">
        <pc:chgData name="Conor Walker" userId="9e745111-8e3a-4b36-beec-6898a7e39431" providerId="ADAL" clId="{802BE5DA-4BC6-47DC-8852-B76E7512317F}" dt="2019-03-10T18:06:23.915" v="0"/>
        <pc:sldMkLst>
          <pc:docMk/>
          <pc:sldMk cId="1766582692" sldId="356"/>
        </pc:sldMkLst>
      </pc:sldChg>
      <pc:sldChg chg="setBg">
        <pc:chgData name="Conor Walker" userId="9e745111-8e3a-4b36-beec-6898a7e39431" providerId="ADAL" clId="{802BE5DA-4BC6-47DC-8852-B76E7512317F}" dt="2019-03-10T18:06:23.915" v="0"/>
        <pc:sldMkLst>
          <pc:docMk/>
          <pc:sldMk cId="859329671" sldId="357"/>
        </pc:sldMkLst>
      </pc:sldChg>
      <pc:sldChg chg="setBg">
        <pc:chgData name="Conor Walker" userId="9e745111-8e3a-4b36-beec-6898a7e39431" providerId="ADAL" clId="{802BE5DA-4BC6-47DC-8852-B76E7512317F}" dt="2019-03-10T18:06:23.915" v="0"/>
        <pc:sldMkLst>
          <pc:docMk/>
          <pc:sldMk cId="2191370537" sldId="358"/>
        </pc:sldMkLst>
      </pc:sldChg>
      <pc:sldChg chg="setBg">
        <pc:chgData name="Conor Walker" userId="9e745111-8e3a-4b36-beec-6898a7e39431" providerId="ADAL" clId="{802BE5DA-4BC6-47DC-8852-B76E7512317F}" dt="2019-03-10T18:06:23.915" v="0"/>
        <pc:sldMkLst>
          <pc:docMk/>
          <pc:sldMk cId="2590942791" sldId="359"/>
        </pc:sldMkLst>
      </pc:sldChg>
      <pc:sldChg chg="setBg">
        <pc:chgData name="Conor Walker" userId="9e745111-8e3a-4b36-beec-6898a7e39431" providerId="ADAL" clId="{802BE5DA-4BC6-47DC-8852-B76E7512317F}" dt="2019-03-10T18:06:23.915" v="0"/>
        <pc:sldMkLst>
          <pc:docMk/>
          <pc:sldMk cId="1116472952" sldId="360"/>
        </pc:sldMkLst>
      </pc:sldChg>
      <pc:sldChg chg="setBg">
        <pc:chgData name="Conor Walker" userId="9e745111-8e3a-4b36-beec-6898a7e39431" providerId="ADAL" clId="{802BE5DA-4BC6-47DC-8852-B76E7512317F}" dt="2019-03-10T18:06:23.915" v="0"/>
        <pc:sldMkLst>
          <pc:docMk/>
          <pc:sldMk cId="3873395734" sldId="361"/>
        </pc:sldMkLst>
      </pc:sldChg>
      <pc:sldChg chg="setBg">
        <pc:chgData name="Conor Walker" userId="9e745111-8e3a-4b36-beec-6898a7e39431" providerId="ADAL" clId="{802BE5DA-4BC6-47DC-8852-B76E7512317F}" dt="2019-03-10T18:06:23.915" v="0"/>
        <pc:sldMkLst>
          <pc:docMk/>
          <pc:sldMk cId="3846208780" sldId="362"/>
        </pc:sldMkLst>
      </pc:sldChg>
      <pc:sldChg chg="setBg">
        <pc:chgData name="Conor Walker" userId="9e745111-8e3a-4b36-beec-6898a7e39431" providerId="ADAL" clId="{802BE5DA-4BC6-47DC-8852-B76E7512317F}" dt="2019-03-10T18:06:23.915" v="0"/>
        <pc:sldMkLst>
          <pc:docMk/>
          <pc:sldMk cId="1397418444" sldId="363"/>
        </pc:sldMkLst>
      </pc:sldChg>
      <pc:sldChg chg="setBg">
        <pc:chgData name="Conor Walker" userId="9e745111-8e3a-4b36-beec-6898a7e39431" providerId="ADAL" clId="{802BE5DA-4BC6-47DC-8852-B76E7512317F}" dt="2019-03-10T18:06:23.915" v="0"/>
        <pc:sldMkLst>
          <pc:docMk/>
          <pc:sldMk cId="3807282444" sldId="364"/>
        </pc:sldMkLst>
      </pc:sldChg>
      <pc:sldChg chg="setBg">
        <pc:chgData name="Conor Walker" userId="9e745111-8e3a-4b36-beec-6898a7e39431" providerId="ADAL" clId="{802BE5DA-4BC6-47DC-8852-B76E7512317F}" dt="2019-03-10T18:06:23.915" v="0"/>
        <pc:sldMkLst>
          <pc:docMk/>
          <pc:sldMk cId="2695036149" sldId="365"/>
        </pc:sldMkLst>
      </pc:sldChg>
      <pc:sldChg chg="setBg">
        <pc:chgData name="Conor Walker" userId="9e745111-8e3a-4b36-beec-6898a7e39431" providerId="ADAL" clId="{802BE5DA-4BC6-47DC-8852-B76E7512317F}" dt="2019-03-10T18:06:23.915" v="0"/>
        <pc:sldMkLst>
          <pc:docMk/>
          <pc:sldMk cId="2763796765" sldId="3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79B4-AB35-9A43-B0C6-962E1C488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9BB91-1D68-904B-A159-ED8D7E25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5018D-A27E-0346-865B-D9E337A69A45}"/>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5" name="Footer Placeholder 4">
            <a:extLst>
              <a:ext uri="{FF2B5EF4-FFF2-40B4-BE49-F238E27FC236}">
                <a16:creationId xmlns:a16="http://schemas.microsoft.com/office/drawing/2014/main" id="{BCD5C545-299C-3C47-BF14-5A0A9ADB531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913C7DF-72C1-EF4C-BB35-A66FCC2B82E5}"/>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01488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65BB-FDB6-0E4C-8210-1959723AC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BAE8-74AE-F442-938D-E82BFDD0F2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48155-335A-0C42-A4B5-475FF2FCF28F}"/>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5" name="Footer Placeholder 4">
            <a:extLst>
              <a:ext uri="{FF2B5EF4-FFF2-40B4-BE49-F238E27FC236}">
                <a16:creationId xmlns:a16="http://schemas.microsoft.com/office/drawing/2014/main" id="{D25AEA0B-14B1-3240-8116-62C3F670997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54301C-334D-1946-89C8-7CDE6A4830E4}"/>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9028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57E98-F6E1-B74D-BC32-E671F421EA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21FF0-A8A6-B643-A23B-D13477CDDA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E00A8-AA34-8D4D-8034-336520BD3F54}"/>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5" name="Footer Placeholder 4">
            <a:extLst>
              <a:ext uri="{FF2B5EF4-FFF2-40B4-BE49-F238E27FC236}">
                <a16:creationId xmlns:a16="http://schemas.microsoft.com/office/drawing/2014/main" id="{67D7B116-DB3A-C447-9630-55065CDAD0B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7679A4D-A4B7-0743-AECE-2A09372D7EAA}"/>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817395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79B4-AB35-9A43-B0C6-962E1C488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9BB91-1D68-904B-A159-ED8D7E25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5018D-A27E-0346-865B-D9E337A69A45}"/>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5" name="Footer Placeholder 4">
            <a:extLst>
              <a:ext uri="{FF2B5EF4-FFF2-40B4-BE49-F238E27FC236}">
                <a16:creationId xmlns:a16="http://schemas.microsoft.com/office/drawing/2014/main" id="{BCD5C545-299C-3C47-BF14-5A0A9ADB53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13C7DF-72C1-EF4C-BB35-A66FCC2B82E5}"/>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1462221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049E-64A8-8C4D-94A7-10FDD261E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EFAC8-78DF-6B4D-A956-AE961F661F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B88E1-167A-0248-9E69-5D41687E7B84}"/>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5" name="Footer Placeholder 4">
            <a:extLst>
              <a:ext uri="{FF2B5EF4-FFF2-40B4-BE49-F238E27FC236}">
                <a16:creationId xmlns:a16="http://schemas.microsoft.com/office/drawing/2014/main" id="{240DEDE7-A206-3A45-B724-A5DBD710AB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A64173-1B4D-C04D-A866-9E06B1D7E354}"/>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4003706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39D4-62E5-9F47-9D67-330D24A7B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65AC6-49DB-2140-9ECA-B49F70253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FF8371-C6F3-4947-897E-872572F94526}"/>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5" name="Footer Placeholder 4">
            <a:extLst>
              <a:ext uri="{FF2B5EF4-FFF2-40B4-BE49-F238E27FC236}">
                <a16:creationId xmlns:a16="http://schemas.microsoft.com/office/drawing/2014/main" id="{E0DE7D9D-A73F-D24B-A844-497EF466D6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BCF859-5A61-D34F-96B5-E8F52F10AD48}"/>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2486765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7C0F-5E56-D34D-9B35-46B421511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9FCED-5C17-074D-A549-AE7917CB1D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585566-F6B1-4A43-AF18-DC01801328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A3690-AB91-0341-B3BC-D3E084055CD4}"/>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6" name="Footer Placeholder 5">
            <a:extLst>
              <a:ext uri="{FF2B5EF4-FFF2-40B4-BE49-F238E27FC236}">
                <a16:creationId xmlns:a16="http://schemas.microsoft.com/office/drawing/2014/main" id="{03F87D71-D961-AB40-BA7F-7ED92D8806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4C76A7-A471-1E43-9714-388F3856FF09}"/>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1668397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9E24-C223-AA41-B6E4-BE255B972C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B9272-EB03-4645-B88C-5C23F4CE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B1001A-FA64-0744-8190-D2FCA337D2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18783-082D-684C-A03E-6651714BB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67816B-8B4A-B648-80A0-569A0F7D55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2CC37-031E-4C46-9874-8C6418E1DF97}"/>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8" name="Footer Placeholder 7">
            <a:extLst>
              <a:ext uri="{FF2B5EF4-FFF2-40B4-BE49-F238E27FC236}">
                <a16:creationId xmlns:a16="http://schemas.microsoft.com/office/drawing/2014/main" id="{2A6FEA5F-F01E-A047-BA99-05B44D606E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CF5990-9212-6343-AEBD-D8D4686274D6}"/>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1646182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44BB-429B-E54C-B944-0DD715CB37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19389-6B4E-5244-9B29-AA2863EB1A6C}"/>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4" name="Footer Placeholder 3">
            <a:extLst>
              <a:ext uri="{FF2B5EF4-FFF2-40B4-BE49-F238E27FC236}">
                <a16:creationId xmlns:a16="http://schemas.microsoft.com/office/drawing/2014/main" id="{6C04DBD9-C56A-4445-9986-914E7FD433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3026F7-24C3-B44E-9D8F-D2C5B2646184}"/>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4142942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6E43C-E4D7-6949-9988-640612EED182}"/>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3" name="Footer Placeholder 2">
            <a:extLst>
              <a:ext uri="{FF2B5EF4-FFF2-40B4-BE49-F238E27FC236}">
                <a16:creationId xmlns:a16="http://schemas.microsoft.com/office/drawing/2014/main" id="{4F8CFBBD-1542-0749-B95B-E01B7986527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013937E-FFCF-8545-8906-E2D903A9B311}"/>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845118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0E5C-BDF2-0243-B18C-731F49CF2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953A9-9609-4B46-8A23-B8D8CBC92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2ACA1-BAC4-E14C-B94B-E6F59EC36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6677D-53E7-CB4E-8BCE-785FD83E74DF}"/>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6" name="Footer Placeholder 5">
            <a:extLst>
              <a:ext uri="{FF2B5EF4-FFF2-40B4-BE49-F238E27FC236}">
                <a16:creationId xmlns:a16="http://schemas.microsoft.com/office/drawing/2014/main" id="{76020D05-00AB-C145-9734-92F5AF62A6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4043BF-9398-B340-9FCB-058D7D35E390}"/>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179225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049E-64A8-8C4D-94A7-10FDD261E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EFAC8-78DF-6B4D-A956-AE961F661F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B88E1-167A-0248-9E69-5D41687E7B84}"/>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5" name="Footer Placeholder 4">
            <a:extLst>
              <a:ext uri="{FF2B5EF4-FFF2-40B4-BE49-F238E27FC236}">
                <a16:creationId xmlns:a16="http://schemas.microsoft.com/office/drawing/2014/main" id="{240DEDE7-A206-3A45-B724-A5DBD710AB3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3A64173-1B4D-C04D-A866-9E06B1D7E354}"/>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4719930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170-5CCF-F04C-84FB-39D6144FC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37251-AA9F-0F49-9478-46CEA7CA5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5481A11-F1FE-EE4F-8E5B-77D79898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BF313-F982-D849-B428-4A1F62279572}"/>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6" name="Footer Placeholder 5">
            <a:extLst>
              <a:ext uri="{FF2B5EF4-FFF2-40B4-BE49-F238E27FC236}">
                <a16:creationId xmlns:a16="http://schemas.microsoft.com/office/drawing/2014/main" id="{8FEE8AB7-893E-AA4E-B32B-F1942FEA82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B18B76-1F99-B54E-92CD-C8447DDA2401}"/>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891129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65BB-FDB6-0E4C-8210-1959723AC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BAE8-74AE-F442-938D-E82BFDD0F2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48155-335A-0C42-A4B5-475FF2FCF28F}"/>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5" name="Footer Placeholder 4">
            <a:extLst>
              <a:ext uri="{FF2B5EF4-FFF2-40B4-BE49-F238E27FC236}">
                <a16:creationId xmlns:a16="http://schemas.microsoft.com/office/drawing/2014/main" id="{D25AEA0B-14B1-3240-8116-62C3F67099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54301C-334D-1946-89C8-7CDE6A4830E4}"/>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044581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57E98-F6E1-B74D-BC32-E671F421EA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21FF0-A8A6-B643-A23B-D13477CDDA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E00A8-AA34-8D4D-8034-336520BD3F54}"/>
              </a:ext>
            </a:extLst>
          </p:cNvPr>
          <p:cNvSpPr>
            <a:spLocks noGrp="1"/>
          </p:cNvSpPr>
          <p:nvPr>
            <p:ph type="dt" sz="half" idx="10"/>
          </p:nvPr>
        </p:nvSpPr>
        <p:spPr/>
        <p:txBody>
          <a:bodyPr/>
          <a:lstStyle/>
          <a:p>
            <a:fld id="{92B9C36E-A759-A646-A9FD-F40711F93037}" type="datetimeFigureOut">
              <a:rPr lang="en-US" smtClean="0"/>
              <a:pPr/>
              <a:t>2/27/2024</a:t>
            </a:fld>
            <a:endParaRPr lang="en-US" dirty="0"/>
          </a:p>
        </p:txBody>
      </p:sp>
      <p:sp>
        <p:nvSpPr>
          <p:cNvPr id="5" name="Footer Placeholder 4">
            <a:extLst>
              <a:ext uri="{FF2B5EF4-FFF2-40B4-BE49-F238E27FC236}">
                <a16:creationId xmlns:a16="http://schemas.microsoft.com/office/drawing/2014/main" id="{67D7B116-DB3A-C447-9630-55065CDAD0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679A4D-A4B7-0743-AECE-2A09372D7EAA}"/>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23721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39D4-62E5-9F47-9D67-330D24A7B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65AC6-49DB-2140-9ECA-B49F70253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FF8371-C6F3-4947-897E-872572F94526}"/>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5" name="Footer Placeholder 4">
            <a:extLst>
              <a:ext uri="{FF2B5EF4-FFF2-40B4-BE49-F238E27FC236}">
                <a16:creationId xmlns:a16="http://schemas.microsoft.com/office/drawing/2014/main" id="{E0DE7D9D-A73F-D24B-A844-497EF466D68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2BCF859-5A61-D34F-96B5-E8F52F10AD48}"/>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117455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7C0F-5E56-D34D-9B35-46B421511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9FCED-5C17-074D-A549-AE7917CB1D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585566-F6B1-4A43-AF18-DC01801328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A3690-AB91-0341-B3BC-D3E084055CD4}"/>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6" name="Footer Placeholder 5">
            <a:extLst>
              <a:ext uri="{FF2B5EF4-FFF2-40B4-BE49-F238E27FC236}">
                <a16:creationId xmlns:a16="http://schemas.microsoft.com/office/drawing/2014/main" id="{03F87D71-D961-AB40-BA7F-7ED92D88069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94C76A7-A471-1E43-9714-388F3856FF09}"/>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108747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9E24-C223-AA41-B6E4-BE255B972C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B9272-EB03-4645-B88C-5C23F4CE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B1001A-FA64-0744-8190-D2FCA337D2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18783-082D-684C-A03E-6651714BB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67816B-8B4A-B648-80A0-569A0F7D55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2CC37-031E-4C46-9874-8C6418E1DF97}"/>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8" name="Footer Placeholder 7">
            <a:extLst>
              <a:ext uri="{FF2B5EF4-FFF2-40B4-BE49-F238E27FC236}">
                <a16:creationId xmlns:a16="http://schemas.microsoft.com/office/drawing/2014/main" id="{2A6FEA5F-F01E-A047-BA99-05B44D606EB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9FCF5990-9212-6343-AEBD-D8D4686274D6}"/>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58527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44BB-429B-E54C-B944-0DD715CB37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19389-6B4E-5244-9B29-AA2863EB1A6C}"/>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4" name="Footer Placeholder 3">
            <a:extLst>
              <a:ext uri="{FF2B5EF4-FFF2-40B4-BE49-F238E27FC236}">
                <a16:creationId xmlns:a16="http://schemas.microsoft.com/office/drawing/2014/main" id="{6C04DBD9-C56A-4445-9986-914E7FD4336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F3026F7-24C3-B44E-9D8F-D2C5B2646184}"/>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96580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6E43C-E4D7-6949-9988-640612EED182}"/>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3" name="Footer Placeholder 2">
            <a:extLst>
              <a:ext uri="{FF2B5EF4-FFF2-40B4-BE49-F238E27FC236}">
                <a16:creationId xmlns:a16="http://schemas.microsoft.com/office/drawing/2014/main" id="{4F8CFBBD-1542-0749-B95B-E01B79865272}"/>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4013937E-FFCF-8545-8906-E2D903A9B311}"/>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97738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0E5C-BDF2-0243-B18C-731F49CF2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953A9-9609-4B46-8A23-B8D8CBC92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2ACA1-BAC4-E14C-B94B-E6F59EC36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6677D-53E7-CB4E-8BCE-785FD83E74DF}"/>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6" name="Footer Placeholder 5">
            <a:extLst>
              <a:ext uri="{FF2B5EF4-FFF2-40B4-BE49-F238E27FC236}">
                <a16:creationId xmlns:a16="http://schemas.microsoft.com/office/drawing/2014/main" id="{76020D05-00AB-C145-9734-92F5AF62A6E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4043BF-9398-B340-9FCB-058D7D35E390}"/>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8146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170-5CCF-F04C-84FB-39D6144FC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37251-AA9F-0F49-9478-46CEA7CA5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5481A11-F1FE-EE4F-8E5B-77D79898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BF313-F982-D849-B428-4A1F62279572}"/>
              </a:ext>
            </a:extLst>
          </p:cNvPr>
          <p:cNvSpPr>
            <a:spLocks noGrp="1"/>
          </p:cNvSpPr>
          <p:nvPr>
            <p:ph type="dt" sz="half" idx="10"/>
          </p:nvPr>
        </p:nvSpPr>
        <p:spPr/>
        <p:txBody>
          <a:bodyPr/>
          <a:lstStyle/>
          <a:p>
            <a:fld id="{A3FF2B63-C262-4D08-A704-15929C94C79C}" type="datetimeFigureOut">
              <a:rPr lang="en-GB" smtClean="0"/>
              <a:pPr/>
              <a:t>27/02/2024</a:t>
            </a:fld>
            <a:endParaRPr lang="en-GB" dirty="0"/>
          </a:p>
        </p:txBody>
      </p:sp>
      <p:sp>
        <p:nvSpPr>
          <p:cNvPr id="6" name="Footer Placeholder 5">
            <a:extLst>
              <a:ext uri="{FF2B5EF4-FFF2-40B4-BE49-F238E27FC236}">
                <a16:creationId xmlns:a16="http://schemas.microsoft.com/office/drawing/2014/main" id="{8FEE8AB7-893E-AA4E-B32B-F1942FEA82A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CB18B76-1F99-B54E-92CD-C8447DDA2401}"/>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70438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36C32-836D-5B40-9295-1D3A5BFAA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DD286-C55F-C74A-AC02-EC13054F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06AB4-0695-374A-AABD-E8C281EF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F2B63-C262-4D08-A704-15929C94C79C}" type="datetimeFigureOut">
              <a:rPr lang="en-GB" smtClean="0"/>
              <a:pPr/>
              <a:t>27/02/2024</a:t>
            </a:fld>
            <a:endParaRPr lang="en-GB" dirty="0"/>
          </a:p>
        </p:txBody>
      </p:sp>
      <p:sp>
        <p:nvSpPr>
          <p:cNvPr id="5" name="Footer Placeholder 4">
            <a:extLst>
              <a:ext uri="{FF2B5EF4-FFF2-40B4-BE49-F238E27FC236}">
                <a16:creationId xmlns:a16="http://schemas.microsoft.com/office/drawing/2014/main" id="{3F88E447-2AA8-0D41-881E-17C59489A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A365FE50-4D4F-BC47-9F84-44E32F6EC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1344135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36C32-836D-5B40-9295-1D3A5BFAA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DD286-C55F-C74A-AC02-EC13054F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06AB4-0695-374A-AABD-E8C281EF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9C36E-A759-A646-A9FD-F40711F93037}" type="datetimeFigureOut">
              <a:rPr lang="en-US" smtClean="0"/>
              <a:pPr/>
              <a:t>2/27/2024</a:t>
            </a:fld>
            <a:endParaRPr lang="en-US" dirty="0"/>
          </a:p>
        </p:txBody>
      </p:sp>
      <p:sp>
        <p:nvSpPr>
          <p:cNvPr id="5" name="Footer Placeholder 4">
            <a:extLst>
              <a:ext uri="{FF2B5EF4-FFF2-40B4-BE49-F238E27FC236}">
                <a16:creationId xmlns:a16="http://schemas.microsoft.com/office/drawing/2014/main" id="{3F88E447-2AA8-0D41-881E-17C59489A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365FE50-4D4F-BC47-9F84-44E32F6EC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1541788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7.png"/><Relationship Id="rId4" Type="http://schemas.openxmlformats.org/officeDocument/2006/relationships/image" Target="../media/image10.pd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9F9E07-AB4D-44FA-904B-753BD54313E7}"/>
              </a:ext>
            </a:extLst>
          </p:cNvPr>
          <p:cNvSpPr txBox="1"/>
          <p:nvPr/>
        </p:nvSpPr>
        <p:spPr>
          <a:xfrm>
            <a:off x="1749083" y="3416518"/>
            <a:ext cx="8693834" cy="830997"/>
          </a:xfrm>
          <a:prstGeom prst="rect">
            <a:avLst/>
          </a:prstGeom>
          <a:solidFill>
            <a:schemeClr val="tx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prstClr val="white">
                    <a:lumMod val="95000"/>
                  </a:prstClr>
                </a:solidFill>
                <a:latin typeface="Calibri"/>
              </a:rPr>
              <a:t>Economic Growth and Society</a:t>
            </a:r>
            <a:endParaRPr kumimoji="0" lang="en-IE" sz="4800" b="1"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Tree>
    <p:extLst>
      <p:ext uri="{BB962C8B-B14F-4D97-AF65-F5344CB8AC3E}">
        <p14:creationId xmlns:p14="http://schemas.microsoft.com/office/powerpoint/2010/main" val="3030658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rmAutofit fontScale="25000" lnSpcReduction="20000"/>
          </a:bodyPr>
          <a:lstStyle/>
          <a:p>
            <a:pPr algn="l">
              <a:lnSpc>
                <a:spcPct val="120000"/>
              </a:lnSpc>
              <a:spcAft>
                <a:spcPts val="0"/>
              </a:spcAft>
            </a:pPr>
            <a:r>
              <a:rPr lang="en-IE" sz="9600" b="1"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Positive Impacts</a:t>
            </a:r>
          </a:p>
          <a:p>
            <a:pPr marL="457200" indent="-457200" algn="l">
              <a:lnSpc>
                <a:spcPct val="120000"/>
              </a:lnSpc>
              <a:buFont typeface="Arial"/>
              <a:buChar char="•"/>
            </a:pPr>
            <a:r>
              <a:rPr lang="en-US" sz="8000" dirty="0">
                <a:solidFill>
                  <a:srgbClr val="000000"/>
                </a:solidFill>
                <a:latin typeface="Times New Roman"/>
                <a:cs typeface="Times New Roman"/>
              </a:rPr>
              <a:t>Economic growth leads to increased employment, as firms need to hire more staff.</a:t>
            </a:r>
          </a:p>
          <a:p>
            <a:pPr marL="457200" indent="-457200" algn="l">
              <a:lnSpc>
                <a:spcPct val="120000"/>
              </a:lnSpc>
              <a:buFont typeface="Arial"/>
              <a:buChar char="•"/>
            </a:pPr>
            <a:r>
              <a:rPr lang="en-US" sz="8000" dirty="0">
                <a:solidFill>
                  <a:srgbClr val="000000"/>
                </a:solidFill>
                <a:latin typeface="Times New Roman"/>
                <a:cs typeface="Times New Roman"/>
              </a:rPr>
              <a:t>Government income increases due to increased employment and reduced social protection payments, which means more money is available for spending.</a:t>
            </a:r>
          </a:p>
          <a:p>
            <a:pPr marL="457200" indent="-457200" algn="l">
              <a:lnSpc>
                <a:spcPct val="120000"/>
              </a:lnSpc>
              <a:buFont typeface="Arial"/>
              <a:buChar char="•"/>
            </a:pPr>
            <a:r>
              <a:rPr lang="en-US" sz="8000" dirty="0">
                <a:solidFill>
                  <a:srgbClr val="000000"/>
                </a:solidFill>
                <a:latin typeface="Times New Roman"/>
                <a:cs typeface="Times New Roman"/>
              </a:rPr>
              <a:t>Foreign inward investment increases, as large multinationals see Ireland as a good place to do business and with a ready supply of skilled labour.</a:t>
            </a:r>
          </a:p>
          <a:p>
            <a:pPr marL="457200" indent="-457200" algn="l">
              <a:lnSpc>
                <a:spcPct val="120000"/>
              </a:lnSpc>
              <a:buFont typeface="Arial"/>
              <a:buChar char="•"/>
            </a:pPr>
            <a:r>
              <a:rPr lang="en-US" sz="8000" dirty="0">
                <a:solidFill>
                  <a:srgbClr val="000000"/>
                </a:solidFill>
                <a:latin typeface="Times New Roman"/>
                <a:cs typeface="Times New Roman"/>
              </a:rPr>
              <a:t>There is an increase in entrepreneurial activity.</a:t>
            </a:r>
          </a:p>
          <a:p>
            <a:pPr marL="457200" indent="-457200" algn="l">
              <a:lnSpc>
                <a:spcPct val="120000"/>
              </a:lnSpc>
              <a:buFont typeface="Arial"/>
              <a:buChar char="•"/>
            </a:pPr>
            <a:r>
              <a:rPr lang="en-US" sz="8000" dirty="0">
                <a:solidFill>
                  <a:srgbClr val="000000"/>
                </a:solidFill>
                <a:latin typeface="Times New Roman"/>
                <a:cs typeface="Times New Roman"/>
              </a:rPr>
              <a:t>Fewer Irish people and families are living in poverty.</a:t>
            </a:r>
          </a:p>
          <a:p>
            <a:pPr marL="457200" indent="-457200" algn="l">
              <a:lnSpc>
                <a:spcPct val="120000"/>
              </a:lnSpc>
              <a:buFont typeface="Arial"/>
              <a:buChar char="•"/>
            </a:pPr>
            <a:r>
              <a:rPr lang="en-US" sz="8000" dirty="0">
                <a:latin typeface="Times New Roman"/>
                <a:cs typeface="Times New Roman"/>
              </a:rPr>
              <a:t>The health and education of the population improve, as more people can afford to eat well and look after their health and to invest in education to improve their skills.</a:t>
            </a:r>
            <a:endParaRPr lang="en-IE" sz="8000" b="1" dirty="0">
              <a:solidFill>
                <a:srgbClr val="000000"/>
              </a:solidFill>
              <a:latin typeface="Times New Roman"/>
              <a:ea typeface="MS Mincho" panose="02020609040205080304" pitchFamily="49" charset="-128"/>
              <a:cs typeface="Times New Roman"/>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20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GB" sz="7300" b="1" dirty="0">
                <a:solidFill>
                  <a:srgbClr val="0070C0"/>
                </a:solidFill>
                <a:latin typeface="Times New Roman" panose="02020603050405020304" pitchFamily="18" charset="0"/>
                <a:cs typeface="Times New Roman" panose="02020603050405020304" pitchFamily="18" charset="0"/>
              </a:rPr>
              <a:t>                        </a:t>
            </a:r>
          </a:p>
          <a:p>
            <a:pPr>
              <a:lnSpc>
                <a:spcPct val="120000"/>
              </a:lnSpc>
            </a:pPr>
            <a:endParaRPr lang="en-GB" sz="7300" b="1" dirty="0">
              <a:solidFill>
                <a:srgbClr val="0070C0"/>
              </a:solidFill>
              <a:latin typeface="Times New Roman" panose="02020603050405020304" pitchFamily="18" charset="0"/>
              <a:cs typeface="Times New Roman" panose="02020603050405020304" pitchFamily="18" charset="0"/>
            </a:endParaRPr>
          </a:p>
          <a:p>
            <a:pPr>
              <a:lnSpc>
                <a:spcPct val="120000"/>
              </a:lnSpc>
            </a:pPr>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pPr>
              <a:lnSpc>
                <a:spcPct val="120000"/>
              </a:lnSpc>
            </a:pPr>
            <a:endParaRPr lang="en-GB" sz="3600" b="1" dirty="0">
              <a:solidFill>
                <a:srgbClr val="0070C0"/>
              </a:solidFill>
              <a:latin typeface="Times New Roman" panose="02020603050405020304" pitchFamily="18" charset="0"/>
              <a:cs typeface="Times New Roman" panose="02020603050405020304" pitchFamily="18" charset="0"/>
            </a:endParaRPr>
          </a:p>
          <a:p>
            <a:pPr>
              <a:lnSpc>
                <a:spcPct val="120000"/>
              </a:lnSpc>
            </a:pPr>
            <a:endParaRPr lang="en-GB" sz="3600" b="1" dirty="0">
              <a:solidFill>
                <a:srgbClr val="0070C0"/>
              </a:solidFill>
              <a:latin typeface="Times New Roman" panose="02020603050405020304" pitchFamily="18" charset="0"/>
              <a:cs typeface="Times New Roman" panose="02020603050405020304" pitchFamily="18" charset="0"/>
            </a:endParaRPr>
          </a:p>
          <a:p>
            <a:pPr>
              <a:lnSpc>
                <a:spcPct val="120000"/>
              </a:lnSpc>
            </a:pPr>
            <a:endParaRPr lang="en-GB" sz="3600" b="1" dirty="0">
              <a:solidFill>
                <a:srgbClr val="0070C0"/>
              </a:solidFill>
              <a:latin typeface="Times New Roman" panose="02020603050405020304" pitchFamily="18" charset="0"/>
              <a:cs typeface="Times New Roman" panose="02020603050405020304" pitchFamily="18" charset="0"/>
            </a:endParaRPr>
          </a:p>
          <a:p>
            <a:pPr>
              <a:lnSpc>
                <a:spcPct val="120000"/>
              </a:lnSpc>
            </a:pPr>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Impact of Economic Growth on Society</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9427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Autofit/>
          </a:bodyPr>
          <a:lstStyle/>
          <a:p>
            <a:pPr algn="l">
              <a:lnSpc>
                <a:spcPct val="100000"/>
              </a:lnSpc>
              <a:spcAft>
                <a:spcPts val="0"/>
              </a:spcAft>
            </a:pPr>
            <a:r>
              <a:rPr lang="en-IE" b="1" dirty="0">
                <a:solidFill>
                  <a:srgbClr val="000000"/>
                </a:solidFill>
                <a:latin typeface="Times New Roman"/>
                <a:ea typeface="MS Mincho" panose="02020609040205080304" pitchFamily="49" charset="-128"/>
                <a:cs typeface="Times New Roman"/>
              </a:rPr>
              <a:t>Negative Impacts</a:t>
            </a:r>
            <a:endParaRPr lang="en-GB" dirty="0">
              <a:solidFill>
                <a:srgbClr val="000000"/>
              </a:solidFill>
              <a:latin typeface="Times New Roman"/>
              <a:ea typeface="Calibri" panose="020F0502020204030204" pitchFamily="34" charset="0"/>
              <a:cs typeface="Times New Roman"/>
            </a:endParaRPr>
          </a:p>
          <a:p>
            <a:pPr marL="457200" indent="-457200" algn="l">
              <a:lnSpc>
                <a:spcPct val="100000"/>
              </a:lnSpc>
              <a:buFont typeface="Arial"/>
              <a:buChar char="•"/>
            </a:pPr>
            <a:r>
              <a:rPr lang="en-US" sz="2000" dirty="0">
                <a:solidFill>
                  <a:srgbClr val="000000"/>
                </a:solidFill>
                <a:latin typeface="Times New Roman"/>
                <a:cs typeface="Times New Roman"/>
              </a:rPr>
              <a:t>Economic growth can result in a widening of the gap between rich and poor. </a:t>
            </a:r>
          </a:p>
          <a:p>
            <a:pPr marL="457200" indent="-457200" algn="l">
              <a:lnSpc>
                <a:spcPct val="100000"/>
              </a:lnSpc>
              <a:buFont typeface="Arial"/>
              <a:buChar char="•"/>
            </a:pPr>
            <a:r>
              <a:rPr lang="en-US" sz="2000" dirty="0">
                <a:solidFill>
                  <a:srgbClr val="000000"/>
                </a:solidFill>
                <a:latin typeface="Times New Roman"/>
                <a:cs typeface="Times New Roman"/>
              </a:rPr>
              <a:t>Output and employment in agriculture has fallen dramatically. As a result, many small farms have closed and others are struggling to survive as they cannot compete against the large food companies supplying food products at much lower costs.</a:t>
            </a:r>
          </a:p>
          <a:p>
            <a:pPr marL="457200" indent="-457200" algn="l">
              <a:lnSpc>
                <a:spcPct val="100000"/>
              </a:lnSpc>
              <a:buFont typeface="Arial"/>
              <a:buChar char="•"/>
            </a:pPr>
            <a:r>
              <a:rPr lang="en-US" sz="2000" dirty="0">
                <a:solidFill>
                  <a:srgbClr val="000000"/>
                </a:solidFill>
                <a:latin typeface="Times New Roman"/>
                <a:cs typeface="Times New Roman"/>
              </a:rPr>
              <a:t>While economic growth can lead to improved health and a longer life, an ageing population can put a strain on the economy as more and more people rely on state pensions and access to the health service.</a:t>
            </a:r>
          </a:p>
          <a:p>
            <a:pPr marL="457200" indent="-457200" algn="l">
              <a:lnSpc>
                <a:spcPct val="100000"/>
              </a:lnSpc>
              <a:buFont typeface="Arial"/>
              <a:buChar char="•"/>
            </a:pPr>
            <a:r>
              <a:rPr lang="en-US" sz="2000" dirty="0">
                <a:solidFill>
                  <a:srgbClr val="000000"/>
                </a:solidFill>
                <a:latin typeface="Times New Roman"/>
                <a:cs typeface="Times New Roman"/>
              </a:rPr>
              <a:t>Increased emphasis on work and meeting targets may result in less family and social time, which can negatively affect wellbeing.</a:t>
            </a:r>
            <a:endParaRPr lang="en-GB" sz="2000" dirty="0">
              <a:solidFill>
                <a:srgbClr val="000000"/>
              </a:solidFill>
              <a:latin typeface="Times New Roman"/>
              <a:ea typeface="Calibri" panose="020F0502020204030204" pitchFamily="34" charset="0"/>
              <a:cs typeface="Times New Roman"/>
            </a:endParaRPr>
          </a:p>
          <a:p>
            <a:pPr algn="l">
              <a:lnSpc>
                <a:spcPct val="100000"/>
              </a:lnSpc>
              <a:spcAft>
                <a:spcPts val="0"/>
              </a:spcAft>
            </a:pPr>
            <a:endParaRPr lang="en-IE" sz="2000" b="1" dirty="0">
              <a:solidFill>
                <a:srgbClr val="000000"/>
              </a:solidFill>
              <a:latin typeface="Times New Roman"/>
              <a:ea typeface="MS Mincho" panose="02020609040205080304" pitchFamily="49" charset="-128"/>
              <a:cs typeface="Times New Roman"/>
            </a:endParaRPr>
          </a:p>
          <a:p>
            <a:pPr algn="l">
              <a:lnSpc>
                <a:spcPct val="100000"/>
              </a:lnSpc>
              <a:spcBef>
                <a:spcPts val="0"/>
              </a:spcBef>
              <a:tabLst>
                <a:tab pos="540000" algn="l"/>
              </a:tabLst>
            </a:pPr>
            <a:endParaRPr lang="en-GB" sz="2000" b="1" dirty="0">
              <a:solidFill>
                <a:srgbClr val="000000"/>
              </a:solidFill>
              <a:latin typeface="Times New Roman"/>
              <a:cs typeface="Times New Roman"/>
            </a:endParaRPr>
          </a:p>
          <a:p>
            <a:pPr algn="l">
              <a:lnSpc>
                <a:spcPct val="10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0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0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0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0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0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0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0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lnSpc>
                <a:spcPct val="100000"/>
              </a:lnSpc>
            </a:pPr>
            <a:r>
              <a:rPr lang="en-GB" sz="2000" b="1" dirty="0">
                <a:solidFill>
                  <a:srgbClr val="000000"/>
                </a:solidFill>
                <a:latin typeface="Times New Roman"/>
                <a:cs typeface="Times New Roman"/>
              </a:rPr>
              <a:t>                        </a:t>
            </a:r>
          </a:p>
          <a:p>
            <a:pPr algn="l">
              <a:lnSpc>
                <a:spcPct val="100000"/>
              </a:lnSpc>
            </a:pPr>
            <a:endParaRPr lang="en-GB" sz="2000" b="1" dirty="0">
              <a:solidFill>
                <a:srgbClr val="000000"/>
              </a:solidFill>
              <a:latin typeface="Times New Roman"/>
              <a:cs typeface="Times New Roman"/>
            </a:endParaRPr>
          </a:p>
          <a:p>
            <a:pPr algn="l">
              <a:lnSpc>
                <a:spcPct val="100000"/>
              </a:lnSpc>
            </a:pPr>
            <a:r>
              <a:rPr lang="en-GB" sz="2000" b="1" dirty="0">
                <a:solidFill>
                  <a:srgbClr val="000000"/>
                </a:solidFill>
                <a:latin typeface="Times New Roman"/>
                <a:cs typeface="Times New Roman"/>
              </a:rPr>
              <a:t>                        </a:t>
            </a:r>
          </a:p>
          <a:p>
            <a:pPr algn="l">
              <a:lnSpc>
                <a:spcPct val="100000"/>
              </a:lnSpc>
            </a:pPr>
            <a:endParaRPr lang="en-GB" sz="2000" b="1" dirty="0">
              <a:solidFill>
                <a:srgbClr val="000000"/>
              </a:solidFill>
              <a:latin typeface="Times New Roman"/>
              <a:cs typeface="Times New Roman"/>
            </a:endParaRPr>
          </a:p>
          <a:p>
            <a:pPr algn="l">
              <a:lnSpc>
                <a:spcPct val="100000"/>
              </a:lnSpc>
            </a:pPr>
            <a:endParaRPr lang="en-GB" sz="2000" b="1" dirty="0">
              <a:solidFill>
                <a:srgbClr val="000000"/>
              </a:solidFill>
              <a:latin typeface="Times New Roman"/>
              <a:cs typeface="Times New Roman"/>
            </a:endParaRPr>
          </a:p>
          <a:p>
            <a:pPr algn="l">
              <a:lnSpc>
                <a:spcPct val="100000"/>
              </a:lnSpc>
            </a:pPr>
            <a:endParaRPr lang="en-GB" sz="2000" b="1" dirty="0">
              <a:solidFill>
                <a:srgbClr val="000000"/>
              </a:solidFill>
              <a:latin typeface="Times New Roman"/>
              <a:cs typeface="Times New Roman"/>
            </a:endParaRPr>
          </a:p>
          <a:p>
            <a:pPr algn="l">
              <a:lnSpc>
                <a:spcPct val="100000"/>
              </a:lnSpc>
            </a:pPr>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endParaRPr lang="en-GB" sz="3000" b="1" dirty="0">
              <a:solidFill>
                <a:schemeClr val="bg1"/>
              </a:solidFill>
              <a:latin typeface="Times New Roman" panose="02020603050405020304" pitchFamily="18" charset="0"/>
              <a:cs typeface="Times New Roman" panose="02020603050405020304" pitchFamily="18" charset="0"/>
            </a:endParaRPr>
          </a:p>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Impact of Economic Growth on Society</a:t>
            </a:r>
            <a:endParaRPr lang="en-GB" sz="4000" b="1" i="1" dirty="0">
              <a:latin typeface="Times New Roman" panose="02020603050405020304" pitchFamily="18" charset="0"/>
              <a:cs typeface="Times New Roman" panose="02020603050405020304" pitchFamily="18" charset="0"/>
            </a:endParaRPr>
          </a:p>
          <a:p>
            <a:pPr marL="540000">
              <a:lnSpc>
                <a:spcPct val="100000"/>
              </a:lnSpc>
            </a:pP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4729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6" y="905816"/>
            <a:ext cx="6227778" cy="5844610"/>
          </a:xfrm>
        </p:spPr>
        <p:txBody>
          <a:bodyPr>
            <a:noAutofit/>
          </a:bodyPr>
          <a:lstStyle/>
          <a:p>
            <a:pPr algn="l">
              <a:spcAft>
                <a:spcPts val="0"/>
              </a:spcAft>
            </a:pPr>
            <a:r>
              <a:rPr lang="en-IE" b="1" dirty="0">
                <a:solidFill>
                  <a:srgbClr val="000000"/>
                </a:solidFill>
                <a:latin typeface="Times New Roman"/>
                <a:ea typeface="MS Mincho" panose="02020609040205080304" pitchFamily="49" charset="-128"/>
                <a:cs typeface="Times New Roman"/>
              </a:rPr>
              <a:t>Positive Impacts</a:t>
            </a:r>
            <a:endParaRPr lang="en-GB" dirty="0">
              <a:solidFill>
                <a:srgbClr val="000000"/>
              </a:solidFill>
              <a:latin typeface="Times New Roman"/>
              <a:ea typeface="Calibri" panose="020F0502020204030204" pitchFamily="34" charset="0"/>
              <a:cs typeface="Times New Roman"/>
            </a:endParaRPr>
          </a:p>
          <a:p>
            <a:pPr marL="457200" indent="-457200" algn="l">
              <a:buFont typeface="Arial"/>
              <a:buChar char="•"/>
            </a:pPr>
            <a:r>
              <a:rPr lang="en-US" sz="2000" dirty="0">
                <a:solidFill>
                  <a:srgbClr val="000000"/>
                </a:solidFill>
                <a:latin typeface="Times New Roman"/>
                <a:cs typeface="Times New Roman"/>
              </a:rPr>
              <a:t>Increased finance for the government, which they could spend on promoting sustainability and taking measures to meet their climate change commitments.</a:t>
            </a:r>
          </a:p>
          <a:p>
            <a:pPr marL="457200" indent="-457200" algn="l">
              <a:buFont typeface="Arial"/>
              <a:buChar char="•"/>
            </a:pPr>
            <a:r>
              <a:rPr lang="en-US" sz="2000" dirty="0">
                <a:solidFill>
                  <a:srgbClr val="000000"/>
                </a:solidFill>
                <a:latin typeface="Times New Roman"/>
                <a:cs typeface="Times New Roman"/>
              </a:rPr>
              <a:t>As the revenue and profitability of companies increases, they will have more money available to spend on pollution control systems and for investment in cleaner and more efficient technologies.</a:t>
            </a:r>
          </a:p>
          <a:p>
            <a:pPr marL="457200" indent="-457200" algn="l">
              <a:buFont typeface="Arial"/>
              <a:buChar char="•"/>
            </a:pPr>
            <a:r>
              <a:rPr lang="en-US" sz="2000" dirty="0">
                <a:solidFill>
                  <a:srgbClr val="000000"/>
                </a:solidFill>
                <a:latin typeface="Times New Roman"/>
                <a:cs typeface="Times New Roman"/>
              </a:rPr>
              <a:t>Households will have more income available to spend on insulation, energy efficiency and hybrid cars.</a:t>
            </a:r>
          </a:p>
          <a:p>
            <a:pPr marL="457200" indent="-457200" algn="l">
              <a:buFont typeface="Arial"/>
              <a:buChar char="•"/>
            </a:pPr>
            <a:r>
              <a:rPr lang="en-US" sz="2000" dirty="0">
                <a:solidFill>
                  <a:srgbClr val="000000"/>
                </a:solidFill>
                <a:latin typeface="Times New Roman"/>
                <a:cs typeface="Times New Roman"/>
              </a:rPr>
              <a:t>The government will have more money available to give grants to both businesses and households to become more environmentally friendly and to conserve energy.</a:t>
            </a:r>
            <a:endParaRPr lang="en-GB" sz="2000" dirty="0">
              <a:solidFill>
                <a:srgbClr val="000000"/>
              </a:solidFill>
              <a:latin typeface="Times New Roman"/>
              <a:ea typeface="Calibri" panose="020F0502020204030204" pitchFamily="34" charset="0"/>
              <a:cs typeface="Times New Roman"/>
            </a:endParaRPr>
          </a:p>
          <a:p>
            <a:pPr algn="l">
              <a:spcAft>
                <a:spcPts val="0"/>
              </a:spcAft>
            </a:pPr>
            <a:endParaRPr lang="en-IE" sz="2000" b="1" dirty="0">
              <a:solidFill>
                <a:srgbClr val="000000"/>
              </a:solidFill>
              <a:latin typeface="Times New Roman"/>
              <a:ea typeface="MS Mincho" panose="02020609040205080304" pitchFamily="49" charset="-128"/>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Impact of Economic Growth on the Environment</a:t>
            </a:r>
            <a:endParaRPr lang="en-GB" sz="4000" b="1" i="1" dirty="0">
              <a:latin typeface="Times New Roman" panose="02020603050405020304" pitchFamily="18" charset="0"/>
              <a:cs typeface="Times New Roman" panose="02020603050405020304" pitchFamily="18" charset="0"/>
            </a:endParaRPr>
          </a:p>
        </p:txBody>
      </p:sp>
      <p:pic>
        <p:nvPicPr>
          <p:cNvPr id="8" name="Picture 7" descr="32-03_shutterstock_489852454.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04253" y="2307936"/>
            <a:ext cx="4130650" cy="2765146"/>
          </a:xfrm>
          <a:prstGeom prst="rect">
            <a:avLst/>
          </a:prstGeom>
        </p:spPr>
      </p:pic>
    </p:spTree>
    <p:extLst>
      <p:ext uri="{BB962C8B-B14F-4D97-AF65-F5344CB8AC3E}">
        <p14:creationId xmlns:p14="http://schemas.microsoft.com/office/powerpoint/2010/main" val="387339573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Autofit/>
          </a:bodyPr>
          <a:lstStyle/>
          <a:p>
            <a:pPr algn="l">
              <a:spcAft>
                <a:spcPts val="0"/>
              </a:spcAft>
            </a:pPr>
            <a:r>
              <a:rPr lang="en-IE" b="1" dirty="0">
                <a:solidFill>
                  <a:srgbClr val="000000"/>
                </a:solidFill>
                <a:latin typeface="Times New Roman"/>
                <a:ea typeface="MS Mincho" panose="02020609040205080304" pitchFamily="49" charset="-128"/>
                <a:cs typeface="Times New Roman"/>
              </a:rPr>
              <a:t>Negative Impacts</a:t>
            </a:r>
            <a:endParaRPr lang="en-GB" dirty="0">
              <a:solidFill>
                <a:srgbClr val="000000"/>
              </a:solidFill>
              <a:latin typeface="Times New Roman"/>
              <a:ea typeface="Calibri" panose="020F0502020204030204" pitchFamily="34" charset="0"/>
              <a:cs typeface="Times New Roman"/>
            </a:endParaRPr>
          </a:p>
          <a:p>
            <a:pPr marL="457200" indent="-457200" algn="l">
              <a:buFont typeface="Arial"/>
              <a:buChar char="•"/>
            </a:pPr>
            <a:r>
              <a:rPr lang="en-US" sz="2000" dirty="0">
                <a:solidFill>
                  <a:srgbClr val="000000"/>
                </a:solidFill>
                <a:latin typeface="Times New Roman"/>
                <a:cs typeface="Times New Roman"/>
              </a:rPr>
              <a:t>An increase in the use of natural resources such as land, water and air, which further depletes these resources.</a:t>
            </a:r>
          </a:p>
          <a:p>
            <a:pPr marL="457200" indent="-457200" algn="l">
              <a:buFont typeface="Arial"/>
              <a:buChar char="•"/>
            </a:pPr>
            <a:r>
              <a:rPr lang="en-US" sz="2000" dirty="0">
                <a:solidFill>
                  <a:srgbClr val="000000"/>
                </a:solidFill>
                <a:latin typeface="Times New Roman"/>
                <a:cs typeface="Times New Roman"/>
              </a:rPr>
              <a:t>An increase in pollution from both factories and increased traffic congestion, which negatively affects the environment and people’s health.</a:t>
            </a:r>
          </a:p>
          <a:p>
            <a:pPr marL="457200" indent="-457200" algn="l">
              <a:buFont typeface="Arial"/>
              <a:buChar char="•"/>
            </a:pPr>
            <a:r>
              <a:rPr lang="en-US" sz="2000" dirty="0">
                <a:solidFill>
                  <a:srgbClr val="000000"/>
                </a:solidFill>
                <a:latin typeface="Times New Roman"/>
                <a:cs typeface="Times New Roman"/>
              </a:rPr>
              <a:t>Increased production, which further affects climate change, thereby increasing the risk of extreme weather conditions such as flooding, heat waves, droughts and storms.</a:t>
            </a:r>
          </a:p>
          <a:p>
            <a:pPr marL="457200" indent="-457200" algn="l">
              <a:buFont typeface="Arial"/>
              <a:buChar char="•"/>
            </a:pPr>
            <a:r>
              <a:rPr lang="en-US" sz="2000" dirty="0">
                <a:solidFill>
                  <a:srgbClr val="000000"/>
                </a:solidFill>
                <a:latin typeface="Times New Roman"/>
                <a:cs typeface="Times New Roman"/>
              </a:rPr>
              <a:t>Increased construction of roads, factories and housing. This inevitably leads to a reduction in green space and the destruction of natural wildlife habitats.</a:t>
            </a:r>
          </a:p>
          <a:p>
            <a:pPr marL="457200" indent="-457200" algn="l">
              <a:buFont typeface="Arial"/>
              <a:buChar char="•"/>
            </a:pPr>
            <a:r>
              <a:rPr lang="en-US" sz="2000" dirty="0">
                <a:solidFill>
                  <a:srgbClr val="000000"/>
                </a:solidFill>
                <a:latin typeface="Times New Roman"/>
                <a:cs typeface="Times New Roman"/>
              </a:rPr>
              <a:t>Increased production and consumption, which in turn leads to increased waste. This waste has to be disposed of, which can put pressure on landfill sites and lead to increased use of incineration as a means of controlling waste.</a:t>
            </a:r>
            <a:endParaRPr lang="en-GB" sz="2000" dirty="0">
              <a:solidFill>
                <a:srgbClr val="000000"/>
              </a:solidFill>
              <a:latin typeface="Times New Roman"/>
              <a:ea typeface="Calibri" panose="020F0502020204030204" pitchFamily="34" charset="0"/>
              <a:cs typeface="Times New Roman"/>
            </a:endParaRPr>
          </a:p>
          <a:p>
            <a:pPr algn="l">
              <a:spcAft>
                <a:spcPts val="0"/>
              </a:spcAft>
            </a:pPr>
            <a:endParaRPr lang="en-IE" sz="2000" b="1" dirty="0">
              <a:solidFill>
                <a:srgbClr val="000000"/>
              </a:solidFill>
              <a:latin typeface="Times New Roman"/>
              <a:ea typeface="MS Mincho" panose="02020609040205080304" pitchFamily="49" charset="-128"/>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endParaRPr lang="en-GB" sz="3000" b="1" dirty="0">
              <a:solidFill>
                <a:schemeClr val="bg1"/>
              </a:solidFill>
              <a:latin typeface="Times New Roman" panose="02020603050405020304" pitchFamily="18" charset="0"/>
              <a:cs typeface="Times New Roman" panose="02020603050405020304" pitchFamily="18" charset="0"/>
            </a:endParaRPr>
          </a:p>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Impact of Economic Growth on the Environment</a:t>
            </a:r>
            <a:endParaRPr lang="en-GB" sz="4000" b="1" i="1" dirty="0">
              <a:latin typeface="Times New Roman" panose="02020603050405020304" pitchFamily="18" charset="0"/>
              <a:cs typeface="Times New Roman" panose="02020603050405020304" pitchFamily="18" charset="0"/>
            </a:endParaRPr>
          </a:p>
          <a:p>
            <a:pPr marL="540000">
              <a:lnSpc>
                <a:spcPct val="100000"/>
              </a:lnSpc>
            </a:pP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20878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0546"/>
            <a:ext cx="5476506" cy="5048299"/>
          </a:xfrm>
        </p:spPr>
        <p:txBody>
          <a:bodyPr>
            <a:normAutofit/>
          </a:bodyPr>
          <a:lstStyle/>
          <a:p>
            <a:pPr>
              <a:lnSpc>
                <a:spcPct val="100000"/>
              </a:lnSpc>
            </a:pPr>
            <a:r>
              <a:rPr lang="en-US" sz="2000" dirty="0">
                <a:latin typeface="Times New Roman"/>
                <a:cs typeface="Times New Roman"/>
              </a:rPr>
              <a:t>Measuring the amount of carbon dioxide released into the atmosphere as a result of the activities of a particular individual, a country (for example, Ireland) or an organisation (for example, an airline) is known as measuring your </a:t>
            </a:r>
            <a:r>
              <a:rPr lang="en-US" sz="2000" b="1" dirty="0">
                <a:latin typeface="Times New Roman"/>
                <a:cs typeface="Times New Roman"/>
              </a:rPr>
              <a:t>carbon footprint</a:t>
            </a:r>
            <a:r>
              <a:rPr lang="en-US" sz="2000" dirty="0">
                <a:latin typeface="Times New Roman"/>
                <a:cs typeface="Times New Roman"/>
              </a:rPr>
              <a:t>. </a:t>
            </a:r>
          </a:p>
          <a:p>
            <a:pPr>
              <a:lnSpc>
                <a:spcPct val="100000"/>
              </a:lnSpc>
            </a:pPr>
            <a:r>
              <a:rPr lang="en-US" sz="2000" dirty="0">
                <a:latin typeface="Times New Roman"/>
                <a:cs typeface="Times New Roman"/>
              </a:rPr>
              <a:t>Reducing your carbon footprint will result in less carbon dioxide in the atmosphere and a reduction in global warming. You can calculate your carbon footprint on the Carbonfootprint.com website.</a:t>
            </a:r>
            <a:r>
              <a:rPr lang="en-IE" sz="2000" dirty="0">
                <a:solidFill>
                  <a:srgbClr val="FF0000"/>
                </a:solidFill>
                <a:latin typeface="Times New Roman"/>
                <a:ea typeface="MS Mincho" panose="02020609040205080304" pitchFamily="49" charset="-128"/>
                <a:cs typeface="Times New Roman"/>
              </a:rPr>
              <a:t>						</a:t>
            </a:r>
            <a:endParaRPr lang="en-GB" sz="2000" dirty="0">
              <a:solidFill>
                <a:srgbClr val="FF0000"/>
              </a:solidFill>
              <a:latin typeface="Times New Roman"/>
              <a:ea typeface="Calibri" panose="020F0502020204030204" pitchFamily="34" charset="0"/>
              <a:cs typeface="Times New Roman"/>
            </a:endParaRPr>
          </a:p>
          <a:p>
            <a:pPr marL="0" indent="0" algn="ctr">
              <a:lnSpc>
                <a:spcPct val="100000"/>
              </a:lnSpc>
              <a:spcAft>
                <a:spcPts val="0"/>
              </a:spcAft>
              <a:buNone/>
            </a:pPr>
            <a:endParaRPr lang="en-GB" sz="2000" dirty="0">
              <a:latin typeface="Times New Roman"/>
              <a:ea typeface="Calibri" panose="020F0502020204030204" pitchFamily="34" charset="0"/>
              <a:cs typeface="Times New Roman"/>
            </a:endParaRPr>
          </a:p>
          <a:p>
            <a:pPr marL="0" indent="0" algn="ctr">
              <a:lnSpc>
                <a:spcPct val="100000"/>
              </a:lnSpc>
              <a:buNone/>
            </a:pPr>
            <a:endParaRPr lang="en-GB" sz="2000" b="1" dirty="0">
              <a:solidFill>
                <a:srgbClr val="0070C0"/>
              </a:solidFill>
              <a:latin typeface="Times New Roman"/>
              <a:cs typeface="Times New Roman"/>
            </a:endParaRPr>
          </a:p>
        </p:txBody>
      </p:sp>
      <p:sp>
        <p:nvSpPr>
          <p:cNvPr id="4"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Carbon Footprint</a:t>
            </a:r>
            <a:endParaRPr lang="en-GB" sz="4000" b="1" i="1" dirty="0">
              <a:latin typeface="Times New Roman" panose="02020603050405020304" pitchFamily="18" charset="0"/>
              <a:cs typeface="Times New Roman" panose="02020603050405020304" pitchFamily="18" charset="0"/>
            </a:endParaRPr>
          </a:p>
        </p:txBody>
      </p:sp>
      <p:pic>
        <p:nvPicPr>
          <p:cNvPr id="6" name="Picture 5" descr="32-04_shutterstock_424929598.eps"/>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7419317" y="1335387"/>
            <a:ext cx="3780674" cy="3780674"/>
          </a:xfrm>
          <a:prstGeom prst="rect">
            <a:avLst/>
          </a:prstGeom>
        </p:spPr>
      </p:pic>
    </p:spTree>
    <p:extLst>
      <p:ext uri="{BB962C8B-B14F-4D97-AF65-F5344CB8AC3E}">
        <p14:creationId xmlns:p14="http://schemas.microsoft.com/office/powerpoint/2010/main" val="139741844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0546"/>
            <a:ext cx="5636371" cy="5048299"/>
          </a:xfrm>
        </p:spPr>
        <p:txBody>
          <a:bodyPr>
            <a:normAutofit/>
          </a:bodyPr>
          <a:lstStyle/>
          <a:p>
            <a:pPr>
              <a:lnSpc>
                <a:spcPct val="100000"/>
              </a:lnSpc>
            </a:pPr>
            <a:r>
              <a:rPr lang="en-US" sz="2000" dirty="0">
                <a:latin typeface="Times New Roman"/>
                <a:cs typeface="Times New Roman"/>
              </a:rPr>
              <a:t>Under international agreements and EU regulations, the government is required to pass laws aimed at protecting the environment and helping Ireland to reach its environmental targets. </a:t>
            </a:r>
          </a:p>
          <a:p>
            <a:pPr>
              <a:lnSpc>
                <a:spcPct val="100000"/>
              </a:lnSpc>
            </a:pPr>
            <a:r>
              <a:rPr lang="en-US" sz="2000" dirty="0">
                <a:latin typeface="Times New Roman"/>
                <a:cs typeface="Times New Roman"/>
              </a:rPr>
              <a:t>To achieve these aims, Ireland has introduced legislation such as:</a:t>
            </a:r>
          </a:p>
          <a:p>
            <a:pPr lvl="1">
              <a:lnSpc>
                <a:spcPct val="100000"/>
              </a:lnSpc>
            </a:pPr>
            <a:r>
              <a:rPr lang="en-US" sz="2000" dirty="0">
                <a:latin typeface="Times New Roman"/>
                <a:cs typeface="Times New Roman"/>
              </a:rPr>
              <a:t>The Waste Management Act, 1996</a:t>
            </a:r>
          </a:p>
          <a:p>
            <a:pPr lvl="1">
              <a:lnSpc>
                <a:spcPct val="100000"/>
              </a:lnSpc>
            </a:pPr>
            <a:r>
              <a:rPr lang="en-US" sz="2000" dirty="0">
                <a:latin typeface="Times New Roman"/>
                <a:cs typeface="Times New Roman"/>
              </a:rPr>
              <a:t>The Protection of the Environment Act, 2003</a:t>
            </a:r>
          </a:p>
          <a:p>
            <a:pPr lvl="1">
              <a:lnSpc>
                <a:spcPct val="100000"/>
              </a:lnSpc>
            </a:pPr>
            <a:r>
              <a:rPr lang="en-US" sz="2000" dirty="0">
                <a:latin typeface="Times New Roman"/>
                <a:cs typeface="Times New Roman"/>
              </a:rPr>
              <a:t>The Climate Action and Low Carbon Development Act, 2015</a:t>
            </a:r>
            <a:endParaRPr lang="en-GB" sz="2000" b="1" dirty="0">
              <a:solidFill>
                <a:srgbClr val="0070C0"/>
              </a:solidFill>
              <a:latin typeface="Times New Roman"/>
              <a:cs typeface="Times New Roman"/>
            </a:endParaRPr>
          </a:p>
        </p:txBody>
      </p:sp>
      <p:sp>
        <p:nvSpPr>
          <p:cNvPr id="4"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Sustainable Development and Government Policy</a:t>
            </a:r>
            <a:endParaRPr lang="en-GB" sz="4000" b="1" i="1" dirty="0">
              <a:latin typeface="Times New Roman" panose="02020603050405020304" pitchFamily="18" charset="0"/>
              <a:cs typeface="Times New Roman" panose="02020603050405020304" pitchFamily="18" charset="0"/>
            </a:endParaRPr>
          </a:p>
        </p:txBody>
      </p:sp>
      <p:pic>
        <p:nvPicPr>
          <p:cNvPr id="6" name="Picture 5" descr="32-05_shutterstock_310757423.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6553" y="1330822"/>
            <a:ext cx="4574438" cy="3038246"/>
          </a:xfrm>
          <a:prstGeom prst="rect">
            <a:avLst/>
          </a:prstGeom>
        </p:spPr>
      </p:pic>
    </p:spTree>
    <p:extLst>
      <p:ext uri="{BB962C8B-B14F-4D97-AF65-F5344CB8AC3E}">
        <p14:creationId xmlns:p14="http://schemas.microsoft.com/office/powerpoint/2010/main" val="380728244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0546"/>
            <a:ext cx="10515600" cy="5048299"/>
          </a:xfrm>
        </p:spPr>
        <p:txBody>
          <a:bodyPr>
            <a:normAutofit/>
          </a:bodyPr>
          <a:lstStyle/>
          <a:p>
            <a:pPr>
              <a:lnSpc>
                <a:spcPct val="100000"/>
              </a:lnSpc>
            </a:pPr>
            <a:r>
              <a:rPr lang="en-US" sz="2000" dirty="0">
                <a:latin typeface="Times New Roman"/>
                <a:cs typeface="Times New Roman"/>
              </a:rPr>
              <a:t>The Environmental Protection Agency (EPA) was established in 1992 to ensure that Ireland’s environment is protected and to monitor any dangerous changes in environmental trends.</a:t>
            </a:r>
          </a:p>
          <a:p>
            <a:pPr>
              <a:lnSpc>
                <a:spcPct val="100000"/>
              </a:lnSpc>
            </a:pPr>
            <a:r>
              <a:rPr lang="en-US" sz="2000" dirty="0">
                <a:latin typeface="Times New Roman"/>
                <a:cs typeface="Times New Roman"/>
              </a:rPr>
              <a:t>The main functions of the EPA are to:</a:t>
            </a:r>
          </a:p>
          <a:p>
            <a:pPr lvl="1">
              <a:lnSpc>
                <a:spcPct val="100000"/>
              </a:lnSpc>
            </a:pPr>
            <a:r>
              <a:rPr lang="en-US" sz="2000" dirty="0">
                <a:latin typeface="Times New Roman"/>
                <a:cs typeface="Times New Roman"/>
              </a:rPr>
              <a:t>Enforce environmental law</a:t>
            </a:r>
          </a:p>
          <a:p>
            <a:pPr lvl="1">
              <a:lnSpc>
                <a:spcPct val="100000"/>
              </a:lnSpc>
            </a:pPr>
            <a:r>
              <a:rPr lang="en-US" sz="2000" dirty="0">
                <a:latin typeface="Times New Roman"/>
                <a:cs typeface="Times New Roman"/>
              </a:rPr>
              <a:t>Provide education and guidance on environmental issues</a:t>
            </a:r>
          </a:p>
          <a:p>
            <a:pPr lvl="1">
              <a:lnSpc>
                <a:spcPct val="100000"/>
              </a:lnSpc>
            </a:pPr>
            <a:r>
              <a:rPr lang="en-US" sz="2000" dirty="0">
                <a:latin typeface="Times New Roman"/>
                <a:cs typeface="Times New Roman"/>
              </a:rPr>
              <a:t>Regulate Ireland’s greenhouse gas emissions</a:t>
            </a:r>
          </a:p>
          <a:p>
            <a:pPr lvl="1">
              <a:lnSpc>
                <a:spcPct val="100000"/>
              </a:lnSpc>
            </a:pPr>
            <a:r>
              <a:rPr lang="en-US" sz="2000" dirty="0">
                <a:latin typeface="Times New Roman"/>
                <a:cs typeface="Times New Roman"/>
              </a:rPr>
              <a:t>Carry out environmental research and development</a:t>
            </a:r>
          </a:p>
          <a:p>
            <a:pPr lvl="1">
              <a:lnSpc>
                <a:spcPct val="100000"/>
              </a:lnSpc>
            </a:pPr>
            <a:r>
              <a:rPr lang="en-US" sz="2000" dirty="0">
                <a:latin typeface="Times New Roman"/>
                <a:cs typeface="Times New Roman"/>
              </a:rPr>
              <a:t>Develop and implement waste management policies</a:t>
            </a:r>
            <a:endParaRPr lang="en-GB" sz="2000" b="1" dirty="0">
              <a:solidFill>
                <a:srgbClr val="0070C0"/>
              </a:solidFill>
              <a:latin typeface="Times New Roman"/>
              <a:cs typeface="Times New Roman"/>
            </a:endParaRPr>
          </a:p>
        </p:txBody>
      </p:sp>
      <p:sp>
        <p:nvSpPr>
          <p:cNvPr id="4"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Sustainable Development and Government Policy</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0361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0546"/>
            <a:ext cx="10515600" cy="5048299"/>
          </a:xfrm>
        </p:spPr>
        <p:txBody>
          <a:bodyPr>
            <a:normAutofit/>
          </a:bodyPr>
          <a:lstStyle/>
          <a:p>
            <a:pPr marL="0" indent="0" algn="ctr">
              <a:lnSpc>
                <a:spcPct val="107000"/>
              </a:lnSpc>
              <a:spcAft>
                <a:spcPts val="0"/>
              </a:spcAft>
              <a:buNone/>
            </a:pPr>
            <a:r>
              <a:rPr lang="en-IE" sz="2400"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						</a:t>
            </a:r>
            <a:endParaRPr lang="en-GB"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0"/>
              </a:spcAft>
              <a:buNone/>
            </a:pPr>
            <a:endParaRPr lang="en-GB"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GB" sz="3600" b="1" dirty="0">
              <a:solidFill>
                <a:srgbClr val="0070C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Global Sustainable Development</a:t>
            </a:r>
            <a:endParaRPr lang="en-GB" sz="4000" b="1" i="1" dirty="0">
              <a:latin typeface="Times New Roman" panose="02020603050405020304" pitchFamily="18" charset="0"/>
              <a:cs typeface="Times New Roman" panose="02020603050405020304" pitchFamily="18" charset="0"/>
            </a:endParaRPr>
          </a:p>
        </p:txBody>
      </p:sp>
      <p:pic>
        <p:nvPicPr>
          <p:cNvPr id="7" name="Picture 6" descr="32-06_E_2018_SDG_Poster_A4_without_UN_emblem.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1398635" y="0"/>
            <a:ext cx="9089390" cy="6423025"/>
          </a:xfrm>
          <a:prstGeom prst="rect">
            <a:avLst/>
          </a:prstGeom>
        </p:spPr>
      </p:pic>
    </p:spTree>
    <p:extLst>
      <p:ext uri="{BB962C8B-B14F-4D97-AF65-F5344CB8AC3E}">
        <p14:creationId xmlns:p14="http://schemas.microsoft.com/office/powerpoint/2010/main" val="276379676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7648809" cy="5378825"/>
          </a:xfrm>
        </p:spPr>
        <p:txBody>
          <a:bodyPr>
            <a:noAutofit/>
          </a:bodyPr>
          <a:lstStyle/>
          <a:p>
            <a:pPr algn="l">
              <a:spcAft>
                <a:spcPts val="0"/>
              </a:spcAft>
            </a:pPr>
            <a:r>
              <a:rPr lang="en-IE" b="1" dirty="0">
                <a:latin typeface="Times New Roman" panose="02020603050405020304" pitchFamily="18" charset="0"/>
                <a:ea typeface="MS Mincho" panose="02020609040205080304" pitchFamily="49" charset="-128"/>
                <a:cs typeface="Times New Roman" panose="02020603050405020304" pitchFamily="18" charset="0"/>
              </a:rPr>
              <a:t>Gross Domestic Product (GDP)</a:t>
            </a:r>
          </a:p>
          <a:p>
            <a:pPr marL="457200" indent="-457200" algn="l">
              <a:spcAft>
                <a:spcPts val="0"/>
              </a:spcAft>
              <a:buFont typeface="Arial"/>
              <a:buChar char="•"/>
            </a:pPr>
            <a:r>
              <a:rPr lang="en-IE" sz="2000" dirty="0">
                <a:latin typeface="Times New Roman" panose="02020603050405020304" pitchFamily="18" charset="0"/>
                <a:ea typeface="MS Mincho" panose="02020609040205080304" pitchFamily="49" charset="-128"/>
              </a:rPr>
              <a:t>The total value of all goods and services produced in a country in any one year is referred to as the </a:t>
            </a:r>
            <a:r>
              <a:rPr lang="en-IE" sz="2000" b="1" dirty="0">
                <a:latin typeface="Times New Roman" panose="02020603050405020304" pitchFamily="18" charset="0"/>
                <a:ea typeface="MS Mincho" panose="02020609040205080304" pitchFamily="49" charset="-128"/>
              </a:rPr>
              <a:t>gross domestic product (GDP)</a:t>
            </a:r>
            <a:r>
              <a:rPr lang="en-IE" sz="2000" dirty="0">
                <a:latin typeface="Times New Roman" panose="02020603050405020304" pitchFamily="18" charset="0"/>
                <a:ea typeface="MS Mincho" panose="02020609040205080304" pitchFamily="49" charset="-128"/>
              </a:rPr>
              <a:t>.</a:t>
            </a:r>
          </a:p>
          <a:p>
            <a:pPr marL="457200" indent="-457200" algn="l">
              <a:spcAft>
                <a:spcPts val="0"/>
              </a:spcAft>
              <a:buFont typeface="Arial"/>
              <a:buChar char="•"/>
            </a:pPr>
            <a:r>
              <a:rPr lang="en-IE" sz="2000" dirty="0">
                <a:latin typeface="Times New Roman" panose="02020603050405020304" pitchFamily="18" charset="0"/>
                <a:ea typeface="MS Mincho" panose="02020609040205080304" pitchFamily="49" charset="-128"/>
              </a:rPr>
              <a:t>This includes both Irish and foreign-owned companies and individuals located or resident in Ireland.</a:t>
            </a:r>
          </a:p>
          <a:p>
            <a:pPr algn="l">
              <a:spcAft>
                <a:spcPts val="0"/>
              </a:spcAft>
            </a:pPr>
            <a:endParaRPr lang="en-IE" sz="2000" b="1" dirty="0">
              <a:latin typeface="Times New Roman" panose="02020603050405020304" pitchFamily="18" charset="0"/>
              <a:ea typeface="MS Mincho" panose="02020609040205080304" pitchFamily="49" charset="-128"/>
              <a:cs typeface="Times New Roman" panose="02020603050405020304" pitchFamily="18" charset="0"/>
            </a:endParaRPr>
          </a:p>
          <a:p>
            <a:pPr algn="l"/>
            <a:r>
              <a:rPr lang="en-IE" b="1" dirty="0">
                <a:latin typeface="Times New Roman" panose="02020603050405020304" pitchFamily="18" charset="0"/>
                <a:ea typeface="MS Mincho" panose="02020609040205080304" pitchFamily="49" charset="-128"/>
                <a:cs typeface="Times New Roman" panose="02020603050405020304" pitchFamily="18" charset="0"/>
              </a:rPr>
              <a:t>Gross National Product (GNP)</a:t>
            </a:r>
          </a:p>
          <a:p>
            <a:pPr marL="457200" indent="-457200" algn="l">
              <a:spcAft>
                <a:spcPts val="0"/>
              </a:spcAft>
              <a:buFont typeface="Arial"/>
              <a:buChar char="•"/>
            </a:pPr>
            <a:r>
              <a:rPr lang="en-IE" sz="2000" b="1" dirty="0">
                <a:latin typeface="Times New Roman" panose="02020603050405020304" pitchFamily="18" charset="0"/>
                <a:ea typeface="MS Mincho" panose="02020609040205080304" pitchFamily="49" charset="-128"/>
                <a:cs typeface="Times New Roman" panose="02020603050405020304" pitchFamily="18" charset="0"/>
              </a:rPr>
              <a:t>Gross national product (GNP)</a:t>
            </a:r>
            <a:r>
              <a:rPr lang="en-IE" sz="2000" dirty="0">
                <a:latin typeface="Times New Roman" panose="02020603050405020304" pitchFamily="18" charset="0"/>
                <a:ea typeface="MS Mincho" panose="02020609040205080304" pitchFamily="49" charset="-128"/>
                <a:cs typeface="Times New Roman" panose="02020603050405020304" pitchFamily="18" charset="0"/>
              </a:rPr>
              <a:t> represents the total value of all goods and services produced by Irish companies or individuals both in Ireland and abroad.</a:t>
            </a:r>
          </a:p>
          <a:p>
            <a:pPr marL="457200" indent="-457200" algn="l">
              <a:spcAft>
                <a:spcPts val="0"/>
              </a:spcAft>
              <a:buFont typeface="Arial"/>
              <a:buChar char="•"/>
            </a:pPr>
            <a:r>
              <a:rPr lang="en-IE" sz="2000" dirty="0">
                <a:latin typeface="Times New Roman" panose="02020603050405020304" pitchFamily="18" charset="0"/>
                <a:ea typeface="MS Mincho" panose="02020609040205080304" pitchFamily="49" charset="-128"/>
                <a:cs typeface="Times New Roman" panose="02020603050405020304" pitchFamily="18" charset="0"/>
              </a:rPr>
              <a:t>The activities of foreign-owned companies operating in Ireland are not included in GNP.</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endParaRPr lang="en-IE" sz="2000" b="1" dirty="0">
              <a:latin typeface="Times New Roman" panose="02020603050405020304" pitchFamily="18" charset="0"/>
              <a:ea typeface="MS Mincho" panose="02020609040205080304" pitchFamily="49" charset="-128"/>
              <a:cs typeface="Times New Roman" panose="02020603050405020304" pitchFamily="18" charset="0"/>
            </a:endParaRPr>
          </a:p>
          <a:p>
            <a:pPr algn="l">
              <a:lnSpc>
                <a:spcPct val="120000"/>
              </a:lnSpc>
              <a:spcBef>
                <a:spcPts val="0"/>
              </a:spcBef>
              <a:tabLst>
                <a:tab pos="540000" algn="l"/>
              </a:tabLst>
            </a:pPr>
            <a:endParaRPr lang="en-GB" sz="2000" b="1" dirty="0">
              <a:latin typeface="Times New Roman" panose="02020603050405020304" pitchFamily="18" charset="0"/>
              <a:cs typeface="Times New Roman" panose="02020603050405020304" pitchFamily="18" charset="0"/>
            </a:endParaRPr>
          </a:p>
          <a:p>
            <a:pPr algn="l">
              <a:lnSpc>
                <a:spcPct val="120000"/>
              </a:lnSpc>
              <a:spcBef>
                <a:spcPts val="0"/>
              </a:spcBef>
              <a:tabLst>
                <a:tab pos="540000" algn="l"/>
              </a:tabLst>
            </a:pPr>
            <a:endParaRPr lang="en-GB" sz="2000" b="1" dirty="0">
              <a:latin typeface="Times New Roman" panose="02020603050405020304" pitchFamily="18" charset="0"/>
              <a:cs typeface="Times New Roman" panose="02020603050405020304" pitchFamily="18" charset="0"/>
            </a:endParaRPr>
          </a:p>
          <a:p>
            <a:pPr marL="742950" indent="-742950" algn="l">
              <a:lnSpc>
                <a:spcPct val="120000"/>
              </a:lnSpc>
              <a:spcBef>
                <a:spcPts val="0"/>
              </a:spcBef>
              <a:buAutoNum type="arabicParenR"/>
              <a:tabLst>
                <a:tab pos="540000" algn="l"/>
              </a:tabLst>
            </a:pPr>
            <a:endParaRPr lang="en-GB" sz="2000" b="1" dirty="0">
              <a:latin typeface="Times New Roman" panose="02020603050405020304" pitchFamily="18" charset="0"/>
              <a:cs typeface="Times New Roman" panose="02020603050405020304" pitchFamily="18" charset="0"/>
            </a:endParaRPr>
          </a:p>
          <a:p>
            <a:pPr marL="742950" indent="-742950" algn="l">
              <a:lnSpc>
                <a:spcPct val="120000"/>
              </a:lnSpc>
              <a:spcBef>
                <a:spcPts val="0"/>
              </a:spcBef>
              <a:buAutoNum type="arabicParenR"/>
              <a:tabLst>
                <a:tab pos="540000" algn="l"/>
              </a:tabLst>
            </a:pPr>
            <a:endParaRPr lang="en-GB" sz="2000" b="1" dirty="0">
              <a:latin typeface="Times New Roman" panose="02020603050405020304" pitchFamily="18" charset="0"/>
              <a:cs typeface="Times New Roman" panose="02020603050405020304" pitchFamily="18" charset="0"/>
            </a:endParaRPr>
          </a:p>
          <a:p>
            <a:pPr marL="742950" indent="-742950" algn="l">
              <a:lnSpc>
                <a:spcPct val="120000"/>
              </a:lnSpc>
              <a:spcBef>
                <a:spcPts val="0"/>
              </a:spcBef>
              <a:buAutoNum type="arabicParenR"/>
              <a:tabLst>
                <a:tab pos="540000" algn="l"/>
              </a:tabLst>
            </a:pPr>
            <a:endParaRPr lang="en-GB" sz="2000" b="1" dirty="0">
              <a:latin typeface="Times New Roman" panose="02020603050405020304" pitchFamily="18" charset="0"/>
              <a:cs typeface="Times New Roman" panose="02020603050405020304" pitchFamily="18" charset="0"/>
            </a:endParaRPr>
          </a:p>
          <a:p>
            <a:pPr marL="742950" indent="-742950" algn="l">
              <a:lnSpc>
                <a:spcPct val="120000"/>
              </a:lnSpc>
              <a:spcBef>
                <a:spcPts val="0"/>
              </a:spcBef>
              <a:buAutoNum type="arabicParenR"/>
              <a:tabLst>
                <a:tab pos="540000" algn="l"/>
              </a:tabLst>
            </a:pPr>
            <a:endParaRPr lang="en-GB" sz="2000" b="1" dirty="0">
              <a:latin typeface="Times New Roman" panose="02020603050405020304" pitchFamily="18" charset="0"/>
              <a:cs typeface="Times New Roman" panose="02020603050405020304" pitchFamily="18" charset="0"/>
            </a:endParaRPr>
          </a:p>
          <a:p>
            <a:pPr marL="742950" indent="-742950" algn="l">
              <a:lnSpc>
                <a:spcPct val="120000"/>
              </a:lnSpc>
              <a:spcBef>
                <a:spcPts val="0"/>
              </a:spcBef>
              <a:buAutoNum type="arabicParenR"/>
              <a:tabLst>
                <a:tab pos="540000" algn="l"/>
              </a:tabLst>
            </a:pPr>
            <a:endParaRPr lang="en-GB" sz="2000" b="1" dirty="0">
              <a:latin typeface="Times New Roman" panose="02020603050405020304" pitchFamily="18" charset="0"/>
              <a:cs typeface="Times New Roman" panose="02020603050405020304" pitchFamily="18" charset="0"/>
            </a:endParaRPr>
          </a:p>
          <a:p>
            <a:pPr marL="742950" indent="-742950" algn="l">
              <a:lnSpc>
                <a:spcPct val="120000"/>
              </a:lnSpc>
              <a:spcBef>
                <a:spcPts val="0"/>
              </a:spcBef>
              <a:buAutoNum type="arabicParenR"/>
              <a:tabLst>
                <a:tab pos="540000" algn="l"/>
              </a:tabLst>
            </a:pPr>
            <a:endParaRPr lang="en-GB" sz="2000" b="1" dirty="0">
              <a:latin typeface="Times New Roman" panose="02020603050405020304" pitchFamily="18" charset="0"/>
              <a:cs typeface="Times New Roman" panose="02020603050405020304" pitchFamily="18" charset="0"/>
            </a:endParaRPr>
          </a:p>
          <a:p>
            <a:pPr algn="l">
              <a:lnSpc>
                <a:spcPct val="107000"/>
              </a:lnSpc>
              <a:spcAft>
                <a:spcPts val="0"/>
              </a:spcAft>
            </a:pPr>
            <a:r>
              <a:rPr lang="en-IE"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gn="l"/>
            <a:r>
              <a:rPr lang="en-GB" sz="2000" b="1" dirty="0">
                <a:latin typeface="Times New Roman" panose="02020603050405020304" pitchFamily="18" charset="0"/>
                <a:cs typeface="Times New Roman" panose="02020603050405020304" pitchFamily="18" charset="0"/>
              </a:rPr>
              <a:t>                        </a:t>
            </a:r>
          </a:p>
          <a:p>
            <a:pPr algn="l"/>
            <a:endParaRPr lang="en-GB" sz="2000" b="1" dirty="0">
              <a:latin typeface="Times New Roman" panose="02020603050405020304" pitchFamily="18" charset="0"/>
              <a:cs typeface="Times New Roman" panose="02020603050405020304" pitchFamily="18" charset="0"/>
            </a:endParaRPr>
          </a:p>
          <a:p>
            <a:pPr algn="l"/>
            <a:r>
              <a:rPr lang="en-GB" sz="2000" b="1" dirty="0">
                <a:latin typeface="Times New Roman" panose="02020603050405020304" pitchFamily="18" charset="0"/>
                <a:cs typeface="Times New Roman" panose="02020603050405020304" pitchFamily="18" charset="0"/>
              </a:rPr>
              <a:t>                        </a:t>
            </a:r>
          </a:p>
          <a:p>
            <a:pPr algn="l"/>
            <a:endParaRPr lang="en-GB" sz="2000" b="1" dirty="0">
              <a:latin typeface="Times New Roman" panose="02020603050405020304" pitchFamily="18" charset="0"/>
              <a:cs typeface="Times New Roman" panose="02020603050405020304" pitchFamily="18" charset="0"/>
            </a:endParaRPr>
          </a:p>
          <a:p>
            <a:pPr algn="l"/>
            <a:endParaRPr lang="en-GB" sz="2000" b="1" dirty="0">
              <a:latin typeface="Times New Roman" panose="02020603050405020304" pitchFamily="18" charset="0"/>
              <a:cs typeface="Times New Roman" panose="02020603050405020304" pitchFamily="18" charset="0"/>
            </a:endParaRPr>
          </a:p>
          <a:p>
            <a:pPr algn="l"/>
            <a:endParaRPr lang="en-GB" sz="2000" b="1" dirty="0">
              <a:latin typeface="Times New Roman" panose="02020603050405020304" pitchFamily="18" charset="0"/>
              <a:cs typeface="Times New Roman" panose="02020603050405020304" pitchFamily="18" charset="0"/>
            </a:endParaRPr>
          </a:p>
          <a:p>
            <a:pPr algn="l"/>
            <a:r>
              <a:rPr lang="en-GB" sz="2000" b="1" dirty="0">
                <a:latin typeface="Times New Roman" panose="02020603050405020304" pitchFamily="18" charset="0"/>
                <a:cs typeface="Times New Roman" panose="02020603050405020304" pitchFamily="18" charset="0"/>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GDP and GNP</a:t>
            </a:r>
            <a:endParaRPr lang="en-GB" sz="4000" b="1" i="1" dirty="0">
              <a:latin typeface="Times New Roman" panose="02020603050405020304" pitchFamily="18" charset="0"/>
              <a:cs typeface="Times New Roman" panose="02020603050405020304" pitchFamily="18" charset="0"/>
            </a:endParaRPr>
          </a:p>
        </p:txBody>
      </p:sp>
      <p:pic>
        <p:nvPicPr>
          <p:cNvPr id="8" name="Picture 7" descr="32-01_shutterstock_494692018.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81676" y="3838309"/>
            <a:ext cx="3017977" cy="1639519"/>
          </a:xfrm>
          <a:prstGeom prst="rect">
            <a:avLst/>
          </a:prstGeom>
        </p:spPr>
      </p:pic>
    </p:spTree>
    <p:extLst>
      <p:ext uri="{BB962C8B-B14F-4D97-AF65-F5344CB8AC3E}">
        <p14:creationId xmlns:p14="http://schemas.microsoft.com/office/powerpoint/2010/main" val="12883086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rmAutofit fontScale="25000" lnSpcReduction="20000"/>
          </a:bodyPr>
          <a:lstStyle/>
          <a:p>
            <a:pPr algn="just">
              <a:spcAft>
                <a:spcPts val="0"/>
              </a:spcAft>
            </a:pPr>
            <a:r>
              <a:rPr lang="en-IE" sz="9600" dirty="0">
                <a:latin typeface="Times New Roman" panose="02020603050405020304" pitchFamily="18" charset="0"/>
                <a:ea typeface="MS Mincho" panose="02020609040205080304" pitchFamily="49" charset="-128"/>
                <a:cs typeface="Times New Roman" panose="02020603050405020304" pitchFamily="18" charset="0"/>
              </a:rPr>
              <a:t> </a:t>
            </a:r>
            <a:endParaRPr lang="en-GB" sz="88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endParaRPr lang="en-IE" sz="12800" b="1"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pPr algn="just">
              <a:spcAft>
                <a:spcPts val="0"/>
              </a:spcAft>
            </a:pPr>
            <a:endParaRPr lang="en-IE" sz="12800" b="1"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7"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Calculating Economic Growth</a:t>
            </a:r>
            <a:endParaRPr lang="en-GB" sz="4000" b="1" i="1" dirty="0">
              <a:latin typeface="Times New Roman" panose="02020603050405020304" pitchFamily="18" charset="0"/>
              <a:cs typeface="Times New Roman" panose="02020603050405020304" pitchFamily="18" charset="0"/>
            </a:endParaRPr>
          </a:p>
        </p:txBody>
      </p:sp>
      <p:pic>
        <p:nvPicPr>
          <p:cNvPr id="8" name="Picture 7" descr="Ch 32_slide 3_calculating economic growth.png"/>
          <p:cNvPicPr>
            <a:picLocks noChangeAspect="1"/>
          </p:cNvPicPr>
          <p:nvPr/>
        </p:nvPicPr>
        <p:blipFill>
          <a:blip r:embed="rId3"/>
          <a:stretch>
            <a:fillRect/>
          </a:stretch>
        </p:blipFill>
        <p:spPr>
          <a:xfrm>
            <a:off x="358055" y="2451827"/>
            <a:ext cx="11272520" cy="1671320"/>
          </a:xfrm>
          <a:prstGeom prst="rect">
            <a:avLst/>
          </a:prstGeom>
        </p:spPr>
      </p:pic>
    </p:spTree>
    <p:extLst>
      <p:ext uri="{BB962C8B-B14F-4D97-AF65-F5344CB8AC3E}">
        <p14:creationId xmlns:p14="http://schemas.microsoft.com/office/powerpoint/2010/main" val="126902609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Autofit/>
          </a:bodyPr>
          <a:lstStyle/>
          <a:p>
            <a:pPr algn="l"/>
            <a:r>
              <a:rPr lang="en-US" sz="2000" dirty="0">
                <a:solidFill>
                  <a:srgbClr val="000000"/>
                </a:solidFill>
                <a:latin typeface="Times New Roman"/>
                <a:cs typeface="Times New Roman"/>
              </a:rPr>
              <a:t>Economic growth in the country can bring benefits to your county, town or village:</a:t>
            </a:r>
          </a:p>
          <a:p>
            <a:pPr marL="457200" indent="-457200" algn="l">
              <a:buFont typeface="Arial"/>
              <a:buChar char="•"/>
            </a:pPr>
            <a:r>
              <a:rPr lang="en-US" sz="2000" dirty="0">
                <a:solidFill>
                  <a:srgbClr val="000000"/>
                </a:solidFill>
                <a:latin typeface="Times New Roman"/>
                <a:cs typeface="Times New Roman"/>
              </a:rPr>
              <a:t>New business start-ups will reduce unemployment.</a:t>
            </a:r>
          </a:p>
          <a:p>
            <a:pPr marL="457200" indent="-457200" algn="l">
              <a:buFont typeface="Arial"/>
              <a:buChar char="•"/>
            </a:pPr>
            <a:r>
              <a:rPr lang="en-US" sz="2000" dirty="0">
                <a:solidFill>
                  <a:srgbClr val="000000"/>
                </a:solidFill>
                <a:latin typeface="Times New Roman"/>
                <a:cs typeface="Times New Roman"/>
              </a:rPr>
              <a:t>Incomes rise, so people enjoy a higher standard of living and have more to spend on social activities in the area.</a:t>
            </a:r>
          </a:p>
          <a:p>
            <a:pPr marL="457200" indent="-457200" algn="l">
              <a:buFont typeface="Arial"/>
              <a:buChar char="•"/>
            </a:pPr>
            <a:r>
              <a:rPr lang="en-US" sz="2000" dirty="0">
                <a:solidFill>
                  <a:srgbClr val="000000"/>
                </a:solidFill>
                <a:latin typeface="Times New Roman"/>
                <a:cs typeface="Times New Roman"/>
              </a:rPr>
              <a:t>The government has more money to spend on health and education. Local authorities have more money to spend on local amenities.</a:t>
            </a:r>
          </a:p>
          <a:p>
            <a:pPr marL="457200" indent="-457200" algn="l">
              <a:buFont typeface="Arial"/>
              <a:buChar char="•"/>
            </a:pPr>
            <a:r>
              <a:rPr lang="en-US" sz="2000" dirty="0">
                <a:solidFill>
                  <a:srgbClr val="000000"/>
                </a:solidFill>
                <a:latin typeface="Times New Roman"/>
                <a:cs typeface="Times New Roman"/>
              </a:rPr>
              <a:t>Young people will not feel the need to emigrate.</a:t>
            </a:r>
            <a:endParaRPr lang="en-IE" sz="2000" b="1" dirty="0">
              <a:solidFill>
                <a:srgbClr val="000000"/>
              </a:solidFill>
              <a:latin typeface="Times New Roman"/>
              <a:ea typeface="MS Mincho" panose="02020609040205080304" pitchFamily="49" charset="-128"/>
              <a:cs typeface="Times New Roman"/>
            </a:endParaRPr>
          </a:p>
          <a:p>
            <a:pPr algn="l">
              <a:spcAft>
                <a:spcPts val="0"/>
              </a:spcAft>
            </a:pPr>
            <a:endParaRPr lang="en-IE" sz="2000" b="1" dirty="0">
              <a:solidFill>
                <a:srgbClr val="000000"/>
              </a:solidFill>
              <a:latin typeface="Times New Roman"/>
              <a:ea typeface="MS Mincho" panose="02020609040205080304" pitchFamily="49" charset="-128"/>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Benefits of Positive Economic Growth to Your Area</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89571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Autofit/>
          </a:bodyPr>
          <a:lstStyle/>
          <a:p>
            <a:pPr algn="l"/>
            <a:r>
              <a:rPr lang="en-US" sz="2000" dirty="0">
                <a:solidFill>
                  <a:srgbClr val="000000"/>
                </a:solidFill>
                <a:latin typeface="Times New Roman"/>
                <a:cs typeface="Times New Roman"/>
              </a:rPr>
              <a:t>Certain conditions must exist for a country to experience positive economic growth:</a:t>
            </a:r>
          </a:p>
          <a:p>
            <a:pPr marL="457200" indent="-457200" algn="l">
              <a:buFont typeface="Arial"/>
              <a:buChar char="•"/>
            </a:pPr>
            <a:r>
              <a:rPr lang="en-US" sz="2000" dirty="0">
                <a:solidFill>
                  <a:srgbClr val="000000"/>
                </a:solidFill>
                <a:latin typeface="Times New Roman"/>
                <a:cs typeface="Times New Roman"/>
              </a:rPr>
              <a:t>Inflation (a general rise in prices) is kept low so that people are encouraged to buy more goods and services.</a:t>
            </a:r>
          </a:p>
          <a:p>
            <a:pPr marL="457200" indent="-457200" algn="l">
              <a:buFont typeface="Arial"/>
              <a:buChar char="•"/>
            </a:pPr>
            <a:r>
              <a:rPr lang="en-US" sz="2000" dirty="0">
                <a:solidFill>
                  <a:srgbClr val="000000"/>
                </a:solidFill>
                <a:latin typeface="Times New Roman"/>
                <a:cs typeface="Times New Roman"/>
              </a:rPr>
              <a:t>Interest rates are low so that people will borrow money to start new businesses.</a:t>
            </a:r>
          </a:p>
          <a:p>
            <a:pPr marL="457200" indent="-457200" algn="l">
              <a:buFont typeface="Arial"/>
              <a:buChar char="•"/>
            </a:pPr>
            <a:r>
              <a:rPr lang="en-US" sz="2000" dirty="0">
                <a:solidFill>
                  <a:srgbClr val="000000"/>
                </a:solidFill>
                <a:latin typeface="Times New Roman"/>
                <a:cs typeface="Times New Roman"/>
              </a:rPr>
              <a:t>Wage increases and other costs are kept low so that businesses can grow.</a:t>
            </a:r>
          </a:p>
          <a:p>
            <a:pPr marL="457200" indent="-457200" algn="l">
              <a:buFont typeface="Arial"/>
              <a:buChar char="•"/>
            </a:pPr>
            <a:r>
              <a:rPr lang="en-US" sz="2000" dirty="0">
                <a:solidFill>
                  <a:srgbClr val="000000"/>
                </a:solidFill>
                <a:latin typeface="Times New Roman"/>
                <a:cs typeface="Times New Roman"/>
              </a:rPr>
              <a:t>The government budgets well and reduces the amount they have to borrow, leaving them with more money to spend on improving services such as health, education and transport.</a:t>
            </a:r>
            <a:endParaRPr lang="en-IE" sz="2000" b="1" dirty="0">
              <a:solidFill>
                <a:srgbClr val="000000"/>
              </a:solidFill>
              <a:latin typeface="Times New Roman"/>
              <a:ea typeface="MS Mincho" panose="02020609040205080304" pitchFamily="49" charset="-128"/>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Achieving Positive Economic Growth</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51142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rmAutofit fontScale="25000" lnSpcReduction="20000"/>
          </a:bodyPr>
          <a:lstStyle/>
          <a:p>
            <a:pPr algn="l">
              <a:lnSpc>
                <a:spcPct val="120000"/>
              </a:lnSpc>
              <a:spcAft>
                <a:spcPts val="0"/>
              </a:spcAft>
            </a:pPr>
            <a:r>
              <a:rPr lang="en-IE" sz="9600" b="1"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Economic Boom</a:t>
            </a:r>
            <a:endParaRPr lang="en-GB" sz="8000" dirty="0">
              <a:solidFill>
                <a:srgbClr val="000000"/>
              </a:solidFill>
              <a:latin typeface="Times New Roman"/>
              <a:ea typeface="Calibri" panose="020F0502020204030204" pitchFamily="34" charset="0"/>
              <a:cs typeface="Times New Roman"/>
            </a:endParaRPr>
          </a:p>
          <a:p>
            <a:pPr algn="l">
              <a:lnSpc>
                <a:spcPct val="120000"/>
              </a:lnSpc>
            </a:pPr>
            <a:r>
              <a:rPr lang="en-US" sz="8000" dirty="0">
                <a:latin typeface="Times New Roman"/>
                <a:cs typeface="Times New Roman"/>
              </a:rPr>
              <a:t>An economic boom describes a period of substantial economic growth in an economy over a period of time. During a boom period:</a:t>
            </a:r>
          </a:p>
          <a:p>
            <a:pPr marL="457200" indent="-457200" algn="l">
              <a:lnSpc>
                <a:spcPct val="120000"/>
              </a:lnSpc>
              <a:buFont typeface="Arial"/>
              <a:buChar char="•"/>
            </a:pPr>
            <a:r>
              <a:rPr lang="en-US" sz="8000" dirty="0">
                <a:latin typeface="Times New Roman"/>
                <a:cs typeface="Times New Roman"/>
              </a:rPr>
              <a:t>Wage levels rise, giving consumers more discretionary income and increasing the standard of living.</a:t>
            </a:r>
          </a:p>
          <a:p>
            <a:pPr marL="457200" indent="-457200" algn="l">
              <a:lnSpc>
                <a:spcPct val="120000"/>
              </a:lnSpc>
              <a:buFont typeface="Arial"/>
              <a:buChar char="•"/>
            </a:pPr>
            <a:r>
              <a:rPr lang="en-US" sz="8000" dirty="0">
                <a:latin typeface="Times New Roman"/>
                <a:cs typeface="Times New Roman"/>
              </a:rPr>
              <a:t>Production increases to meet increased demand from consumers.</a:t>
            </a:r>
          </a:p>
          <a:p>
            <a:pPr marL="457200" indent="-457200" algn="l">
              <a:lnSpc>
                <a:spcPct val="120000"/>
              </a:lnSpc>
              <a:buFont typeface="Arial"/>
              <a:buChar char="•"/>
            </a:pPr>
            <a:r>
              <a:rPr lang="en-US" sz="8000" dirty="0">
                <a:latin typeface="Times New Roman"/>
                <a:cs typeface="Times New Roman"/>
              </a:rPr>
              <a:t>Prices increase, leading to a rise in the rate of inflation as employers deal with higher wage demands.</a:t>
            </a:r>
            <a:endParaRPr lang="en-IE" sz="8000" b="1" dirty="0">
              <a:solidFill>
                <a:srgbClr val="0070C0"/>
              </a:solidFill>
              <a:latin typeface="Times New Roman"/>
              <a:ea typeface="MS Mincho" panose="02020609040205080304" pitchFamily="49" charset="-128"/>
              <a:cs typeface="Times New Roman"/>
            </a:endParaRPr>
          </a:p>
          <a:p>
            <a:pPr algn="l">
              <a:lnSpc>
                <a:spcPct val="120000"/>
              </a:lnSpc>
              <a:spcBef>
                <a:spcPts val="0"/>
              </a:spcBef>
              <a:tabLst>
                <a:tab pos="540000" algn="l"/>
              </a:tabLst>
            </a:pPr>
            <a:endParaRPr lang="en-GB" sz="8000" b="1" dirty="0">
              <a:solidFill>
                <a:srgbClr val="0070C0"/>
              </a:solidFill>
              <a:latin typeface="Times New Roman"/>
              <a:cs typeface="Times New Roman"/>
            </a:endParaRPr>
          </a:p>
          <a:p>
            <a:pPr algn="l">
              <a:lnSpc>
                <a:spcPct val="120000"/>
              </a:lnSpc>
              <a:spcBef>
                <a:spcPts val="0"/>
              </a:spcBef>
              <a:tabLst>
                <a:tab pos="540000" algn="l"/>
              </a:tabLst>
            </a:pPr>
            <a:endParaRPr lang="en-GB" sz="8000" b="1" dirty="0">
              <a:solidFill>
                <a:srgbClr val="0070C0"/>
              </a:solidFill>
              <a:latin typeface="Times New Roman"/>
              <a:cs typeface="Times New Roman"/>
            </a:endParaRPr>
          </a:p>
          <a:p>
            <a:pPr marL="742950" indent="-742950" algn="l">
              <a:lnSpc>
                <a:spcPct val="120000"/>
              </a:lnSpc>
              <a:spcBef>
                <a:spcPts val="0"/>
              </a:spcBef>
              <a:buAutoNum type="arabicParenR"/>
              <a:tabLst>
                <a:tab pos="540000" algn="l"/>
              </a:tabLst>
            </a:pPr>
            <a:endParaRPr lang="en-GB" sz="8000" b="1" dirty="0">
              <a:solidFill>
                <a:srgbClr val="0070C0"/>
              </a:solidFill>
              <a:latin typeface="Times New Roman"/>
              <a:cs typeface="Times New Roman"/>
            </a:endParaRPr>
          </a:p>
          <a:p>
            <a:pPr marL="742950" indent="-742950" algn="l">
              <a:lnSpc>
                <a:spcPct val="120000"/>
              </a:lnSpc>
              <a:spcBef>
                <a:spcPts val="0"/>
              </a:spcBef>
              <a:buAutoNum type="arabicParenR"/>
              <a:tabLst>
                <a:tab pos="540000" algn="l"/>
              </a:tabLst>
            </a:pPr>
            <a:endParaRPr lang="en-GB" sz="8000" b="1" dirty="0">
              <a:solidFill>
                <a:srgbClr val="0070C0"/>
              </a:solidFill>
              <a:latin typeface="Times New Roman"/>
              <a:cs typeface="Times New Roman"/>
            </a:endParaRPr>
          </a:p>
          <a:p>
            <a:pPr marL="742950" indent="-742950" algn="l">
              <a:lnSpc>
                <a:spcPct val="120000"/>
              </a:lnSpc>
              <a:spcBef>
                <a:spcPts val="0"/>
              </a:spcBef>
              <a:buAutoNum type="arabicParenR"/>
              <a:tabLst>
                <a:tab pos="540000" algn="l"/>
              </a:tabLst>
            </a:pPr>
            <a:endParaRPr lang="en-GB" sz="8000" b="1" dirty="0">
              <a:solidFill>
                <a:srgbClr val="0070C0"/>
              </a:solidFill>
              <a:latin typeface="Times New Roman"/>
              <a:cs typeface="Times New Roman"/>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The Economic Cycle</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4502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rmAutofit fontScale="25000" lnSpcReduction="20000"/>
          </a:bodyPr>
          <a:lstStyle/>
          <a:p>
            <a:pPr algn="just">
              <a:lnSpc>
                <a:spcPct val="120000"/>
              </a:lnSpc>
              <a:spcAft>
                <a:spcPts val="0"/>
              </a:spcAft>
            </a:pPr>
            <a:r>
              <a:rPr lang="en-IE" sz="9600" b="1"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Recession</a:t>
            </a:r>
            <a:endParaRPr lang="en-GB" sz="8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l">
              <a:lnSpc>
                <a:spcPct val="120000"/>
              </a:lnSpc>
            </a:pPr>
            <a:r>
              <a:rPr lang="en-US" sz="8000" dirty="0">
                <a:solidFill>
                  <a:srgbClr val="000000"/>
                </a:solidFill>
                <a:latin typeface="Times New Roman"/>
                <a:cs typeface="Times New Roman"/>
              </a:rPr>
              <a:t>A recession describes a period where economic activity has dropped considerably over a number of months. During a recession:</a:t>
            </a:r>
          </a:p>
          <a:p>
            <a:pPr marL="457200" indent="-457200" algn="l">
              <a:lnSpc>
                <a:spcPct val="120000"/>
              </a:lnSpc>
              <a:buFont typeface="Arial"/>
              <a:buChar char="•"/>
            </a:pPr>
            <a:r>
              <a:rPr lang="en-US" sz="8000" dirty="0">
                <a:solidFill>
                  <a:srgbClr val="000000"/>
                </a:solidFill>
                <a:latin typeface="Times New Roman"/>
                <a:cs typeface="Times New Roman"/>
              </a:rPr>
              <a:t>There is a slowdown in production.</a:t>
            </a:r>
          </a:p>
          <a:p>
            <a:pPr marL="457200" indent="-457200" algn="l">
              <a:lnSpc>
                <a:spcPct val="120000"/>
              </a:lnSpc>
              <a:buFont typeface="Arial"/>
              <a:buChar char="•"/>
            </a:pPr>
            <a:r>
              <a:rPr lang="en-US" sz="8000" dirty="0">
                <a:solidFill>
                  <a:srgbClr val="000000"/>
                </a:solidFill>
                <a:latin typeface="Times New Roman"/>
                <a:cs typeface="Times New Roman"/>
              </a:rPr>
              <a:t>Employment levels fall, as workers are made redundant or put on short time.</a:t>
            </a:r>
          </a:p>
          <a:p>
            <a:pPr marL="457200" indent="-457200" algn="l">
              <a:lnSpc>
                <a:spcPct val="120000"/>
              </a:lnSpc>
              <a:buFont typeface="Arial"/>
              <a:buChar char="•"/>
            </a:pPr>
            <a:r>
              <a:rPr lang="en-US" sz="8000" dirty="0">
                <a:solidFill>
                  <a:srgbClr val="000000"/>
                </a:solidFill>
                <a:latin typeface="Times New Roman"/>
                <a:cs typeface="Times New Roman"/>
              </a:rPr>
              <a:t>Demand falls as people see a decline in their income.</a:t>
            </a:r>
          </a:p>
          <a:p>
            <a:pPr marL="457200" indent="-457200" algn="l">
              <a:lnSpc>
                <a:spcPct val="120000"/>
              </a:lnSpc>
              <a:buFont typeface="Arial"/>
              <a:buChar char="•"/>
            </a:pPr>
            <a:r>
              <a:rPr lang="en-US" sz="8000" dirty="0">
                <a:solidFill>
                  <a:srgbClr val="000000"/>
                </a:solidFill>
                <a:latin typeface="Times New Roman"/>
                <a:cs typeface="Times New Roman"/>
              </a:rPr>
              <a:t>Government income falls, which leads to a reduction in spending on essential services.</a:t>
            </a:r>
          </a:p>
          <a:p>
            <a:pPr marL="457200" indent="-457200" algn="l">
              <a:lnSpc>
                <a:spcPct val="120000"/>
              </a:lnSpc>
              <a:buFont typeface="Arial"/>
              <a:buChar char="•"/>
            </a:pPr>
            <a:r>
              <a:rPr lang="en-US" sz="8000" dirty="0">
                <a:solidFill>
                  <a:srgbClr val="000000"/>
                </a:solidFill>
                <a:latin typeface="Times New Roman"/>
                <a:cs typeface="Times New Roman"/>
              </a:rPr>
              <a:t>Some firms experience difficulty and close. There are fewer new business start-ups.</a:t>
            </a:r>
          </a:p>
          <a:p>
            <a:pPr marL="457200" indent="-457200" algn="l">
              <a:lnSpc>
                <a:spcPct val="120000"/>
              </a:lnSpc>
              <a:buFont typeface="Arial"/>
              <a:buChar char="•"/>
            </a:pPr>
            <a:r>
              <a:rPr lang="en-US" sz="8000" dirty="0">
                <a:solidFill>
                  <a:srgbClr val="000000"/>
                </a:solidFill>
                <a:latin typeface="Times New Roman"/>
                <a:cs typeface="Times New Roman"/>
              </a:rPr>
              <a:t>There is low inflation, as prices remain the same or fall.</a:t>
            </a:r>
            <a:endParaRPr lang="en-IE" sz="8000" b="1" dirty="0">
              <a:solidFill>
                <a:srgbClr val="000000"/>
              </a:solidFill>
              <a:latin typeface="Times New Roman"/>
              <a:ea typeface="MS Mincho" panose="02020609040205080304" pitchFamily="49" charset="-128"/>
              <a:cs typeface="Times New Roman"/>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endParaRPr lang="en-GB" sz="3000" b="1" dirty="0">
              <a:solidFill>
                <a:schemeClr val="bg1"/>
              </a:solidFill>
              <a:latin typeface="Times New Roman" panose="02020603050405020304" pitchFamily="18" charset="0"/>
              <a:cs typeface="Times New Roman" panose="02020603050405020304" pitchFamily="18" charset="0"/>
            </a:endParaRPr>
          </a:p>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The Economic Cycle</a:t>
            </a:r>
            <a:endParaRPr lang="en-GB" sz="4000" b="1" i="1" dirty="0">
              <a:latin typeface="Times New Roman" panose="02020603050405020304" pitchFamily="18" charset="0"/>
              <a:cs typeface="Times New Roman" panose="02020603050405020304" pitchFamily="18" charset="0"/>
            </a:endParaRPr>
          </a:p>
          <a:p>
            <a:pPr marL="540000">
              <a:lnSpc>
                <a:spcPct val="100000"/>
              </a:lnSpc>
            </a:pP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5826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rmAutofit fontScale="25000" lnSpcReduction="20000"/>
          </a:bodyPr>
          <a:lstStyle/>
          <a:p>
            <a:pPr algn="just">
              <a:lnSpc>
                <a:spcPct val="120000"/>
              </a:lnSpc>
              <a:spcAft>
                <a:spcPts val="0"/>
              </a:spcAft>
            </a:pPr>
            <a:r>
              <a:rPr lang="en-IE" sz="9600" b="1"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Depression or Slump</a:t>
            </a:r>
            <a:endParaRPr lang="en-GB" sz="9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l">
              <a:lnSpc>
                <a:spcPct val="120000"/>
              </a:lnSpc>
            </a:pPr>
            <a:r>
              <a:rPr lang="en-US" sz="8000" dirty="0">
                <a:latin typeface="Times New Roman"/>
                <a:cs typeface="Times New Roman"/>
              </a:rPr>
              <a:t>A depression describes a recession that lasts for a considerable time and results in a long-term reduction in the level of production of goods and services in a country – in other words, there is a reduction in economic activity. The signs of a depression are:</a:t>
            </a:r>
          </a:p>
          <a:p>
            <a:pPr marL="457200" indent="-457200" algn="l">
              <a:lnSpc>
                <a:spcPct val="120000"/>
              </a:lnSpc>
              <a:buFont typeface="Arial"/>
              <a:buChar char="•"/>
            </a:pPr>
            <a:r>
              <a:rPr lang="en-US" sz="8000" dirty="0">
                <a:latin typeface="Times New Roman"/>
                <a:cs typeface="Times New Roman"/>
              </a:rPr>
              <a:t>Increasing unemployment</a:t>
            </a:r>
          </a:p>
          <a:p>
            <a:pPr marL="457200" indent="-457200" algn="l">
              <a:lnSpc>
                <a:spcPct val="120000"/>
              </a:lnSpc>
              <a:buFont typeface="Arial"/>
              <a:buChar char="•"/>
            </a:pPr>
            <a:r>
              <a:rPr lang="en-US" sz="8000" dirty="0">
                <a:latin typeface="Times New Roman"/>
                <a:cs typeface="Times New Roman"/>
              </a:rPr>
              <a:t>Fall in demand for goods and services</a:t>
            </a:r>
          </a:p>
          <a:p>
            <a:pPr marL="457200" indent="-457200" algn="l">
              <a:lnSpc>
                <a:spcPct val="120000"/>
              </a:lnSpc>
              <a:buFont typeface="Arial"/>
              <a:buChar char="•"/>
            </a:pPr>
            <a:r>
              <a:rPr lang="en-US" sz="8000" dirty="0">
                <a:latin typeface="Times New Roman"/>
                <a:cs typeface="Times New Roman"/>
              </a:rPr>
              <a:t>Reduced consumer spending as consumers choose to save in case their personal circumstances disimprove</a:t>
            </a:r>
          </a:p>
          <a:p>
            <a:pPr marL="457200" indent="-457200" algn="l">
              <a:lnSpc>
                <a:spcPct val="120000"/>
              </a:lnSpc>
              <a:buFont typeface="Arial"/>
              <a:buChar char="•"/>
            </a:pPr>
            <a:r>
              <a:rPr lang="en-US" sz="8000" dirty="0">
                <a:latin typeface="Times New Roman"/>
                <a:cs typeface="Times New Roman"/>
              </a:rPr>
              <a:t>Inflation remains low</a:t>
            </a:r>
            <a:endParaRPr lang="en-IE" sz="8000" b="1" dirty="0">
              <a:solidFill>
                <a:srgbClr val="0070C0"/>
              </a:solidFill>
              <a:latin typeface="Times New Roman"/>
              <a:ea typeface="MS Mincho" panose="02020609040205080304" pitchFamily="49" charset="-128"/>
              <a:cs typeface="Times New Roman"/>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20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GB" sz="7300" b="1" dirty="0">
                <a:solidFill>
                  <a:srgbClr val="0070C0"/>
                </a:solidFill>
                <a:latin typeface="Times New Roman" panose="02020603050405020304" pitchFamily="18" charset="0"/>
                <a:cs typeface="Times New Roman" panose="02020603050405020304" pitchFamily="18" charset="0"/>
              </a:rPr>
              <a:t>                        </a:t>
            </a:r>
          </a:p>
          <a:p>
            <a:pPr>
              <a:lnSpc>
                <a:spcPct val="120000"/>
              </a:lnSpc>
            </a:pPr>
            <a:endParaRPr lang="en-GB" sz="7300" b="1" dirty="0">
              <a:solidFill>
                <a:srgbClr val="0070C0"/>
              </a:solidFill>
              <a:latin typeface="Times New Roman" panose="02020603050405020304" pitchFamily="18" charset="0"/>
              <a:cs typeface="Times New Roman" panose="02020603050405020304" pitchFamily="18" charset="0"/>
            </a:endParaRPr>
          </a:p>
          <a:p>
            <a:pPr>
              <a:lnSpc>
                <a:spcPct val="120000"/>
              </a:lnSpc>
            </a:pPr>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pPr>
              <a:lnSpc>
                <a:spcPct val="120000"/>
              </a:lnSpc>
            </a:pPr>
            <a:endParaRPr lang="en-GB" sz="3600" b="1" dirty="0">
              <a:solidFill>
                <a:srgbClr val="0070C0"/>
              </a:solidFill>
              <a:latin typeface="Times New Roman" panose="02020603050405020304" pitchFamily="18" charset="0"/>
              <a:cs typeface="Times New Roman" panose="02020603050405020304" pitchFamily="18" charset="0"/>
            </a:endParaRPr>
          </a:p>
          <a:p>
            <a:pPr>
              <a:lnSpc>
                <a:spcPct val="120000"/>
              </a:lnSpc>
            </a:pPr>
            <a:endParaRPr lang="en-GB" sz="3600" b="1" dirty="0">
              <a:solidFill>
                <a:srgbClr val="0070C0"/>
              </a:solidFill>
              <a:latin typeface="Times New Roman" panose="02020603050405020304" pitchFamily="18" charset="0"/>
              <a:cs typeface="Times New Roman" panose="02020603050405020304" pitchFamily="18" charset="0"/>
            </a:endParaRPr>
          </a:p>
          <a:p>
            <a:pPr>
              <a:lnSpc>
                <a:spcPct val="120000"/>
              </a:lnSpc>
            </a:pPr>
            <a:endParaRPr lang="en-GB" sz="3600" b="1" dirty="0">
              <a:solidFill>
                <a:srgbClr val="0070C0"/>
              </a:solidFill>
              <a:latin typeface="Times New Roman" panose="02020603050405020304" pitchFamily="18" charset="0"/>
              <a:cs typeface="Times New Roman" panose="02020603050405020304" pitchFamily="18" charset="0"/>
            </a:endParaRPr>
          </a:p>
          <a:p>
            <a:pPr>
              <a:lnSpc>
                <a:spcPct val="120000"/>
              </a:lnSpc>
            </a:pPr>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endParaRPr lang="en-GB" sz="3000" b="1" dirty="0">
              <a:solidFill>
                <a:schemeClr val="bg1"/>
              </a:solidFill>
              <a:latin typeface="Times New Roman" panose="02020603050405020304" pitchFamily="18" charset="0"/>
              <a:cs typeface="Times New Roman" panose="02020603050405020304" pitchFamily="18" charset="0"/>
            </a:endParaRPr>
          </a:p>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The Economic Cycle</a:t>
            </a:r>
            <a:endParaRPr lang="en-GB" sz="4000" b="1" i="1" dirty="0">
              <a:latin typeface="Times New Roman" panose="02020603050405020304" pitchFamily="18" charset="0"/>
              <a:cs typeface="Times New Roman" panose="02020603050405020304" pitchFamily="18" charset="0"/>
            </a:endParaRPr>
          </a:p>
          <a:p>
            <a:pPr marL="540000">
              <a:lnSpc>
                <a:spcPct val="100000"/>
              </a:lnSpc>
            </a:pP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32967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7" y="1371600"/>
            <a:ext cx="4495896" cy="5378825"/>
          </a:xfrm>
        </p:spPr>
        <p:txBody>
          <a:bodyPr>
            <a:noAutofit/>
          </a:bodyPr>
          <a:lstStyle/>
          <a:p>
            <a:pPr algn="l">
              <a:spcAft>
                <a:spcPts val="0"/>
              </a:spcAft>
            </a:pPr>
            <a:r>
              <a:rPr lang="en-IE" b="1" dirty="0">
                <a:solidFill>
                  <a:srgbClr val="000000"/>
                </a:solidFill>
                <a:latin typeface="Times New Roman"/>
                <a:ea typeface="MS Mincho" panose="02020609040205080304" pitchFamily="49" charset="-128"/>
                <a:cs typeface="Times New Roman"/>
              </a:rPr>
              <a:t>Recovery</a:t>
            </a:r>
            <a:endParaRPr lang="en-GB" dirty="0">
              <a:solidFill>
                <a:srgbClr val="000000"/>
              </a:solidFill>
              <a:latin typeface="Times New Roman"/>
              <a:ea typeface="Calibri" panose="020F0502020204030204" pitchFamily="34" charset="0"/>
              <a:cs typeface="Times New Roman"/>
            </a:endParaRPr>
          </a:p>
          <a:p>
            <a:pPr algn="l"/>
            <a:r>
              <a:rPr lang="en-US" sz="2000" dirty="0">
                <a:solidFill>
                  <a:srgbClr val="000000"/>
                </a:solidFill>
                <a:latin typeface="Times New Roman"/>
                <a:cs typeface="Times New Roman"/>
              </a:rPr>
              <a:t>An economy usually goes into recovery after a recession or depression. It is marked by:</a:t>
            </a:r>
          </a:p>
          <a:p>
            <a:pPr marL="457200" indent="-457200" algn="l">
              <a:buFont typeface="Arial"/>
              <a:buChar char="•"/>
            </a:pPr>
            <a:r>
              <a:rPr lang="en-US" sz="2000" dirty="0">
                <a:solidFill>
                  <a:srgbClr val="000000"/>
                </a:solidFill>
                <a:latin typeface="Times New Roman"/>
                <a:cs typeface="Times New Roman"/>
              </a:rPr>
              <a:t>An increase in consumer spending</a:t>
            </a:r>
          </a:p>
          <a:p>
            <a:pPr marL="457200" indent="-457200" algn="l">
              <a:buFont typeface="Arial"/>
              <a:buChar char="•"/>
            </a:pPr>
            <a:r>
              <a:rPr lang="en-US" sz="2000" dirty="0">
                <a:solidFill>
                  <a:srgbClr val="000000"/>
                </a:solidFill>
                <a:latin typeface="Times New Roman"/>
                <a:cs typeface="Times New Roman"/>
              </a:rPr>
              <a:t>Increased production in response to increased consumer demand</a:t>
            </a:r>
          </a:p>
          <a:p>
            <a:pPr marL="457200" indent="-457200" algn="l">
              <a:buFont typeface="Arial"/>
              <a:buChar char="•"/>
            </a:pPr>
            <a:r>
              <a:rPr lang="en-US" sz="2000" dirty="0">
                <a:solidFill>
                  <a:srgbClr val="000000"/>
                </a:solidFill>
                <a:latin typeface="Times New Roman"/>
                <a:cs typeface="Times New Roman"/>
              </a:rPr>
              <a:t>Falling unemployment</a:t>
            </a:r>
          </a:p>
          <a:p>
            <a:pPr marL="457200" indent="-457200" algn="l">
              <a:buFont typeface="Arial"/>
              <a:buChar char="•"/>
            </a:pPr>
            <a:r>
              <a:rPr lang="en-US" sz="2000" dirty="0">
                <a:solidFill>
                  <a:srgbClr val="000000"/>
                </a:solidFill>
                <a:latin typeface="Times New Roman"/>
                <a:cs typeface="Times New Roman"/>
              </a:rPr>
              <a:t>Inflation and interest rates stop falling but remain low</a:t>
            </a:r>
            <a:endParaRPr lang="en-IE" sz="2000" b="1" dirty="0">
              <a:solidFill>
                <a:srgbClr val="000000"/>
              </a:solidFill>
              <a:latin typeface="Times New Roman"/>
              <a:ea typeface="MS Mincho" panose="02020609040205080304" pitchFamily="49" charset="-128"/>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endParaRPr lang="en-GB" sz="3000" b="1" dirty="0">
              <a:solidFill>
                <a:schemeClr val="bg1"/>
              </a:solidFill>
              <a:latin typeface="Times New Roman" panose="02020603050405020304" pitchFamily="18" charset="0"/>
              <a:cs typeface="Times New Roman" panose="02020603050405020304" pitchFamily="18" charset="0"/>
            </a:endParaRPr>
          </a:p>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The Economic Cycle</a:t>
            </a:r>
            <a:endParaRPr lang="en-GB" sz="4000" b="1" i="1" dirty="0">
              <a:latin typeface="Times New Roman" panose="02020603050405020304" pitchFamily="18" charset="0"/>
              <a:cs typeface="Times New Roman" panose="02020603050405020304" pitchFamily="18" charset="0"/>
            </a:endParaRPr>
          </a:p>
          <a:p>
            <a:pPr marL="540000">
              <a:lnSpc>
                <a:spcPct val="100000"/>
              </a:lnSpc>
            </a:pPr>
            <a:endParaRPr lang="en-GB" sz="4000" b="1" i="1" dirty="0">
              <a:latin typeface="Times New Roman" panose="02020603050405020304" pitchFamily="18" charset="0"/>
              <a:cs typeface="Times New Roman" panose="02020603050405020304" pitchFamily="18" charset="0"/>
            </a:endParaRPr>
          </a:p>
        </p:txBody>
      </p:sp>
      <p:pic>
        <p:nvPicPr>
          <p:cNvPr id="8" name="Picture 7" descr="32-02.png"/>
          <p:cNvPicPr>
            <a:picLocks noChangeAspect="1"/>
          </p:cNvPicPr>
          <p:nvPr/>
        </p:nvPicPr>
        <p:blipFill>
          <a:blip r:embed="rId3"/>
          <a:stretch>
            <a:fillRect/>
          </a:stretch>
        </p:blipFill>
        <p:spPr>
          <a:xfrm>
            <a:off x="5633110" y="1819034"/>
            <a:ext cx="5763895" cy="2964815"/>
          </a:xfrm>
          <a:prstGeom prst="rect">
            <a:avLst/>
          </a:prstGeom>
        </p:spPr>
      </p:pic>
    </p:spTree>
    <p:extLst>
      <p:ext uri="{BB962C8B-B14F-4D97-AF65-F5344CB8AC3E}">
        <p14:creationId xmlns:p14="http://schemas.microsoft.com/office/powerpoint/2010/main" val="219137053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8394</TotalTime>
  <Words>1375</Words>
  <Application>Microsoft Office PowerPoint</Application>
  <PresentationFormat>Widescreen</PresentationFormat>
  <Paragraphs>302</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dc:title>
  <dc:creator>johnftaylor@eircom.net</dc:creator>
  <cp:lastModifiedBy>Mervyn</cp:lastModifiedBy>
  <cp:revision>297</cp:revision>
  <dcterms:created xsi:type="dcterms:W3CDTF">2019-04-02T15:51:43Z</dcterms:created>
  <dcterms:modified xsi:type="dcterms:W3CDTF">2024-02-27T12:47:05Z</dcterms:modified>
</cp:coreProperties>
</file>