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0" r:id="rId3"/>
    <p:sldId id="351" r:id="rId4"/>
    <p:sldId id="397" r:id="rId5"/>
    <p:sldId id="398" r:id="rId6"/>
    <p:sldId id="399" r:id="rId7"/>
    <p:sldId id="401" r:id="rId8"/>
    <p:sldId id="403" r:id="rId9"/>
    <p:sldId id="404" r:id="rId10"/>
    <p:sldId id="4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1DF369-4F95-4DCD-8FD4-4C65A33A52FF}" v="2" dt="2019-03-10T18:38:54.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79B4-AB35-9A43-B0C6-962E1C488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99BB91-1D68-904B-A159-ED8D7E25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E5018D-A27E-0346-865B-D9E337A69A45}"/>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5" name="Footer Placeholder 4">
            <a:extLst>
              <a:ext uri="{FF2B5EF4-FFF2-40B4-BE49-F238E27FC236}">
                <a16:creationId xmlns:a16="http://schemas.microsoft.com/office/drawing/2014/main" id="{BCD5C545-299C-3C47-BF14-5A0A9ADB531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913C7DF-72C1-EF4C-BB35-A66FCC2B82E5}"/>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2593373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65BB-FDB6-0E4C-8210-1959723AC6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A5BAE8-74AE-F442-938D-E82BFDD0F2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48155-335A-0C42-A4B5-475FF2FCF28F}"/>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5" name="Footer Placeholder 4">
            <a:extLst>
              <a:ext uri="{FF2B5EF4-FFF2-40B4-BE49-F238E27FC236}">
                <a16:creationId xmlns:a16="http://schemas.microsoft.com/office/drawing/2014/main" id="{D25AEA0B-14B1-3240-8116-62C3F670997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054301C-334D-1946-89C8-7CDE6A4830E4}"/>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350681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57E98-F6E1-B74D-BC32-E671F421EA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721FF0-A8A6-B643-A23B-D13477CDDA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E00A8-AA34-8D4D-8034-336520BD3F54}"/>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5" name="Footer Placeholder 4">
            <a:extLst>
              <a:ext uri="{FF2B5EF4-FFF2-40B4-BE49-F238E27FC236}">
                <a16:creationId xmlns:a16="http://schemas.microsoft.com/office/drawing/2014/main" id="{67D7B116-DB3A-C447-9630-55065CDAD0B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7679A4D-A4B7-0743-AECE-2A09372D7EAA}"/>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3274868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79B4-AB35-9A43-B0C6-962E1C488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99BB91-1D68-904B-A159-ED8D7E25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E5018D-A27E-0346-865B-D9E337A69A45}"/>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5" name="Footer Placeholder 4">
            <a:extLst>
              <a:ext uri="{FF2B5EF4-FFF2-40B4-BE49-F238E27FC236}">
                <a16:creationId xmlns:a16="http://schemas.microsoft.com/office/drawing/2014/main" id="{BCD5C545-299C-3C47-BF14-5A0A9ADB53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13C7DF-72C1-EF4C-BB35-A66FCC2B82E5}"/>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505472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049E-64A8-8C4D-94A7-10FDD261E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EFAC8-78DF-6B4D-A956-AE961F661F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B88E1-167A-0248-9E69-5D41687E7B84}"/>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5" name="Footer Placeholder 4">
            <a:extLst>
              <a:ext uri="{FF2B5EF4-FFF2-40B4-BE49-F238E27FC236}">
                <a16:creationId xmlns:a16="http://schemas.microsoft.com/office/drawing/2014/main" id="{240DEDE7-A206-3A45-B724-A5DBD710AB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A64173-1B4D-C04D-A866-9E06B1D7E354}"/>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3747308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39D4-62E5-9F47-9D67-330D24A7B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65AC6-49DB-2140-9ECA-B49F70253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FF8371-C6F3-4947-897E-872572F94526}"/>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5" name="Footer Placeholder 4">
            <a:extLst>
              <a:ext uri="{FF2B5EF4-FFF2-40B4-BE49-F238E27FC236}">
                <a16:creationId xmlns:a16="http://schemas.microsoft.com/office/drawing/2014/main" id="{E0DE7D9D-A73F-D24B-A844-497EF466D6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BCF859-5A61-D34F-96B5-E8F52F10AD48}"/>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3720806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7C0F-5E56-D34D-9B35-46B421511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9FCED-5C17-074D-A549-AE7917CB1D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585566-F6B1-4A43-AF18-DC01801328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A3690-AB91-0341-B3BC-D3E084055CD4}"/>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6" name="Footer Placeholder 5">
            <a:extLst>
              <a:ext uri="{FF2B5EF4-FFF2-40B4-BE49-F238E27FC236}">
                <a16:creationId xmlns:a16="http://schemas.microsoft.com/office/drawing/2014/main" id="{03F87D71-D961-AB40-BA7F-7ED92D88069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4C76A7-A471-1E43-9714-388F3856FF09}"/>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298385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9E24-C223-AA41-B6E4-BE255B972C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CB9272-EB03-4645-B88C-5C23F4CE4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B1001A-FA64-0744-8190-D2FCA337D2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918783-082D-684C-A03E-6651714BB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67816B-8B4A-B648-80A0-569A0F7D55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2CC37-031E-4C46-9874-8C6418E1DF97}"/>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8" name="Footer Placeholder 7">
            <a:extLst>
              <a:ext uri="{FF2B5EF4-FFF2-40B4-BE49-F238E27FC236}">
                <a16:creationId xmlns:a16="http://schemas.microsoft.com/office/drawing/2014/main" id="{2A6FEA5F-F01E-A047-BA99-05B44D606E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CF5990-9212-6343-AEBD-D8D4686274D6}"/>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3728489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44BB-429B-E54C-B944-0DD715CB37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19389-6B4E-5244-9B29-AA2863EB1A6C}"/>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4" name="Footer Placeholder 3">
            <a:extLst>
              <a:ext uri="{FF2B5EF4-FFF2-40B4-BE49-F238E27FC236}">
                <a16:creationId xmlns:a16="http://schemas.microsoft.com/office/drawing/2014/main" id="{6C04DBD9-C56A-4445-9986-914E7FD433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F3026F7-24C3-B44E-9D8F-D2C5B2646184}"/>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4140131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6E43C-E4D7-6949-9988-640612EED182}"/>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3" name="Footer Placeholder 2">
            <a:extLst>
              <a:ext uri="{FF2B5EF4-FFF2-40B4-BE49-F238E27FC236}">
                <a16:creationId xmlns:a16="http://schemas.microsoft.com/office/drawing/2014/main" id="{4F8CFBBD-1542-0749-B95B-E01B7986527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013937E-FFCF-8545-8906-E2D903A9B311}"/>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28586916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0E5C-BDF2-0243-B18C-731F49CF2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4953A9-9609-4B46-8A23-B8D8CBC92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2ACA1-BAC4-E14C-B94B-E6F59EC36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56677D-53E7-CB4E-8BCE-785FD83E74DF}"/>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6" name="Footer Placeholder 5">
            <a:extLst>
              <a:ext uri="{FF2B5EF4-FFF2-40B4-BE49-F238E27FC236}">
                <a16:creationId xmlns:a16="http://schemas.microsoft.com/office/drawing/2014/main" id="{76020D05-00AB-C145-9734-92F5AF62A6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4043BF-9398-B340-9FCB-058D7D35E390}"/>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337717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049E-64A8-8C4D-94A7-10FDD261E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EFAC8-78DF-6B4D-A956-AE961F661F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B88E1-167A-0248-9E69-5D41687E7B84}"/>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5" name="Footer Placeholder 4">
            <a:extLst>
              <a:ext uri="{FF2B5EF4-FFF2-40B4-BE49-F238E27FC236}">
                <a16:creationId xmlns:a16="http://schemas.microsoft.com/office/drawing/2014/main" id="{240DEDE7-A206-3A45-B724-A5DBD710AB3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3A64173-1B4D-C04D-A866-9E06B1D7E354}"/>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137285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170-5CCF-F04C-84FB-39D6144FC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537251-AA9F-0F49-9478-46CEA7CA5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5481A11-F1FE-EE4F-8E5B-77D79898C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BF313-F982-D849-B428-4A1F62279572}"/>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6" name="Footer Placeholder 5">
            <a:extLst>
              <a:ext uri="{FF2B5EF4-FFF2-40B4-BE49-F238E27FC236}">
                <a16:creationId xmlns:a16="http://schemas.microsoft.com/office/drawing/2014/main" id="{8FEE8AB7-893E-AA4E-B32B-F1942FEA82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B18B76-1F99-B54E-92CD-C8447DDA2401}"/>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33657106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65BB-FDB6-0E4C-8210-1959723AC6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A5BAE8-74AE-F442-938D-E82BFDD0F2C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48155-335A-0C42-A4B5-475FF2FCF28F}"/>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5" name="Footer Placeholder 4">
            <a:extLst>
              <a:ext uri="{FF2B5EF4-FFF2-40B4-BE49-F238E27FC236}">
                <a16:creationId xmlns:a16="http://schemas.microsoft.com/office/drawing/2014/main" id="{D25AEA0B-14B1-3240-8116-62C3F67099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54301C-334D-1946-89C8-7CDE6A4830E4}"/>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3885392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57E98-F6E1-B74D-BC32-E671F421EA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721FF0-A8A6-B643-A23B-D13477CDDA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E00A8-AA34-8D4D-8034-336520BD3F54}"/>
              </a:ext>
            </a:extLst>
          </p:cNvPr>
          <p:cNvSpPr>
            <a:spLocks noGrp="1"/>
          </p:cNvSpPr>
          <p:nvPr>
            <p:ph type="dt" sz="half" idx="10"/>
          </p:nvPr>
        </p:nvSpPr>
        <p:spPr/>
        <p:txBody>
          <a:bodyPr/>
          <a:lstStyle/>
          <a:p>
            <a:fld id="{92B9C36E-A759-A646-A9FD-F40711F93037}" type="datetimeFigureOut">
              <a:rPr lang="en-US" smtClean="0"/>
              <a:pPr/>
              <a:t>1/25/2024</a:t>
            </a:fld>
            <a:endParaRPr lang="en-US" dirty="0"/>
          </a:p>
        </p:txBody>
      </p:sp>
      <p:sp>
        <p:nvSpPr>
          <p:cNvPr id="5" name="Footer Placeholder 4">
            <a:extLst>
              <a:ext uri="{FF2B5EF4-FFF2-40B4-BE49-F238E27FC236}">
                <a16:creationId xmlns:a16="http://schemas.microsoft.com/office/drawing/2014/main" id="{67D7B116-DB3A-C447-9630-55065CDAD0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679A4D-A4B7-0743-AECE-2A09372D7EAA}"/>
              </a:ext>
            </a:extLst>
          </p:cNvPr>
          <p:cNvSpPr>
            <a:spLocks noGrp="1"/>
          </p:cNvSpPr>
          <p:nvPr>
            <p:ph type="sldNum" sz="quarter" idx="12"/>
          </p:nvPr>
        </p:nvSpPr>
        <p:spPr/>
        <p:txBody>
          <a:body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154072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39D4-62E5-9F47-9D67-330D24A7B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65AC6-49DB-2140-9ECA-B49F70253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FF8371-C6F3-4947-897E-872572F94526}"/>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5" name="Footer Placeholder 4">
            <a:extLst>
              <a:ext uri="{FF2B5EF4-FFF2-40B4-BE49-F238E27FC236}">
                <a16:creationId xmlns:a16="http://schemas.microsoft.com/office/drawing/2014/main" id="{E0DE7D9D-A73F-D24B-A844-497EF466D68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2BCF859-5A61-D34F-96B5-E8F52F10AD48}"/>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220063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7C0F-5E56-D34D-9B35-46B421511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9FCED-5C17-074D-A549-AE7917CB1DB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585566-F6B1-4A43-AF18-DC01801328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A3690-AB91-0341-B3BC-D3E084055CD4}"/>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6" name="Footer Placeholder 5">
            <a:extLst>
              <a:ext uri="{FF2B5EF4-FFF2-40B4-BE49-F238E27FC236}">
                <a16:creationId xmlns:a16="http://schemas.microsoft.com/office/drawing/2014/main" id="{03F87D71-D961-AB40-BA7F-7ED92D88069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94C76A7-A471-1E43-9714-388F3856FF09}"/>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387159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9E24-C223-AA41-B6E4-BE255B972C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CB9272-EB03-4645-B88C-5C23F4CE4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B1001A-FA64-0744-8190-D2FCA337D2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918783-082D-684C-A03E-6651714BB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67816B-8B4A-B648-80A0-569A0F7D55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2CC37-031E-4C46-9874-8C6418E1DF97}"/>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8" name="Footer Placeholder 7">
            <a:extLst>
              <a:ext uri="{FF2B5EF4-FFF2-40B4-BE49-F238E27FC236}">
                <a16:creationId xmlns:a16="http://schemas.microsoft.com/office/drawing/2014/main" id="{2A6FEA5F-F01E-A047-BA99-05B44D606EB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9FCF5990-9212-6343-AEBD-D8D4686274D6}"/>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419928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44BB-429B-E54C-B944-0DD715CB37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19389-6B4E-5244-9B29-AA2863EB1A6C}"/>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4" name="Footer Placeholder 3">
            <a:extLst>
              <a:ext uri="{FF2B5EF4-FFF2-40B4-BE49-F238E27FC236}">
                <a16:creationId xmlns:a16="http://schemas.microsoft.com/office/drawing/2014/main" id="{6C04DBD9-C56A-4445-9986-914E7FD4336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F3026F7-24C3-B44E-9D8F-D2C5B2646184}"/>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1733629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6E43C-E4D7-6949-9988-640612EED182}"/>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3" name="Footer Placeholder 2">
            <a:extLst>
              <a:ext uri="{FF2B5EF4-FFF2-40B4-BE49-F238E27FC236}">
                <a16:creationId xmlns:a16="http://schemas.microsoft.com/office/drawing/2014/main" id="{4F8CFBBD-1542-0749-B95B-E01B79865272}"/>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4013937E-FFCF-8545-8906-E2D903A9B311}"/>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308393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0E5C-BDF2-0243-B18C-731F49CF2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4953A9-9609-4B46-8A23-B8D8CBC92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2ACA1-BAC4-E14C-B94B-E6F59EC36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56677D-53E7-CB4E-8BCE-785FD83E74DF}"/>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6" name="Footer Placeholder 5">
            <a:extLst>
              <a:ext uri="{FF2B5EF4-FFF2-40B4-BE49-F238E27FC236}">
                <a16:creationId xmlns:a16="http://schemas.microsoft.com/office/drawing/2014/main" id="{76020D05-00AB-C145-9734-92F5AF62A6E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4043BF-9398-B340-9FCB-058D7D35E390}"/>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117507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B170-5CCF-F04C-84FB-39D6144FC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537251-AA9F-0F49-9478-46CEA7CA5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5481A11-F1FE-EE4F-8E5B-77D79898C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BF313-F982-D849-B428-4A1F62279572}"/>
              </a:ext>
            </a:extLst>
          </p:cNvPr>
          <p:cNvSpPr>
            <a:spLocks noGrp="1"/>
          </p:cNvSpPr>
          <p:nvPr>
            <p:ph type="dt" sz="half" idx="10"/>
          </p:nvPr>
        </p:nvSpPr>
        <p:spPr/>
        <p:txBody>
          <a:bodyPr/>
          <a:lstStyle/>
          <a:p>
            <a:fld id="{A3FF2B63-C262-4D08-A704-15929C94C79C}" type="datetimeFigureOut">
              <a:rPr lang="en-GB" smtClean="0"/>
              <a:pPr/>
              <a:t>25/01/2024</a:t>
            </a:fld>
            <a:endParaRPr lang="en-GB" dirty="0"/>
          </a:p>
        </p:txBody>
      </p:sp>
      <p:sp>
        <p:nvSpPr>
          <p:cNvPr id="6" name="Footer Placeholder 5">
            <a:extLst>
              <a:ext uri="{FF2B5EF4-FFF2-40B4-BE49-F238E27FC236}">
                <a16:creationId xmlns:a16="http://schemas.microsoft.com/office/drawing/2014/main" id="{8FEE8AB7-893E-AA4E-B32B-F1942FEA82A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CB18B76-1F99-B54E-92CD-C8447DDA2401}"/>
              </a:ext>
            </a:extLst>
          </p:cNvPr>
          <p:cNvSpPr>
            <a:spLocks noGrp="1"/>
          </p:cNvSpPr>
          <p:nvPr>
            <p:ph type="sldNum" sz="quarter" idx="12"/>
          </p:nvPr>
        </p:nvSpPr>
        <p:spPr/>
        <p:txBody>
          <a:body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39181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36C32-836D-5B40-9295-1D3A5BFAA0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DD286-C55F-C74A-AC02-EC13054F9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06AB4-0695-374A-AABD-E8C281EF5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F2B63-C262-4D08-A704-15929C94C79C}" type="datetimeFigureOut">
              <a:rPr lang="en-GB" smtClean="0"/>
              <a:pPr/>
              <a:t>25/01/2024</a:t>
            </a:fld>
            <a:endParaRPr lang="en-GB" dirty="0"/>
          </a:p>
        </p:txBody>
      </p:sp>
      <p:sp>
        <p:nvSpPr>
          <p:cNvPr id="5" name="Footer Placeholder 4">
            <a:extLst>
              <a:ext uri="{FF2B5EF4-FFF2-40B4-BE49-F238E27FC236}">
                <a16:creationId xmlns:a16="http://schemas.microsoft.com/office/drawing/2014/main" id="{3F88E447-2AA8-0D41-881E-17C59489A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A365FE50-4D4F-BC47-9F84-44E32F6EC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EABA6-9D76-4485-AC8D-34E32264E2C0}" type="slidenum">
              <a:rPr lang="en-GB" smtClean="0"/>
              <a:pPr/>
              <a:t>‹#›</a:t>
            </a:fld>
            <a:endParaRPr lang="en-GB" dirty="0"/>
          </a:p>
        </p:txBody>
      </p:sp>
    </p:spTree>
    <p:extLst>
      <p:ext uri="{BB962C8B-B14F-4D97-AF65-F5344CB8AC3E}">
        <p14:creationId xmlns:p14="http://schemas.microsoft.com/office/powerpoint/2010/main" val="2871080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36C32-836D-5B40-9295-1D3A5BFAA0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DD286-C55F-C74A-AC02-EC13054F9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06AB4-0695-374A-AABD-E8C281EF5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9C36E-A759-A646-A9FD-F40711F93037}" type="datetimeFigureOut">
              <a:rPr lang="en-US" smtClean="0"/>
              <a:pPr/>
              <a:t>1/25/2024</a:t>
            </a:fld>
            <a:endParaRPr lang="en-US" dirty="0"/>
          </a:p>
        </p:txBody>
      </p:sp>
      <p:sp>
        <p:nvSpPr>
          <p:cNvPr id="5" name="Footer Placeholder 4">
            <a:extLst>
              <a:ext uri="{FF2B5EF4-FFF2-40B4-BE49-F238E27FC236}">
                <a16:creationId xmlns:a16="http://schemas.microsoft.com/office/drawing/2014/main" id="{3F88E447-2AA8-0D41-881E-17C59489A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365FE50-4D4F-BC47-9F84-44E32F6EC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663D5-C234-BD4B-AB65-E048C2447AC0}" type="slidenum">
              <a:rPr lang="en-US" smtClean="0"/>
              <a:pPr/>
              <a:t>‹#›</a:t>
            </a:fld>
            <a:endParaRPr lang="en-US" dirty="0"/>
          </a:p>
        </p:txBody>
      </p:sp>
    </p:spTree>
    <p:extLst>
      <p:ext uri="{BB962C8B-B14F-4D97-AF65-F5344CB8AC3E}">
        <p14:creationId xmlns:p14="http://schemas.microsoft.com/office/powerpoint/2010/main" val="17240649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9F9E07-AB4D-44FA-904B-753BD54313E7}"/>
              </a:ext>
            </a:extLst>
          </p:cNvPr>
          <p:cNvSpPr txBox="1"/>
          <p:nvPr/>
        </p:nvSpPr>
        <p:spPr>
          <a:xfrm>
            <a:off x="1749083" y="3416518"/>
            <a:ext cx="8693834"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prstClr val="white">
                    <a:lumMod val="95000"/>
                  </a:prstClr>
                </a:solidFill>
                <a:latin typeface="Calibri"/>
              </a:rPr>
              <a:t>Introduction to Economics</a:t>
            </a:r>
            <a:endParaRPr kumimoji="0" lang="en-IE" sz="4800" b="1"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Tree>
    <p:extLst>
      <p:ext uri="{BB962C8B-B14F-4D97-AF65-F5344CB8AC3E}">
        <p14:creationId xmlns:p14="http://schemas.microsoft.com/office/powerpoint/2010/main" val="303065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6" y="1371600"/>
            <a:ext cx="4620238" cy="5378825"/>
          </a:xfrm>
        </p:spPr>
        <p:txBody>
          <a:bodyPr>
            <a:noAutofit/>
          </a:bodyPr>
          <a:lstStyle/>
          <a:p>
            <a:pPr marL="457200" indent="-457200" algn="l">
              <a:buFont typeface="Arial"/>
              <a:buChar char="•"/>
            </a:pPr>
            <a:r>
              <a:rPr lang="en-US" sz="2000" dirty="0">
                <a:solidFill>
                  <a:srgbClr val="000000"/>
                </a:solidFill>
                <a:latin typeface="Times New Roman"/>
                <a:cs typeface="Times New Roman"/>
              </a:rPr>
              <a:t>Because our income is scarce, we must make choices when deciding how to spend our limited income.</a:t>
            </a:r>
          </a:p>
          <a:p>
            <a:pPr marL="457200" indent="-457200" algn="l">
              <a:buFont typeface="Arial"/>
              <a:buChar char="•"/>
            </a:pPr>
            <a:r>
              <a:rPr lang="en-US" sz="2000" b="1" dirty="0">
                <a:solidFill>
                  <a:srgbClr val="000000"/>
                </a:solidFill>
                <a:latin typeface="Times New Roman"/>
                <a:cs typeface="Times New Roman"/>
              </a:rPr>
              <a:t>Economics </a:t>
            </a:r>
            <a:r>
              <a:rPr lang="en-US" sz="2000" dirty="0">
                <a:solidFill>
                  <a:srgbClr val="000000"/>
                </a:solidFill>
                <a:latin typeface="Times New Roman"/>
                <a:cs typeface="Times New Roman"/>
              </a:rPr>
              <a:t>is the study of how we make those choices and the different factors we should take into account before deciding what we should spend our money on in order to satisfy as many of our needs and wants as possible.</a:t>
            </a:r>
            <a:r>
              <a:rPr lang="en-IE" sz="2000" b="1" dirty="0">
                <a:solidFill>
                  <a:srgbClr val="000000"/>
                </a:solidFill>
                <a:latin typeface="Times New Roman"/>
                <a:ea typeface="MS Mincho" panose="02020609040205080304" pitchFamily="49" charset="-128"/>
                <a:cs typeface="Times New Roman"/>
              </a:rPr>
              <a:t>                                               </a:t>
            </a:r>
            <a:endParaRPr lang="en-GB" sz="2000" b="1" dirty="0">
              <a:solidFill>
                <a:srgbClr val="000000"/>
              </a:solidFill>
              <a:latin typeface="Times New Roman"/>
              <a:ea typeface="Calibri" panose="020F0502020204030204" pitchFamily="34" charset="0"/>
              <a:cs typeface="Times New Roman"/>
            </a:endParaRPr>
          </a:p>
          <a:p>
            <a:pPr algn="l">
              <a:lnSpc>
                <a:spcPct val="120000"/>
              </a:lnSpc>
              <a:spcBef>
                <a:spcPts val="0"/>
              </a:spcBef>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algn="l">
              <a:lnSpc>
                <a:spcPct val="107000"/>
              </a:lnSpc>
              <a:spcAft>
                <a:spcPts val="0"/>
              </a:spcAft>
            </a:pPr>
            <a:r>
              <a:rPr lang="en-IE" sz="2000" dirty="0">
                <a:solidFill>
                  <a:srgbClr val="000000"/>
                </a:solidFill>
                <a:latin typeface="Times New Roman"/>
                <a:ea typeface="Times New Roman" panose="02020603050405020304" pitchFamily="18" charset="0"/>
                <a:cs typeface="Times New Roman"/>
              </a:rPr>
              <a:t> </a:t>
            </a:r>
            <a:endParaRPr lang="en-GB" sz="2000" dirty="0">
              <a:solidFill>
                <a:srgbClr val="000000"/>
              </a:solidFill>
              <a:latin typeface="Times New Roman"/>
              <a:ea typeface="Calibri" panose="020F0502020204030204" pitchFamily="34" charset="0"/>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Introduction to Economics</a:t>
            </a:r>
            <a:endParaRPr lang="en-GB" sz="4000" b="1" i="1" dirty="0">
              <a:latin typeface="Times New Roman" panose="02020603050405020304" pitchFamily="18" charset="0"/>
              <a:cs typeface="Times New Roman" panose="02020603050405020304" pitchFamily="18" charset="0"/>
            </a:endParaRPr>
          </a:p>
        </p:txBody>
      </p:sp>
      <p:pic>
        <p:nvPicPr>
          <p:cNvPr id="7" name="Picture 6" descr="27-01_shutterstock_1112058551.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62778" y="1251841"/>
            <a:ext cx="5530291" cy="4147718"/>
          </a:xfrm>
          <a:prstGeom prst="rect">
            <a:avLst/>
          </a:prstGeom>
        </p:spPr>
      </p:pic>
    </p:spTree>
    <p:extLst>
      <p:ext uri="{BB962C8B-B14F-4D97-AF65-F5344CB8AC3E}">
        <p14:creationId xmlns:p14="http://schemas.microsoft.com/office/powerpoint/2010/main" val="12883086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6" y="1554095"/>
            <a:ext cx="5028783" cy="5196330"/>
          </a:xfrm>
        </p:spPr>
        <p:txBody>
          <a:bodyPr>
            <a:noAutofit/>
          </a:bodyPr>
          <a:lstStyle/>
          <a:p>
            <a:pPr marL="457200" indent="-457200" algn="l">
              <a:buFont typeface="Arial"/>
              <a:buChar char="•"/>
            </a:pPr>
            <a:r>
              <a:rPr lang="en-US" sz="2000" dirty="0">
                <a:solidFill>
                  <a:srgbClr val="000000"/>
                </a:solidFill>
                <a:latin typeface="Times New Roman"/>
                <a:cs typeface="Times New Roman"/>
              </a:rPr>
              <a:t>As a result of satisfying some of our needs and wants with our limited income, there will be other needs and wants that we choose not to satisfy because we cannot afford to do so. </a:t>
            </a:r>
          </a:p>
          <a:p>
            <a:pPr marL="457200" indent="-457200" algn="l">
              <a:buFont typeface="Arial"/>
              <a:buChar char="•"/>
            </a:pPr>
            <a:r>
              <a:rPr lang="en-US" sz="2000" dirty="0">
                <a:solidFill>
                  <a:srgbClr val="000000"/>
                </a:solidFill>
                <a:latin typeface="Times New Roman"/>
                <a:cs typeface="Times New Roman"/>
              </a:rPr>
              <a:t>In Business Studies, we refer to the item we decide not to buy because we cannot afford it as the </a:t>
            </a:r>
            <a:r>
              <a:rPr lang="en-US" sz="2000" b="1" dirty="0">
                <a:solidFill>
                  <a:srgbClr val="000000"/>
                </a:solidFill>
                <a:latin typeface="Times New Roman"/>
                <a:cs typeface="Times New Roman"/>
              </a:rPr>
              <a:t>opportunity cost </a:t>
            </a:r>
            <a:r>
              <a:rPr lang="en-US" sz="2000" dirty="0">
                <a:solidFill>
                  <a:srgbClr val="000000"/>
                </a:solidFill>
                <a:latin typeface="Times New Roman"/>
                <a:cs typeface="Times New Roman"/>
              </a:rPr>
              <a:t>of the item we actually did buy. </a:t>
            </a:r>
            <a:endParaRPr lang="en-GB" sz="2000" b="1" dirty="0">
              <a:solidFill>
                <a:srgbClr val="000000"/>
              </a:solidFill>
              <a:latin typeface="Times New Roman"/>
              <a:ea typeface="Calibri" panose="020F0502020204030204" pitchFamily="34" charset="0"/>
              <a:cs typeface="Times New Roman"/>
            </a:endParaRPr>
          </a:p>
          <a:p>
            <a:pPr algn="l">
              <a:lnSpc>
                <a:spcPct val="120000"/>
              </a:lnSpc>
              <a:spcBef>
                <a:spcPts val="0"/>
              </a:spcBef>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algn="l">
              <a:lnSpc>
                <a:spcPct val="107000"/>
              </a:lnSpc>
              <a:spcAft>
                <a:spcPts val="0"/>
              </a:spcAft>
            </a:pPr>
            <a:r>
              <a:rPr lang="en-IE" sz="2000" dirty="0">
                <a:solidFill>
                  <a:srgbClr val="000000"/>
                </a:solidFill>
                <a:latin typeface="Times New Roman"/>
                <a:ea typeface="Times New Roman" panose="02020603050405020304" pitchFamily="18" charset="0"/>
                <a:cs typeface="Times New Roman"/>
              </a:rPr>
              <a:t> </a:t>
            </a:r>
            <a:endParaRPr lang="en-GB" sz="2000" dirty="0">
              <a:solidFill>
                <a:srgbClr val="000000"/>
              </a:solidFill>
              <a:latin typeface="Times New Roman"/>
              <a:ea typeface="Calibri" panose="020F0502020204030204" pitchFamily="34" charset="0"/>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Opportunity Cost</a:t>
            </a:r>
            <a:endParaRPr lang="en-GB" sz="4000" b="1" i="1" dirty="0">
              <a:latin typeface="Times New Roman" panose="02020603050405020304" pitchFamily="18" charset="0"/>
              <a:cs typeface="Times New Roman" panose="02020603050405020304" pitchFamily="18" charset="0"/>
            </a:endParaRPr>
          </a:p>
        </p:txBody>
      </p:sp>
      <p:pic>
        <p:nvPicPr>
          <p:cNvPr id="8" name="Picture 7" descr="27-02_shutterstock_399985504.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94579" y="1579933"/>
            <a:ext cx="5334000" cy="3465576"/>
          </a:xfrm>
          <a:prstGeom prst="rect">
            <a:avLst/>
          </a:prstGeom>
        </p:spPr>
      </p:pic>
    </p:spTree>
    <p:extLst>
      <p:ext uri="{BB962C8B-B14F-4D97-AF65-F5344CB8AC3E}">
        <p14:creationId xmlns:p14="http://schemas.microsoft.com/office/powerpoint/2010/main" val="315786177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rmAutofit fontScale="25000" lnSpcReduction="20000"/>
          </a:bodyPr>
          <a:lstStyle/>
          <a:p>
            <a:pPr lvl="0" algn="just">
              <a:spcBef>
                <a:spcPts val="1800"/>
              </a:spcBef>
              <a:spcAft>
                <a:spcPts val="0"/>
              </a:spcAft>
            </a:pPr>
            <a:endParaRPr lang="en-IE" sz="3200" dirty="0">
              <a:latin typeface="Times New Roman" panose="02020603050405020304" pitchFamily="18" charset="0"/>
              <a:ea typeface="MS Mincho" panose="02020609040205080304" pitchFamily="49" charset="-128"/>
              <a:cs typeface="Times New Roman" panose="02020603050405020304" pitchFamily="18" charset="0"/>
            </a:endParaRPr>
          </a:p>
          <a:p>
            <a:pPr>
              <a:spcAft>
                <a:spcPts val="0"/>
              </a:spcAft>
            </a:pPr>
            <a:r>
              <a:rPr lang="en-IE" sz="128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Opportunity Cost</a:t>
            </a:r>
            <a:endParaRPr lang="en-GB" sz="128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IE" sz="11200" b="1" dirty="0">
                <a:latin typeface="Times New Roman" panose="02020603050405020304" pitchFamily="18" charset="0"/>
                <a:ea typeface="MS Mincho" panose="02020609040205080304" pitchFamily="49" charset="-128"/>
                <a:cs typeface="Times New Roman" panose="02020603050405020304" pitchFamily="18" charset="0"/>
              </a:rPr>
              <a:t>                                               </a:t>
            </a:r>
            <a:endParaRPr lang="en-GB" sz="112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algn="just">
              <a:lnSpc>
                <a:spcPct val="107000"/>
              </a:lnSpc>
              <a:spcAft>
                <a:spcPts val="0"/>
              </a:spcAft>
            </a:pPr>
            <a:r>
              <a:rPr lang="en-IE" sz="26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6400" dirty="0">
              <a:latin typeface="Calibri" panose="020F0502020204030204" pitchFamily="34" charset="0"/>
              <a:ea typeface="Calibri" panose="020F0502020204030204" pitchFamily="34"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p>
          <a:p>
            <a:endParaRPr lang="en-GB" sz="7300" b="1" dirty="0">
              <a:solidFill>
                <a:srgbClr val="0070C0"/>
              </a:solidFill>
              <a:latin typeface="Times New Roman" panose="02020603050405020304" pitchFamily="18"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endParaRPr lang="en-GB" sz="192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r>
              <a:rPr lang="en-GB" sz="2800" b="1" dirty="0">
                <a:solidFill>
                  <a:srgbClr val="FF0000"/>
                </a:solidFill>
                <a:latin typeface="Times New Roman" panose="02020603050405020304" pitchFamily="18" charset="0"/>
                <a:cs typeface="Times New Roman" panose="02020603050405020304" pitchFamily="18" charset="0"/>
              </a:rPr>
              <a:t>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7"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Opportunity Cost</a:t>
            </a:r>
            <a:endParaRPr lang="en-GB" sz="4000" b="1" i="1" dirty="0">
              <a:latin typeface="Times New Roman" panose="02020603050405020304" pitchFamily="18" charset="0"/>
              <a:cs typeface="Times New Roman" panose="02020603050405020304" pitchFamily="18" charset="0"/>
            </a:endParaRPr>
          </a:p>
        </p:txBody>
      </p:sp>
      <p:pic>
        <p:nvPicPr>
          <p:cNvPr id="9" name="Picture 8" descr="Ch 27_slide 4_example 1.png"/>
          <p:cNvPicPr>
            <a:picLocks noChangeAspect="1"/>
          </p:cNvPicPr>
          <p:nvPr/>
        </p:nvPicPr>
        <p:blipFill>
          <a:blip r:embed="rId4"/>
          <a:stretch>
            <a:fillRect/>
          </a:stretch>
        </p:blipFill>
        <p:spPr>
          <a:xfrm>
            <a:off x="1118074" y="811982"/>
            <a:ext cx="8775700" cy="4610100"/>
          </a:xfrm>
          <a:prstGeom prst="rect">
            <a:avLst/>
          </a:prstGeom>
        </p:spPr>
      </p:pic>
    </p:spTree>
    <p:extLst>
      <p:ext uri="{BB962C8B-B14F-4D97-AF65-F5344CB8AC3E}">
        <p14:creationId xmlns:p14="http://schemas.microsoft.com/office/powerpoint/2010/main" val="129973966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rmAutofit fontScale="25000" lnSpcReduction="20000"/>
          </a:bodyPr>
          <a:lstStyle/>
          <a:p>
            <a:pPr lvl="0" algn="just">
              <a:spcBef>
                <a:spcPts val="1800"/>
              </a:spcBef>
              <a:spcAft>
                <a:spcPts val="0"/>
              </a:spcAft>
            </a:pPr>
            <a:endParaRPr lang="en-IE" sz="3200" dirty="0">
              <a:latin typeface="Times New Roman" panose="02020603050405020304" pitchFamily="18" charset="0"/>
              <a:ea typeface="MS Mincho" panose="02020609040205080304" pitchFamily="49" charset="-128"/>
              <a:cs typeface="Times New Roman" panose="02020603050405020304" pitchFamily="18" charset="0"/>
            </a:endParaRPr>
          </a:p>
          <a:p>
            <a:pPr algn="just">
              <a:spcAft>
                <a:spcPts val="0"/>
              </a:spcAft>
            </a:pPr>
            <a:r>
              <a:rPr lang="en-IE" sz="11200" b="1" dirty="0">
                <a:latin typeface="Times New Roman" panose="02020603050405020304" pitchFamily="18" charset="0"/>
                <a:ea typeface="MS Mincho" panose="02020609040205080304" pitchFamily="49" charset="-128"/>
                <a:cs typeface="Times New Roman" panose="02020603050405020304" pitchFamily="18" charset="0"/>
              </a:rPr>
              <a:t>                                               </a:t>
            </a:r>
            <a:endParaRPr lang="en-GB" sz="112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Bef>
                <a:spcPts val="0"/>
              </a:spcBef>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8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marL="742950" indent="-742950" algn="just">
              <a:lnSpc>
                <a:spcPct val="120000"/>
              </a:lnSpc>
              <a:spcBef>
                <a:spcPts val="0"/>
              </a:spcBef>
              <a:buAutoNum type="arabicParenR"/>
              <a:tabLst>
                <a:tab pos="540000" algn="l"/>
              </a:tabLst>
            </a:pPr>
            <a:endParaRPr lang="en-GB" sz="4000" b="1" dirty="0">
              <a:solidFill>
                <a:srgbClr val="0070C0"/>
              </a:solidFill>
              <a:latin typeface="Times New Roman" panose="02020603050405020304" pitchFamily="18" charset="0"/>
              <a:cs typeface="Times New Roman" panose="02020603050405020304" pitchFamily="18" charset="0"/>
            </a:endParaRPr>
          </a:p>
          <a:p>
            <a:pPr algn="just">
              <a:lnSpc>
                <a:spcPct val="107000"/>
              </a:lnSpc>
              <a:spcAft>
                <a:spcPts val="0"/>
              </a:spcAft>
            </a:pPr>
            <a:r>
              <a:rPr lang="en-IE" sz="26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GB" sz="26400" dirty="0">
              <a:latin typeface="Calibri" panose="020F0502020204030204" pitchFamily="34" charset="0"/>
              <a:ea typeface="Calibri" panose="020F0502020204030204" pitchFamily="34"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p>
          <a:p>
            <a:endParaRPr lang="en-GB" sz="7300" b="1" dirty="0">
              <a:solidFill>
                <a:srgbClr val="0070C0"/>
              </a:solidFill>
              <a:latin typeface="Times New Roman" panose="02020603050405020304" pitchFamily="18" charset="0"/>
              <a:cs typeface="Times New Roman" panose="02020603050405020304" pitchFamily="18" charset="0"/>
            </a:endParaRPr>
          </a:p>
          <a:p>
            <a:r>
              <a:rPr lang="en-GB" sz="7300" b="1" dirty="0">
                <a:solidFill>
                  <a:srgbClr val="0070C0"/>
                </a:solidFill>
                <a:latin typeface="Times New Roman" panose="02020603050405020304" pitchFamily="18" charset="0"/>
                <a:cs typeface="Times New Roman" panose="02020603050405020304" pitchFamily="18" charset="0"/>
              </a:rPr>
              <a:t>                        </a:t>
            </a:r>
            <a:endParaRPr lang="en-GB" sz="192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endParaRPr lang="en-GB" sz="3600" b="1" dirty="0">
              <a:solidFill>
                <a:srgbClr val="0070C0"/>
              </a:solidFill>
              <a:latin typeface="Times New Roman" panose="02020603050405020304" pitchFamily="18" charset="0"/>
              <a:cs typeface="Times New Roman" panose="02020603050405020304" pitchFamily="18" charset="0"/>
            </a:endParaRPr>
          </a:p>
          <a:p>
            <a:r>
              <a:rPr lang="en-GB" sz="2800" b="1" dirty="0">
                <a:solidFill>
                  <a:srgbClr val="FF0000"/>
                </a:solidFill>
                <a:latin typeface="Times New Roman" panose="02020603050405020304" pitchFamily="18" charset="0"/>
                <a:cs typeface="Times New Roman" panose="02020603050405020304" pitchFamily="18" charset="0"/>
              </a:rPr>
              <a:t>        </a:t>
            </a:r>
            <a:endParaRPr lang="en-GB" sz="3600" b="1" dirty="0">
              <a:solidFill>
                <a:srgbClr val="FF0000"/>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7"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Opportunity Cost</a:t>
            </a:r>
            <a:endParaRPr lang="en-GB" sz="4000" b="1" i="1" dirty="0">
              <a:latin typeface="Times New Roman" panose="02020603050405020304" pitchFamily="18" charset="0"/>
              <a:cs typeface="Times New Roman" panose="02020603050405020304" pitchFamily="18" charset="0"/>
            </a:endParaRPr>
          </a:p>
        </p:txBody>
      </p:sp>
      <p:pic>
        <p:nvPicPr>
          <p:cNvPr id="9" name="Picture 8" descr="Ch 27_slide 5_example 2.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59499" y="833468"/>
            <a:ext cx="8336915" cy="4777740"/>
          </a:xfrm>
          <a:prstGeom prst="rect">
            <a:avLst/>
          </a:prstGeom>
        </p:spPr>
      </p:pic>
    </p:spTree>
    <p:extLst>
      <p:ext uri="{BB962C8B-B14F-4D97-AF65-F5344CB8AC3E}">
        <p14:creationId xmlns:p14="http://schemas.microsoft.com/office/powerpoint/2010/main" val="34211850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527454"/>
            <a:ext cx="10515599" cy="5222971"/>
          </a:xfrm>
        </p:spPr>
        <p:txBody>
          <a:bodyPr>
            <a:noAutofit/>
          </a:bodyPr>
          <a:lstStyle/>
          <a:p>
            <a:pPr algn="l"/>
            <a:r>
              <a:rPr lang="en-US" b="1" dirty="0">
                <a:solidFill>
                  <a:srgbClr val="000000"/>
                </a:solidFill>
                <a:latin typeface="Times New Roman"/>
                <a:cs typeface="Times New Roman"/>
              </a:rPr>
              <a:t>How to Choose</a:t>
            </a:r>
          </a:p>
          <a:p>
            <a:pPr algn="l"/>
            <a:r>
              <a:rPr lang="en-US" sz="2000" dirty="0">
                <a:solidFill>
                  <a:srgbClr val="000000"/>
                </a:solidFill>
                <a:latin typeface="Times New Roman"/>
                <a:cs typeface="Times New Roman"/>
              </a:rPr>
              <a:t>When deciding how to spend our limited resources (income), the two main questions to consider are:</a:t>
            </a:r>
          </a:p>
          <a:p>
            <a:pPr marL="457200" indent="-457200" algn="l">
              <a:buFont typeface="Arial"/>
              <a:buChar char="•"/>
            </a:pPr>
            <a:r>
              <a:rPr lang="en-US" sz="2000" dirty="0">
                <a:solidFill>
                  <a:srgbClr val="000000"/>
                </a:solidFill>
                <a:latin typeface="Times New Roman"/>
                <a:cs typeface="Times New Roman"/>
              </a:rPr>
              <a:t>What are our priorities? Our priorities are the items of expenditure that must be paid.</a:t>
            </a:r>
          </a:p>
          <a:p>
            <a:pPr marL="457200" indent="-457200" algn="l">
              <a:buFont typeface="Arial"/>
              <a:buChar char="•"/>
            </a:pPr>
            <a:r>
              <a:rPr lang="en-US" sz="2000" dirty="0">
                <a:solidFill>
                  <a:srgbClr val="000000"/>
                </a:solidFill>
                <a:latin typeface="Times New Roman"/>
                <a:cs typeface="Times New Roman"/>
              </a:rPr>
              <a:t>What areas of spending will give us the greatest benefit or return?</a:t>
            </a:r>
          </a:p>
          <a:p>
            <a:pPr marL="742950" indent="-742950" algn="l">
              <a:lnSpc>
                <a:spcPct val="120000"/>
              </a:lnSpc>
              <a:spcBef>
                <a:spcPts val="0"/>
              </a:spcBef>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algn="l">
              <a:lnSpc>
                <a:spcPct val="107000"/>
              </a:lnSpc>
              <a:spcAft>
                <a:spcPts val="0"/>
              </a:spcAft>
            </a:pPr>
            <a:r>
              <a:rPr lang="en-IE" sz="2000" dirty="0">
                <a:solidFill>
                  <a:srgbClr val="000000"/>
                </a:solidFill>
                <a:latin typeface="Times New Roman"/>
                <a:ea typeface="Times New Roman" panose="02020603050405020304" pitchFamily="18" charset="0"/>
                <a:cs typeface="Times New Roman"/>
              </a:rPr>
              <a:t> </a:t>
            </a:r>
            <a:endParaRPr lang="en-GB" sz="2000" dirty="0">
              <a:solidFill>
                <a:srgbClr val="000000"/>
              </a:solidFill>
              <a:latin typeface="Times New Roman"/>
              <a:ea typeface="Calibri" panose="020F0502020204030204" pitchFamily="34" charset="0"/>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Opportunity Cost</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06281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6" y="1371600"/>
            <a:ext cx="5783706" cy="5378825"/>
          </a:xfrm>
        </p:spPr>
        <p:txBody>
          <a:bodyPr>
            <a:noAutofit/>
          </a:bodyPr>
          <a:lstStyle/>
          <a:p>
            <a:pPr algn="l"/>
            <a:r>
              <a:rPr lang="en-IE" sz="2000" dirty="0">
                <a:solidFill>
                  <a:srgbClr val="000000"/>
                </a:solidFill>
                <a:latin typeface="Times New Roman"/>
                <a:ea typeface="MS Mincho" panose="02020609040205080304" pitchFamily="49" charset="-128"/>
                <a:cs typeface="Times New Roman"/>
              </a:rPr>
              <a:t>Factors of production are t</a:t>
            </a:r>
            <a:r>
              <a:rPr lang="en-US" sz="2000" dirty="0">
                <a:latin typeface="Times New Roman"/>
                <a:cs typeface="Times New Roman"/>
              </a:rPr>
              <a:t>he economic resources necessary to produce goods and services. They can be divided into four categories: land, labour, capital and enterprise.</a:t>
            </a:r>
          </a:p>
          <a:p>
            <a:pPr algn="l"/>
            <a:r>
              <a:rPr lang="en-US" sz="2000" dirty="0">
                <a:solidFill>
                  <a:srgbClr val="000000"/>
                </a:solidFill>
                <a:latin typeface="Times New Roman"/>
                <a:ea typeface="MS Mincho" panose="02020609040205080304" pitchFamily="49" charset="-128"/>
                <a:cs typeface="Times New Roman"/>
              </a:rPr>
              <a:t>E</a:t>
            </a:r>
            <a:r>
              <a:rPr lang="en-IE" sz="2000" dirty="0">
                <a:solidFill>
                  <a:srgbClr val="000000"/>
                </a:solidFill>
                <a:latin typeface="Times New Roman"/>
                <a:ea typeface="MS Mincho" panose="02020609040205080304" pitchFamily="49" charset="-128"/>
                <a:cs typeface="Times New Roman"/>
              </a:rPr>
              <a:t>ach factor of production </a:t>
            </a:r>
            <a:r>
              <a:rPr lang="en-US" sz="2000" dirty="0">
                <a:latin typeface="Times New Roman"/>
                <a:cs typeface="Times New Roman"/>
              </a:rPr>
              <a:t>should be a source of income to the person who provides it. For example:</a:t>
            </a:r>
            <a:endParaRPr lang="en-GB" sz="2000" b="1" dirty="0">
              <a:solidFill>
                <a:srgbClr val="000000"/>
              </a:solidFill>
              <a:latin typeface="Times New Roman"/>
              <a:ea typeface="Calibri" panose="020F0502020204030204" pitchFamily="34" charset="0"/>
              <a:cs typeface="Times New Roman"/>
            </a:endParaRPr>
          </a:p>
          <a:p>
            <a:pPr marL="457200" indent="-457200" algn="l">
              <a:spcAft>
                <a:spcPts val="0"/>
              </a:spcAft>
              <a:buFont typeface="Arial"/>
              <a:buChar char="•"/>
            </a:pPr>
            <a:r>
              <a:rPr lang="en-IE" sz="2000" dirty="0">
                <a:solidFill>
                  <a:srgbClr val="000000"/>
                </a:solidFill>
                <a:latin typeface="Times New Roman"/>
                <a:ea typeface="MS Mincho" panose="02020609040205080304" pitchFamily="49" charset="-128"/>
                <a:cs typeface="Times New Roman"/>
              </a:rPr>
              <a:t>Land yields </a:t>
            </a:r>
            <a:r>
              <a:rPr lang="en-IE" sz="2000" b="1" dirty="0">
                <a:solidFill>
                  <a:srgbClr val="000000"/>
                </a:solidFill>
                <a:latin typeface="Times New Roman"/>
                <a:ea typeface="MS Mincho" panose="02020609040205080304" pitchFamily="49" charset="-128"/>
                <a:cs typeface="Times New Roman"/>
              </a:rPr>
              <a:t>rent</a:t>
            </a:r>
            <a:r>
              <a:rPr lang="en-IE" sz="2000" dirty="0">
                <a:solidFill>
                  <a:srgbClr val="000000"/>
                </a:solidFill>
                <a:latin typeface="Times New Roman"/>
                <a:ea typeface="MS Mincho" panose="02020609040205080304" pitchFamily="49" charset="-128"/>
                <a:cs typeface="Times New Roman"/>
              </a:rPr>
              <a:t> </a:t>
            </a:r>
            <a:endParaRPr lang="en-GB" sz="2000" dirty="0">
              <a:solidFill>
                <a:srgbClr val="000000"/>
              </a:solidFill>
              <a:latin typeface="Times New Roman"/>
              <a:ea typeface="Calibri" panose="020F0502020204030204" pitchFamily="34" charset="0"/>
              <a:cs typeface="Times New Roman"/>
            </a:endParaRPr>
          </a:p>
          <a:p>
            <a:pPr marL="457200" indent="-457200" algn="l">
              <a:spcAft>
                <a:spcPts val="0"/>
              </a:spcAft>
              <a:buFont typeface="Arial"/>
              <a:buChar char="•"/>
            </a:pPr>
            <a:r>
              <a:rPr lang="en-IE" sz="2000" dirty="0">
                <a:solidFill>
                  <a:srgbClr val="000000"/>
                </a:solidFill>
                <a:latin typeface="Times New Roman"/>
                <a:ea typeface="MS Mincho" panose="02020609040205080304" pitchFamily="49" charset="-128"/>
                <a:cs typeface="Times New Roman"/>
              </a:rPr>
              <a:t>Labour (workers) receives </a:t>
            </a:r>
            <a:r>
              <a:rPr lang="en-IE" sz="2000" b="1" dirty="0">
                <a:solidFill>
                  <a:srgbClr val="000000"/>
                </a:solidFill>
                <a:latin typeface="Times New Roman"/>
                <a:ea typeface="MS Mincho" panose="02020609040205080304" pitchFamily="49" charset="-128"/>
                <a:cs typeface="Times New Roman"/>
              </a:rPr>
              <a:t>wages</a:t>
            </a:r>
          </a:p>
          <a:p>
            <a:pPr marL="457200" indent="-457200" algn="l">
              <a:spcAft>
                <a:spcPts val="0"/>
              </a:spcAft>
              <a:buFont typeface="Arial"/>
              <a:buChar char="•"/>
            </a:pPr>
            <a:r>
              <a:rPr lang="en-IE" sz="2000" dirty="0">
                <a:solidFill>
                  <a:srgbClr val="000000"/>
                </a:solidFill>
                <a:latin typeface="Times New Roman"/>
                <a:ea typeface="MS Mincho" panose="02020609040205080304" pitchFamily="49" charset="-128"/>
                <a:cs typeface="Times New Roman"/>
              </a:rPr>
              <a:t>Capital earns </a:t>
            </a:r>
            <a:r>
              <a:rPr lang="en-IE" sz="2000" b="1" dirty="0">
                <a:solidFill>
                  <a:srgbClr val="000000"/>
                </a:solidFill>
                <a:latin typeface="Times New Roman"/>
                <a:ea typeface="MS Mincho" panose="02020609040205080304" pitchFamily="49" charset="-128"/>
                <a:cs typeface="Times New Roman"/>
              </a:rPr>
              <a:t>interest</a:t>
            </a:r>
            <a:r>
              <a:rPr lang="en-IE" sz="2000" dirty="0">
                <a:solidFill>
                  <a:srgbClr val="000000"/>
                </a:solidFill>
                <a:latin typeface="Times New Roman"/>
                <a:ea typeface="MS Mincho" panose="02020609040205080304" pitchFamily="49" charset="-128"/>
                <a:cs typeface="Times New Roman"/>
              </a:rPr>
              <a:t> </a:t>
            </a:r>
          </a:p>
          <a:p>
            <a:pPr marL="457200" indent="-457200" algn="l">
              <a:spcAft>
                <a:spcPts val="0"/>
              </a:spcAft>
              <a:buFont typeface="Arial"/>
              <a:buChar char="•"/>
            </a:pPr>
            <a:r>
              <a:rPr lang="en-IE" sz="2000" dirty="0">
                <a:solidFill>
                  <a:srgbClr val="000000"/>
                </a:solidFill>
                <a:latin typeface="Times New Roman"/>
                <a:ea typeface="MS Mincho" panose="02020609040205080304" pitchFamily="49" charset="-128"/>
                <a:cs typeface="Times New Roman"/>
              </a:rPr>
              <a:t>Enterprise makes </a:t>
            </a:r>
            <a:r>
              <a:rPr lang="en-IE" sz="2000" b="1" dirty="0">
                <a:solidFill>
                  <a:srgbClr val="000000"/>
                </a:solidFill>
                <a:latin typeface="Times New Roman"/>
                <a:ea typeface="MS Mincho" panose="02020609040205080304" pitchFamily="49" charset="-128"/>
                <a:cs typeface="Times New Roman"/>
              </a:rPr>
              <a:t>profit</a:t>
            </a:r>
            <a:r>
              <a:rPr lang="en-IE" sz="2000" dirty="0">
                <a:solidFill>
                  <a:srgbClr val="000000"/>
                </a:solidFill>
                <a:latin typeface="Times New Roman"/>
                <a:ea typeface="MS Mincho" panose="02020609040205080304" pitchFamily="49" charset="-128"/>
                <a:cs typeface="Times New Roman"/>
              </a:rPr>
              <a:t> (hopefully!)</a:t>
            </a:r>
            <a:endParaRPr lang="en-GB" sz="2000" dirty="0">
              <a:solidFill>
                <a:srgbClr val="000000"/>
              </a:solidFill>
              <a:latin typeface="Times New Roman"/>
              <a:ea typeface="Calibri" panose="020F0502020204030204" pitchFamily="34" charset="0"/>
              <a:cs typeface="Times New Roman"/>
            </a:endParaRP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5"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Factors of Production </a:t>
            </a:r>
            <a:endParaRPr lang="en-GB" sz="4000" b="1" i="1" dirty="0">
              <a:latin typeface="Times New Roman" panose="02020603050405020304" pitchFamily="18" charset="0"/>
              <a:cs typeface="Times New Roman" panose="02020603050405020304" pitchFamily="18" charset="0"/>
            </a:endParaRPr>
          </a:p>
        </p:txBody>
      </p:sp>
      <p:pic>
        <p:nvPicPr>
          <p:cNvPr id="8" name="Picture 7" descr="27-03.png"/>
          <p:cNvPicPr>
            <a:picLocks noChangeAspect="1"/>
          </p:cNvPicPr>
          <p:nvPr/>
        </p:nvPicPr>
        <p:blipFill>
          <a:blip r:embed="rId4"/>
          <a:stretch>
            <a:fillRect/>
          </a:stretch>
        </p:blipFill>
        <p:spPr>
          <a:xfrm>
            <a:off x="6931025" y="1352550"/>
            <a:ext cx="3581400" cy="3352800"/>
          </a:xfrm>
          <a:prstGeom prst="rect">
            <a:avLst/>
          </a:prstGeom>
        </p:spPr>
      </p:pic>
    </p:spTree>
    <p:extLst>
      <p:ext uri="{BB962C8B-B14F-4D97-AF65-F5344CB8AC3E}">
        <p14:creationId xmlns:p14="http://schemas.microsoft.com/office/powerpoint/2010/main" val="91997946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941338"/>
            <a:ext cx="10515599" cy="5809087"/>
          </a:xfrm>
        </p:spPr>
        <p:txBody>
          <a:bodyPr>
            <a:noAutofit/>
          </a:bodyPr>
          <a:lstStyle/>
          <a:p>
            <a:pPr algn="l"/>
            <a:r>
              <a:rPr lang="en-US" b="1" dirty="0">
                <a:solidFill>
                  <a:srgbClr val="000000"/>
                </a:solidFill>
                <a:latin typeface="Times New Roman"/>
                <a:cs typeface="Times New Roman"/>
              </a:rPr>
              <a:t>Land</a:t>
            </a:r>
          </a:p>
          <a:p>
            <a:pPr algn="l"/>
            <a:r>
              <a:rPr lang="en-US" sz="2000" dirty="0">
                <a:solidFill>
                  <a:srgbClr val="000000"/>
                </a:solidFill>
                <a:latin typeface="Times New Roman"/>
                <a:cs typeface="Times New Roman"/>
              </a:rPr>
              <a:t>All the natural resources available in a country that can be used to produce goods and services, for example agricultural land, mines, forests, seas, rivers and lakes.</a:t>
            </a:r>
          </a:p>
          <a:p>
            <a:pPr algn="l"/>
            <a:r>
              <a:rPr lang="en-US" b="1" dirty="0">
                <a:solidFill>
                  <a:srgbClr val="000000"/>
                </a:solidFill>
                <a:latin typeface="Times New Roman"/>
                <a:cs typeface="Times New Roman"/>
              </a:rPr>
              <a:t>Labour</a:t>
            </a:r>
          </a:p>
          <a:p>
            <a:pPr algn="l"/>
            <a:r>
              <a:rPr lang="en-US" sz="2000" dirty="0">
                <a:solidFill>
                  <a:srgbClr val="000000"/>
                </a:solidFill>
                <a:latin typeface="Times New Roman"/>
                <a:cs typeface="Times New Roman"/>
              </a:rPr>
              <a:t>The people available in a country to help produce goods and services and the qualifications and skills they have, for example plumbers, technicians, pilots, teachers, architects and receptionists.</a:t>
            </a:r>
          </a:p>
          <a:p>
            <a:pPr algn="l"/>
            <a:r>
              <a:rPr lang="en-US" b="1" dirty="0">
                <a:solidFill>
                  <a:srgbClr val="000000"/>
                </a:solidFill>
                <a:latin typeface="Times New Roman"/>
                <a:cs typeface="Times New Roman"/>
              </a:rPr>
              <a:t>Capital</a:t>
            </a:r>
          </a:p>
          <a:p>
            <a:pPr algn="l"/>
            <a:r>
              <a:rPr lang="en-US" sz="2000" dirty="0">
                <a:solidFill>
                  <a:srgbClr val="000000"/>
                </a:solidFill>
                <a:latin typeface="Times New Roman"/>
                <a:cs typeface="Times New Roman"/>
              </a:rPr>
              <a:t>All the man-made things that are available to help in the production of goods and services, for example machinery, vehicles, buildings and equipment.</a:t>
            </a:r>
          </a:p>
          <a:p>
            <a:pPr algn="l"/>
            <a:r>
              <a:rPr lang="en-US" b="1" dirty="0">
                <a:solidFill>
                  <a:srgbClr val="000000"/>
                </a:solidFill>
                <a:latin typeface="Times New Roman"/>
                <a:cs typeface="Times New Roman"/>
              </a:rPr>
              <a:t>Enterprise</a:t>
            </a:r>
          </a:p>
          <a:p>
            <a:pPr algn="l"/>
            <a:r>
              <a:rPr lang="en-US" sz="2000" dirty="0">
                <a:solidFill>
                  <a:srgbClr val="000000"/>
                </a:solidFill>
                <a:latin typeface="Times New Roman"/>
                <a:cs typeface="Times New Roman"/>
              </a:rPr>
              <a:t>The act of bringing together land, labour and capital to set up a business to produce a product or supply a service at a profit. The person who displays enterprising qualities in a business is known as an entrepreneur. </a:t>
            </a:r>
            <a:endParaRPr lang="en-GB" sz="2000" dirty="0">
              <a:solidFill>
                <a:srgbClr val="000000"/>
              </a:solidFill>
              <a:latin typeface="Times New Roman"/>
              <a:ea typeface="Calibri" panose="020F0502020204030204" pitchFamily="34" charset="0"/>
              <a:cs typeface="Times New Roman"/>
            </a:endParaRPr>
          </a:p>
          <a:p>
            <a:pPr algn="l">
              <a:spcAft>
                <a:spcPts val="0"/>
              </a:spcAf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algn="l">
              <a:lnSpc>
                <a:spcPct val="107000"/>
              </a:lnSpc>
              <a:spcAft>
                <a:spcPts val="0"/>
              </a:spcAft>
            </a:pPr>
            <a:r>
              <a:rPr lang="en-IE" sz="2000" dirty="0">
                <a:solidFill>
                  <a:srgbClr val="000000"/>
                </a:solidFill>
                <a:latin typeface="Times New Roman"/>
                <a:ea typeface="Times New Roman" panose="02020603050405020304" pitchFamily="18" charset="0"/>
                <a:cs typeface="Times New Roman"/>
              </a:rPr>
              <a:t> </a:t>
            </a:r>
            <a:endParaRPr lang="en-GB" sz="2000" dirty="0">
              <a:solidFill>
                <a:srgbClr val="000000"/>
              </a:solidFill>
              <a:latin typeface="Times New Roman"/>
              <a:ea typeface="Calibri" panose="020F0502020204030204" pitchFamily="34" charset="0"/>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7"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Factors of Production</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12576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3035" y="1371600"/>
            <a:ext cx="10515599" cy="5378825"/>
          </a:xfrm>
        </p:spPr>
        <p:txBody>
          <a:bodyPr>
            <a:noAutofit/>
          </a:bodyPr>
          <a:lstStyle/>
          <a:p>
            <a:pPr algn="l"/>
            <a:r>
              <a:rPr lang="en-IE" sz="2000" dirty="0">
                <a:solidFill>
                  <a:srgbClr val="000000"/>
                </a:solidFill>
                <a:latin typeface="Times New Roman"/>
                <a:ea typeface="MS Mincho" panose="02020609040205080304" pitchFamily="49" charset="-128"/>
                <a:cs typeface="Times New Roman"/>
              </a:rPr>
              <a:t>When we are making decisions about </a:t>
            </a:r>
            <a:r>
              <a:rPr lang="en-US" sz="2000" dirty="0">
                <a:latin typeface="Times New Roman"/>
                <a:cs typeface="Times New Roman"/>
              </a:rPr>
              <a:t>how to spend our scarce resources, we must look at all of the possible consequences of the decisions we make. We should look at:</a:t>
            </a:r>
            <a:endParaRPr lang="en-IE" sz="2000" dirty="0">
              <a:solidFill>
                <a:srgbClr val="000000"/>
              </a:solidFill>
              <a:latin typeface="Times New Roman"/>
              <a:ea typeface="MS Mincho" panose="02020609040205080304" pitchFamily="49" charset="-128"/>
              <a:cs typeface="Times New Roman"/>
            </a:endParaRPr>
          </a:p>
          <a:p>
            <a:pPr marL="457200" indent="-457200" algn="l">
              <a:buFont typeface="Arial"/>
              <a:buChar char="•"/>
            </a:pPr>
            <a:r>
              <a:rPr lang="en-US" sz="2000" dirty="0">
                <a:solidFill>
                  <a:srgbClr val="000000"/>
                </a:solidFill>
                <a:latin typeface="Times New Roman"/>
                <a:cs typeface="Times New Roman"/>
              </a:rPr>
              <a:t>The financial cost</a:t>
            </a:r>
          </a:p>
          <a:p>
            <a:pPr marL="457200" indent="-457200" algn="l">
              <a:buFont typeface="Arial"/>
              <a:buChar char="•"/>
            </a:pPr>
            <a:r>
              <a:rPr lang="en-US" sz="2000" dirty="0">
                <a:solidFill>
                  <a:srgbClr val="000000"/>
                </a:solidFill>
                <a:latin typeface="Times New Roman"/>
                <a:cs typeface="Times New Roman"/>
              </a:rPr>
              <a:t>The opportunity cost</a:t>
            </a:r>
          </a:p>
          <a:p>
            <a:pPr marL="457200" indent="-457200" algn="l">
              <a:buFont typeface="Arial"/>
              <a:buChar char="•"/>
            </a:pPr>
            <a:r>
              <a:rPr lang="en-US" sz="2000" dirty="0">
                <a:solidFill>
                  <a:srgbClr val="000000"/>
                </a:solidFill>
                <a:latin typeface="Times New Roman"/>
                <a:cs typeface="Times New Roman"/>
              </a:rPr>
              <a:t>The benefits to the organisation or household</a:t>
            </a:r>
          </a:p>
          <a:p>
            <a:pPr marL="457200" indent="-457200" algn="l">
              <a:buFont typeface="Arial"/>
              <a:buChar char="•"/>
            </a:pPr>
            <a:r>
              <a:rPr lang="en-US" sz="2000" dirty="0">
                <a:solidFill>
                  <a:srgbClr val="000000"/>
                </a:solidFill>
                <a:latin typeface="Times New Roman"/>
                <a:cs typeface="Times New Roman"/>
              </a:rPr>
              <a:t>The benefits to society</a:t>
            </a:r>
          </a:p>
          <a:p>
            <a:pPr marL="457200" indent="-457200" algn="l">
              <a:buFont typeface="Arial"/>
              <a:buChar char="•"/>
            </a:pPr>
            <a:r>
              <a:rPr lang="en-US" sz="2000" dirty="0">
                <a:solidFill>
                  <a:srgbClr val="000000"/>
                </a:solidFill>
                <a:latin typeface="Times New Roman"/>
                <a:cs typeface="Times New Roman"/>
              </a:rPr>
              <a:t>Any additional costs that will be incurred by us as a direct result of the original purchase</a:t>
            </a:r>
          </a:p>
          <a:p>
            <a:pPr marL="457200" indent="-457200" algn="l">
              <a:buFont typeface="Arial"/>
              <a:buChar char="•"/>
            </a:pPr>
            <a:r>
              <a:rPr lang="en-US" sz="2000" dirty="0">
                <a:solidFill>
                  <a:srgbClr val="000000"/>
                </a:solidFill>
                <a:latin typeface="Times New Roman"/>
                <a:cs typeface="Times New Roman"/>
              </a:rPr>
              <a:t>The costs to society</a:t>
            </a:r>
            <a:endParaRPr lang="en-GB" sz="2000" dirty="0">
              <a:solidFill>
                <a:srgbClr val="000000"/>
              </a:solidFill>
              <a:latin typeface="Times New Roman"/>
              <a:ea typeface="Calibri" panose="020F0502020204030204" pitchFamily="34" charset="0"/>
              <a:cs typeface="Times New Roman"/>
            </a:endParaRPr>
          </a:p>
          <a:p>
            <a:pPr algn="l">
              <a:spcAft>
                <a:spcPts val="0"/>
              </a:spcAft>
            </a:pPr>
            <a:endParaRPr lang="en-GB" sz="2000" dirty="0">
              <a:solidFill>
                <a:srgbClr val="000000"/>
              </a:solidFill>
              <a:latin typeface="Times New Roman"/>
              <a:ea typeface="Calibri" panose="020F0502020204030204" pitchFamily="34" charset="0"/>
              <a:cs typeface="Times New Roman"/>
            </a:endParaRPr>
          </a:p>
          <a:p>
            <a:pPr algn="l">
              <a:spcAft>
                <a:spcPts val="0"/>
              </a:spcAft>
            </a:pPr>
            <a:endParaRPr lang="en-GB" sz="2000" dirty="0">
              <a:solidFill>
                <a:srgbClr val="000000"/>
              </a:solidFill>
              <a:latin typeface="Times New Roman"/>
              <a:ea typeface="Calibri" panose="020F0502020204030204" pitchFamily="34" charset="0"/>
              <a:cs typeface="Times New Roman"/>
            </a:endParaRPr>
          </a:p>
          <a:p>
            <a:pPr algn="l">
              <a:spcAft>
                <a:spcPts val="0"/>
              </a:spcAft>
            </a:pPr>
            <a:endParaRPr lang="en-GB" sz="2000" dirty="0">
              <a:solidFill>
                <a:srgbClr val="000000"/>
              </a:solidFill>
              <a:latin typeface="Times New Roman"/>
              <a:ea typeface="Calibri" panose="020F0502020204030204" pitchFamily="34" charset="0"/>
              <a:cs typeface="Times New Roman"/>
            </a:endParaRPr>
          </a:p>
          <a:p>
            <a:pPr algn="l">
              <a:spcAft>
                <a:spcPts val="0"/>
              </a:spcAf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marL="742950" indent="-742950" algn="l">
              <a:lnSpc>
                <a:spcPct val="120000"/>
              </a:lnSpc>
              <a:spcBef>
                <a:spcPts val="0"/>
              </a:spcBef>
              <a:buAutoNum type="arabicParenR"/>
              <a:tabLst>
                <a:tab pos="540000" algn="l"/>
              </a:tabLst>
            </a:pPr>
            <a:endParaRPr lang="en-GB" sz="2000" b="1" dirty="0">
              <a:solidFill>
                <a:srgbClr val="000000"/>
              </a:solidFill>
              <a:latin typeface="Times New Roman"/>
              <a:cs typeface="Times New Roman"/>
            </a:endParaRPr>
          </a:p>
          <a:p>
            <a:pPr algn="l">
              <a:lnSpc>
                <a:spcPct val="107000"/>
              </a:lnSpc>
              <a:spcAft>
                <a:spcPts val="0"/>
              </a:spcAft>
            </a:pPr>
            <a:r>
              <a:rPr lang="en-IE" sz="2000" dirty="0">
                <a:solidFill>
                  <a:srgbClr val="000000"/>
                </a:solidFill>
                <a:latin typeface="Times New Roman"/>
                <a:ea typeface="Times New Roman" panose="02020603050405020304" pitchFamily="18" charset="0"/>
                <a:cs typeface="Times New Roman"/>
              </a:rPr>
              <a:t> </a:t>
            </a:r>
            <a:endParaRPr lang="en-GB" sz="2000" dirty="0">
              <a:solidFill>
                <a:srgbClr val="000000"/>
              </a:solidFill>
              <a:latin typeface="Times New Roman"/>
              <a:ea typeface="Calibri" panose="020F0502020204030204" pitchFamily="34" charset="0"/>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endParaRPr lang="en-GB" sz="2000" b="1" dirty="0">
              <a:solidFill>
                <a:srgbClr val="000000"/>
              </a:solidFill>
              <a:latin typeface="Times New Roman"/>
              <a:cs typeface="Times New Roman"/>
            </a:endParaRPr>
          </a:p>
          <a:p>
            <a:pPr algn="l"/>
            <a:r>
              <a:rPr lang="en-GB" sz="2000" b="1" dirty="0">
                <a:solidFill>
                  <a:srgbClr val="000000"/>
                </a:solidFill>
                <a:latin typeface="Times New Roman"/>
                <a:cs typeface="Times New Roman"/>
              </a:rPr>
              <a:t>        </a:t>
            </a:r>
          </a:p>
        </p:txBody>
      </p:sp>
      <p:sp>
        <p:nvSpPr>
          <p:cNvPr id="6" name="Subtitle 2"/>
          <p:cNvSpPr txBox="1">
            <a:spLocks/>
          </p:cNvSpPr>
          <p:nvPr/>
        </p:nvSpPr>
        <p:spPr>
          <a:xfrm>
            <a:off x="4574105" y="8510403"/>
            <a:ext cx="5231449" cy="20904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E" dirty="0">
              <a:solidFill>
                <a:srgbClr val="0070C0"/>
              </a:solidFill>
              <a:latin typeface="Times New Roman" panose="02020603050405020304" pitchFamily="18" charset="0"/>
              <a:ea typeface="MS Mincho" panose="02020609040205080304" pitchFamily="49" charset="-128"/>
              <a:cs typeface="Times New Roman" panose="02020603050405020304" pitchFamily="18" charset="0"/>
            </a:endParaRPr>
          </a:p>
          <a:p>
            <a:endParaRPr lang="en-GB" dirty="0"/>
          </a:p>
        </p:txBody>
      </p:sp>
      <p:sp>
        <p:nvSpPr>
          <p:cNvPr id="7" name="Title 1">
            <a:extLst>
              <a:ext uri="{FF2B5EF4-FFF2-40B4-BE49-F238E27FC236}">
                <a16:creationId xmlns:a16="http://schemas.microsoft.com/office/drawing/2014/main" id="{DAF23607-3409-4786-9773-B27624763ADD}"/>
              </a:ext>
            </a:extLst>
          </p:cNvPr>
          <p:cNvSpPr txBox="1">
            <a:spLocks/>
          </p:cNvSpPr>
          <p:nvPr/>
        </p:nvSpPr>
        <p:spPr>
          <a:xfrm>
            <a:off x="0" y="186068"/>
            <a:ext cx="12192000" cy="496121"/>
          </a:xfrm>
          <a:prstGeom prst="rect">
            <a:avLst/>
          </a:prstGeom>
          <a:solidFill>
            <a:srgbClr val="5A8296"/>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40000">
              <a:lnSpc>
                <a:spcPct val="100000"/>
              </a:lnSpc>
            </a:pPr>
            <a:r>
              <a:rPr lang="en-GB" sz="3000" b="1" dirty="0">
                <a:solidFill>
                  <a:schemeClr val="bg1"/>
                </a:solidFill>
                <a:latin typeface="Times New Roman" panose="02020603050405020304" pitchFamily="18" charset="0"/>
                <a:cs typeface="Times New Roman" panose="02020603050405020304" pitchFamily="18" charset="0"/>
              </a:rPr>
              <a:t>Consequences of Making Choices</a:t>
            </a:r>
            <a:endParaRPr lang="en-GB" sz="4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01851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6586</TotalTime>
  <Words>518</Words>
  <Application>Microsoft Office PowerPoint</Application>
  <PresentationFormat>Widescreen</PresentationFormat>
  <Paragraphs>144</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dc:title>
  <dc:creator>johnftaylor@eircom.net</dc:creator>
  <cp:lastModifiedBy>Mervyn</cp:lastModifiedBy>
  <cp:revision>255</cp:revision>
  <dcterms:created xsi:type="dcterms:W3CDTF">2019-04-12T14:08:26Z</dcterms:created>
  <dcterms:modified xsi:type="dcterms:W3CDTF">2024-01-25T12:09:12Z</dcterms:modified>
</cp:coreProperties>
</file>