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144000"/>
  <p:embeddedFontLst>
    <p:embeddedFont>
      <p:font typeface="Overlock"/>
      <p:regular r:id="rId22"/>
      <p:bold r:id="rId23"/>
      <p:italic r:id="rId24"/>
      <p:boldItalic r:id="rId25"/>
    </p:embeddedFont>
    <p:embeddedFont>
      <p:font typeface="Century Gothic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ge8K2jRHYgYGSZPMnoi/VDR8iO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Overlock-regular.fntdata"/><Relationship Id="rId21" Type="http://schemas.openxmlformats.org/officeDocument/2006/relationships/slide" Target="slides/slide16.xml"/><Relationship Id="rId24" Type="http://schemas.openxmlformats.org/officeDocument/2006/relationships/font" Target="fonts/Overlock-italic.fntdata"/><Relationship Id="rId23" Type="http://schemas.openxmlformats.org/officeDocument/2006/relationships/font" Target="fonts/Overlock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enturyGothic-regular.fntdata"/><Relationship Id="rId25" Type="http://schemas.openxmlformats.org/officeDocument/2006/relationships/font" Target="fonts/Overlock-boldItalic.fntdata"/><Relationship Id="rId28" Type="http://schemas.openxmlformats.org/officeDocument/2006/relationships/font" Target="fonts/CenturyGothic-italic.fntdata"/><Relationship Id="rId27" Type="http://schemas.openxmlformats.org/officeDocument/2006/relationships/font" Target="fonts/CenturyGothic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Gothic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" type="body"/>
          </p:nvPr>
        </p:nvSpPr>
        <p:spPr>
          <a:xfrm>
            <a:off x="533400" y="53340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/>
          <p:nvPr>
            <p:ph idx="2" type="pic"/>
          </p:nvPr>
        </p:nvSpPr>
        <p:spPr>
          <a:xfrm>
            <a:off x="533400" y="533400"/>
            <a:ext cx="8077200" cy="31242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27"/>
          <p:cNvSpPr txBox="1"/>
          <p:nvPr>
            <p:ph idx="1" type="body"/>
          </p:nvPr>
        </p:nvSpPr>
        <p:spPr>
          <a:xfrm>
            <a:off x="762002" y="3843867"/>
            <a:ext cx="728133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84" name="Google Shape;84;p27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"/>
          <p:cNvSpPr txBox="1"/>
          <p:nvPr>
            <p:ph type="title"/>
          </p:nvPr>
        </p:nvSpPr>
        <p:spPr>
          <a:xfrm>
            <a:off x="533400" y="533400"/>
            <a:ext cx="8077200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" type="body"/>
          </p:nvPr>
        </p:nvSpPr>
        <p:spPr>
          <a:xfrm>
            <a:off x="533400" y="4114800"/>
            <a:ext cx="6383552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8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8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8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9"/>
          <p:cNvSpPr txBox="1"/>
          <p:nvPr>
            <p:ph type="title"/>
          </p:nvPr>
        </p:nvSpPr>
        <p:spPr>
          <a:xfrm>
            <a:off x="856283" y="533400"/>
            <a:ext cx="6859787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" type="body"/>
          </p:nvPr>
        </p:nvSpPr>
        <p:spPr>
          <a:xfrm>
            <a:off x="1066800" y="3429000"/>
            <a:ext cx="6402467" cy="48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2" type="body"/>
          </p:nvPr>
        </p:nvSpPr>
        <p:spPr>
          <a:xfrm>
            <a:off x="533400" y="4301070"/>
            <a:ext cx="6382361" cy="1718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7" name="Google Shape;97;p29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9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00" name="Google Shape;100;p29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01" name="Google Shape;101;p29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"/>
          <p:cNvSpPr txBox="1"/>
          <p:nvPr>
            <p:ph type="title"/>
          </p:nvPr>
        </p:nvSpPr>
        <p:spPr>
          <a:xfrm>
            <a:off x="533400" y="3429000"/>
            <a:ext cx="6382361" cy="169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533400" y="5132980"/>
            <a:ext cx="6383552" cy="886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"/>
          <p:cNvSpPr txBox="1"/>
          <p:nvPr>
            <p:ph type="title"/>
          </p:nvPr>
        </p:nvSpPr>
        <p:spPr>
          <a:xfrm>
            <a:off x="856284" y="533400"/>
            <a:ext cx="685978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1"/>
          <p:cNvSpPr txBox="1"/>
          <p:nvPr>
            <p:ph idx="1" type="body"/>
          </p:nvPr>
        </p:nvSpPr>
        <p:spPr>
          <a:xfrm>
            <a:off x="533400" y="3886200"/>
            <a:ext cx="6382361" cy="10498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11" name="Google Shape;111;p31"/>
          <p:cNvSpPr txBox="1"/>
          <p:nvPr>
            <p:ph idx="2" type="body"/>
          </p:nvPr>
        </p:nvSpPr>
        <p:spPr>
          <a:xfrm>
            <a:off x="533400" y="4953000"/>
            <a:ext cx="63823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2" name="Google Shape;112;p31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5" name="Google Shape;115;p31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/>
          </a:p>
        </p:txBody>
      </p:sp>
      <p:sp>
        <p:nvSpPr>
          <p:cNvPr id="116" name="Google Shape;116;p31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8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>
            <p:ph type="title"/>
          </p:nvPr>
        </p:nvSpPr>
        <p:spPr>
          <a:xfrm>
            <a:off x="533400" y="533400"/>
            <a:ext cx="7525658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2"/>
          <p:cNvSpPr txBox="1"/>
          <p:nvPr>
            <p:ph idx="1" type="body"/>
          </p:nvPr>
        </p:nvSpPr>
        <p:spPr>
          <a:xfrm>
            <a:off x="533400" y="3928534"/>
            <a:ext cx="6382361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b="0" sz="2000" cap="none">
                <a:solidFill>
                  <a:schemeClr val="lt1"/>
                </a:solidFill>
              </a:defRPr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0" name="Google Shape;120;p32"/>
          <p:cNvSpPr txBox="1"/>
          <p:nvPr>
            <p:ph idx="2" type="body"/>
          </p:nvPr>
        </p:nvSpPr>
        <p:spPr>
          <a:xfrm>
            <a:off x="533400" y="4766735"/>
            <a:ext cx="6382360" cy="1253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32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2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3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3"/>
          <p:cNvSpPr txBox="1"/>
          <p:nvPr>
            <p:ph idx="1" type="body"/>
          </p:nvPr>
        </p:nvSpPr>
        <p:spPr>
          <a:xfrm rot="5400000">
            <a:off x="1926999" y="-860197"/>
            <a:ext cx="3767670" cy="655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27" name="Google Shape;127;p33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4"/>
          <p:cNvSpPr txBox="1"/>
          <p:nvPr>
            <p:ph type="title"/>
          </p:nvPr>
        </p:nvSpPr>
        <p:spPr>
          <a:xfrm rot="5400000">
            <a:off x="5378703" y="1721103"/>
            <a:ext cx="4419600" cy="2044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4"/>
          <p:cNvSpPr txBox="1"/>
          <p:nvPr>
            <p:ph idx="1" type="body"/>
          </p:nvPr>
        </p:nvSpPr>
        <p:spPr>
          <a:xfrm rot="5400000">
            <a:off x="715206" y="351594"/>
            <a:ext cx="5486400" cy="5850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133" name="Google Shape;133;p34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4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4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19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25" name="Google Shape;25;p19"/>
            <p:cNvCxnSpPr/>
            <p:nvPr/>
          </p:nvCxnSpPr>
          <p:spPr>
            <a:xfrm flipH="1">
              <a:off x="6009259" y="1169931"/>
              <a:ext cx="3134741" cy="3134741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" name="Google Shape;26;p19"/>
            <p:cNvCxnSpPr/>
            <p:nvPr/>
          </p:nvCxnSpPr>
          <p:spPr>
            <a:xfrm flipH="1">
              <a:off x="4334933" y="1348898"/>
              <a:ext cx="4814835" cy="4814835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" name="Google Shape;27;p19"/>
            <p:cNvCxnSpPr/>
            <p:nvPr/>
          </p:nvCxnSpPr>
          <p:spPr>
            <a:xfrm flipH="1">
              <a:off x="5225595" y="1469269"/>
              <a:ext cx="3912054" cy="3912054"/>
            </a:xfrm>
            <a:prstGeom prst="straightConnector1">
              <a:avLst/>
            </a:prstGeom>
            <a:noFill/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" name="Google Shape;28;p19"/>
            <p:cNvCxnSpPr/>
            <p:nvPr/>
          </p:nvCxnSpPr>
          <p:spPr>
            <a:xfrm flipH="1">
              <a:off x="5304588" y="1307856"/>
              <a:ext cx="3839412" cy="3839412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" name="Google Shape;29;p19"/>
            <p:cNvCxnSpPr/>
            <p:nvPr/>
          </p:nvCxnSpPr>
          <p:spPr>
            <a:xfrm flipH="1">
              <a:off x="5707078" y="1770196"/>
              <a:ext cx="3430571" cy="3430570"/>
            </a:xfrm>
            <a:prstGeom prst="straightConnector1">
              <a:avLst/>
            </a:prstGeom>
            <a:noFill/>
            <a:ln cap="flat" cmpd="sng" w="317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0" name="Google Shape;30;p19"/>
          <p:cNvSpPr txBox="1"/>
          <p:nvPr>
            <p:ph type="ctrTitle"/>
          </p:nvPr>
        </p:nvSpPr>
        <p:spPr>
          <a:xfrm>
            <a:off x="533400" y="533400"/>
            <a:ext cx="6154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 sz="4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subTitle"/>
          </p:nvPr>
        </p:nvSpPr>
        <p:spPr>
          <a:xfrm>
            <a:off x="533400" y="3843868"/>
            <a:ext cx="4954250" cy="191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0F486F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9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533400" y="1981199"/>
            <a:ext cx="6402468" cy="23198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1" type="body"/>
          </p:nvPr>
        </p:nvSpPr>
        <p:spPr>
          <a:xfrm>
            <a:off x="533400" y="4487333"/>
            <a:ext cx="6402467" cy="1532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0F486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533400" y="533400"/>
            <a:ext cx="3949967" cy="3767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4662362" y="533400"/>
            <a:ext cx="3948238" cy="37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1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2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" type="body"/>
          </p:nvPr>
        </p:nvSpPr>
        <p:spPr>
          <a:xfrm>
            <a:off x="762001" y="533400"/>
            <a:ext cx="3716866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1" name="Google Shape;51;p22"/>
          <p:cNvSpPr txBox="1"/>
          <p:nvPr>
            <p:ph idx="2" type="body"/>
          </p:nvPr>
        </p:nvSpPr>
        <p:spPr>
          <a:xfrm>
            <a:off x="533399" y="1143000"/>
            <a:ext cx="3945467" cy="31580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3" type="body"/>
          </p:nvPr>
        </p:nvSpPr>
        <p:spPr>
          <a:xfrm>
            <a:off x="4855016" y="566738"/>
            <a:ext cx="376405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53" name="Google Shape;53;p22"/>
          <p:cNvSpPr txBox="1"/>
          <p:nvPr>
            <p:ph idx="4" type="body"/>
          </p:nvPr>
        </p:nvSpPr>
        <p:spPr>
          <a:xfrm>
            <a:off x="4662362" y="1143000"/>
            <a:ext cx="3956705" cy="31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2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3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5418667" y="533400"/>
            <a:ext cx="32004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533399" y="533400"/>
            <a:ext cx="4438755" cy="54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indent="-320040" lvl="1" marL="914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indent="-320039" lvl="2" marL="1371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indent="-320039" lvl="3" marL="18288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indent="-320039" lvl="4" marL="22860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indent="-320039" lvl="5" marL="27432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indent="-320039" lvl="6" marL="32004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indent="-320040" lvl="7" marL="3657600" algn="l"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indent="-320040" lvl="8" marL="4114800" algn="l"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2" type="body"/>
          </p:nvPr>
        </p:nvSpPr>
        <p:spPr>
          <a:xfrm>
            <a:off x="5418667" y="2209802"/>
            <a:ext cx="3200400" cy="2091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0" name="Google Shape;70;p25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6"/>
          <p:cNvSpPr txBox="1"/>
          <p:nvPr>
            <p:ph type="title"/>
          </p:nvPr>
        </p:nvSpPr>
        <p:spPr>
          <a:xfrm>
            <a:off x="4495800" y="1447800"/>
            <a:ext cx="356325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/>
          <p:nvPr>
            <p:ph idx="2" type="pic"/>
          </p:nvPr>
        </p:nvSpPr>
        <p:spPr>
          <a:xfrm>
            <a:off x="762000" y="914400"/>
            <a:ext cx="3280974" cy="4800600"/>
          </a:xfrm>
          <a:prstGeom prst="snip2DiagRect">
            <a:avLst>
              <a:gd fmla="val 10815" name="adj1"/>
              <a:gd fmla="val 0" name="adj2"/>
            </a:avLst>
          </a:prstGeom>
          <a:noFill/>
          <a:ln cap="flat" cmpd="sng" w="15875">
            <a:solidFill>
              <a:schemeClr val="lt1">
                <a:alpha val="40000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26"/>
          <p:cNvSpPr txBox="1"/>
          <p:nvPr>
            <p:ph idx="1" type="body"/>
          </p:nvPr>
        </p:nvSpPr>
        <p:spPr>
          <a:xfrm>
            <a:off x="4496027" y="2743200"/>
            <a:ext cx="3564223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7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7" name="Google Shape;7;p17"/>
            <p:cNvCxnSpPr/>
            <p:nvPr/>
          </p:nvCxnSpPr>
          <p:spPr>
            <a:xfrm flipH="1">
              <a:off x="8756120" y="3259666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7"/>
            <p:cNvCxnSpPr/>
            <p:nvPr/>
          </p:nvCxnSpPr>
          <p:spPr>
            <a:xfrm flipH="1">
              <a:off x="6687077" y="3486677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" name="Google Shape;9;p17"/>
            <p:cNvCxnSpPr/>
            <p:nvPr/>
          </p:nvCxnSpPr>
          <p:spPr>
            <a:xfrm flipH="1">
              <a:off x="7772400" y="3581400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" name="Google Shape;10;p17"/>
            <p:cNvCxnSpPr/>
            <p:nvPr/>
          </p:nvCxnSpPr>
          <p:spPr>
            <a:xfrm flipH="1">
              <a:off x="7923214" y="3433394"/>
              <a:ext cx="1739738" cy="173974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17"/>
            <p:cNvCxnSpPr/>
            <p:nvPr/>
          </p:nvCxnSpPr>
          <p:spPr>
            <a:xfrm flipH="1">
              <a:off x="8398935" y="3985317"/>
              <a:ext cx="1264017" cy="1264016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" name="Google Shape;12;p17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" type="body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b="0" i="0" sz="20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b="0" i="0" sz="18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b="0" i="0" sz="16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b="0" i="0" sz="1400" u="none" cap="none" strike="noStrike">
                <a:solidFill>
                  <a:srgbClr val="0F486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rgbClr val="09304A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p1"/>
          <p:cNvSpPr txBox="1"/>
          <p:nvPr>
            <p:ph type="title"/>
          </p:nvPr>
        </p:nvSpPr>
        <p:spPr>
          <a:xfrm>
            <a:off x="513159" y="685799"/>
            <a:ext cx="2810333" cy="489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 – CHARACTER PROFILE</a:t>
            </a:r>
            <a:endParaRPr/>
          </a:p>
        </p:txBody>
      </p:sp>
      <p:cxnSp>
        <p:nvCxnSpPr>
          <p:cNvPr id="142" name="Google Shape;142;p1"/>
          <p:cNvCxnSpPr/>
          <p:nvPr/>
        </p:nvCxnSpPr>
        <p:spPr>
          <a:xfrm>
            <a:off x="3488087" y="1532373"/>
            <a:ext cx="0" cy="3198892"/>
          </a:xfrm>
          <a:prstGeom prst="straightConnector1">
            <a:avLst/>
          </a:prstGeom>
          <a:noFill/>
          <a:ln cap="flat" cmpd="sng" w="19050">
            <a:solidFill>
              <a:schemeClr val="lt1">
                <a:alpha val="60000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1"/>
          <p:cNvSpPr txBox="1"/>
          <p:nvPr>
            <p:ph idx="1" type="body"/>
          </p:nvPr>
        </p:nvSpPr>
        <p:spPr>
          <a:xfrm>
            <a:off x="3734971" y="685799"/>
            <a:ext cx="4716195" cy="4892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240"/>
              <a:buChar char="▶"/>
            </a:pPr>
            <a:r>
              <a:rPr lang="en-IE" sz="2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Profile is presented using mindmaps and also using list to suit different learning styles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</a:t>
            </a:r>
            <a:endParaRPr/>
          </a:p>
        </p:txBody>
      </p:sp>
      <p:grpSp>
        <p:nvGrpSpPr>
          <p:cNvPr id="323" name="Google Shape;323;p10"/>
          <p:cNvGrpSpPr/>
          <p:nvPr/>
        </p:nvGrpSpPr>
        <p:grpSpPr>
          <a:xfrm>
            <a:off x="1475656" y="754296"/>
            <a:ext cx="6554787" cy="3661916"/>
            <a:chOff x="0" y="-370448"/>
            <a:chExt cx="6554787" cy="3661916"/>
          </a:xfrm>
        </p:grpSpPr>
        <p:sp>
          <p:nvSpPr>
            <p:cNvPr id="324" name="Google Shape;324;p10"/>
            <p:cNvSpPr/>
            <p:nvPr/>
          </p:nvSpPr>
          <p:spPr>
            <a:xfrm>
              <a:off x="2235355" y="1887501"/>
              <a:ext cx="1905593" cy="1403967"/>
            </a:xfrm>
            <a:prstGeom prst="ellipse">
              <a:avLst/>
            </a:prstGeom>
            <a:solidFill>
              <a:srgbClr val="689E1C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0"/>
            <p:cNvSpPr txBox="1"/>
            <p:nvPr/>
          </p:nvSpPr>
          <p:spPr>
            <a:xfrm>
              <a:off x="2514423" y="2093107"/>
              <a:ext cx="1347457" cy="992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Mannerly</a:t>
              </a:r>
              <a:endParaRPr/>
            </a:p>
          </p:txBody>
        </p:sp>
        <p:sp>
          <p:nvSpPr>
            <p:cNvPr id="326" name="Google Shape;326;p10"/>
            <p:cNvSpPr/>
            <p:nvPr/>
          </p:nvSpPr>
          <p:spPr>
            <a:xfrm rot="-5737777">
              <a:off x="2979786" y="1467683"/>
              <a:ext cx="236280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0"/>
            <p:cNvSpPr txBox="1"/>
            <p:nvPr/>
          </p:nvSpPr>
          <p:spPr>
            <a:xfrm rot="5062223">
              <a:off x="3018705" y="1585548"/>
              <a:ext cx="165396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28" name="Google Shape;328;p10"/>
            <p:cNvSpPr/>
            <p:nvPr/>
          </p:nvSpPr>
          <p:spPr>
            <a:xfrm>
              <a:off x="1648417" y="-370448"/>
              <a:ext cx="2675152" cy="1818164"/>
            </a:xfrm>
            <a:prstGeom prst="ellipse">
              <a:avLst/>
            </a:prstGeom>
            <a:solidFill>
              <a:srgbClr val="E77A3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0"/>
            <p:cNvSpPr txBox="1"/>
            <p:nvPr/>
          </p:nvSpPr>
          <p:spPr>
            <a:xfrm>
              <a:off x="2040184" y="-104184"/>
              <a:ext cx="1891618" cy="1285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Felix did not disagree with Zelda.</a:t>
              </a:r>
              <a:endParaRPr/>
            </a:p>
          </p:txBody>
        </p:sp>
        <p:sp>
          <p:nvSpPr>
            <p:cNvPr id="330" name="Google Shape;330;p10"/>
            <p:cNvSpPr/>
            <p:nvPr/>
          </p:nvSpPr>
          <p:spPr>
            <a:xfrm rot="-1479521">
              <a:off x="4043479" y="1958040"/>
              <a:ext cx="140716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24B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0"/>
            <p:cNvSpPr txBox="1"/>
            <p:nvPr/>
          </p:nvSpPr>
          <p:spPr>
            <a:xfrm rot="-1479521">
              <a:off x="4045404" y="2049440"/>
              <a:ext cx="98501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2" name="Google Shape;332;p10"/>
            <p:cNvSpPr/>
            <p:nvPr/>
          </p:nvSpPr>
          <p:spPr>
            <a:xfrm>
              <a:off x="4065035" y="648083"/>
              <a:ext cx="2489752" cy="1934707"/>
            </a:xfrm>
            <a:prstGeom prst="ellipse">
              <a:avLst/>
            </a:prstGeom>
            <a:solidFill>
              <a:srgbClr val="24B9DD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0"/>
            <p:cNvSpPr txBox="1"/>
            <p:nvPr/>
          </p:nvSpPr>
          <p:spPr>
            <a:xfrm>
              <a:off x="4429651" y="931414"/>
              <a:ext cx="1760520" cy="1368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Felix wrote a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note to thank the owners of the house.</a:t>
              </a:r>
              <a:endParaRPr/>
            </a:p>
          </p:txBody>
        </p:sp>
        <p:sp>
          <p:nvSpPr>
            <p:cNvPr id="334" name="Google Shape;334;p10"/>
            <p:cNvSpPr/>
            <p:nvPr/>
          </p:nvSpPr>
          <p:spPr>
            <a:xfrm rot="-10047033">
              <a:off x="2034821" y="2145541"/>
              <a:ext cx="173161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0"/>
            <p:cNvSpPr txBox="1"/>
            <p:nvPr/>
          </p:nvSpPr>
          <p:spPr>
            <a:xfrm rot="752967">
              <a:off x="2086148" y="2233779"/>
              <a:ext cx="121213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36" name="Google Shape;336;p10"/>
            <p:cNvSpPr/>
            <p:nvPr/>
          </p:nvSpPr>
          <p:spPr>
            <a:xfrm>
              <a:off x="0" y="1049974"/>
              <a:ext cx="1978215" cy="2100005"/>
            </a:xfrm>
            <a:prstGeom prst="ellipse">
              <a:avLst/>
            </a:prstGeom>
            <a:solidFill>
              <a:srgbClr val="C32324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0"/>
            <p:cNvSpPr txBox="1"/>
            <p:nvPr/>
          </p:nvSpPr>
          <p:spPr>
            <a:xfrm>
              <a:off x="289703" y="1357513"/>
              <a:ext cx="1398809" cy="14849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Felix left a thank you note for Mother  Minka.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1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CHARACTER PROFILE</a:t>
            </a:r>
            <a:endParaRPr/>
          </a:p>
        </p:txBody>
      </p:sp>
      <p:sp>
        <p:nvSpPr>
          <p:cNvPr id="343" name="Google Shape;343;p11"/>
          <p:cNvSpPr txBox="1"/>
          <p:nvPr>
            <p:ph idx="1" type="body"/>
          </p:nvPr>
        </p:nvSpPr>
        <p:spPr>
          <a:xfrm>
            <a:off x="533400" y="53340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en-IE"/>
              <a:t>Mannerly/thoughtful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Wrote a thank you letter to Mother Minka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Wrote a thank you to the owners of the house where he got food.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Never disagrees with Zelda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FELIX.</a:t>
            </a:r>
            <a:endParaRPr/>
          </a:p>
        </p:txBody>
      </p:sp>
      <p:grpSp>
        <p:nvGrpSpPr>
          <p:cNvPr id="349" name="Google Shape;349;p12"/>
          <p:cNvGrpSpPr/>
          <p:nvPr/>
        </p:nvGrpSpPr>
        <p:grpSpPr>
          <a:xfrm>
            <a:off x="1867835" y="1729834"/>
            <a:ext cx="5407284" cy="4877882"/>
            <a:chOff x="1410635" y="-152941"/>
            <a:chExt cx="5407284" cy="4877882"/>
          </a:xfrm>
        </p:grpSpPr>
        <p:sp>
          <p:nvSpPr>
            <p:cNvPr id="350" name="Google Shape;350;p12"/>
            <p:cNvSpPr/>
            <p:nvPr/>
          </p:nvSpPr>
          <p:spPr>
            <a:xfrm>
              <a:off x="3428181" y="1730440"/>
              <a:ext cx="1362223" cy="1362223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2"/>
            <p:cNvSpPr txBox="1"/>
            <p:nvPr/>
          </p:nvSpPr>
          <p:spPr>
            <a:xfrm>
              <a:off x="3627674" y="1929933"/>
              <a:ext cx="963237" cy="963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700"/>
                <a:buFont typeface="Century Gothic"/>
                <a:buNone/>
              </a:pPr>
              <a:r>
                <a:rPr b="0" i="0" lang="en-IE" sz="1700" u="none" cap="none" strike="noStrike">
                  <a:solidFill>
                    <a:srgbClr val="FFFF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Creative</a:t>
              </a:r>
              <a:endParaRPr/>
            </a:p>
          </p:txBody>
        </p:sp>
        <p:sp>
          <p:nvSpPr>
            <p:cNvPr id="352" name="Google Shape;352;p12"/>
            <p:cNvSpPr/>
            <p:nvPr/>
          </p:nvSpPr>
          <p:spPr>
            <a:xfrm rot="-5400000">
              <a:off x="3959905" y="1566155"/>
              <a:ext cx="298775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2"/>
            <p:cNvSpPr txBox="1"/>
            <p:nvPr/>
          </p:nvSpPr>
          <p:spPr>
            <a:xfrm rot="-5400000">
              <a:off x="4101823" y="1573583"/>
              <a:ext cx="14938" cy="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4" name="Google Shape;354;p12"/>
            <p:cNvSpPr/>
            <p:nvPr/>
          </p:nvSpPr>
          <p:spPr>
            <a:xfrm>
              <a:off x="3017743" y="-152941"/>
              <a:ext cx="2183099" cy="1584606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2"/>
            <p:cNvSpPr txBox="1"/>
            <p:nvPr/>
          </p:nvSpPr>
          <p:spPr>
            <a:xfrm>
              <a:off x="3337450" y="79119"/>
              <a:ext cx="1543685" cy="1120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400"/>
                <a:buFont typeface="Century Gothic"/>
                <a:buNone/>
              </a:pPr>
              <a:r>
                <a:t/>
              </a:r>
              <a:endParaRPr b="0" i="0" sz="64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6" name="Google Shape;356;p12"/>
            <p:cNvSpPr/>
            <p:nvPr/>
          </p:nvSpPr>
          <p:spPr>
            <a:xfrm rot="-1080000">
              <a:off x="4754919" y="2172606"/>
              <a:ext cx="87848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2"/>
            <p:cNvSpPr txBox="1"/>
            <p:nvPr/>
          </p:nvSpPr>
          <p:spPr>
            <a:xfrm rot="-1080000">
              <a:off x="4796647" y="2185308"/>
              <a:ext cx="4392" cy="4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58" name="Google Shape;358;p12"/>
            <p:cNvSpPr/>
            <p:nvPr/>
          </p:nvSpPr>
          <p:spPr>
            <a:xfrm>
              <a:off x="4771573" y="1005435"/>
              <a:ext cx="2046346" cy="1716960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2"/>
            <p:cNvSpPr txBox="1"/>
            <p:nvPr/>
          </p:nvSpPr>
          <p:spPr>
            <a:xfrm>
              <a:off x="5071253" y="1256878"/>
              <a:ext cx="1446986" cy="1214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400"/>
                <a:buFont typeface="Century Gothic"/>
                <a:buNone/>
              </a:pPr>
              <a:r>
                <a:t/>
              </a:r>
              <a:endParaRPr b="0" i="0" sz="64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0" name="Google Shape;360;p12"/>
            <p:cNvSpPr/>
            <p:nvPr/>
          </p:nvSpPr>
          <p:spPr>
            <a:xfrm rot="3240000">
              <a:off x="4481398" y="3003114"/>
              <a:ext cx="137026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2"/>
            <p:cNvSpPr txBox="1"/>
            <p:nvPr/>
          </p:nvSpPr>
          <p:spPr>
            <a:xfrm rot="3240000">
              <a:off x="4546486" y="3014586"/>
              <a:ext cx="6851" cy="6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2" name="Google Shape;362;p12"/>
            <p:cNvSpPr/>
            <p:nvPr/>
          </p:nvSpPr>
          <p:spPr>
            <a:xfrm>
              <a:off x="3981913" y="2965629"/>
              <a:ext cx="2338093" cy="1759312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2"/>
            <p:cNvSpPr txBox="1"/>
            <p:nvPr/>
          </p:nvSpPr>
          <p:spPr>
            <a:xfrm>
              <a:off x="4324319" y="3223274"/>
              <a:ext cx="1653281" cy="1244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400"/>
                <a:buFont typeface="Century Gothic"/>
                <a:buNone/>
              </a:pPr>
              <a:r>
                <a:t/>
              </a:r>
              <a:endParaRPr b="0" i="0" sz="64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4" name="Google Shape;364;p12"/>
            <p:cNvSpPr/>
            <p:nvPr/>
          </p:nvSpPr>
          <p:spPr>
            <a:xfrm rot="7560000">
              <a:off x="3383476" y="3113521"/>
              <a:ext cx="409966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2"/>
            <p:cNvSpPr txBox="1"/>
            <p:nvPr/>
          </p:nvSpPr>
          <p:spPr>
            <a:xfrm rot="-3240000">
              <a:off x="3578210" y="3118169"/>
              <a:ext cx="20498" cy="20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6" name="Google Shape;366;p12"/>
            <p:cNvSpPr/>
            <p:nvPr/>
          </p:nvSpPr>
          <p:spPr>
            <a:xfrm>
              <a:off x="2386513" y="3164173"/>
              <a:ext cx="1362223" cy="1362223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2"/>
            <p:cNvSpPr txBox="1"/>
            <p:nvPr/>
          </p:nvSpPr>
          <p:spPr>
            <a:xfrm>
              <a:off x="2586006" y="3363666"/>
              <a:ext cx="963237" cy="963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400"/>
                <a:buFont typeface="Century Gothic"/>
                <a:buNone/>
              </a:pPr>
              <a:r>
                <a:t/>
              </a:r>
              <a:endParaRPr b="0" i="0" sz="64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68" name="Google Shape;368;p12"/>
            <p:cNvSpPr/>
            <p:nvPr/>
          </p:nvSpPr>
          <p:spPr>
            <a:xfrm rot="-9720000">
              <a:off x="3344225" y="2167603"/>
              <a:ext cx="120233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2"/>
            <p:cNvSpPr txBox="1"/>
            <p:nvPr/>
          </p:nvSpPr>
          <p:spPr>
            <a:xfrm rot="1080000">
              <a:off x="3401336" y="2179494"/>
              <a:ext cx="6011" cy="60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70" name="Google Shape;370;p12"/>
            <p:cNvSpPr/>
            <p:nvPr/>
          </p:nvSpPr>
          <p:spPr>
            <a:xfrm>
              <a:off x="1410635" y="1126272"/>
              <a:ext cx="2024319" cy="1474607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2"/>
            <p:cNvSpPr txBox="1"/>
            <p:nvPr/>
          </p:nvSpPr>
          <p:spPr>
            <a:xfrm>
              <a:off x="1707090" y="1342223"/>
              <a:ext cx="1431409" cy="1042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0625" lIns="40625" spcFirstLastPara="1" rIns="40625" wrap="square" tIns="406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400"/>
                <a:buFont typeface="Century Gothic"/>
                <a:buNone/>
              </a:pPr>
              <a:r>
                <a:t/>
              </a:r>
              <a:endParaRPr b="0" i="0" sz="6400" u="none" cap="none" strike="noStrike">
                <a:solidFill>
                  <a:srgbClr val="00FFFF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3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FELIX.</a:t>
            </a:r>
            <a:endParaRPr/>
          </a:p>
        </p:txBody>
      </p:sp>
      <p:grpSp>
        <p:nvGrpSpPr>
          <p:cNvPr id="377" name="Google Shape;377;p13"/>
          <p:cNvGrpSpPr/>
          <p:nvPr/>
        </p:nvGrpSpPr>
        <p:grpSpPr>
          <a:xfrm>
            <a:off x="2034404" y="1729834"/>
            <a:ext cx="5075191" cy="4877882"/>
            <a:chOff x="1577204" y="-152941"/>
            <a:chExt cx="5075191" cy="4877882"/>
          </a:xfrm>
        </p:grpSpPr>
        <p:sp>
          <p:nvSpPr>
            <p:cNvPr id="378" name="Google Shape;378;p13"/>
            <p:cNvSpPr/>
            <p:nvPr/>
          </p:nvSpPr>
          <p:spPr>
            <a:xfrm>
              <a:off x="3262657" y="1730440"/>
              <a:ext cx="1362223" cy="1362223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3"/>
            <p:cNvSpPr txBox="1"/>
            <p:nvPr/>
          </p:nvSpPr>
          <p:spPr>
            <a:xfrm>
              <a:off x="3462150" y="1929933"/>
              <a:ext cx="963237" cy="963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775" lIns="10775" spcFirstLastPara="1" rIns="10775" wrap="square" tIns="10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00"/>
                </a:buClr>
                <a:buSzPts val="1700"/>
                <a:buFont typeface="Century Gothic"/>
                <a:buNone/>
              </a:pPr>
              <a:r>
                <a:rPr b="0" i="0" lang="en-IE" sz="1700" u="none" cap="none" strike="noStrike">
                  <a:solidFill>
                    <a:srgbClr val="FFFF00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Creative</a:t>
              </a: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rot="-5400000">
              <a:off x="3794381" y="1566155"/>
              <a:ext cx="298775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3"/>
            <p:cNvSpPr txBox="1"/>
            <p:nvPr/>
          </p:nvSpPr>
          <p:spPr>
            <a:xfrm rot="-5400000">
              <a:off x="3936300" y="1573583"/>
              <a:ext cx="14938" cy="14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2" name="Google Shape;382;p13"/>
            <p:cNvSpPr/>
            <p:nvPr/>
          </p:nvSpPr>
          <p:spPr>
            <a:xfrm>
              <a:off x="2852219" y="-152941"/>
              <a:ext cx="2183099" cy="1584606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3"/>
            <p:cNvSpPr txBox="1"/>
            <p:nvPr/>
          </p:nvSpPr>
          <p:spPr>
            <a:xfrm>
              <a:off x="3171926" y="79119"/>
              <a:ext cx="1543685" cy="11204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rgbClr val="00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 makes up lies to make Zelda happy eg. He told her that Christopher Columbus wore rages on his feet</a:t>
              </a: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 rot="-1080000">
              <a:off x="4589395" y="2172606"/>
              <a:ext cx="87848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3"/>
            <p:cNvSpPr txBox="1"/>
            <p:nvPr/>
          </p:nvSpPr>
          <p:spPr>
            <a:xfrm rot="-1080000">
              <a:off x="4631123" y="2185308"/>
              <a:ext cx="4392" cy="43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86" name="Google Shape;386;p13"/>
            <p:cNvSpPr/>
            <p:nvPr/>
          </p:nvSpPr>
          <p:spPr>
            <a:xfrm>
              <a:off x="4606049" y="1005435"/>
              <a:ext cx="2046346" cy="1716960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3"/>
            <p:cNvSpPr txBox="1"/>
            <p:nvPr/>
          </p:nvSpPr>
          <p:spPr>
            <a:xfrm>
              <a:off x="4905729" y="1256878"/>
              <a:ext cx="1446986" cy="12140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rgbClr val="00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When Jankiel get bullied he makes up  a story to help him – that they were run over by a horse</a:t>
              </a:r>
              <a:endParaRPr/>
            </a:p>
          </p:txBody>
        </p:sp>
        <p:sp>
          <p:nvSpPr>
            <p:cNvPr id="388" name="Google Shape;388;p13"/>
            <p:cNvSpPr/>
            <p:nvPr/>
          </p:nvSpPr>
          <p:spPr>
            <a:xfrm rot="3240000">
              <a:off x="4315874" y="3003114"/>
              <a:ext cx="137026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3"/>
            <p:cNvSpPr txBox="1"/>
            <p:nvPr/>
          </p:nvSpPr>
          <p:spPr>
            <a:xfrm rot="3240000">
              <a:off x="4380962" y="3014586"/>
              <a:ext cx="6851" cy="68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3816389" y="2965629"/>
              <a:ext cx="2338093" cy="1759312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3"/>
            <p:cNvSpPr txBox="1"/>
            <p:nvPr/>
          </p:nvSpPr>
          <p:spPr>
            <a:xfrm>
              <a:off x="4158795" y="3223274"/>
              <a:ext cx="1653281" cy="12440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rgbClr val="00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 tells Zelda  a story about her parents being in the city to make her happy</a:t>
              </a:r>
              <a:endParaRPr/>
            </a:p>
          </p:txBody>
        </p:sp>
        <p:sp>
          <p:nvSpPr>
            <p:cNvPr id="392" name="Google Shape;392;p13"/>
            <p:cNvSpPr/>
            <p:nvPr/>
          </p:nvSpPr>
          <p:spPr>
            <a:xfrm rot="7561013">
              <a:off x="3316256" y="3063190"/>
              <a:ext cx="285893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3"/>
            <p:cNvSpPr txBox="1"/>
            <p:nvPr/>
          </p:nvSpPr>
          <p:spPr>
            <a:xfrm rot="-3238987">
              <a:off x="3452056" y="3070940"/>
              <a:ext cx="14294" cy="142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4" name="Google Shape;394;p13"/>
            <p:cNvSpPr/>
            <p:nvPr/>
          </p:nvSpPr>
          <p:spPr>
            <a:xfrm>
              <a:off x="1889296" y="3107981"/>
              <a:ext cx="2024319" cy="1474607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3"/>
            <p:cNvSpPr txBox="1"/>
            <p:nvPr/>
          </p:nvSpPr>
          <p:spPr>
            <a:xfrm>
              <a:off x="2185751" y="3323932"/>
              <a:ext cx="1431409" cy="104270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rgbClr val="00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Told Mother Minka a story so Dodie could be first taking a bath </a:t>
              </a: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 rot="-9720000">
              <a:off x="2896059" y="2122836"/>
              <a:ext cx="409966" cy="29794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2700">
              <a:solidFill>
                <a:srgbClr val="00244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3"/>
            <p:cNvSpPr txBox="1"/>
            <p:nvPr/>
          </p:nvSpPr>
          <p:spPr>
            <a:xfrm rot="1080000">
              <a:off x="3090793" y="2127485"/>
              <a:ext cx="20498" cy="204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00"/>
                <a:buFont typeface="Century Gothic"/>
                <a:buNone/>
              </a:pPr>
              <a:r>
                <a:t/>
              </a:r>
              <a:endParaRPr b="0" i="0" sz="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98" name="Google Shape;398;p13"/>
            <p:cNvSpPr/>
            <p:nvPr/>
          </p:nvSpPr>
          <p:spPr>
            <a:xfrm>
              <a:off x="1577204" y="1182803"/>
              <a:ext cx="1362223" cy="1362223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3"/>
            <p:cNvSpPr txBox="1"/>
            <p:nvPr/>
          </p:nvSpPr>
          <p:spPr>
            <a:xfrm>
              <a:off x="1776697" y="1382296"/>
              <a:ext cx="963237" cy="9632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00" lIns="5700" spcFirstLastPara="1" rIns="5700" wrap="square" tIns="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FFFF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rgbClr val="00FFFF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Helped Barney distract the Nazi soldier having dental treatment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4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6B7492"/>
              </a:buClr>
              <a:buSzPts val="3200"/>
              <a:buFont typeface="Century Gothic"/>
              <a:buNone/>
            </a:pPr>
            <a:r>
              <a:rPr lang="en-IE">
                <a:solidFill>
                  <a:srgbClr val="6B7492"/>
                </a:solidFill>
              </a:rPr>
              <a:t>CHARACTER PROFILE - FELIX</a:t>
            </a:r>
            <a:endParaRPr/>
          </a:p>
        </p:txBody>
      </p:sp>
      <p:sp>
        <p:nvSpPr>
          <p:cNvPr id="405" name="Google Shape;405;p14"/>
          <p:cNvSpPr txBox="1"/>
          <p:nvPr>
            <p:ph idx="1" type="body"/>
          </p:nvPr>
        </p:nvSpPr>
        <p:spPr>
          <a:xfrm>
            <a:off x="533400" y="53340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b="1" lang="en-IE"/>
              <a:t>Imaginative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Makes up a story about Dodie wanting to be a doctor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Saves Jankiel by making up a story about his parents being killed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Keeps Zelda occupied by telling her stories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5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</a:t>
            </a:r>
            <a:endParaRPr/>
          </a:p>
        </p:txBody>
      </p:sp>
      <p:grpSp>
        <p:nvGrpSpPr>
          <p:cNvPr id="411" name="Google Shape;411;p15"/>
          <p:cNvGrpSpPr/>
          <p:nvPr/>
        </p:nvGrpSpPr>
        <p:grpSpPr>
          <a:xfrm>
            <a:off x="982329" y="533400"/>
            <a:ext cx="5872702" cy="3738338"/>
            <a:chOff x="448929" y="0"/>
            <a:chExt cx="5872702" cy="3738338"/>
          </a:xfrm>
        </p:grpSpPr>
        <p:sp>
          <p:nvSpPr>
            <p:cNvPr id="412" name="Google Shape;412;p15"/>
            <p:cNvSpPr/>
            <p:nvPr/>
          </p:nvSpPr>
          <p:spPr>
            <a:xfrm>
              <a:off x="2529635" y="1342628"/>
              <a:ext cx="990579" cy="990579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5"/>
            <p:cNvSpPr txBox="1"/>
            <p:nvPr/>
          </p:nvSpPr>
          <p:spPr>
            <a:xfrm>
              <a:off x="2674702" y="1487695"/>
              <a:ext cx="700445" cy="700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rPr b="0" i="0" lang="en-IE" sz="14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Positive </a:t>
              </a: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 rot="-4928613">
              <a:off x="2999895" y="954663"/>
              <a:ext cx="247340" cy="33679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50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5"/>
            <p:cNvSpPr txBox="1"/>
            <p:nvPr/>
          </p:nvSpPr>
          <p:spPr>
            <a:xfrm rot="-4928613">
              <a:off x="3031925" y="1058775"/>
              <a:ext cx="173138" cy="202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139720" y="0"/>
              <a:ext cx="2155411" cy="885687"/>
            </a:xfrm>
            <a:prstGeom prst="ellipse">
              <a:avLst/>
            </a:prstGeom>
            <a:solidFill>
              <a:srgbClr val="A50B82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5"/>
            <p:cNvSpPr txBox="1"/>
            <p:nvPr/>
          </p:nvSpPr>
          <p:spPr>
            <a:xfrm>
              <a:off x="2455373" y="129706"/>
              <a:ext cx="1524105" cy="626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 rot="-7767">
              <a:off x="3703877" y="1667485"/>
              <a:ext cx="442466" cy="33679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119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5"/>
            <p:cNvSpPr txBox="1"/>
            <p:nvPr/>
          </p:nvSpPr>
          <p:spPr>
            <a:xfrm rot="-7767">
              <a:off x="3703877" y="1734958"/>
              <a:ext cx="341427" cy="202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4355044" y="1337401"/>
              <a:ext cx="1966587" cy="990579"/>
            </a:xfrm>
            <a:prstGeom prst="ellipse">
              <a:avLst/>
            </a:prstGeom>
            <a:solidFill>
              <a:srgbClr val="11967B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5"/>
            <p:cNvSpPr txBox="1"/>
            <p:nvPr/>
          </p:nvSpPr>
          <p:spPr>
            <a:xfrm>
              <a:off x="4643044" y="1482468"/>
              <a:ext cx="1390587" cy="700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 rot="4981784">
              <a:off x="3007610" y="2364186"/>
              <a:ext cx="224966" cy="33679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8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5"/>
            <p:cNvSpPr txBox="1"/>
            <p:nvPr/>
          </p:nvSpPr>
          <p:spPr>
            <a:xfrm rot="4981784">
              <a:off x="3037260" y="2398049"/>
              <a:ext cx="157476" cy="202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317673" y="2747759"/>
              <a:ext cx="1799506" cy="990579"/>
            </a:xfrm>
            <a:prstGeom prst="ellipse">
              <a:avLst/>
            </a:prstGeom>
            <a:solidFill>
              <a:srgbClr val="689E1C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5"/>
            <p:cNvSpPr txBox="1"/>
            <p:nvPr/>
          </p:nvSpPr>
          <p:spPr>
            <a:xfrm>
              <a:off x="2581205" y="2892826"/>
              <a:ext cx="1272442" cy="700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 rot="10696154">
              <a:off x="2263262" y="1689687"/>
              <a:ext cx="188452" cy="336797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5"/>
            <p:cNvSpPr txBox="1"/>
            <p:nvPr/>
          </p:nvSpPr>
          <p:spPr>
            <a:xfrm rot="-103846">
              <a:off x="2319785" y="1756192"/>
              <a:ext cx="131916" cy="202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448929" y="1394379"/>
              <a:ext cx="1726718" cy="990579"/>
            </a:xfrm>
            <a:prstGeom prst="ellipse">
              <a:avLst/>
            </a:prstGeom>
            <a:solidFill>
              <a:srgbClr val="E77A3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 txBox="1"/>
            <p:nvPr/>
          </p:nvSpPr>
          <p:spPr>
            <a:xfrm>
              <a:off x="701801" y="1539446"/>
              <a:ext cx="1220974" cy="7004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entury Gothic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6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</a:t>
            </a:r>
            <a:endParaRPr/>
          </a:p>
        </p:txBody>
      </p:sp>
      <p:grpSp>
        <p:nvGrpSpPr>
          <p:cNvPr id="435" name="Google Shape;435;p16"/>
          <p:cNvGrpSpPr/>
          <p:nvPr/>
        </p:nvGrpSpPr>
        <p:grpSpPr>
          <a:xfrm>
            <a:off x="975157" y="533400"/>
            <a:ext cx="5877828" cy="3724129"/>
            <a:chOff x="441757" y="0"/>
            <a:chExt cx="5877828" cy="3724129"/>
          </a:xfrm>
        </p:grpSpPr>
        <p:sp>
          <p:nvSpPr>
            <p:cNvPr id="436" name="Google Shape;436;p16"/>
            <p:cNvSpPr/>
            <p:nvPr/>
          </p:nvSpPr>
          <p:spPr>
            <a:xfrm>
              <a:off x="2593157" y="1401992"/>
              <a:ext cx="868480" cy="868480"/>
            </a:xfrm>
            <a:prstGeom prst="ellipse">
              <a:avLst/>
            </a:prstGeom>
            <a:solidFill>
              <a:srgbClr val="022F61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6"/>
            <p:cNvSpPr txBox="1"/>
            <p:nvPr/>
          </p:nvSpPr>
          <p:spPr>
            <a:xfrm>
              <a:off x="2720343" y="1529178"/>
              <a:ext cx="614108" cy="614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entury Gothic"/>
                <a:buNone/>
              </a:pPr>
              <a:r>
                <a:rPr b="0" i="0" lang="en-IE" sz="1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Positive </a:t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 rot="-4933934">
              <a:off x="2998304" y="1078675"/>
              <a:ext cx="233269" cy="2315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A50B8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 txBox="1"/>
            <p:nvPr/>
          </p:nvSpPr>
          <p:spPr>
            <a:xfrm rot="-4933934">
              <a:off x="3028348" y="1159414"/>
              <a:ext cx="163791" cy="138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2030590" y="0"/>
              <a:ext cx="2362168" cy="970646"/>
            </a:xfrm>
            <a:prstGeom prst="ellipse">
              <a:avLst/>
            </a:prstGeom>
            <a:solidFill>
              <a:srgbClr val="A50B82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6"/>
            <p:cNvSpPr txBox="1"/>
            <p:nvPr/>
          </p:nvSpPr>
          <p:spPr>
            <a:xfrm>
              <a:off x="2376521" y="142148"/>
              <a:ext cx="1670306" cy="6863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When he goes to his house and his parents were not there he thought they were gone to the orphanage  to get him </a:t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 rot="-7767">
              <a:off x="3616236" y="1718684"/>
              <a:ext cx="372447" cy="2315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11967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 txBox="1"/>
            <p:nvPr/>
          </p:nvSpPr>
          <p:spPr>
            <a:xfrm rot="-7767">
              <a:off x="3616236" y="1765081"/>
              <a:ext cx="302969" cy="138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4164354" y="1288429"/>
              <a:ext cx="2155231" cy="1085600"/>
            </a:xfrm>
            <a:prstGeom prst="ellipse">
              <a:avLst/>
            </a:prstGeom>
            <a:solidFill>
              <a:srgbClr val="11967B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6"/>
            <p:cNvSpPr txBox="1"/>
            <p:nvPr/>
          </p:nvSpPr>
          <p:spPr>
            <a:xfrm>
              <a:off x="4479980" y="1447411"/>
              <a:ext cx="1523979" cy="76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 thought the  soldier accidently tried to shoot him </a:t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 rot="4981784">
              <a:off x="3011229" y="2331859"/>
              <a:ext cx="199864" cy="2315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689E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 txBox="1"/>
            <p:nvPr/>
          </p:nvSpPr>
          <p:spPr>
            <a:xfrm rot="4981784">
              <a:off x="3037570" y="2348420"/>
              <a:ext cx="139905" cy="138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2225612" y="2638529"/>
              <a:ext cx="1972123" cy="1085600"/>
            </a:xfrm>
            <a:prstGeom prst="ellipse">
              <a:avLst/>
            </a:prstGeom>
            <a:solidFill>
              <a:srgbClr val="689E1C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6"/>
            <p:cNvSpPr txBox="1"/>
            <p:nvPr/>
          </p:nvSpPr>
          <p:spPr>
            <a:xfrm>
              <a:off x="2514423" y="2797511"/>
              <a:ext cx="1394501" cy="76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When he hears gunshots he thinks it is people hunting </a:t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 rot="10696154">
              <a:off x="2397907" y="1737369"/>
              <a:ext cx="138157" cy="231594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 txBox="1"/>
            <p:nvPr/>
          </p:nvSpPr>
          <p:spPr>
            <a:xfrm rot="-103846">
              <a:off x="2439345" y="1783062"/>
              <a:ext cx="96710" cy="1389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t/>
              </a:r>
              <a:endPara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441757" y="1342972"/>
              <a:ext cx="1892353" cy="1085600"/>
            </a:xfrm>
            <a:prstGeom prst="ellipse">
              <a:avLst/>
            </a:prstGeom>
            <a:solidFill>
              <a:srgbClr val="E77A3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6"/>
            <p:cNvSpPr txBox="1"/>
            <p:nvPr/>
          </p:nvSpPr>
          <p:spPr>
            <a:xfrm>
              <a:off x="718886" y="1501954"/>
              <a:ext cx="1338095" cy="7676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25" lIns="11425" spcFirstLastPara="1" rIns="11425" wrap="square" tIns="114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entury Gothic"/>
                <a:buNone/>
              </a:pPr>
              <a:r>
                <a:rPr b="0" i="0" lang="en-IE" sz="9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 makes friends with a nazi    soldier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type="title"/>
          </p:nvPr>
        </p:nvSpPr>
        <p:spPr>
          <a:xfrm>
            <a:off x="442170" y="856180"/>
            <a:ext cx="3420438" cy="11280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entury Gothic"/>
              <a:buNone/>
            </a:pPr>
            <a:r>
              <a:rPr lang="en-IE" sz="3500"/>
              <a:t>WORK TO DO</a:t>
            </a:r>
            <a:endParaRPr/>
          </a:p>
        </p:txBody>
      </p:sp>
      <p:sp>
        <p:nvSpPr>
          <p:cNvPr id="149" name="Google Shape;149;p2"/>
          <p:cNvSpPr txBox="1"/>
          <p:nvPr>
            <p:ph idx="1" type="body"/>
          </p:nvPr>
        </p:nvSpPr>
        <p:spPr>
          <a:xfrm>
            <a:off x="443039" y="2330505"/>
            <a:ext cx="3419569" cy="39795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Copy the following charts into your copy and name moments from the novel which show the following character traits for Felix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Kind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Brave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Mannerly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Creative</a:t>
            </a:r>
            <a:endParaRPr/>
          </a:p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AutoNum type="arabicPeriod"/>
            </a:pPr>
            <a:r>
              <a:rPr b="0" i="0"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Char char="▶"/>
            </a:pPr>
            <a:r>
              <a:rPr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IE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may use the same examples in more than one section</a:t>
            </a:r>
            <a:endParaRPr/>
          </a:p>
          <a:p>
            <a:pPr indent="-199390" lvl="0" marL="285750" rtl="0" algn="l">
              <a:spcBef>
                <a:spcPts val="34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700"/>
          </a:p>
        </p:txBody>
      </p:sp>
      <p:pic>
        <p:nvPicPr>
          <p:cNvPr descr="Classroom sticker progress chart" id="150" name="Google Shape;150;p2"/>
          <p:cNvPicPr preferRelativeResize="0"/>
          <p:nvPr/>
        </p:nvPicPr>
        <p:blipFill rotWithShape="1">
          <a:blip r:embed="rId3">
            <a:alphaModFix/>
          </a:blip>
          <a:srcRect b="0" l="39751" r="2222" t="0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/>
          <p:nvPr/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3"/>
          <p:cNvSpPr/>
          <p:nvPr/>
        </p:nvSpPr>
        <p:spPr>
          <a:xfrm flipH="1" rot="10800000">
            <a:off x="0" y="1"/>
            <a:ext cx="9141618" cy="6857999"/>
          </a:xfrm>
          <a:prstGeom prst="snip1Rect">
            <a:avLst>
              <a:gd fmla="val 38352" name="adj"/>
            </a:avLst>
          </a:prstGeom>
          <a:gradFill>
            <a:gsLst>
              <a:gs pos="0">
                <a:srgbClr val="62D2EF">
                  <a:alpha val="69803"/>
                </a:srgbClr>
              </a:gs>
              <a:gs pos="10000">
                <a:srgbClr val="62D2EF">
                  <a:alpha val="69803"/>
                </a:srgbClr>
              </a:gs>
              <a:gs pos="100000">
                <a:srgbClr val="05578D">
                  <a:alpha val="80000"/>
                </a:srgbClr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3"/>
          <p:cNvSpPr txBox="1"/>
          <p:nvPr>
            <p:ph type="title"/>
          </p:nvPr>
        </p:nvSpPr>
        <p:spPr>
          <a:xfrm>
            <a:off x="513159" y="4487332"/>
            <a:ext cx="64008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 – ADD EXAMPLES FROM NOVEL TO SHOW HIS KINDNESS</a:t>
            </a:r>
            <a:endParaRPr/>
          </a:p>
        </p:txBody>
      </p:sp>
      <p:grpSp>
        <p:nvGrpSpPr>
          <p:cNvPr id="158" name="Google Shape;158;p3"/>
          <p:cNvGrpSpPr/>
          <p:nvPr/>
        </p:nvGrpSpPr>
        <p:grpSpPr>
          <a:xfrm>
            <a:off x="6898081" y="2963333"/>
            <a:ext cx="2236392" cy="3208867"/>
            <a:chOff x="9206969" y="2963333"/>
            <a:chExt cx="2981858" cy="3208867"/>
          </a:xfrm>
        </p:grpSpPr>
        <p:cxnSp>
          <p:nvCxnSpPr>
            <p:cNvPr id="159" name="Google Shape;159;p3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3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3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3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3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" name="Google Shape;164;p3"/>
          <p:cNvGrpSpPr/>
          <p:nvPr/>
        </p:nvGrpSpPr>
        <p:grpSpPr>
          <a:xfrm>
            <a:off x="1873927" y="688165"/>
            <a:ext cx="3679262" cy="3610535"/>
            <a:chOff x="1360768" y="2365"/>
            <a:chExt cx="3679262" cy="3610535"/>
          </a:xfrm>
        </p:grpSpPr>
        <p:sp>
          <p:nvSpPr>
            <p:cNvPr id="165" name="Google Shape;165;p3"/>
            <p:cNvSpPr/>
            <p:nvPr/>
          </p:nvSpPr>
          <p:spPr>
            <a:xfrm>
              <a:off x="2679241" y="1356085"/>
              <a:ext cx="1042317" cy="1042317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 txBox="1"/>
            <p:nvPr/>
          </p:nvSpPr>
          <p:spPr>
            <a:xfrm>
              <a:off x="2831885" y="1508729"/>
              <a:ext cx="737029" cy="7370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en-IE" sz="2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Kind</a:t>
              </a: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 rot="-5400000">
              <a:off x="3090257" y="977309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3"/>
            <p:cNvSpPr txBox="1"/>
            <p:nvPr/>
          </p:nvSpPr>
          <p:spPr>
            <a:xfrm rot="-5400000">
              <a:off x="3123300" y="1081230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731357" y="2365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3"/>
            <p:cNvSpPr txBox="1"/>
            <p:nvPr/>
          </p:nvSpPr>
          <p:spPr>
            <a:xfrm>
              <a:off x="2868736" y="139744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 rot="-2314286">
              <a:off x="3655318" y="1249428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3"/>
            <p:cNvSpPr txBox="1"/>
            <p:nvPr/>
          </p:nvSpPr>
          <p:spPr>
            <a:xfrm rot="-2314286">
              <a:off x="3662527" y="1340908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830483" y="531677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 txBox="1"/>
            <p:nvPr/>
          </p:nvSpPr>
          <p:spPr>
            <a:xfrm>
              <a:off x="3967862" y="669056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 rot="771429">
              <a:off x="3794877" y="1860875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 txBox="1"/>
            <p:nvPr/>
          </p:nvSpPr>
          <p:spPr>
            <a:xfrm rot="771429">
              <a:off x="3795705" y="1924400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01945" y="1721029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4239324" y="1858408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 rot="3857143">
              <a:off x="3403842" y="2351217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 txBox="1"/>
            <p:nvPr/>
          </p:nvSpPr>
          <p:spPr>
            <a:xfrm rot="3857143">
              <a:off x="3422548" y="2392325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3341326" y="2674815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 txBox="1"/>
            <p:nvPr/>
          </p:nvSpPr>
          <p:spPr>
            <a:xfrm>
              <a:off x="3478705" y="2812194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 rot="6942857">
              <a:off x="2776671" y="2351217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 rot="-3857143">
              <a:off x="2824050" y="2392325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2121387" y="2674815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 txBox="1"/>
            <p:nvPr/>
          </p:nvSpPr>
          <p:spPr>
            <a:xfrm>
              <a:off x="2258766" y="2812194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 rot="10028571">
              <a:off x="2385636" y="1860875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 txBox="1"/>
            <p:nvPr/>
          </p:nvSpPr>
          <p:spPr>
            <a:xfrm rot="-771429">
              <a:off x="2450893" y="1924400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360768" y="1721029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1498147" y="1858408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rPr b="0" i="0" lang="en-IE" sz="25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.</a:t>
              </a: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 rot="-8485714">
              <a:off x="2525195" y="1249428"/>
              <a:ext cx="220285" cy="354388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FEFEFE"/>
                </a:gs>
                <a:gs pos="100000">
                  <a:srgbClr val="8A98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 txBox="1"/>
            <p:nvPr/>
          </p:nvSpPr>
          <p:spPr>
            <a:xfrm rot="2314286">
              <a:off x="2584071" y="1340908"/>
              <a:ext cx="154200" cy="2126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entury Gothic"/>
                <a:buNone/>
              </a:pPr>
              <a:r>
                <a:t/>
              </a:r>
              <a:endPara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1632230" y="531677"/>
              <a:ext cx="938085" cy="938085"/>
            </a:xfrm>
            <a:prstGeom prst="ellipse">
              <a:avLst/>
            </a:prstGeom>
            <a:gradFill>
              <a:gsLst>
                <a:gs pos="0">
                  <a:srgbClr val="2EB0DD"/>
                </a:gs>
                <a:gs pos="100000">
                  <a:srgbClr val="0E527D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 txBox="1"/>
            <p:nvPr/>
          </p:nvSpPr>
          <p:spPr>
            <a:xfrm>
              <a:off x="1769609" y="669056"/>
              <a:ext cx="663327" cy="663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1750" lIns="31750" spcFirstLastPara="1" rIns="31750" wrap="square" tIns="31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500"/>
                <a:buFont typeface="Century Gothic"/>
                <a:buNone/>
              </a:pPr>
              <a:r>
                <a:t/>
              </a:r>
              <a:endParaRPr b="0" i="0" sz="2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2D2EF"/>
            </a:gs>
            <a:gs pos="10000">
              <a:srgbClr val="62D2EF"/>
            </a:gs>
            <a:gs pos="100000">
              <a:srgbClr val="05578D"/>
            </a:gs>
          </a:gsLst>
          <a:lin ang="6120000" scaled="0"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rgbClr val="62D2EF"/>
              </a:gs>
              <a:gs pos="10000">
                <a:srgbClr val="62D2EF"/>
              </a:gs>
              <a:gs pos="100000">
                <a:srgbClr val="05578D"/>
              </a:gs>
            </a:gsLst>
            <a:lin ang="612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p4"/>
          <p:cNvSpPr txBox="1"/>
          <p:nvPr>
            <p:ph type="title"/>
          </p:nvPr>
        </p:nvSpPr>
        <p:spPr>
          <a:xfrm>
            <a:off x="513159" y="4487332"/>
            <a:ext cx="6400800" cy="15070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</a:t>
            </a:r>
            <a:endParaRPr/>
          </a:p>
        </p:txBody>
      </p:sp>
      <p:grpSp>
        <p:nvGrpSpPr>
          <p:cNvPr id="201" name="Google Shape;201;p4"/>
          <p:cNvGrpSpPr/>
          <p:nvPr/>
        </p:nvGrpSpPr>
        <p:grpSpPr>
          <a:xfrm>
            <a:off x="6905229" y="2963333"/>
            <a:ext cx="2236395" cy="3208867"/>
            <a:chOff x="9206969" y="2963333"/>
            <a:chExt cx="2981858" cy="3208867"/>
          </a:xfrm>
        </p:grpSpPr>
        <p:cxnSp>
          <p:nvCxnSpPr>
            <p:cNvPr id="202" name="Google Shape;202;p4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3" name="Google Shape;203;p4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4" name="Google Shape;204;p4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5" name="Google Shape;205;p4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4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07" name="Google Shape;207;p4"/>
          <p:cNvGrpSpPr/>
          <p:nvPr/>
        </p:nvGrpSpPr>
        <p:grpSpPr>
          <a:xfrm>
            <a:off x="1878834" y="692403"/>
            <a:ext cx="3669448" cy="3602059"/>
            <a:chOff x="1365675" y="6603"/>
            <a:chExt cx="3669448" cy="3602059"/>
          </a:xfrm>
        </p:grpSpPr>
        <p:sp>
          <p:nvSpPr>
            <p:cNvPr id="208" name="Google Shape;208;p4"/>
            <p:cNvSpPr/>
            <p:nvPr/>
          </p:nvSpPr>
          <p:spPr>
            <a:xfrm>
              <a:off x="2804274" y="1479762"/>
              <a:ext cx="792251" cy="792251"/>
            </a:xfrm>
            <a:prstGeom prst="ellipse">
              <a:avLst/>
            </a:prstGeom>
            <a:gradFill>
              <a:gsLst>
                <a:gs pos="0">
                  <a:srgbClr val="2E6699"/>
                </a:gs>
                <a:gs pos="100000">
                  <a:srgbClr val="002752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4"/>
            <p:cNvSpPr txBox="1"/>
            <p:nvPr/>
          </p:nvSpPr>
          <p:spPr>
            <a:xfrm>
              <a:off x="2920296" y="1595784"/>
              <a:ext cx="560207" cy="5602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Kind</a:t>
              </a: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070149" y="1111075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DD3AE5"/>
                </a:gs>
                <a:gs pos="100000">
                  <a:srgbClr val="8C08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 rot="-5400000">
              <a:off x="3109224" y="1202272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4"/>
            <p:cNvSpPr/>
            <p:nvPr/>
          </p:nvSpPr>
          <p:spPr>
            <a:xfrm>
              <a:off x="2709575" y="6603"/>
              <a:ext cx="981649" cy="981649"/>
            </a:xfrm>
            <a:prstGeom prst="ellipse">
              <a:avLst/>
            </a:prstGeom>
            <a:gradFill>
              <a:gsLst>
                <a:gs pos="0">
                  <a:srgbClr val="DD3AE5"/>
                </a:gs>
                <a:gs pos="100000">
                  <a:srgbClr val="8C08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4"/>
            <p:cNvSpPr txBox="1"/>
            <p:nvPr/>
          </p:nvSpPr>
          <p:spPr>
            <a:xfrm>
              <a:off x="2853334" y="150362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gave Dodie his carrot &amp; his  favourite books</a:t>
              </a: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2314286">
              <a:off x="3566228" y="1349974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8F37E4"/>
                </a:gs>
                <a:gs pos="100000">
                  <a:srgbClr val="730A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 rot="-2314286">
              <a:off x="3574753" y="1426459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6" name="Google Shape;216;p4"/>
            <p:cNvSpPr/>
            <p:nvPr/>
          </p:nvSpPr>
          <p:spPr>
            <a:xfrm>
              <a:off x="3787299" y="525608"/>
              <a:ext cx="981649" cy="981649"/>
            </a:xfrm>
            <a:prstGeom prst="ellipse">
              <a:avLst/>
            </a:prstGeom>
            <a:gradFill>
              <a:gsLst>
                <a:gs pos="0">
                  <a:srgbClr val="8F37E4"/>
                </a:gs>
                <a:gs pos="100000">
                  <a:srgbClr val="730A89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4"/>
            <p:cNvSpPr txBox="1"/>
            <p:nvPr/>
          </p:nvSpPr>
          <p:spPr>
            <a:xfrm>
              <a:off x="3931058" y="669367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never disagrees with Zelda</a:t>
              </a: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771429">
              <a:off x="3688749" y="1886774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4538E2"/>
                </a:gs>
                <a:gs pos="100000">
                  <a:srgbClr val="3F0B8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4"/>
            <p:cNvSpPr txBox="1"/>
            <p:nvPr/>
          </p:nvSpPr>
          <p:spPr>
            <a:xfrm rot="771429">
              <a:off x="3689729" y="1930201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0" name="Google Shape;220;p4"/>
            <p:cNvSpPr/>
            <p:nvPr/>
          </p:nvSpPr>
          <p:spPr>
            <a:xfrm>
              <a:off x="4053474" y="1691800"/>
              <a:ext cx="981649" cy="981649"/>
            </a:xfrm>
            <a:prstGeom prst="ellipse">
              <a:avLst/>
            </a:prstGeom>
            <a:gradFill>
              <a:gsLst>
                <a:gs pos="0">
                  <a:srgbClr val="4538E2"/>
                </a:gs>
                <a:gs pos="100000">
                  <a:srgbClr val="3F0B8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4"/>
            <p:cNvSpPr txBox="1"/>
            <p:nvPr/>
          </p:nvSpPr>
          <p:spPr>
            <a:xfrm>
              <a:off x="4197233" y="1835559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wrote a thank you letter for the people who he stole food , water and clothes</a:t>
              </a: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3857143">
              <a:off x="3345452" y="2317255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55DE1"/>
                </a:gs>
                <a:gs pos="100000">
                  <a:srgbClr val="0E0C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4"/>
            <p:cNvSpPr txBox="1"/>
            <p:nvPr/>
          </p:nvSpPr>
          <p:spPr>
            <a:xfrm rot="3857143">
              <a:off x="3367573" y="2334172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4" name="Google Shape;224;p4"/>
            <p:cNvSpPr/>
            <p:nvPr/>
          </p:nvSpPr>
          <p:spPr>
            <a:xfrm>
              <a:off x="3307666" y="2627013"/>
              <a:ext cx="981649" cy="981649"/>
            </a:xfrm>
            <a:prstGeom prst="ellipse">
              <a:avLst/>
            </a:prstGeom>
            <a:gradFill>
              <a:gsLst>
                <a:gs pos="0">
                  <a:srgbClr val="355DE1"/>
                </a:gs>
                <a:gs pos="100000">
                  <a:srgbClr val="0E0C8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4"/>
            <p:cNvSpPr txBox="1"/>
            <p:nvPr/>
          </p:nvSpPr>
          <p:spPr>
            <a:xfrm>
              <a:off x="3451425" y="2770772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left a thank you letter for Mother Minka</a:t>
              </a: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6942857">
              <a:off x="2794847" y="2317255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48FDF"/>
                </a:gs>
                <a:gs pos="100000">
                  <a:srgbClr val="0D3B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4"/>
            <p:cNvSpPr txBox="1"/>
            <p:nvPr/>
          </p:nvSpPr>
          <p:spPr>
            <a:xfrm rot="-3857143">
              <a:off x="2850876" y="2334172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28" name="Google Shape;228;p4"/>
            <p:cNvSpPr/>
            <p:nvPr/>
          </p:nvSpPr>
          <p:spPr>
            <a:xfrm>
              <a:off x="2111483" y="2627013"/>
              <a:ext cx="981649" cy="981649"/>
            </a:xfrm>
            <a:prstGeom prst="ellipse">
              <a:avLst/>
            </a:prstGeom>
            <a:gradFill>
              <a:gsLst>
                <a:gs pos="0">
                  <a:srgbClr val="348FDF"/>
                </a:gs>
                <a:gs pos="100000">
                  <a:srgbClr val="0D3B83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4"/>
            <p:cNvSpPr txBox="1"/>
            <p:nvPr/>
          </p:nvSpPr>
          <p:spPr>
            <a:xfrm>
              <a:off x="2255242" y="2770772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made rags to wrap around Zelda ’s feet</a:t>
              </a: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10028571">
              <a:off x="2451550" y="1886774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3D3DD"/>
                </a:gs>
                <a:gs pos="100000">
                  <a:srgbClr val="0E68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4"/>
            <p:cNvSpPr txBox="1"/>
            <p:nvPr/>
          </p:nvSpPr>
          <p:spPr>
            <a:xfrm rot="-771429">
              <a:off x="2528720" y="1930201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1365675" y="1691800"/>
              <a:ext cx="981649" cy="981649"/>
            </a:xfrm>
            <a:prstGeom prst="ellipse">
              <a:avLst/>
            </a:prstGeom>
            <a:gradFill>
              <a:gsLst>
                <a:gs pos="0">
                  <a:srgbClr val="33D3DD"/>
                </a:gs>
                <a:gs pos="100000">
                  <a:srgbClr val="0E6881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 txBox="1"/>
            <p:nvPr/>
          </p:nvSpPr>
          <p:spPr>
            <a:xfrm>
              <a:off x="1509434" y="1835559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made up a story to save Zelda from getting shot.</a:t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8485714">
              <a:off x="2574071" y="1349974"/>
              <a:ext cx="260500" cy="260610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1DC95"/>
                </a:gs>
                <a:gs pos="100000">
                  <a:srgbClr val="0E7E6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 txBox="1"/>
            <p:nvPr/>
          </p:nvSpPr>
          <p:spPr>
            <a:xfrm rot="2314286">
              <a:off x="2643696" y="1426459"/>
              <a:ext cx="182350" cy="1563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Century Gothic"/>
                <a:buNone/>
              </a:pPr>
              <a:r>
                <a:t/>
              </a:r>
              <a:endParaRPr b="0" i="0" sz="7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1631851" y="525608"/>
              <a:ext cx="981649" cy="981649"/>
            </a:xfrm>
            <a:prstGeom prst="ellipse">
              <a:avLst/>
            </a:prstGeom>
            <a:gradFill>
              <a:gsLst>
                <a:gs pos="0">
                  <a:srgbClr val="31DC95"/>
                </a:gs>
                <a:gs pos="100000">
                  <a:srgbClr val="0E7E6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 txBox="1"/>
            <p:nvPr/>
          </p:nvSpPr>
          <p:spPr>
            <a:xfrm>
              <a:off x="1775610" y="669367"/>
              <a:ext cx="694131" cy="6941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875" lIns="8875" spcFirstLastPara="1" rIns="8875" wrap="square" tIns="88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700"/>
                <a:buFont typeface="Arial"/>
                <a:buNone/>
              </a:pPr>
              <a:r>
                <a:rPr b="0" i="0" lang="en-IE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gave her a ride on his back when she got tired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484632" rtl="0" algn="l">
              <a:spcBef>
                <a:spcPts val="0"/>
              </a:spcBef>
              <a:spcAft>
                <a:spcPts val="0"/>
              </a:spcAft>
              <a:buClr>
                <a:srgbClr val="6B7492"/>
              </a:buClr>
              <a:buSzPts val="3200"/>
              <a:buFont typeface="Century Gothic"/>
              <a:buNone/>
            </a:pPr>
            <a:r>
              <a:rPr lang="en-IE">
                <a:solidFill>
                  <a:srgbClr val="6B7492"/>
                </a:solidFill>
                <a:highlight>
                  <a:srgbClr val="00FFFF"/>
                </a:highlight>
              </a:rPr>
              <a:t>FELIX (SAME POINTS IN A LIST RATHER THAN MINDMAP)</a:t>
            </a:r>
            <a:endParaRPr/>
          </a:p>
        </p:txBody>
      </p:sp>
      <p:sp>
        <p:nvSpPr>
          <p:cNvPr id="243" name="Google Shape;243;p5"/>
          <p:cNvSpPr txBox="1"/>
          <p:nvPr>
            <p:ph idx="1" type="body"/>
          </p:nvPr>
        </p:nvSpPr>
        <p:spPr>
          <a:xfrm>
            <a:off x="533400" y="53340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80000"/>
              <a:buChar char="▶"/>
            </a:pPr>
            <a:r>
              <a:rPr b="1" lang="en-IE"/>
              <a:t>Kind</a:t>
            </a:r>
            <a:r>
              <a:rPr lang="en-IE"/>
              <a:t> 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Tries to get Mother Minka to give Dodie a bath 1</a:t>
            </a:r>
            <a:r>
              <a:rPr baseline="30000" lang="en-IE" sz="24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IE" sz="2400">
                <a:latin typeface="Arial"/>
                <a:ea typeface="Arial"/>
                <a:cs typeface="Arial"/>
                <a:sym typeface="Arial"/>
              </a:rPr>
              <a:t> as he wants to do something nice for his friend Dodie before he leaves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Saves Jankiel from the torture squad in the bathrooms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Gave the books to Dodie before he left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Asks Mother Minka to give Dodie his soup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Wrote a thank you letter to Mother Minka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Gave some of the rag stuffing in his shoes to Zelda</a:t>
            </a:r>
            <a:endParaRPr/>
          </a:p>
          <a:p>
            <a:pPr indent="-285750" lvl="1" marL="742950" rtl="0" algn="l">
              <a:spcBef>
                <a:spcPts val="972"/>
              </a:spcBef>
              <a:spcAft>
                <a:spcPts val="0"/>
              </a:spcAft>
              <a:buSzPct val="80000"/>
              <a:buChar char="▶"/>
            </a:pPr>
            <a:r>
              <a:rPr lang="en-IE" sz="2400">
                <a:latin typeface="Arial"/>
                <a:ea typeface="Arial"/>
                <a:cs typeface="Arial"/>
                <a:sym typeface="Arial"/>
              </a:rPr>
              <a:t>Carries her on his back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"/>
          <p:cNvSpPr txBox="1"/>
          <p:nvPr>
            <p:ph type="title"/>
          </p:nvPr>
        </p:nvSpPr>
        <p:spPr>
          <a:xfrm>
            <a:off x="457200" y="274638"/>
            <a:ext cx="7400948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Overlock"/>
              <a:buNone/>
            </a:pPr>
            <a:r>
              <a:rPr i="1" lang="en-IE" sz="2800" u="sng">
                <a:solidFill>
                  <a:srgbClr val="002060"/>
                </a:solidFill>
                <a:highlight>
                  <a:srgbClr val="00FFFF"/>
                </a:highlight>
                <a:latin typeface="Overlock"/>
                <a:ea typeface="Overlock"/>
                <a:cs typeface="Overlock"/>
                <a:sym typeface="Overlock"/>
              </a:rPr>
              <a:t>FELIX – NAME THE THINGS HE DOES WHICH SHOW HE IS BRAVE </a:t>
            </a:r>
            <a:endParaRPr/>
          </a:p>
        </p:txBody>
      </p:sp>
      <p:grpSp>
        <p:nvGrpSpPr>
          <p:cNvPr id="249" name="Google Shape;249;p6"/>
          <p:cNvGrpSpPr/>
          <p:nvPr/>
        </p:nvGrpSpPr>
        <p:grpSpPr>
          <a:xfrm>
            <a:off x="2512924" y="1700808"/>
            <a:ext cx="4640955" cy="4641227"/>
            <a:chOff x="1757348" y="0"/>
            <a:chExt cx="4640955" cy="4641227"/>
          </a:xfrm>
        </p:grpSpPr>
        <p:sp>
          <p:nvSpPr>
            <p:cNvPr id="250" name="Google Shape;250;p6"/>
            <p:cNvSpPr/>
            <p:nvPr/>
          </p:nvSpPr>
          <p:spPr>
            <a:xfrm>
              <a:off x="3468577" y="1711500"/>
              <a:ext cx="1220469" cy="1220469"/>
            </a:xfrm>
            <a:prstGeom prst="ellipse">
              <a:avLst/>
            </a:prstGeom>
            <a:gradFill>
              <a:gsLst>
                <a:gs pos="0">
                  <a:srgbClr val="DD3AE5"/>
                </a:gs>
                <a:gs pos="100000">
                  <a:srgbClr val="8C08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6"/>
            <p:cNvSpPr txBox="1"/>
            <p:nvPr/>
          </p:nvSpPr>
          <p:spPr>
            <a:xfrm>
              <a:off x="3647311" y="1890234"/>
              <a:ext cx="863001" cy="86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b="0" i="0" lang="en-IE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Brave</a:t>
              </a:r>
              <a:endParaRPr/>
            </a:p>
          </p:txBody>
        </p:sp>
        <p:sp>
          <p:nvSpPr>
            <p:cNvPr id="252" name="Google Shape;252;p6"/>
            <p:cNvSpPr/>
            <p:nvPr/>
          </p:nvSpPr>
          <p:spPr>
            <a:xfrm rot="-5424489">
              <a:off x="3942633" y="1265870"/>
              <a:ext cx="260269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1DC98"/>
                </a:gs>
                <a:gs pos="100000">
                  <a:srgbClr val="0E7F6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6"/>
            <p:cNvSpPr txBox="1"/>
            <p:nvPr/>
          </p:nvSpPr>
          <p:spPr>
            <a:xfrm rot="5375511">
              <a:off x="3981952" y="1387902"/>
              <a:ext cx="182188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3456384" y="0"/>
              <a:ext cx="1220469" cy="1220469"/>
            </a:xfrm>
            <a:prstGeom prst="ellipse">
              <a:avLst/>
            </a:prstGeom>
            <a:gradFill>
              <a:gsLst>
                <a:gs pos="0">
                  <a:srgbClr val="31DC98"/>
                </a:gs>
                <a:gs pos="100000">
                  <a:srgbClr val="0E7F6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6"/>
            <p:cNvSpPr txBox="1"/>
            <p:nvPr/>
          </p:nvSpPr>
          <p:spPr>
            <a:xfrm>
              <a:off x="3635118" y="178734"/>
              <a:ext cx="863001" cy="86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6" name="Google Shape;256;p6"/>
            <p:cNvSpPr/>
            <p:nvPr/>
          </p:nvSpPr>
          <p:spPr>
            <a:xfrm>
              <a:off x="4796579" y="2114255"/>
              <a:ext cx="259057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6DD4B"/>
                </a:gs>
                <a:gs pos="100000">
                  <a:srgbClr val="11813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6"/>
            <p:cNvSpPr txBox="1"/>
            <p:nvPr/>
          </p:nvSpPr>
          <p:spPr>
            <a:xfrm>
              <a:off x="4796579" y="2197247"/>
              <a:ext cx="181340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177834" y="1711500"/>
              <a:ext cx="1220469" cy="1220469"/>
            </a:xfrm>
            <a:prstGeom prst="ellipse">
              <a:avLst/>
            </a:prstGeom>
            <a:gradFill>
              <a:gsLst>
                <a:gs pos="0">
                  <a:srgbClr val="36DD4B"/>
                </a:gs>
                <a:gs pos="100000">
                  <a:srgbClr val="11813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 txBox="1"/>
            <p:nvPr/>
          </p:nvSpPr>
          <p:spPr>
            <a:xfrm>
              <a:off x="5356568" y="1890234"/>
              <a:ext cx="863001" cy="86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0" name="Google Shape;260;p6"/>
            <p:cNvSpPr/>
            <p:nvPr/>
          </p:nvSpPr>
          <p:spPr>
            <a:xfrm rot="5400000">
              <a:off x="3949282" y="2961552"/>
              <a:ext cx="259057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BDD3B"/>
                </a:gs>
                <a:gs pos="100000">
                  <a:srgbClr val="2283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6"/>
            <p:cNvSpPr txBox="1"/>
            <p:nvPr/>
          </p:nvSpPr>
          <p:spPr>
            <a:xfrm rot="5400000">
              <a:off x="3988141" y="3005686"/>
              <a:ext cx="181340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3468577" y="3420758"/>
              <a:ext cx="1220469" cy="1220469"/>
            </a:xfrm>
            <a:prstGeom prst="ellipse">
              <a:avLst/>
            </a:prstGeom>
            <a:gradFill>
              <a:gsLst>
                <a:gs pos="0">
                  <a:srgbClr val="5BDD3B"/>
                </a:gs>
                <a:gs pos="100000">
                  <a:srgbClr val="2283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 txBox="1"/>
            <p:nvPr/>
          </p:nvSpPr>
          <p:spPr>
            <a:xfrm>
              <a:off x="3647311" y="3599492"/>
              <a:ext cx="863001" cy="86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4" name="Google Shape;264;p6"/>
            <p:cNvSpPr/>
            <p:nvPr/>
          </p:nvSpPr>
          <p:spPr>
            <a:xfrm rot="-10506402">
              <a:off x="3162458" y="2045153"/>
              <a:ext cx="218410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3DC44"/>
                </a:gs>
                <a:gs pos="100000">
                  <a:srgbClr val="5886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6"/>
            <p:cNvSpPr txBox="1"/>
            <p:nvPr/>
          </p:nvSpPr>
          <p:spPr>
            <a:xfrm rot="293598">
              <a:off x="3227862" y="2130940"/>
              <a:ext cx="152887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1757348" y="1500193"/>
              <a:ext cx="1305059" cy="1357320"/>
            </a:xfrm>
            <a:prstGeom prst="ellipse">
              <a:avLst/>
            </a:prstGeom>
            <a:gradFill>
              <a:gsLst>
                <a:gs pos="0">
                  <a:srgbClr val="A3DC44"/>
                </a:gs>
                <a:gs pos="100000">
                  <a:srgbClr val="5886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 txBox="1"/>
            <p:nvPr/>
          </p:nvSpPr>
          <p:spPr>
            <a:xfrm>
              <a:off x="1948469" y="1698968"/>
              <a:ext cx="922817" cy="9597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t/>
              </a:r>
              <a:endParaRPr b="0" i="0" sz="2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7"/>
          <p:cNvSpPr txBox="1"/>
          <p:nvPr>
            <p:ph type="title"/>
          </p:nvPr>
        </p:nvSpPr>
        <p:spPr>
          <a:xfrm>
            <a:off x="457200" y="274638"/>
            <a:ext cx="7400948" cy="1011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Arial"/>
              <a:buNone/>
            </a:pPr>
            <a:r>
              <a:rPr i="1" lang="en-IE" sz="4800" u="sng">
                <a:solidFill>
                  <a:srgbClr val="002060"/>
                </a:solidFill>
                <a:highlight>
                  <a:srgbClr val="00FFFF"/>
                </a:highlight>
                <a:latin typeface="Arial"/>
                <a:ea typeface="Arial"/>
                <a:cs typeface="Arial"/>
                <a:sym typeface="Arial"/>
              </a:rPr>
              <a:t>FELIX  </a:t>
            </a:r>
            <a:endParaRPr/>
          </a:p>
        </p:txBody>
      </p:sp>
      <p:grpSp>
        <p:nvGrpSpPr>
          <p:cNvPr id="273" name="Google Shape;273;p7"/>
          <p:cNvGrpSpPr/>
          <p:nvPr/>
        </p:nvGrpSpPr>
        <p:grpSpPr>
          <a:xfrm>
            <a:off x="1867379" y="1658979"/>
            <a:ext cx="5887571" cy="4897364"/>
            <a:chOff x="1410179" y="-126947"/>
            <a:chExt cx="5887571" cy="4897364"/>
          </a:xfrm>
        </p:grpSpPr>
        <p:sp>
          <p:nvSpPr>
            <p:cNvPr id="274" name="Google Shape;274;p7"/>
            <p:cNvSpPr/>
            <p:nvPr/>
          </p:nvSpPr>
          <p:spPr>
            <a:xfrm>
              <a:off x="3328784" y="1786647"/>
              <a:ext cx="1220469" cy="1220469"/>
            </a:xfrm>
            <a:prstGeom prst="ellipse">
              <a:avLst/>
            </a:prstGeom>
            <a:gradFill>
              <a:gsLst>
                <a:gs pos="0">
                  <a:srgbClr val="DD3AE5"/>
                </a:gs>
                <a:gs pos="100000">
                  <a:srgbClr val="8C086E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 txBox="1"/>
            <p:nvPr/>
          </p:nvSpPr>
          <p:spPr>
            <a:xfrm>
              <a:off x="3507518" y="1965381"/>
              <a:ext cx="863001" cy="8630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7925" lIns="27925" spcFirstLastPara="1" rIns="27925" wrap="square" tIns="279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Century Gothic"/>
                <a:buNone/>
              </a:pPr>
              <a:r>
                <a:rPr b="0" i="0" lang="en-IE" sz="22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Brave</a:t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 rot="-5400000">
              <a:off x="3863639" y="1441208"/>
              <a:ext cx="150759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1DC98"/>
                </a:gs>
                <a:gs pos="100000">
                  <a:srgbClr val="0E7F6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 txBox="1"/>
            <p:nvPr/>
          </p:nvSpPr>
          <p:spPr>
            <a:xfrm rot="-5400000">
              <a:off x="3886253" y="1546814"/>
              <a:ext cx="105531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894889" y="-126947"/>
              <a:ext cx="2088259" cy="1629143"/>
            </a:xfrm>
            <a:prstGeom prst="ellipse">
              <a:avLst/>
            </a:prstGeom>
            <a:gradFill>
              <a:gsLst>
                <a:gs pos="0">
                  <a:srgbClr val="31DC98"/>
                </a:gs>
                <a:gs pos="100000">
                  <a:srgbClr val="0E7F68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 txBox="1"/>
            <p:nvPr/>
          </p:nvSpPr>
          <p:spPr>
            <a:xfrm>
              <a:off x="3200707" y="111635"/>
              <a:ext cx="1476623" cy="1151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E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ran away to look for his parents on his own </a:t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4671157" y="2189402"/>
              <a:ext cx="293676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36DD4B"/>
                </a:gs>
                <a:gs pos="100000">
                  <a:srgbClr val="11813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 txBox="1"/>
            <p:nvPr/>
          </p:nvSpPr>
          <p:spPr>
            <a:xfrm>
              <a:off x="4671157" y="2272394"/>
              <a:ext cx="205573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5103359" y="1688064"/>
              <a:ext cx="2194391" cy="1417636"/>
            </a:xfrm>
            <a:prstGeom prst="ellipse">
              <a:avLst/>
            </a:prstGeom>
            <a:gradFill>
              <a:gsLst>
                <a:gs pos="0">
                  <a:srgbClr val="36DD4B"/>
                </a:gs>
                <a:gs pos="100000">
                  <a:srgbClr val="11813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 txBox="1"/>
            <p:nvPr/>
          </p:nvSpPr>
          <p:spPr>
            <a:xfrm>
              <a:off x="5424720" y="1895672"/>
              <a:ext cx="1551669" cy="10024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E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Felix saved Jankiel when he was bullied </a:t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 rot="5400000">
              <a:off x="3823811" y="3010489"/>
              <a:ext cx="230415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5BDD3B"/>
                </a:gs>
                <a:gs pos="100000">
                  <a:srgbClr val="2283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 txBox="1"/>
            <p:nvPr/>
          </p:nvSpPr>
          <p:spPr>
            <a:xfrm rot="5400000">
              <a:off x="3858373" y="3058919"/>
              <a:ext cx="161291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867459" y="3441863"/>
              <a:ext cx="2143119" cy="1328554"/>
            </a:xfrm>
            <a:prstGeom prst="ellipse">
              <a:avLst/>
            </a:prstGeom>
            <a:gradFill>
              <a:gsLst>
                <a:gs pos="0">
                  <a:srgbClr val="5BDD3B"/>
                </a:gs>
                <a:gs pos="100000">
                  <a:srgbClr val="22831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 txBox="1"/>
            <p:nvPr/>
          </p:nvSpPr>
          <p:spPr>
            <a:xfrm>
              <a:off x="3181312" y="3636425"/>
              <a:ext cx="1515413" cy="9394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0300" lIns="20300" spcFirstLastPara="1" rIns="20300" wrap="square" tIns="20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Arial"/>
                <a:buNone/>
              </a:pPr>
              <a:r>
                <a:rPr b="0" i="0" lang="en-IE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 saved a girl from the burning house </a:t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 rot="-10506402">
              <a:off x="3177002" y="2128834"/>
              <a:ext cx="109088" cy="414959"/>
            </a:xfrm>
            <a:prstGeom prst="rightArrow">
              <a:avLst>
                <a:gd fmla="val 60000" name="adj1"/>
                <a:gd fmla="val 50000" name="adj2"/>
              </a:avLst>
            </a:prstGeom>
            <a:gradFill>
              <a:gsLst>
                <a:gs pos="0">
                  <a:srgbClr val="A3DC44"/>
                </a:gs>
                <a:gs pos="100000">
                  <a:srgbClr val="5886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 txBox="1"/>
            <p:nvPr/>
          </p:nvSpPr>
          <p:spPr>
            <a:xfrm rot="293598">
              <a:off x="3209668" y="2213222"/>
              <a:ext cx="76362" cy="2489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410179" y="1499061"/>
              <a:ext cx="1719812" cy="1509879"/>
            </a:xfrm>
            <a:prstGeom prst="ellipse">
              <a:avLst/>
            </a:prstGeom>
            <a:gradFill>
              <a:gsLst>
                <a:gs pos="0">
                  <a:srgbClr val="A3DC44"/>
                </a:gs>
                <a:gs pos="100000">
                  <a:srgbClr val="588617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 txBox="1"/>
            <p:nvPr/>
          </p:nvSpPr>
          <p:spPr>
            <a:xfrm>
              <a:off x="1662040" y="1720178"/>
              <a:ext cx="1216090" cy="106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rPr b="0" i="0" lang="en-IE" sz="18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He saved Zelda from the soldier 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B7492"/>
              </a:buClr>
              <a:buSzPts val="3200"/>
              <a:buFont typeface="Century Gothic"/>
              <a:buNone/>
            </a:pPr>
            <a:r>
              <a:rPr lang="en-IE">
                <a:solidFill>
                  <a:srgbClr val="6B7492"/>
                </a:solidFill>
                <a:highlight>
                  <a:srgbClr val="00FFFF"/>
                </a:highlight>
              </a:rPr>
              <a:t>FELIX</a:t>
            </a:r>
            <a:endParaRPr>
              <a:highlight>
                <a:srgbClr val="00FFFF"/>
              </a:highlight>
            </a:endParaRPr>
          </a:p>
        </p:txBody>
      </p:sp>
      <p:sp>
        <p:nvSpPr>
          <p:cNvPr id="297" name="Google Shape;297;p8"/>
          <p:cNvSpPr txBox="1"/>
          <p:nvPr>
            <p:ph idx="1" type="body"/>
          </p:nvPr>
        </p:nvSpPr>
        <p:spPr>
          <a:xfrm>
            <a:off x="533400" y="533400"/>
            <a:ext cx="6554867" cy="37676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600"/>
              <a:buFont typeface="Noto Sans Symbols"/>
              <a:buNone/>
            </a:pPr>
            <a:r>
              <a:rPr b="1" lang="en-IE"/>
              <a:t>Brave/Courageous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Stands up to Torture squad in the orphanage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Decides to leave the orphanage and save his parents’ books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Walks alone through the forest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Saves a little girl called Zelda from a burning house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600"/>
              <a:buChar char="▶"/>
            </a:pPr>
            <a:r>
              <a:rPr lang="en-IE"/>
              <a:t>Stands up to the Nazi soldier p61</a:t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84150" lvl="0" marL="28575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"/>
          <p:cNvSpPr txBox="1"/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</a:pPr>
            <a:r>
              <a:rPr lang="en-IE"/>
              <a:t>FELIX</a:t>
            </a:r>
            <a:endParaRPr/>
          </a:p>
        </p:txBody>
      </p:sp>
      <p:grpSp>
        <p:nvGrpSpPr>
          <p:cNvPr id="303" name="Google Shape;303;p9"/>
          <p:cNvGrpSpPr/>
          <p:nvPr/>
        </p:nvGrpSpPr>
        <p:grpSpPr>
          <a:xfrm>
            <a:off x="750348" y="450507"/>
            <a:ext cx="6337839" cy="3004882"/>
            <a:chOff x="216948" y="-82893"/>
            <a:chExt cx="6337839" cy="3004882"/>
          </a:xfrm>
        </p:grpSpPr>
        <p:sp>
          <p:nvSpPr>
            <p:cNvPr id="304" name="Google Shape;304;p9"/>
            <p:cNvSpPr/>
            <p:nvPr/>
          </p:nvSpPr>
          <p:spPr>
            <a:xfrm>
              <a:off x="2112593" y="1354619"/>
              <a:ext cx="1905593" cy="1403967"/>
            </a:xfrm>
            <a:prstGeom prst="ellipse">
              <a:avLst/>
            </a:prstGeom>
            <a:solidFill>
              <a:srgbClr val="689E1C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9"/>
            <p:cNvSpPr txBox="1"/>
            <p:nvPr/>
          </p:nvSpPr>
          <p:spPr>
            <a:xfrm>
              <a:off x="2391661" y="1560225"/>
              <a:ext cx="1347457" cy="9927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rPr b="0" i="0" lang="en-IE" sz="2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Mannerly</a:t>
              </a: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 rot="-5490085">
              <a:off x="2971606" y="1016651"/>
              <a:ext cx="143874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E77A3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9"/>
            <p:cNvSpPr txBox="1"/>
            <p:nvPr/>
          </p:nvSpPr>
          <p:spPr>
            <a:xfrm rot="5309915">
              <a:off x="2993752" y="1120819"/>
              <a:ext cx="100712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2071800" y="-82893"/>
              <a:ext cx="1905593" cy="1166351"/>
            </a:xfrm>
            <a:prstGeom prst="ellipse">
              <a:avLst/>
            </a:prstGeom>
            <a:solidFill>
              <a:srgbClr val="E77A35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9"/>
            <p:cNvSpPr txBox="1"/>
            <p:nvPr/>
          </p:nvSpPr>
          <p:spPr>
            <a:xfrm>
              <a:off x="2350868" y="87915"/>
              <a:ext cx="1347457" cy="82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0" name="Google Shape;310;p9"/>
            <p:cNvSpPr/>
            <p:nvPr/>
          </p:nvSpPr>
          <p:spPr>
            <a:xfrm rot="87441">
              <a:off x="4157520" y="1882193"/>
              <a:ext cx="337275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24B9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9"/>
            <p:cNvSpPr txBox="1"/>
            <p:nvPr/>
          </p:nvSpPr>
          <p:spPr>
            <a:xfrm rot="87441">
              <a:off x="4157536" y="1963500"/>
              <a:ext cx="236093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4653348" y="1320391"/>
              <a:ext cx="1901439" cy="1601598"/>
            </a:xfrm>
            <a:prstGeom prst="ellipse">
              <a:avLst/>
            </a:prstGeom>
            <a:solidFill>
              <a:srgbClr val="24B9DD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4931807" y="1554940"/>
              <a:ext cx="1344521" cy="11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4" name="Google Shape;314;p9"/>
            <p:cNvSpPr/>
            <p:nvPr/>
          </p:nvSpPr>
          <p:spPr>
            <a:xfrm rot="10791684">
              <a:off x="1849096" y="1852834"/>
              <a:ext cx="186208" cy="412970"/>
            </a:xfrm>
            <a:prstGeom prst="rightArrow">
              <a:avLst>
                <a:gd fmla="val 60000" name="adj1"/>
                <a:gd fmla="val 50000" name="adj2"/>
              </a:avLst>
            </a:prstGeom>
            <a:solidFill>
              <a:srgbClr val="C323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9"/>
            <p:cNvSpPr txBox="1"/>
            <p:nvPr/>
          </p:nvSpPr>
          <p:spPr>
            <a:xfrm rot="-8316">
              <a:off x="1904958" y="1935360"/>
              <a:ext cx="130346" cy="2477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entury Gothic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216948" y="1315921"/>
              <a:ext cx="1544316" cy="1491407"/>
            </a:xfrm>
            <a:prstGeom prst="ellipse">
              <a:avLst/>
            </a:prstGeom>
            <a:solidFill>
              <a:srgbClr val="C32324"/>
            </a:solidFill>
            <a:ln cap="rnd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9"/>
            <p:cNvSpPr txBox="1"/>
            <p:nvPr/>
          </p:nvSpPr>
          <p:spPr>
            <a:xfrm>
              <a:off x="443108" y="1534332"/>
              <a:ext cx="1091996" cy="10545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entury Gothic"/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ce">
  <a:themeElements>
    <a:clrScheme name="Slice">
      <a:dk1>
        <a:srgbClr val="000000"/>
      </a:dk1>
      <a:lt1>
        <a:srgbClr val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2017-09-18T11:09:05Z</dcterms:created>
  <dc:creator>15FarahA</dc:creator>
</cp:coreProperties>
</file>