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57d3b1fb76_0_0: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7d3b1fb76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7d3b1fb76_0_6: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7d3b1fb76_0_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7d3b1fb76_0_12: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57d3b1fb76_0_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57d3b1fb76_0_18: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7d3b1fb76_0_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760f9b5c9_0_0: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760f9b5c9_0_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760f9b5c9_0_6:notes"/>
          <p:cNvSpPr/>
          <p:nvPr>
            <p:ph idx="2" type="sldImg"/>
          </p:nvPr>
        </p:nvSpPr>
        <p:spPr>
          <a:xfrm>
            <a:off x="1524300" y="514350"/>
            <a:ext cx="6096300" cy="25716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760f9b5c9_0_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44500" y="502920"/>
            <a:ext cx="8255000" cy="16148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rgbClr val="3F3F4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444500" y="1835619"/>
            <a:ext cx="8255000" cy="412369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1" name="Shape 21"/>
        <p:cNvGrpSpPr/>
        <p:nvPr/>
      </p:nvGrpSpPr>
      <p:grpSpPr>
        <a:xfrm>
          <a:off x="0" y="0"/>
          <a:ext cx="0" cy="0"/>
          <a:chOff x="0" y="0"/>
          <a:chExt cx="0" cy="0"/>
        </a:xfrm>
      </p:grpSpPr>
      <p:sp>
        <p:nvSpPr>
          <p:cNvPr id="22" name="Google Shape;22;p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5" name="Shape 25"/>
        <p:cNvGrpSpPr/>
        <p:nvPr/>
      </p:nvGrpSpPr>
      <p:grpSpPr>
        <a:xfrm>
          <a:off x="0" y="0"/>
          <a:ext cx="0" cy="0"/>
          <a:chOff x="0" y="0"/>
          <a:chExt cx="0" cy="0"/>
        </a:xfrm>
      </p:grpSpPr>
      <p:sp>
        <p:nvSpPr>
          <p:cNvPr id="26" name="Google Shape;26;p4"/>
          <p:cNvSpPr txBox="1"/>
          <p:nvPr>
            <p:ph type="title"/>
          </p:nvPr>
        </p:nvSpPr>
        <p:spPr>
          <a:xfrm>
            <a:off x="444500" y="502920"/>
            <a:ext cx="8255000" cy="16148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rgbClr val="3F3F4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0" name="Shape 30"/>
        <p:cNvGrpSpPr/>
        <p:nvPr/>
      </p:nvGrpSpPr>
      <p:grpSpPr>
        <a:xfrm>
          <a:off x="0" y="0"/>
          <a:ext cx="0" cy="0"/>
          <a:chOff x="0" y="0"/>
          <a:chExt cx="0" cy="0"/>
        </a:xfrm>
      </p:grpSpPr>
      <p:sp>
        <p:nvSpPr>
          <p:cNvPr id="31" name="Google Shape;31;p5"/>
          <p:cNvSpPr txBox="1"/>
          <p:nvPr>
            <p:ph type="ctrTitle"/>
          </p:nvPr>
        </p:nvSpPr>
        <p:spPr>
          <a:xfrm>
            <a:off x="444500" y="826326"/>
            <a:ext cx="8255000" cy="57404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6" name="Shape 36"/>
        <p:cNvGrpSpPr/>
        <p:nvPr/>
      </p:nvGrpSpPr>
      <p:grpSpPr>
        <a:xfrm>
          <a:off x="0" y="0"/>
          <a:ext cx="0" cy="0"/>
          <a:chOff x="0" y="0"/>
          <a:chExt cx="0" cy="0"/>
        </a:xfrm>
      </p:grpSpPr>
      <p:sp>
        <p:nvSpPr>
          <p:cNvPr id="37" name="Google Shape;37;p6"/>
          <p:cNvSpPr txBox="1"/>
          <p:nvPr>
            <p:ph type="title"/>
          </p:nvPr>
        </p:nvSpPr>
        <p:spPr>
          <a:xfrm>
            <a:off x="444500" y="502920"/>
            <a:ext cx="8255000" cy="161480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400">
                <a:solidFill>
                  <a:srgbClr val="3F3F4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6"/>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0"/>
            <a:ext cx="9144000" cy="685800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1"/>
          <p:cNvSpPr/>
          <p:nvPr/>
        </p:nvSpPr>
        <p:spPr>
          <a:xfrm>
            <a:off x="7142480" y="6631304"/>
            <a:ext cx="2001520" cy="228600"/>
          </a:xfrm>
          <a:custGeom>
            <a:rect b="b" l="l" r="r" t="t"/>
            <a:pathLst>
              <a:path extrusionOk="0" h="228600" w="2001520">
                <a:moveTo>
                  <a:pt x="1581912" y="0"/>
                </a:moveTo>
                <a:lnTo>
                  <a:pt x="0" y="0"/>
                </a:lnTo>
                <a:lnTo>
                  <a:pt x="0" y="228587"/>
                </a:lnTo>
                <a:lnTo>
                  <a:pt x="1581912" y="228587"/>
                </a:lnTo>
                <a:lnTo>
                  <a:pt x="1581912" y="0"/>
                </a:lnTo>
                <a:close/>
              </a:path>
              <a:path extrusionOk="0" h="228600" w="2001520">
                <a:moveTo>
                  <a:pt x="2001520" y="0"/>
                </a:moveTo>
                <a:lnTo>
                  <a:pt x="1620520" y="0"/>
                </a:lnTo>
                <a:lnTo>
                  <a:pt x="1620520" y="228587"/>
                </a:lnTo>
                <a:lnTo>
                  <a:pt x="2001520" y="228587"/>
                </a:lnTo>
                <a:lnTo>
                  <a:pt x="2001520" y="0"/>
                </a:lnTo>
                <a:close/>
              </a:path>
            </a:pathLst>
          </a:custGeom>
          <a:solidFill>
            <a:srgbClr val="FFFFFF">
              <a:alpha val="3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1"/>
          <p:cNvSpPr/>
          <p:nvPr/>
        </p:nvSpPr>
        <p:spPr>
          <a:xfrm>
            <a:off x="0" y="6631304"/>
            <a:ext cx="7101840" cy="228600"/>
          </a:xfrm>
          <a:custGeom>
            <a:rect b="b" l="l" r="r" t="t"/>
            <a:pathLst>
              <a:path extrusionOk="0" h="228600" w="7101840">
                <a:moveTo>
                  <a:pt x="7101840" y="0"/>
                </a:moveTo>
                <a:lnTo>
                  <a:pt x="0" y="0"/>
                </a:lnTo>
                <a:lnTo>
                  <a:pt x="0" y="228599"/>
                </a:lnTo>
                <a:lnTo>
                  <a:pt x="7101840" y="228599"/>
                </a:lnTo>
                <a:lnTo>
                  <a:pt x="7101840" y="0"/>
                </a:lnTo>
                <a:close/>
              </a:path>
            </a:pathLst>
          </a:custGeom>
          <a:solidFill>
            <a:srgbClr val="FFFFFF">
              <a:alpha val="2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1"/>
          <p:cNvSpPr/>
          <p:nvPr/>
        </p:nvSpPr>
        <p:spPr>
          <a:xfrm>
            <a:off x="0" y="0"/>
            <a:ext cx="9144000" cy="4572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1"/>
          <p:cNvSpPr txBox="1"/>
          <p:nvPr>
            <p:ph type="title"/>
          </p:nvPr>
        </p:nvSpPr>
        <p:spPr>
          <a:xfrm>
            <a:off x="444500" y="502920"/>
            <a:ext cx="8255000" cy="161480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400" u="none" cap="none" strike="noStrike">
                <a:solidFill>
                  <a:srgbClr val="3F3F4D"/>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44500" y="1835619"/>
            <a:ext cx="8255000" cy="412369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b="0" u="none"/>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www.youtube.com/watch?v=3isQI0nXQRE" TargetMode="Externa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www.youtube.com/watch?v=OYxyhXHiae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www.youtube.com/watch?v=5_j3NrcDiS4" TargetMode="Externa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hyperlink" Target="http://www.youtube.com/watch?v=3WefCysLu8g" TargetMode="External"/><Relationship Id="rId4" Type="http://schemas.openxmlformats.org/officeDocument/2006/relationships/image" Target="../media/image1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sp>
        <p:nvSpPr>
          <p:cNvPr id="47" name="Google Shape;47;p7"/>
          <p:cNvSpPr/>
          <p:nvPr/>
        </p:nvSpPr>
        <p:spPr>
          <a:xfrm>
            <a:off x="31845" y="0"/>
            <a:ext cx="9144000" cy="6858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8" name="Google Shape;48;p7"/>
          <p:cNvGrpSpPr/>
          <p:nvPr/>
        </p:nvGrpSpPr>
        <p:grpSpPr>
          <a:xfrm>
            <a:off x="0" y="0"/>
            <a:ext cx="9144000" cy="6858952"/>
            <a:chOff x="0" y="0"/>
            <a:chExt cx="9144000" cy="6858952"/>
          </a:xfrm>
        </p:grpSpPr>
        <p:sp>
          <p:nvSpPr>
            <p:cNvPr id="49" name="Google Shape;49;p7"/>
            <p:cNvSpPr/>
            <p:nvPr/>
          </p:nvSpPr>
          <p:spPr>
            <a:xfrm>
              <a:off x="7754111" y="0"/>
              <a:ext cx="1389888" cy="685799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7"/>
            <p:cNvSpPr/>
            <p:nvPr/>
          </p:nvSpPr>
          <p:spPr>
            <a:xfrm>
              <a:off x="7813040" y="6630351"/>
              <a:ext cx="1330960" cy="228600"/>
            </a:xfrm>
            <a:custGeom>
              <a:rect b="b" l="l" r="r" t="t"/>
              <a:pathLst>
                <a:path extrusionOk="0" h="228600" w="1330959">
                  <a:moveTo>
                    <a:pt x="1330959" y="0"/>
                  </a:moveTo>
                  <a:lnTo>
                    <a:pt x="0" y="0"/>
                  </a:lnTo>
                  <a:lnTo>
                    <a:pt x="0" y="228600"/>
                  </a:lnTo>
                  <a:lnTo>
                    <a:pt x="1330959" y="228600"/>
                  </a:lnTo>
                  <a:lnTo>
                    <a:pt x="1330959" y="0"/>
                  </a:lnTo>
                  <a:close/>
                </a:path>
              </a:pathLst>
            </a:custGeom>
            <a:solidFill>
              <a:srgbClr val="FFFFFF">
                <a:alpha val="3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7"/>
            <p:cNvSpPr/>
            <p:nvPr/>
          </p:nvSpPr>
          <p:spPr>
            <a:xfrm>
              <a:off x="0" y="6630352"/>
              <a:ext cx="7743825" cy="228600"/>
            </a:xfrm>
            <a:custGeom>
              <a:rect b="b" l="l" r="r" t="t"/>
              <a:pathLst>
                <a:path extrusionOk="0" h="228600" w="7743825">
                  <a:moveTo>
                    <a:pt x="6096000" y="0"/>
                  </a:moveTo>
                  <a:lnTo>
                    <a:pt x="0" y="0"/>
                  </a:lnTo>
                  <a:lnTo>
                    <a:pt x="0" y="228587"/>
                  </a:lnTo>
                  <a:lnTo>
                    <a:pt x="6096000" y="228587"/>
                  </a:lnTo>
                  <a:lnTo>
                    <a:pt x="6096000" y="0"/>
                  </a:lnTo>
                  <a:close/>
                </a:path>
                <a:path extrusionOk="0" h="228600" w="7743825">
                  <a:moveTo>
                    <a:pt x="7743825" y="0"/>
                  </a:moveTo>
                  <a:lnTo>
                    <a:pt x="6134100" y="0"/>
                  </a:lnTo>
                  <a:lnTo>
                    <a:pt x="6134100" y="228587"/>
                  </a:lnTo>
                  <a:lnTo>
                    <a:pt x="7743825" y="228587"/>
                  </a:lnTo>
                  <a:lnTo>
                    <a:pt x="7743825" y="0"/>
                  </a:lnTo>
                  <a:close/>
                </a:path>
              </a:pathLst>
            </a:custGeom>
            <a:solidFill>
              <a:srgbClr val="FFFFFF">
                <a:alpha val="3019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2" name="Google Shape;52;p7"/>
          <p:cNvSpPr txBox="1"/>
          <p:nvPr>
            <p:ph type="title"/>
          </p:nvPr>
        </p:nvSpPr>
        <p:spPr>
          <a:xfrm>
            <a:off x="444500" y="1114870"/>
            <a:ext cx="4726940" cy="1951816"/>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4200"/>
              <a:t>Working with  Cinematic Techniques</a:t>
            </a:r>
            <a:endParaRPr sz="4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ctrTitle"/>
          </p:nvPr>
        </p:nvSpPr>
        <p:spPr>
          <a:xfrm>
            <a:off x="444500" y="826326"/>
            <a:ext cx="82551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112" name="Google Shape;112;p16"/>
          <p:cNvSpPr txBox="1"/>
          <p:nvPr>
            <p:ph idx="1" type="subTitle"/>
          </p:nvPr>
        </p:nvSpPr>
        <p:spPr>
          <a:xfrm>
            <a:off x="1371600" y="3840480"/>
            <a:ext cx="64008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descr="Back to the Future (1985)&#10; 116 min  -  Adventure | Comedy | Sci-Fi  -   3 July 1985 (USA)&#10;8.5 Your rating:   -/10   Ratings: 8.5/10 from 338,141 users   &#10;Reviews: 626 user | 139 critic&#10;In 1985, Doc Brown invents time travel; in 1955, Marty McFly accidentally prevents his parents from meeting, putting his own existence at stake.&#10;&#10;Director: Robert Zemeckis&#10;Writers: Robert Zemeckis, Bob Gale&#10;Stars: Michael J. Fox, Christopher Lloyd and Lea Thompson&#10;&#10;http://www.imdb.com/title/tt0088763/" id="113" name="Google Shape;113;p16" title="Back To The Future 1985 -- OPENING TITLE SEQUENCE">
            <a:hlinkClick r:id="rId3"/>
          </p:cNvPr>
          <p:cNvPicPr preferRelativeResize="0"/>
          <p:nvPr/>
        </p:nvPicPr>
        <p:blipFill>
          <a:blip r:embed="rId4">
            <a:alphaModFix/>
          </a:blip>
          <a:stretch>
            <a:fillRect/>
          </a:stretch>
        </p:blipFill>
        <p:spPr>
          <a:xfrm>
            <a:off x="1925875" y="1712096"/>
            <a:ext cx="6045250" cy="4533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444500" y="502920"/>
            <a:ext cx="8255000" cy="1614805"/>
          </a:xfrm>
          <a:prstGeom prst="rect">
            <a:avLst/>
          </a:prstGeom>
          <a:noFill/>
          <a:ln>
            <a:noFill/>
          </a:ln>
        </p:spPr>
        <p:txBody>
          <a:bodyPr anchorCtr="0" anchor="t" bIns="0" lIns="0" spcFirstLastPara="1" rIns="0" wrap="square" tIns="431800">
            <a:spAutoFit/>
          </a:bodyPr>
          <a:lstStyle/>
          <a:p>
            <a:pPr indent="0" lvl="0" marL="12700" marR="5080" rtl="0" algn="l">
              <a:lnSpc>
                <a:spcPct val="100000"/>
              </a:lnSpc>
              <a:spcBef>
                <a:spcPts val="0"/>
              </a:spcBef>
              <a:spcAft>
                <a:spcPts val="0"/>
              </a:spcAft>
              <a:buNone/>
            </a:pPr>
            <a:r>
              <a:rPr b="1" lang="en-US" sz="3200">
                <a:latin typeface="Arial"/>
                <a:ea typeface="Arial"/>
                <a:cs typeface="Arial"/>
                <a:sym typeface="Arial"/>
              </a:rPr>
              <a:t>EXTREME CLOSE UP – </a:t>
            </a:r>
            <a:r>
              <a:rPr lang="en-US" sz="3200"/>
              <a:t>the image being shot is a  </a:t>
            </a:r>
            <a:r>
              <a:rPr lang="en-US" sz="3200">
                <a:solidFill>
                  <a:srgbClr val="FF0000"/>
                </a:solidFill>
              </a:rPr>
              <a:t>part of a whole</a:t>
            </a:r>
            <a:r>
              <a:rPr lang="en-US" sz="3200"/>
              <a:t>, such as an eye or a hand</a:t>
            </a:r>
            <a:endParaRPr sz="3200">
              <a:latin typeface="Arial"/>
              <a:ea typeface="Arial"/>
              <a:cs typeface="Arial"/>
              <a:sym typeface="Arial"/>
            </a:endParaRPr>
          </a:p>
        </p:txBody>
      </p:sp>
      <p:sp>
        <p:nvSpPr>
          <p:cNvPr id="119" name="Google Shape;119;p17"/>
          <p:cNvSpPr/>
          <p:nvPr/>
        </p:nvSpPr>
        <p:spPr>
          <a:xfrm>
            <a:off x="1447800" y="2209794"/>
            <a:ext cx="5924550" cy="382403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44500" y="502920"/>
            <a:ext cx="8014970" cy="1614805"/>
          </a:xfrm>
          <a:prstGeom prst="rect">
            <a:avLst/>
          </a:prstGeom>
          <a:noFill/>
          <a:ln>
            <a:noFill/>
          </a:ln>
        </p:spPr>
        <p:txBody>
          <a:bodyPr anchorCtr="0" anchor="t" bIns="0" lIns="0" spcFirstLastPara="1" rIns="0" wrap="square" tIns="11425">
            <a:spAutoFit/>
          </a:bodyPr>
          <a:lstStyle/>
          <a:p>
            <a:pPr indent="0" lvl="0" marL="12700" marR="5080" rtl="0" algn="l">
              <a:lnSpc>
                <a:spcPct val="100200"/>
              </a:lnSpc>
              <a:spcBef>
                <a:spcPts val="0"/>
              </a:spcBef>
              <a:spcAft>
                <a:spcPts val="0"/>
              </a:spcAft>
              <a:buNone/>
            </a:pPr>
            <a:r>
              <a:rPr b="1" lang="en-US" sz="3200">
                <a:latin typeface="Arial"/>
                <a:ea typeface="Arial"/>
                <a:cs typeface="Arial"/>
                <a:sym typeface="Arial"/>
              </a:rPr>
              <a:t>TWO SHOT – </a:t>
            </a:r>
            <a:r>
              <a:rPr lang="en-US"/>
              <a:t>a scene between two people shot exclusively  from an angle that </a:t>
            </a:r>
            <a:r>
              <a:rPr lang="en-US">
                <a:solidFill>
                  <a:srgbClr val="FF0000"/>
                </a:solidFill>
              </a:rPr>
              <a:t>includes both characters more or less equally.  </a:t>
            </a:r>
            <a:r>
              <a:rPr lang="en-US"/>
              <a:t>It is used in love scenes </a:t>
            </a:r>
            <a:r>
              <a:rPr lang="en-US">
                <a:solidFill>
                  <a:srgbClr val="FF0000"/>
                </a:solidFill>
              </a:rPr>
              <a:t>where the interaction between two  characters is important.</a:t>
            </a:r>
            <a:endParaRPr sz="3200">
              <a:latin typeface="Arial"/>
              <a:ea typeface="Arial"/>
              <a:cs typeface="Arial"/>
              <a:sym typeface="Arial"/>
            </a:endParaRPr>
          </a:p>
        </p:txBody>
      </p:sp>
      <p:sp>
        <p:nvSpPr>
          <p:cNvPr id="125" name="Google Shape;125;p18"/>
          <p:cNvSpPr/>
          <p:nvPr/>
        </p:nvSpPr>
        <p:spPr>
          <a:xfrm>
            <a:off x="1752600" y="2514587"/>
            <a:ext cx="5393270" cy="25281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18"/>
          <p:cNvSpPr txBox="1"/>
          <p:nvPr/>
        </p:nvSpPr>
        <p:spPr>
          <a:xfrm>
            <a:off x="4955540" y="5430520"/>
            <a:ext cx="24707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From the movie “Tangled”</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44500" y="502920"/>
            <a:ext cx="8255000" cy="1614805"/>
          </a:xfrm>
          <a:prstGeom prst="rect">
            <a:avLst/>
          </a:prstGeom>
          <a:noFill/>
          <a:ln>
            <a:noFill/>
          </a:ln>
        </p:spPr>
        <p:txBody>
          <a:bodyPr anchorCtr="0" anchor="t" bIns="0" lIns="0" spcFirstLastPara="1" rIns="0" wrap="square" tIns="154925">
            <a:spAutoFit/>
          </a:bodyPr>
          <a:lstStyle/>
          <a:p>
            <a:pPr indent="0" lvl="0" marL="12700" marR="5080" rtl="0" algn="l">
              <a:lnSpc>
                <a:spcPct val="100499"/>
              </a:lnSpc>
              <a:spcBef>
                <a:spcPts val="0"/>
              </a:spcBef>
              <a:spcAft>
                <a:spcPts val="0"/>
              </a:spcAft>
              <a:buNone/>
            </a:pPr>
            <a:r>
              <a:rPr b="1" lang="en-US" sz="3200">
                <a:latin typeface="Arial"/>
                <a:ea typeface="Arial"/>
                <a:cs typeface="Arial"/>
                <a:sym typeface="Arial"/>
              </a:rPr>
              <a:t>EYE LEVEL – </a:t>
            </a:r>
            <a:r>
              <a:rPr lang="en-US"/>
              <a:t>a shot taken from normal height; that is, the  </a:t>
            </a:r>
            <a:r>
              <a:rPr lang="en-US">
                <a:solidFill>
                  <a:srgbClr val="FF0000"/>
                </a:solidFill>
              </a:rPr>
              <a:t>character’s eye level</a:t>
            </a:r>
            <a:r>
              <a:rPr lang="en-US"/>
              <a:t>. Ninety to ninety-five percent of the shots  seen are eye level, because it is the </a:t>
            </a:r>
            <a:r>
              <a:rPr lang="en-US">
                <a:solidFill>
                  <a:srgbClr val="FF0000"/>
                </a:solidFill>
              </a:rPr>
              <a:t>most natural angle.</a:t>
            </a:r>
            <a:endParaRPr sz="3200">
              <a:latin typeface="Arial"/>
              <a:ea typeface="Arial"/>
              <a:cs typeface="Arial"/>
              <a:sym typeface="Arial"/>
            </a:endParaRPr>
          </a:p>
        </p:txBody>
      </p:sp>
      <p:sp>
        <p:nvSpPr>
          <p:cNvPr id="132" name="Google Shape;132;p19"/>
          <p:cNvSpPr/>
          <p:nvPr/>
        </p:nvSpPr>
        <p:spPr>
          <a:xfrm>
            <a:off x="1238250" y="2624937"/>
            <a:ext cx="6667500" cy="2857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9"/>
          <p:cNvSpPr txBox="1"/>
          <p:nvPr/>
        </p:nvSpPr>
        <p:spPr>
          <a:xfrm>
            <a:off x="4879340" y="5811520"/>
            <a:ext cx="21520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From the movie “Toys”</a:t>
            </a:r>
            <a:endParaRPr sz="18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444500" y="502920"/>
            <a:ext cx="8255000" cy="1614805"/>
          </a:xfrm>
          <a:prstGeom prst="rect">
            <a:avLst/>
          </a:prstGeom>
          <a:noFill/>
          <a:ln>
            <a:noFill/>
          </a:ln>
        </p:spPr>
        <p:txBody>
          <a:bodyPr anchorCtr="0" anchor="t" bIns="0" lIns="0" spcFirstLastPara="1" rIns="0" wrap="square" tIns="222225">
            <a:spAutoFit/>
          </a:bodyPr>
          <a:lstStyle/>
          <a:p>
            <a:pPr indent="0" lvl="0" marL="12700" marR="5080" rtl="0" algn="l">
              <a:lnSpc>
                <a:spcPct val="100699"/>
              </a:lnSpc>
              <a:spcBef>
                <a:spcPts val="0"/>
              </a:spcBef>
              <a:spcAft>
                <a:spcPts val="0"/>
              </a:spcAft>
              <a:buNone/>
            </a:pPr>
            <a:r>
              <a:rPr b="1" lang="en-US" sz="3200">
                <a:latin typeface="Arial"/>
                <a:ea typeface="Arial"/>
                <a:cs typeface="Arial"/>
                <a:sym typeface="Arial"/>
              </a:rPr>
              <a:t>HIGH ANGLE – </a:t>
            </a:r>
            <a:r>
              <a:rPr lang="en-US" sz="2200"/>
              <a:t>the camera is </a:t>
            </a:r>
            <a:r>
              <a:rPr lang="en-US" sz="2200">
                <a:solidFill>
                  <a:srgbClr val="FF0000"/>
                </a:solidFill>
              </a:rPr>
              <a:t>above the subject. </a:t>
            </a:r>
            <a:r>
              <a:rPr lang="en-US" sz="2200"/>
              <a:t>This usually has  the effect of making the </a:t>
            </a:r>
            <a:r>
              <a:rPr lang="en-US" sz="2200">
                <a:solidFill>
                  <a:srgbClr val="FF0000"/>
                </a:solidFill>
              </a:rPr>
              <a:t>subject look smaller </a:t>
            </a:r>
            <a:r>
              <a:rPr lang="en-US" sz="2200"/>
              <a:t>than normal, giving him or  her the </a:t>
            </a:r>
            <a:r>
              <a:rPr lang="en-US" sz="2200">
                <a:solidFill>
                  <a:srgbClr val="FF0000"/>
                </a:solidFill>
              </a:rPr>
              <a:t>appearance of being weak, powerless or trapped.</a:t>
            </a:r>
            <a:endParaRPr sz="2200">
              <a:latin typeface="Arial"/>
              <a:ea typeface="Arial"/>
              <a:cs typeface="Arial"/>
              <a:sym typeface="Arial"/>
            </a:endParaRPr>
          </a:p>
        </p:txBody>
      </p:sp>
      <p:sp>
        <p:nvSpPr>
          <p:cNvPr id="139" name="Google Shape;139;p20"/>
          <p:cNvSpPr/>
          <p:nvPr/>
        </p:nvSpPr>
        <p:spPr>
          <a:xfrm>
            <a:off x="1971550" y="2366337"/>
            <a:ext cx="5363700" cy="37596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20"/>
          <p:cNvSpPr txBox="1"/>
          <p:nvPr/>
        </p:nvSpPr>
        <p:spPr>
          <a:xfrm>
            <a:off x="5717540" y="6344920"/>
            <a:ext cx="237871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From the movie “Psycho”</a:t>
            </a:r>
            <a:endParaRPr sz="180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444500" y="502920"/>
            <a:ext cx="8255000" cy="1614805"/>
          </a:xfrm>
          <a:prstGeom prst="rect">
            <a:avLst/>
          </a:prstGeom>
          <a:noFill/>
          <a:ln>
            <a:noFill/>
          </a:ln>
        </p:spPr>
        <p:txBody>
          <a:bodyPr anchorCtr="0" anchor="t" bIns="0" lIns="0" spcFirstLastPara="1" rIns="0" wrap="square" tIns="184125">
            <a:spAutoFit/>
          </a:bodyPr>
          <a:lstStyle/>
          <a:p>
            <a:pPr indent="0" lvl="0" marL="12700" marR="5080" rtl="0" algn="l">
              <a:lnSpc>
                <a:spcPct val="100699"/>
              </a:lnSpc>
              <a:spcBef>
                <a:spcPts val="0"/>
              </a:spcBef>
              <a:spcAft>
                <a:spcPts val="0"/>
              </a:spcAft>
              <a:buNone/>
            </a:pPr>
            <a:r>
              <a:rPr b="1" lang="en-US" sz="3200">
                <a:latin typeface="Arial"/>
                <a:ea typeface="Arial"/>
                <a:cs typeface="Arial"/>
                <a:sym typeface="Arial"/>
              </a:rPr>
              <a:t>LOW ANGLE – </a:t>
            </a:r>
            <a:r>
              <a:rPr lang="en-US" sz="2200"/>
              <a:t>the camera films </a:t>
            </a:r>
            <a:r>
              <a:rPr lang="en-US" sz="2200">
                <a:solidFill>
                  <a:srgbClr val="FF0000"/>
                </a:solidFill>
              </a:rPr>
              <a:t>subject from below</a:t>
            </a:r>
            <a:r>
              <a:rPr lang="en-US" sz="2200"/>
              <a:t>. This usually  has the effect of </a:t>
            </a:r>
            <a:r>
              <a:rPr lang="en-US" sz="2200">
                <a:solidFill>
                  <a:srgbClr val="FF0000"/>
                </a:solidFill>
              </a:rPr>
              <a:t>making the subject look larger </a:t>
            </a:r>
            <a:r>
              <a:rPr lang="en-US" sz="2200"/>
              <a:t>than normal, </a:t>
            </a:r>
            <a:r>
              <a:rPr lang="en-US" sz="2200">
                <a:solidFill>
                  <a:srgbClr val="FF0000"/>
                </a:solidFill>
              </a:rPr>
              <a:t>and  therefore strong, powerful, and threatening.</a:t>
            </a:r>
            <a:endParaRPr sz="2200">
              <a:latin typeface="Arial"/>
              <a:ea typeface="Arial"/>
              <a:cs typeface="Arial"/>
              <a:sym typeface="Arial"/>
            </a:endParaRPr>
          </a:p>
        </p:txBody>
      </p:sp>
      <p:sp>
        <p:nvSpPr>
          <p:cNvPr id="146" name="Google Shape;146;p21"/>
          <p:cNvSpPr/>
          <p:nvPr/>
        </p:nvSpPr>
        <p:spPr>
          <a:xfrm>
            <a:off x="900417" y="1981200"/>
            <a:ext cx="7343165" cy="4144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21"/>
          <p:cNvSpPr txBox="1"/>
          <p:nvPr/>
        </p:nvSpPr>
        <p:spPr>
          <a:xfrm>
            <a:off x="4883213" y="6161545"/>
            <a:ext cx="36010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From the movie “Alice in Wonderland”</a:t>
            </a:r>
            <a:endParaRPr sz="18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444500" y="1131125"/>
            <a:ext cx="65283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latin typeface="Arial"/>
                <a:ea typeface="Arial"/>
                <a:cs typeface="Arial"/>
                <a:sym typeface="Arial"/>
              </a:rPr>
              <a:t>CAMERA MOVEMENTS</a:t>
            </a:r>
            <a:endParaRPr sz="3600">
              <a:latin typeface="Arial"/>
              <a:ea typeface="Arial"/>
              <a:cs typeface="Arial"/>
              <a:sym typeface="Arial"/>
            </a:endParaRPr>
          </a:p>
        </p:txBody>
      </p:sp>
      <p:sp>
        <p:nvSpPr>
          <p:cNvPr id="153" name="Google Shape;153;p22"/>
          <p:cNvSpPr txBox="1"/>
          <p:nvPr/>
        </p:nvSpPr>
        <p:spPr>
          <a:xfrm>
            <a:off x="444500" y="1857565"/>
            <a:ext cx="8189595" cy="4068445"/>
          </a:xfrm>
          <a:prstGeom prst="rect">
            <a:avLst/>
          </a:prstGeom>
          <a:noFill/>
          <a:ln>
            <a:noFill/>
          </a:ln>
        </p:spPr>
        <p:txBody>
          <a:bodyPr anchorCtr="0" anchor="t" bIns="0" lIns="0" spcFirstLastPara="1" rIns="0" wrap="square" tIns="152400">
            <a:spAutoFit/>
          </a:bodyPr>
          <a:lstStyle/>
          <a:p>
            <a:pPr indent="-342900" lvl="0" marL="355600" marR="0" rtl="0" algn="l">
              <a:lnSpc>
                <a:spcPct val="100000"/>
              </a:lnSpc>
              <a:spcBef>
                <a:spcPts val="0"/>
              </a:spcBef>
              <a:spcAft>
                <a:spcPts val="0"/>
              </a:spcAft>
              <a:buClr>
                <a:srgbClr val="3F3F4D"/>
              </a:buClr>
              <a:buSzPts val="2000"/>
              <a:buFont typeface="Noto Sans Symbols"/>
              <a:buChar char="▪"/>
            </a:pPr>
            <a:r>
              <a:rPr b="1" lang="en-US" sz="2000">
                <a:solidFill>
                  <a:srgbClr val="3F3F4D"/>
                </a:solidFill>
                <a:latin typeface="Arial"/>
                <a:ea typeface="Arial"/>
                <a:cs typeface="Arial"/>
                <a:sym typeface="Arial"/>
              </a:rPr>
              <a:t>Pan – </a:t>
            </a:r>
            <a:r>
              <a:rPr lang="en-US" sz="2000">
                <a:solidFill>
                  <a:srgbClr val="3F3F4D"/>
                </a:solidFill>
                <a:latin typeface="Arial"/>
                <a:ea typeface="Arial"/>
                <a:cs typeface="Arial"/>
                <a:sym typeface="Arial"/>
              </a:rPr>
              <a:t>a stationary camera moves from </a:t>
            </a:r>
            <a:r>
              <a:rPr lang="en-US" sz="2000">
                <a:solidFill>
                  <a:srgbClr val="FF0000"/>
                </a:solidFill>
                <a:latin typeface="Arial"/>
                <a:ea typeface="Arial"/>
                <a:cs typeface="Arial"/>
                <a:sym typeface="Arial"/>
              </a:rPr>
              <a:t>side to side </a:t>
            </a:r>
            <a:r>
              <a:rPr lang="en-US" sz="2000">
                <a:solidFill>
                  <a:srgbClr val="3F3F4D"/>
                </a:solidFill>
                <a:latin typeface="Arial"/>
                <a:ea typeface="Arial"/>
                <a:cs typeface="Arial"/>
                <a:sym typeface="Arial"/>
              </a:rPr>
              <a:t>on a horizontal axis</a:t>
            </a:r>
            <a:endParaRPr sz="2000">
              <a:solidFill>
                <a:schemeClr val="dk1"/>
              </a:solidFill>
              <a:latin typeface="Arial"/>
              <a:ea typeface="Arial"/>
              <a:cs typeface="Arial"/>
              <a:sym typeface="Arial"/>
            </a:endParaRPr>
          </a:p>
          <a:p>
            <a:pPr indent="-342900" lvl="0" marL="355600" marR="0" rtl="0" algn="l">
              <a:lnSpc>
                <a:spcPct val="100000"/>
              </a:lnSpc>
              <a:spcBef>
                <a:spcPts val="1100"/>
              </a:spcBef>
              <a:spcAft>
                <a:spcPts val="0"/>
              </a:spcAft>
              <a:buClr>
                <a:srgbClr val="3F3F4D"/>
              </a:buClr>
              <a:buSzPts val="2000"/>
              <a:buFont typeface="Noto Sans Symbols"/>
              <a:buChar char="▪"/>
            </a:pPr>
            <a:r>
              <a:rPr b="1" lang="en-US" sz="2000">
                <a:solidFill>
                  <a:srgbClr val="3F3F4D"/>
                </a:solidFill>
                <a:latin typeface="Arial"/>
                <a:ea typeface="Arial"/>
                <a:cs typeface="Arial"/>
                <a:sym typeface="Arial"/>
              </a:rPr>
              <a:t>Tilt – </a:t>
            </a:r>
            <a:r>
              <a:rPr lang="en-US" sz="2000">
                <a:solidFill>
                  <a:srgbClr val="3F3F4D"/>
                </a:solidFill>
                <a:latin typeface="Arial"/>
                <a:ea typeface="Arial"/>
                <a:cs typeface="Arial"/>
                <a:sym typeface="Arial"/>
              </a:rPr>
              <a:t>a stationary camera moves </a:t>
            </a:r>
            <a:r>
              <a:rPr lang="en-US" sz="2000">
                <a:solidFill>
                  <a:srgbClr val="FF0000"/>
                </a:solidFill>
                <a:latin typeface="Arial"/>
                <a:ea typeface="Arial"/>
                <a:cs typeface="Arial"/>
                <a:sym typeface="Arial"/>
              </a:rPr>
              <a:t>up or down </a:t>
            </a:r>
            <a:r>
              <a:rPr lang="en-US" sz="2000">
                <a:solidFill>
                  <a:srgbClr val="3F3F4D"/>
                </a:solidFill>
                <a:latin typeface="Arial"/>
                <a:ea typeface="Arial"/>
                <a:cs typeface="Arial"/>
                <a:sym typeface="Arial"/>
              </a:rPr>
              <a:t>along a vertical axis</a:t>
            </a:r>
            <a:endParaRPr sz="2000">
              <a:solidFill>
                <a:schemeClr val="dk1"/>
              </a:solidFill>
              <a:latin typeface="Arial"/>
              <a:ea typeface="Arial"/>
              <a:cs typeface="Arial"/>
              <a:sym typeface="Arial"/>
            </a:endParaRPr>
          </a:p>
          <a:p>
            <a:pPr indent="-342900" lvl="0" marL="355600" marR="5080" rtl="0" algn="l">
              <a:lnSpc>
                <a:spcPct val="100000"/>
              </a:lnSpc>
              <a:spcBef>
                <a:spcPts val="1065"/>
              </a:spcBef>
              <a:spcAft>
                <a:spcPts val="0"/>
              </a:spcAft>
              <a:buClr>
                <a:srgbClr val="3F3F4D"/>
              </a:buClr>
              <a:buSzPts val="2000"/>
              <a:buFont typeface="Noto Sans Symbols"/>
              <a:buChar char="▪"/>
            </a:pPr>
            <a:r>
              <a:rPr b="1" lang="en-US" sz="2000">
                <a:solidFill>
                  <a:srgbClr val="3F3F4D"/>
                </a:solidFill>
                <a:latin typeface="Arial"/>
                <a:ea typeface="Arial"/>
                <a:cs typeface="Arial"/>
                <a:sym typeface="Arial"/>
              </a:rPr>
              <a:t>Zoom – </a:t>
            </a:r>
            <a:r>
              <a:rPr lang="en-US" sz="2000">
                <a:solidFill>
                  <a:srgbClr val="3F3F4D"/>
                </a:solidFill>
                <a:latin typeface="Arial"/>
                <a:ea typeface="Arial"/>
                <a:cs typeface="Arial"/>
                <a:sym typeface="Arial"/>
              </a:rPr>
              <a:t>a stationary camera where the lens moves to make an object seems  to </a:t>
            </a:r>
            <a:r>
              <a:rPr lang="en-US" sz="2000">
                <a:solidFill>
                  <a:srgbClr val="FF0000"/>
                </a:solidFill>
                <a:latin typeface="Arial"/>
                <a:ea typeface="Arial"/>
                <a:cs typeface="Arial"/>
                <a:sym typeface="Arial"/>
              </a:rPr>
              <a:t>move closer or further away from the camera</a:t>
            </a:r>
            <a:r>
              <a:rPr lang="en-US" sz="2000">
                <a:solidFill>
                  <a:srgbClr val="3F3F4D"/>
                </a:solidFill>
                <a:latin typeface="Arial"/>
                <a:ea typeface="Arial"/>
                <a:cs typeface="Arial"/>
                <a:sym typeface="Arial"/>
              </a:rPr>
              <a:t>. </a:t>
            </a:r>
            <a:r>
              <a:rPr lang="en-US" sz="2000">
                <a:solidFill>
                  <a:srgbClr val="FF0000"/>
                </a:solidFill>
                <a:latin typeface="Arial"/>
                <a:ea typeface="Arial"/>
                <a:cs typeface="Arial"/>
                <a:sym typeface="Arial"/>
              </a:rPr>
              <a:t>*With this technique,  moving into a character is often a personal or revealing movement, while  moving away distances or separates the audience from the character.</a:t>
            </a:r>
            <a:endParaRPr sz="2000">
              <a:solidFill>
                <a:schemeClr val="dk1"/>
              </a:solidFill>
              <a:latin typeface="Arial"/>
              <a:ea typeface="Arial"/>
              <a:cs typeface="Arial"/>
              <a:sym typeface="Arial"/>
            </a:endParaRPr>
          </a:p>
          <a:p>
            <a:pPr indent="-342900" lvl="0" marL="355600" marR="387350" rtl="0" algn="l">
              <a:lnSpc>
                <a:spcPct val="100000"/>
              </a:lnSpc>
              <a:spcBef>
                <a:spcPts val="1065"/>
              </a:spcBef>
              <a:spcAft>
                <a:spcPts val="0"/>
              </a:spcAft>
              <a:buClr>
                <a:srgbClr val="3F3F4D"/>
              </a:buClr>
              <a:buSzPts val="2000"/>
              <a:buFont typeface="Noto Sans Symbols"/>
              <a:buChar char="▪"/>
            </a:pPr>
            <a:r>
              <a:rPr b="1" lang="en-US" sz="2000">
                <a:solidFill>
                  <a:srgbClr val="3F3F4D"/>
                </a:solidFill>
                <a:latin typeface="Arial"/>
                <a:ea typeface="Arial"/>
                <a:cs typeface="Arial"/>
                <a:sym typeface="Arial"/>
              </a:rPr>
              <a:t>Dolly/Tracking – </a:t>
            </a:r>
            <a:r>
              <a:rPr lang="en-US" sz="2000">
                <a:solidFill>
                  <a:srgbClr val="FF0000"/>
                </a:solidFill>
                <a:latin typeface="Arial"/>
                <a:ea typeface="Arial"/>
                <a:cs typeface="Arial"/>
                <a:sym typeface="Arial"/>
              </a:rPr>
              <a:t>the camera is on a track </a:t>
            </a:r>
            <a:r>
              <a:rPr lang="en-US" sz="2000">
                <a:solidFill>
                  <a:srgbClr val="3F3F4D"/>
                </a:solidFill>
                <a:latin typeface="Arial"/>
                <a:ea typeface="Arial"/>
                <a:cs typeface="Arial"/>
                <a:sym typeface="Arial"/>
              </a:rPr>
              <a:t>that allows it to move with the  action. The term also refers to any camera mounted on a car, truck, or  helicopter.</a:t>
            </a:r>
            <a:endParaRPr sz="2000">
              <a:solidFill>
                <a:schemeClr val="dk1"/>
              </a:solidFill>
              <a:latin typeface="Arial"/>
              <a:ea typeface="Arial"/>
              <a:cs typeface="Arial"/>
              <a:sym typeface="Arial"/>
            </a:endParaRPr>
          </a:p>
          <a:p>
            <a:pPr indent="-342900" lvl="0" marL="355600" marR="527050" rtl="0" algn="l">
              <a:lnSpc>
                <a:spcPct val="100000"/>
              </a:lnSpc>
              <a:spcBef>
                <a:spcPts val="1100"/>
              </a:spcBef>
              <a:spcAft>
                <a:spcPts val="0"/>
              </a:spcAft>
              <a:buClr>
                <a:srgbClr val="3F3F4D"/>
              </a:buClr>
              <a:buSzPts val="2000"/>
              <a:buFont typeface="Noto Sans Symbols"/>
              <a:buChar char="▪"/>
            </a:pPr>
            <a:r>
              <a:rPr b="1" lang="en-US" sz="2000">
                <a:solidFill>
                  <a:srgbClr val="3F3F4D"/>
                </a:solidFill>
                <a:latin typeface="Arial"/>
                <a:ea typeface="Arial"/>
                <a:cs typeface="Arial"/>
                <a:sym typeface="Arial"/>
              </a:rPr>
              <a:t>Boom/Crane – </a:t>
            </a:r>
            <a:r>
              <a:rPr lang="en-US" sz="2000">
                <a:solidFill>
                  <a:srgbClr val="FF0000"/>
                </a:solidFill>
                <a:latin typeface="Arial"/>
                <a:ea typeface="Arial"/>
                <a:cs typeface="Arial"/>
                <a:sym typeface="Arial"/>
              </a:rPr>
              <a:t>the camera is on a crane </a:t>
            </a:r>
            <a:r>
              <a:rPr lang="en-US" sz="2000">
                <a:solidFill>
                  <a:srgbClr val="3F3F4D"/>
                </a:solidFill>
                <a:latin typeface="Arial"/>
                <a:ea typeface="Arial"/>
                <a:cs typeface="Arial"/>
                <a:sym typeface="Arial"/>
              </a:rPr>
              <a:t>over the action. This is used to  create overhead shots.</a:t>
            </a:r>
            <a:endParaRPr sz="20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444500" y="502920"/>
            <a:ext cx="82551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Storyboard sample one (more info page 276)</a:t>
            </a:r>
            <a:endParaRPr/>
          </a:p>
        </p:txBody>
      </p:sp>
      <p:sp>
        <p:nvSpPr>
          <p:cNvPr id="159" name="Google Shape;159;p23"/>
          <p:cNvSpPr txBox="1"/>
          <p:nvPr>
            <p:ph idx="1" type="body"/>
          </p:nvPr>
        </p:nvSpPr>
        <p:spPr>
          <a:xfrm>
            <a:off x="444500" y="1835619"/>
            <a:ext cx="82551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60" name="Google Shape;160;p23"/>
          <p:cNvPicPr preferRelativeResize="0"/>
          <p:nvPr/>
        </p:nvPicPr>
        <p:blipFill>
          <a:blip r:embed="rId3">
            <a:alphaModFix/>
          </a:blip>
          <a:stretch>
            <a:fillRect/>
          </a:stretch>
        </p:blipFill>
        <p:spPr>
          <a:xfrm>
            <a:off x="1812675" y="1406794"/>
            <a:ext cx="5748066" cy="44403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444500" y="502920"/>
            <a:ext cx="82551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Storyboard Sample 2</a:t>
            </a:r>
            <a:endParaRPr/>
          </a:p>
        </p:txBody>
      </p:sp>
      <p:sp>
        <p:nvSpPr>
          <p:cNvPr id="166" name="Google Shape;166;p24"/>
          <p:cNvSpPr txBox="1"/>
          <p:nvPr>
            <p:ph idx="1" type="body"/>
          </p:nvPr>
        </p:nvSpPr>
        <p:spPr>
          <a:xfrm>
            <a:off x="444500" y="1835619"/>
            <a:ext cx="82551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167" name="Google Shape;167;p24"/>
          <p:cNvPicPr preferRelativeResize="0"/>
          <p:nvPr/>
        </p:nvPicPr>
        <p:blipFill>
          <a:blip r:embed="rId3">
            <a:alphaModFix/>
          </a:blip>
          <a:stretch>
            <a:fillRect/>
          </a:stretch>
        </p:blipFill>
        <p:spPr>
          <a:xfrm>
            <a:off x="1482500" y="2057694"/>
            <a:ext cx="6792138" cy="44403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444500" y="502920"/>
            <a:ext cx="8255100" cy="738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a:t>Activity: Complete a storyboard for the following scene, using whichever shots and angles you wish.</a:t>
            </a:r>
            <a:endParaRPr/>
          </a:p>
        </p:txBody>
      </p:sp>
      <p:sp>
        <p:nvSpPr>
          <p:cNvPr id="173" name="Google Shape;173;p25"/>
          <p:cNvSpPr txBox="1"/>
          <p:nvPr>
            <p:ph idx="1" type="body"/>
          </p:nvPr>
        </p:nvSpPr>
        <p:spPr>
          <a:xfrm>
            <a:off x="444500" y="1835687"/>
            <a:ext cx="8255100" cy="4155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US" sz="2700"/>
              <a:t>GIRL is going to school and misses her bus. She begins to walk to school. It starts to rain. The rain intensifies. GIRL takes out her </a:t>
            </a:r>
            <a:r>
              <a:rPr lang="en-US" sz="2700"/>
              <a:t>umbrella</a:t>
            </a:r>
            <a:r>
              <a:rPr lang="en-US" sz="2700"/>
              <a:t>, but it breaks in the howling wind. She decides to take out her phone to call home, but as she does a car screams past, splashing the contents of a large puddle all over her, causing her to drop her phone. It is broken. GIRL is crestfallen. She continues to walk to school. Then, out of the corner of her eye in the thick rain, she sees somebody cross the street. They pick up their pace as she continues on.</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8"/>
          <p:cNvSpPr txBox="1"/>
          <p:nvPr>
            <p:ph type="title"/>
          </p:nvPr>
        </p:nvSpPr>
        <p:spPr>
          <a:xfrm>
            <a:off x="444500" y="1131125"/>
            <a:ext cx="33294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t>Film Analysis</a:t>
            </a:r>
            <a:endParaRPr sz="3600"/>
          </a:p>
        </p:txBody>
      </p:sp>
      <p:sp>
        <p:nvSpPr>
          <p:cNvPr id="58" name="Google Shape;58;p8"/>
          <p:cNvSpPr txBox="1"/>
          <p:nvPr/>
        </p:nvSpPr>
        <p:spPr>
          <a:xfrm>
            <a:off x="444500" y="1967674"/>
            <a:ext cx="8198400" cy="3678300"/>
          </a:xfrm>
          <a:prstGeom prst="rect">
            <a:avLst/>
          </a:prstGeom>
          <a:noFill/>
          <a:ln>
            <a:noFill/>
          </a:ln>
        </p:spPr>
        <p:txBody>
          <a:bodyPr anchorCtr="0" anchor="t" bIns="0" lIns="0" spcFirstLastPara="1" rIns="0" wrap="square" tIns="45700">
            <a:spAutoFit/>
          </a:bodyPr>
          <a:lstStyle/>
          <a:p>
            <a:pPr indent="-374650" lvl="0" marL="355600" marR="314325" rtl="0" algn="just">
              <a:lnSpc>
                <a:spcPct val="108500"/>
              </a:lnSpc>
              <a:spcBef>
                <a:spcPts val="0"/>
              </a:spcBef>
              <a:spcAft>
                <a:spcPts val="0"/>
              </a:spcAft>
              <a:buClr>
                <a:srgbClr val="3F3F4D"/>
              </a:buClr>
              <a:buSzPts val="2500"/>
              <a:buFont typeface="Noto Sans Symbols"/>
              <a:buChar char="▪"/>
            </a:pPr>
            <a:r>
              <a:rPr lang="en-US" sz="2500">
                <a:solidFill>
                  <a:srgbClr val="3F3F4D"/>
                </a:solidFill>
                <a:latin typeface="Arial"/>
                <a:ea typeface="Arial"/>
                <a:cs typeface="Arial"/>
                <a:sym typeface="Arial"/>
              </a:rPr>
              <a:t>Much like how a writer uses stylistic devices to achieve specific effects in  their writing, directors use cinematic techniques in their films for specific  purposes.</a:t>
            </a:r>
            <a:endParaRPr sz="2500">
              <a:solidFill>
                <a:schemeClr val="dk1"/>
              </a:solidFill>
              <a:latin typeface="Arial"/>
              <a:ea typeface="Arial"/>
              <a:cs typeface="Arial"/>
              <a:sym typeface="Arial"/>
            </a:endParaRPr>
          </a:p>
          <a:p>
            <a:pPr indent="-374650" lvl="0" marL="355600" marR="5080" rtl="0" algn="l">
              <a:lnSpc>
                <a:spcPct val="89600"/>
              </a:lnSpc>
              <a:spcBef>
                <a:spcPts val="1045"/>
              </a:spcBef>
              <a:spcAft>
                <a:spcPts val="0"/>
              </a:spcAft>
              <a:buClr>
                <a:srgbClr val="3F3F4D"/>
              </a:buClr>
              <a:buSzPts val="2500"/>
              <a:buFont typeface="Noto Sans Symbols"/>
              <a:buChar char="▪"/>
            </a:pPr>
            <a:r>
              <a:rPr lang="en-US" sz="2500">
                <a:solidFill>
                  <a:srgbClr val="3F3F4D"/>
                </a:solidFill>
                <a:latin typeface="Arial"/>
                <a:ea typeface="Arial"/>
                <a:cs typeface="Arial"/>
                <a:sym typeface="Arial"/>
              </a:rPr>
              <a:t>In order to analy</a:t>
            </a:r>
            <a:r>
              <a:rPr lang="en-US" sz="2500">
                <a:solidFill>
                  <a:srgbClr val="3F3F4D"/>
                </a:solidFill>
              </a:rPr>
              <a:t>s</a:t>
            </a:r>
            <a:r>
              <a:rPr lang="en-US" sz="2500">
                <a:solidFill>
                  <a:srgbClr val="3F3F4D"/>
                </a:solidFill>
                <a:latin typeface="Arial"/>
                <a:ea typeface="Arial"/>
                <a:cs typeface="Arial"/>
                <a:sym typeface="Arial"/>
              </a:rPr>
              <a:t>e a film through critical viewing like you do a text in critical  reading, you must understand the tools that filmmakers use to create their  visual masterpieces.</a:t>
            </a:r>
            <a:endParaRPr sz="2500">
              <a:solidFill>
                <a:schemeClr val="dk1"/>
              </a:solidFill>
              <a:latin typeface="Arial"/>
              <a:ea typeface="Arial"/>
              <a:cs typeface="Arial"/>
              <a:sym typeface="Arial"/>
            </a:endParaRPr>
          </a:p>
          <a:p>
            <a:pPr indent="0" lvl="0" marL="0" marR="368935" rtl="0" algn="just">
              <a:lnSpc>
                <a:spcPct val="108500"/>
              </a:lnSpc>
              <a:spcBef>
                <a:spcPts val="110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nvSpPr>
        <p:spPr>
          <a:xfrm>
            <a:off x="444500" y="826325"/>
            <a:ext cx="6416100" cy="567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600">
                <a:solidFill>
                  <a:srgbClr val="3F3F4D"/>
                </a:solidFill>
                <a:latin typeface="Arial"/>
                <a:ea typeface="Arial"/>
                <a:cs typeface="Arial"/>
                <a:sym typeface="Arial"/>
              </a:rPr>
              <a:t>CAMERA MOVEMENTS</a:t>
            </a:r>
            <a:endParaRPr sz="3600">
              <a:solidFill>
                <a:schemeClr val="dk1"/>
              </a:solidFill>
              <a:latin typeface="Arial"/>
              <a:ea typeface="Arial"/>
              <a:cs typeface="Arial"/>
              <a:sym typeface="Arial"/>
            </a:endParaRPr>
          </a:p>
        </p:txBody>
      </p:sp>
      <p:sp>
        <p:nvSpPr>
          <p:cNvPr id="179" name="Google Shape;179;p26"/>
          <p:cNvSpPr/>
          <p:nvPr/>
        </p:nvSpPr>
        <p:spPr>
          <a:xfrm>
            <a:off x="457200" y="1752606"/>
            <a:ext cx="6172200" cy="4791163"/>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26"/>
          <p:cNvSpPr txBox="1"/>
          <p:nvPr/>
        </p:nvSpPr>
        <p:spPr>
          <a:xfrm>
            <a:off x="6860540" y="2077720"/>
            <a:ext cx="2021205" cy="845819"/>
          </a:xfrm>
          <a:prstGeom prst="rect">
            <a:avLst/>
          </a:prstGeom>
          <a:noFill/>
          <a:ln>
            <a:noFill/>
          </a:ln>
        </p:spPr>
        <p:txBody>
          <a:bodyPr anchorCtr="0" anchor="t" bIns="0" lIns="0" spcFirstLastPara="1" rIns="0" wrap="square" tIns="13950">
            <a:spAutoFit/>
          </a:bodyPr>
          <a:lstStyle/>
          <a:p>
            <a:pPr indent="0" lvl="0" marL="12700" marR="5080" rtl="0" algn="l">
              <a:lnSpc>
                <a:spcPct val="99500"/>
              </a:lnSpc>
              <a:spcBef>
                <a:spcPts val="0"/>
              </a:spcBef>
              <a:spcAft>
                <a:spcPts val="0"/>
              </a:spcAft>
              <a:buNone/>
            </a:pPr>
            <a:r>
              <a:rPr lang="en-US" sz="1800">
                <a:solidFill>
                  <a:schemeClr val="dk1"/>
                </a:solidFill>
                <a:latin typeface="Arial"/>
                <a:ea typeface="Arial"/>
                <a:cs typeface="Arial"/>
                <a:sym typeface="Arial"/>
              </a:rPr>
              <a:t>Use of Dolly/Tracking  and Boom/Crane to  shoot “Transformers”</a:t>
            </a:r>
            <a:endParaRPr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444500" y="1131125"/>
            <a:ext cx="34059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latin typeface="Arial"/>
                <a:ea typeface="Arial"/>
                <a:cs typeface="Arial"/>
                <a:sym typeface="Arial"/>
              </a:rPr>
              <a:t>LIGHTING</a:t>
            </a:r>
            <a:endParaRPr sz="3600">
              <a:latin typeface="Arial"/>
              <a:ea typeface="Arial"/>
              <a:cs typeface="Arial"/>
              <a:sym typeface="Arial"/>
            </a:endParaRPr>
          </a:p>
        </p:txBody>
      </p:sp>
      <p:sp>
        <p:nvSpPr>
          <p:cNvPr id="186" name="Google Shape;186;p27"/>
          <p:cNvSpPr txBox="1"/>
          <p:nvPr/>
        </p:nvSpPr>
        <p:spPr>
          <a:xfrm>
            <a:off x="444500" y="1993074"/>
            <a:ext cx="8094900" cy="3093900"/>
          </a:xfrm>
          <a:prstGeom prst="rect">
            <a:avLst/>
          </a:prstGeom>
          <a:noFill/>
          <a:ln>
            <a:noFill/>
          </a:ln>
        </p:spPr>
        <p:txBody>
          <a:bodyPr anchorCtr="0" anchor="t" bIns="0" lIns="0" spcFirstLastPara="1" rIns="0" wrap="square" tIns="29825">
            <a:spAutoFit/>
          </a:bodyPr>
          <a:lstStyle/>
          <a:p>
            <a:pPr indent="-342900" lvl="0" marL="355600" marR="5080" rtl="0" algn="l">
              <a:lnSpc>
                <a:spcPct val="118892"/>
              </a:lnSpc>
              <a:spcBef>
                <a:spcPts val="0"/>
              </a:spcBef>
              <a:spcAft>
                <a:spcPts val="0"/>
              </a:spcAft>
              <a:buClr>
                <a:srgbClr val="3F3F4D"/>
              </a:buClr>
              <a:buSzPts val="2800"/>
              <a:buFont typeface="Noto Sans Symbols"/>
              <a:buChar char="▪"/>
            </a:pPr>
            <a:r>
              <a:rPr lang="en-US" sz="2800">
                <a:solidFill>
                  <a:srgbClr val="3F3F4D"/>
                </a:solidFill>
              </a:rPr>
              <a:t>...</a:t>
            </a:r>
            <a:r>
              <a:rPr lang="en-US" sz="2800">
                <a:solidFill>
                  <a:srgbClr val="3F3F4D"/>
                </a:solidFill>
                <a:latin typeface="Arial"/>
                <a:ea typeface="Arial"/>
                <a:cs typeface="Arial"/>
                <a:sym typeface="Arial"/>
              </a:rPr>
              <a:t> how a writer establishes tone and mood  in their work</a:t>
            </a:r>
            <a:endParaRPr sz="2800">
              <a:solidFill>
                <a:schemeClr val="dk1"/>
              </a:solidFill>
              <a:latin typeface="Arial"/>
              <a:ea typeface="Arial"/>
              <a:cs typeface="Arial"/>
              <a:sym typeface="Arial"/>
            </a:endParaRPr>
          </a:p>
          <a:p>
            <a:pPr indent="-342900" lvl="0" marL="355600" marR="59689" rtl="0" algn="l">
              <a:lnSpc>
                <a:spcPct val="100000"/>
              </a:lnSpc>
              <a:spcBef>
                <a:spcPts val="1170"/>
              </a:spcBef>
              <a:spcAft>
                <a:spcPts val="0"/>
              </a:spcAft>
              <a:buClr>
                <a:srgbClr val="3F3F4D"/>
              </a:buClr>
              <a:buSzPts val="2800"/>
              <a:buFont typeface="Noto Sans Symbols"/>
              <a:buChar char="▪"/>
            </a:pPr>
            <a:r>
              <a:rPr lang="en-US" sz="2800">
                <a:solidFill>
                  <a:srgbClr val="3F3F4D"/>
                </a:solidFill>
                <a:latin typeface="Arial"/>
                <a:ea typeface="Arial"/>
                <a:cs typeface="Arial"/>
                <a:sym typeface="Arial"/>
              </a:rPr>
              <a:t>Lighting creates significant emotional responses from  the audience based on what people associate with  light and darkness</a:t>
            </a:r>
            <a:endParaRPr sz="2800">
              <a:solidFill>
                <a:schemeClr val="dk1"/>
              </a:solidFill>
              <a:latin typeface="Arial"/>
              <a:ea typeface="Arial"/>
              <a:cs typeface="Arial"/>
              <a:sym typeface="Arial"/>
            </a:endParaRPr>
          </a:p>
          <a:p>
            <a:pPr indent="-342900" lvl="0" marL="355600" marR="0" rtl="0" algn="l">
              <a:lnSpc>
                <a:spcPct val="100000"/>
              </a:lnSpc>
              <a:spcBef>
                <a:spcPts val="1285"/>
              </a:spcBef>
              <a:spcAft>
                <a:spcPts val="0"/>
              </a:spcAft>
              <a:buClr>
                <a:srgbClr val="3F3F4D"/>
              </a:buClr>
              <a:buSzPts val="2800"/>
              <a:buFont typeface="Noto Sans Symbols"/>
              <a:buChar char="▪"/>
            </a:pPr>
            <a:r>
              <a:rPr lang="en-US" sz="2800">
                <a:solidFill>
                  <a:srgbClr val="3F3F4D"/>
                </a:solidFill>
                <a:latin typeface="Arial"/>
                <a:ea typeface="Arial"/>
                <a:cs typeface="Arial"/>
                <a:sym typeface="Arial"/>
              </a:rPr>
              <a:t>Lighting </a:t>
            </a:r>
            <a:r>
              <a:rPr lang="en-US" sz="2800">
                <a:solidFill>
                  <a:srgbClr val="3F3F4D"/>
                </a:solidFill>
              </a:rPr>
              <a:t>a</a:t>
            </a:r>
            <a:r>
              <a:rPr lang="en-US" sz="2800">
                <a:solidFill>
                  <a:srgbClr val="3F3F4D"/>
                </a:solidFill>
                <a:latin typeface="Arial"/>
                <a:ea typeface="Arial"/>
                <a:cs typeface="Arial"/>
                <a:sym typeface="Arial"/>
              </a:rPr>
              <a:t>ffects clarity, realism and emotion</a:t>
            </a:r>
            <a:endParaRPr sz="2800">
              <a:solidFill>
                <a:schemeClr val="dk1"/>
              </a:solidFill>
              <a:latin typeface="Arial"/>
              <a:ea typeface="Arial"/>
              <a:cs typeface="Arial"/>
              <a:sym typeface="Arial"/>
            </a:endParaRPr>
          </a:p>
        </p:txBody>
      </p:sp>
      <p:grpSp>
        <p:nvGrpSpPr>
          <p:cNvPr id="187" name="Google Shape;187;p27"/>
          <p:cNvGrpSpPr/>
          <p:nvPr/>
        </p:nvGrpSpPr>
        <p:grpSpPr>
          <a:xfrm>
            <a:off x="8021584" y="4772055"/>
            <a:ext cx="962322" cy="1414579"/>
            <a:chOff x="7277811" y="4225734"/>
            <a:chExt cx="1706245" cy="1960880"/>
          </a:xfrm>
        </p:grpSpPr>
        <p:sp>
          <p:nvSpPr>
            <p:cNvPr id="188" name="Google Shape;188;p27"/>
            <p:cNvSpPr/>
            <p:nvPr/>
          </p:nvSpPr>
          <p:spPr>
            <a:xfrm>
              <a:off x="7277811" y="4225734"/>
              <a:ext cx="1706245" cy="1960880"/>
            </a:xfrm>
            <a:custGeom>
              <a:rect b="b" l="l" r="r" t="t"/>
              <a:pathLst>
                <a:path extrusionOk="0" h="1960879" w="1706245">
                  <a:moveTo>
                    <a:pt x="0" y="0"/>
                  </a:moveTo>
                  <a:lnTo>
                    <a:pt x="18262" y="1438066"/>
                  </a:lnTo>
                  <a:lnTo>
                    <a:pt x="12928" y="1960295"/>
                  </a:lnTo>
                  <a:lnTo>
                    <a:pt x="1167269" y="1919858"/>
                  </a:lnTo>
                  <a:lnTo>
                    <a:pt x="1665562" y="1919858"/>
                  </a:lnTo>
                  <a:lnTo>
                    <a:pt x="1676349" y="961999"/>
                  </a:lnTo>
                  <a:lnTo>
                    <a:pt x="1690751" y="370331"/>
                  </a:lnTo>
                  <a:lnTo>
                    <a:pt x="1705401" y="12903"/>
                  </a:lnTo>
                  <a:lnTo>
                    <a:pt x="385787" y="12903"/>
                  </a:lnTo>
                  <a:lnTo>
                    <a:pt x="0" y="0"/>
                  </a:lnTo>
                  <a:close/>
                </a:path>
                <a:path extrusionOk="0" h="1960879" w="1706245">
                  <a:moveTo>
                    <a:pt x="1665562" y="1919858"/>
                  </a:moveTo>
                  <a:lnTo>
                    <a:pt x="1167269" y="1919858"/>
                  </a:lnTo>
                  <a:lnTo>
                    <a:pt x="1665312" y="1941986"/>
                  </a:lnTo>
                  <a:lnTo>
                    <a:pt x="1665562" y="1919858"/>
                  </a:lnTo>
                  <a:close/>
                </a:path>
                <a:path extrusionOk="0" h="1960879" w="1706245">
                  <a:moveTo>
                    <a:pt x="1705622" y="7518"/>
                  </a:moveTo>
                  <a:lnTo>
                    <a:pt x="929855" y="7518"/>
                  </a:lnTo>
                  <a:lnTo>
                    <a:pt x="385787" y="12903"/>
                  </a:lnTo>
                  <a:lnTo>
                    <a:pt x="1705401" y="12903"/>
                  </a:lnTo>
                  <a:lnTo>
                    <a:pt x="1705622" y="7518"/>
                  </a:lnTo>
                  <a:close/>
                </a:path>
              </a:pathLst>
            </a:custGeom>
            <a:solidFill>
              <a:srgbClr val="3047B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27"/>
            <p:cNvSpPr/>
            <p:nvPr/>
          </p:nvSpPr>
          <p:spPr>
            <a:xfrm>
              <a:off x="7347813" y="4249699"/>
              <a:ext cx="1591475" cy="186499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444500" y="502920"/>
            <a:ext cx="8255000" cy="1614805"/>
          </a:xfrm>
          <a:prstGeom prst="rect">
            <a:avLst/>
          </a:prstGeom>
          <a:noFill/>
          <a:ln>
            <a:noFill/>
          </a:ln>
        </p:spPr>
        <p:txBody>
          <a:bodyPr anchorCtr="0" anchor="t" bIns="0" lIns="0" spcFirstLastPara="1" rIns="0" wrap="square" tIns="431800">
            <a:spAutoFit/>
          </a:bodyPr>
          <a:lstStyle/>
          <a:p>
            <a:pPr indent="0" lvl="0" marL="12700" marR="5080" rtl="0" algn="l">
              <a:lnSpc>
                <a:spcPct val="100000"/>
              </a:lnSpc>
              <a:spcBef>
                <a:spcPts val="0"/>
              </a:spcBef>
              <a:spcAft>
                <a:spcPts val="0"/>
              </a:spcAft>
              <a:buNone/>
            </a:pPr>
            <a:r>
              <a:rPr b="1" lang="en-US" sz="3200">
                <a:latin typeface="Arial"/>
                <a:ea typeface="Arial"/>
                <a:cs typeface="Arial"/>
                <a:sym typeface="Arial"/>
              </a:rPr>
              <a:t>HIGH KEY – </a:t>
            </a:r>
            <a:r>
              <a:rPr lang="en-US" sz="3200"/>
              <a:t>the scene is flooded with light;  creating a </a:t>
            </a:r>
            <a:r>
              <a:rPr lang="en-US" sz="3200">
                <a:solidFill>
                  <a:srgbClr val="FF0000"/>
                </a:solidFill>
              </a:rPr>
              <a:t>bright and open-looking scene</a:t>
            </a:r>
            <a:endParaRPr sz="3200">
              <a:latin typeface="Arial"/>
              <a:ea typeface="Arial"/>
              <a:cs typeface="Arial"/>
              <a:sym typeface="Arial"/>
            </a:endParaRPr>
          </a:p>
        </p:txBody>
      </p:sp>
      <p:sp>
        <p:nvSpPr>
          <p:cNvPr id="195" name="Google Shape;195;p28"/>
          <p:cNvSpPr/>
          <p:nvPr/>
        </p:nvSpPr>
        <p:spPr>
          <a:xfrm>
            <a:off x="1905000" y="2209800"/>
            <a:ext cx="5029200" cy="36322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28"/>
          <p:cNvSpPr txBox="1"/>
          <p:nvPr/>
        </p:nvSpPr>
        <p:spPr>
          <a:xfrm>
            <a:off x="4059224" y="6011729"/>
            <a:ext cx="39725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From the movie “Shawshank Redemption”</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444500" y="922020"/>
            <a:ext cx="7696200" cy="100012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3200">
                <a:latin typeface="Arial"/>
                <a:ea typeface="Arial"/>
                <a:cs typeface="Arial"/>
                <a:sym typeface="Arial"/>
              </a:rPr>
              <a:t>LOW KEY – </a:t>
            </a:r>
            <a:r>
              <a:rPr lang="en-US" sz="3200"/>
              <a:t>the scene is flooded with shadows  and darkness, </a:t>
            </a:r>
            <a:r>
              <a:rPr lang="en-US" sz="3200">
                <a:solidFill>
                  <a:srgbClr val="FF0000"/>
                </a:solidFill>
              </a:rPr>
              <a:t>creating suspense and suspicion</a:t>
            </a:r>
            <a:endParaRPr sz="3200">
              <a:latin typeface="Arial"/>
              <a:ea typeface="Arial"/>
              <a:cs typeface="Arial"/>
              <a:sym typeface="Arial"/>
            </a:endParaRPr>
          </a:p>
        </p:txBody>
      </p:sp>
      <p:sp>
        <p:nvSpPr>
          <p:cNvPr id="202" name="Google Shape;202;p29"/>
          <p:cNvSpPr/>
          <p:nvPr/>
        </p:nvSpPr>
        <p:spPr>
          <a:xfrm>
            <a:off x="2286000" y="2362200"/>
            <a:ext cx="4876800" cy="324307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29"/>
          <p:cNvSpPr txBox="1"/>
          <p:nvPr/>
        </p:nvSpPr>
        <p:spPr>
          <a:xfrm>
            <a:off x="5260340" y="5855454"/>
            <a:ext cx="25647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From the movie “Insidious”</a:t>
            </a: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444500" y="502920"/>
            <a:ext cx="8255100" cy="1503600"/>
          </a:xfrm>
          <a:prstGeom prst="rect">
            <a:avLst/>
          </a:prstGeom>
          <a:noFill/>
          <a:ln>
            <a:noFill/>
          </a:ln>
        </p:spPr>
        <p:txBody>
          <a:bodyPr anchorCtr="0" anchor="t" bIns="0" lIns="0" spcFirstLastPara="1" rIns="0" wrap="square" tIns="255900">
            <a:spAutoFit/>
          </a:bodyPr>
          <a:lstStyle/>
          <a:p>
            <a:pPr indent="0" lvl="0" marL="12700" marR="5080" rtl="0" algn="l">
              <a:lnSpc>
                <a:spcPct val="101600"/>
              </a:lnSpc>
              <a:spcBef>
                <a:spcPts val="0"/>
              </a:spcBef>
              <a:spcAft>
                <a:spcPts val="0"/>
              </a:spcAft>
              <a:buNone/>
            </a:pPr>
            <a:r>
              <a:rPr b="1" lang="en-US" sz="3200">
                <a:latin typeface="Arial"/>
                <a:ea typeface="Arial"/>
                <a:cs typeface="Arial"/>
                <a:sym typeface="Arial"/>
              </a:rPr>
              <a:t>Bottom or Side Lighting – </a:t>
            </a:r>
            <a:r>
              <a:rPr lang="en-US"/>
              <a:t>direct lighting from below or  the side, </a:t>
            </a:r>
            <a:r>
              <a:rPr lang="en-US">
                <a:solidFill>
                  <a:srgbClr val="FF0000"/>
                </a:solidFill>
              </a:rPr>
              <a:t>which often makes the subject appear dangerous or evil or frightened…</a:t>
            </a:r>
            <a:endParaRPr sz="3200">
              <a:latin typeface="Arial"/>
              <a:ea typeface="Arial"/>
              <a:cs typeface="Arial"/>
              <a:sym typeface="Arial"/>
            </a:endParaRPr>
          </a:p>
        </p:txBody>
      </p:sp>
      <p:sp>
        <p:nvSpPr>
          <p:cNvPr id="209" name="Google Shape;209;p30"/>
          <p:cNvSpPr/>
          <p:nvPr/>
        </p:nvSpPr>
        <p:spPr>
          <a:xfrm>
            <a:off x="2000250" y="2116931"/>
            <a:ext cx="5143500" cy="38735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30"/>
          <p:cNvSpPr txBox="1"/>
          <p:nvPr/>
        </p:nvSpPr>
        <p:spPr>
          <a:xfrm>
            <a:off x="4803140" y="6117634"/>
            <a:ext cx="38823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From the movie “The Blair Witch Project”</a:t>
            </a:r>
            <a:endParaRPr sz="18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444500" y="502920"/>
            <a:ext cx="8255000" cy="1614805"/>
          </a:xfrm>
          <a:prstGeom prst="rect">
            <a:avLst/>
          </a:prstGeom>
          <a:noFill/>
          <a:ln>
            <a:noFill/>
          </a:ln>
        </p:spPr>
        <p:txBody>
          <a:bodyPr anchorCtr="0" anchor="t" bIns="0" lIns="0" spcFirstLastPara="1" rIns="0" wrap="square" tIns="116825">
            <a:spAutoFit/>
          </a:bodyPr>
          <a:lstStyle/>
          <a:p>
            <a:pPr indent="0" lvl="0" marL="12700" marR="5080" rtl="0" algn="l">
              <a:lnSpc>
                <a:spcPct val="100499"/>
              </a:lnSpc>
              <a:spcBef>
                <a:spcPts val="0"/>
              </a:spcBef>
              <a:spcAft>
                <a:spcPts val="0"/>
              </a:spcAft>
              <a:buNone/>
            </a:pPr>
            <a:r>
              <a:rPr b="1" lang="en-US" sz="3200">
                <a:latin typeface="Arial"/>
                <a:ea typeface="Arial"/>
                <a:cs typeface="Arial"/>
                <a:sym typeface="Arial"/>
              </a:rPr>
              <a:t>Front or Back Lighting – </a:t>
            </a:r>
            <a:r>
              <a:rPr lang="en-US"/>
              <a:t>soft lighting on the actor’s face or  from behind which </a:t>
            </a:r>
            <a:r>
              <a:rPr lang="en-US">
                <a:solidFill>
                  <a:srgbClr val="FF0000"/>
                </a:solidFill>
              </a:rPr>
              <a:t>gives the appearance of innocence or  goodness, or a halo effect.</a:t>
            </a:r>
            <a:endParaRPr sz="3200">
              <a:latin typeface="Arial"/>
              <a:ea typeface="Arial"/>
              <a:cs typeface="Arial"/>
              <a:sym typeface="Arial"/>
            </a:endParaRPr>
          </a:p>
        </p:txBody>
      </p:sp>
      <p:sp>
        <p:nvSpPr>
          <p:cNvPr id="216" name="Google Shape;216;p31"/>
          <p:cNvSpPr/>
          <p:nvPr/>
        </p:nvSpPr>
        <p:spPr>
          <a:xfrm>
            <a:off x="603250" y="2148681"/>
            <a:ext cx="7937500" cy="3810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31"/>
          <p:cNvSpPr txBox="1"/>
          <p:nvPr/>
        </p:nvSpPr>
        <p:spPr>
          <a:xfrm>
            <a:off x="4193540" y="6192520"/>
            <a:ext cx="41471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From the movie “The Princess and the Frog”</a:t>
            </a:r>
            <a:endParaRPr sz="18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444500" y="597725"/>
            <a:ext cx="59538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latin typeface="Arial"/>
                <a:ea typeface="Arial"/>
                <a:cs typeface="Arial"/>
                <a:sym typeface="Arial"/>
              </a:rPr>
              <a:t>Editing Techniques</a:t>
            </a:r>
            <a:endParaRPr sz="3600">
              <a:latin typeface="Arial"/>
              <a:ea typeface="Arial"/>
              <a:cs typeface="Arial"/>
              <a:sym typeface="Arial"/>
            </a:endParaRPr>
          </a:p>
        </p:txBody>
      </p:sp>
      <p:sp>
        <p:nvSpPr>
          <p:cNvPr id="223" name="Google Shape;223;p32"/>
          <p:cNvSpPr txBox="1"/>
          <p:nvPr/>
        </p:nvSpPr>
        <p:spPr>
          <a:xfrm>
            <a:off x="139700" y="1176057"/>
            <a:ext cx="8505900" cy="5497800"/>
          </a:xfrm>
          <a:prstGeom prst="rect">
            <a:avLst/>
          </a:prstGeom>
          <a:noFill/>
          <a:ln>
            <a:noFill/>
          </a:ln>
        </p:spPr>
        <p:txBody>
          <a:bodyPr anchorCtr="0" anchor="t" bIns="0" lIns="0" spcFirstLastPara="1" rIns="0" wrap="square" tIns="118100">
            <a:spAutoFit/>
          </a:bodyPr>
          <a:lstStyle/>
          <a:p>
            <a:pPr indent="-330200" lvl="0" marL="355600" marR="0" rtl="0" algn="l">
              <a:lnSpc>
                <a:spcPct val="100000"/>
              </a:lnSpc>
              <a:spcBef>
                <a:spcPts val="0"/>
              </a:spcBef>
              <a:spcAft>
                <a:spcPts val="0"/>
              </a:spcAft>
              <a:buClr>
                <a:srgbClr val="3F3F4D"/>
              </a:buClr>
              <a:buSzPts val="1800"/>
              <a:buFont typeface="Noto Sans Symbols"/>
              <a:buChar char="▪"/>
            </a:pPr>
            <a:r>
              <a:rPr lang="en-US" sz="1800">
                <a:solidFill>
                  <a:srgbClr val="3F3F4D"/>
                </a:solidFill>
                <a:latin typeface="Arial"/>
                <a:ea typeface="Arial"/>
                <a:cs typeface="Arial"/>
                <a:sym typeface="Arial"/>
              </a:rPr>
              <a:t>Compares to how a writer uses syntax</a:t>
            </a:r>
            <a:endParaRPr sz="1800">
              <a:solidFill>
                <a:schemeClr val="dk1"/>
              </a:solidFill>
              <a:latin typeface="Arial"/>
              <a:ea typeface="Arial"/>
              <a:cs typeface="Arial"/>
              <a:sym typeface="Arial"/>
            </a:endParaRPr>
          </a:p>
          <a:p>
            <a:pPr indent="-330200" lvl="0" marL="355600" marR="0" rtl="0" algn="l">
              <a:lnSpc>
                <a:spcPct val="100000"/>
              </a:lnSpc>
              <a:spcBef>
                <a:spcPts val="835"/>
              </a:spcBef>
              <a:spcAft>
                <a:spcPts val="0"/>
              </a:spcAft>
              <a:buClr>
                <a:srgbClr val="3F3F4D"/>
              </a:buClr>
              <a:buSzPts val="1800"/>
              <a:buFont typeface="Noto Sans Symbols"/>
              <a:buChar char="▪"/>
            </a:pPr>
            <a:r>
              <a:rPr b="1" lang="en-US" sz="1800">
                <a:solidFill>
                  <a:srgbClr val="3F3F4D"/>
                </a:solidFill>
                <a:latin typeface="Arial"/>
                <a:ea typeface="Arial"/>
                <a:cs typeface="Arial"/>
                <a:sym typeface="Arial"/>
              </a:rPr>
              <a:t>Cut – </a:t>
            </a:r>
            <a:r>
              <a:rPr lang="en-US" sz="1800">
                <a:solidFill>
                  <a:srgbClr val="3F3F4D"/>
                </a:solidFill>
                <a:latin typeface="Arial"/>
                <a:ea typeface="Arial"/>
                <a:cs typeface="Arial"/>
                <a:sym typeface="Arial"/>
              </a:rPr>
              <a:t>two pieces of film are </a:t>
            </a:r>
            <a:r>
              <a:rPr lang="en-US" sz="1800">
                <a:solidFill>
                  <a:srgbClr val="FF0000"/>
                </a:solidFill>
                <a:latin typeface="Arial"/>
                <a:ea typeface="Arial"/>
                <a:cs typeface="Arial"/>
                <a:sym typeface="Arial"/>
              </a:rPr>
              <a:t>spliced together </a:t>
            </a:r>
            <a:r>
              <a:rPr lang="en-US" sz="1800">
                <a:solidFill>
                  <a:srgbClr val="3F3F4D"/>
                </a:solidFill>
                <a:latin typeface="Arial"/>
                <a:ea typeface="Arial"/>
                <a:cs typeface="Arial"/>
                <a:sym typeface="Arial"/>
              </a:rPr>
              <a:t>to “cut” to another image</a:t>
            </a:r>
            <a:endParaRPr sz="1800">
              <a:solidFill>
                <a:schemeClr val="dk1"/>
              </a:solidFill>
              <a:latin typeface="Arial"/>
              <a:ea typeface="Arial"/>
              <a:cs typeface="Arial"/>
              <a:sym typeface="Arial"/>
            </a:endParaRPr>
          </a:p>
          <a:p>
            <a:pPr indent="-330200" lvl="0" marL="355600" marR="356235" rtl="0" algn="l">
              <a:lnSpc>
                <a:spcPct val="108500"/>
              </a:lnSpc>
              <a:spcBef>
                <a:spcPts val="1095"/>
              </a:spcBef>
              <a:spcAft>
                <a:spcPts val="0"/>
              </a:spcAft>
              <a:buClr>
                <a:srgbClr val="3F3F4D"/>
              </a:buClr>
              <a:buSzPts val="1800"/>
              <a:buFont typeface="Noto Sans Symbols"/>
              <a:buChar char="▪"/>
            </a:pPr>
            <a:r>
              <a:rPr b="1" lang="en-US" sz="1800">
                <a:solidFill>
                  <a:srgbClr val="3F3F4D"/>
                </a:solidFill>
                <a:latin typeface="Arial"/>
                <a:ea typeface="Arial"/>
                <a:cs typeface="Arial"/>
                <a:sym typeface="Arial"/>
              </a:rPr>
              <a:t>Fade – </a:t>
            </a:r>
            <a:r>
              <a:rPr lang="en-US" sz="1800">
                <a:solidFill>
                  <a:srgbClr val="3F3F4D"/>
                </a:solidFill>
                <a:latin typeface="Arial"/>
                <a:ea typeface="Arial"/>
                <a:cs typeface="Arial"/>
                <a:sym typeface="Arial"/>
              </a:rPr>
              <a:t>can be to or from black and white; </a:t>
            </a:r>
            <a:r>
              <a:rPr lang="en-US" sz="1800">
                <a:solidFill>
                  <a:srgbClr val="FF0000"/>
                </a:solidFill>
                <a:latin typeface="Arial"/>
                <a:ea typeface="Arial"/>
                <a:cs typeface="Arial"/>
                <a:sym typeface="Arial"/>
              </a:rPr>
              <a:t>implies the passing of time or the  end of a scene</a:t>
            </a:r>
            <a:endParaRPr sz="1800">
              <a:solidFill>
                <a:schemeClr val="dk1"/>
              </a:solidFill>
              <a:latin typeface="Arial"/>
              <a:ea typeface="Arial"/>
              <a:cs typeface="Arial"/>
              <a:sym typeface="Arial"/>
            </a:endParaRPr>
          </a:p>
          <a:p>
            <a:pPr indent="-273050" lvl="1" marL="755650" marR="0" rtl="0" algn="l">
              <a:lnSpc>
                <a:spcPct val="100000"/>
              </a:lnSpc>
              <a:spcBef>
                <a:spcPts val="765"/>
              </a:spcBef>
              <a:spcAft>
                <a:spcPts val="0"/>
              </a:spcAft>
              <a:buClr>
                <a:srgbClr val="7F7F7F"/>
              </a:buClr>
              <a:buSzPts val="1200"/>
              <a:buFont typeface="Noto Sans Symbols"/>
              <a:buChar char="▪"/>
            </a:pPr>
            <a:r>
              <a:rPr b="0" i="0" lang="en-US" sz="1200" u="none" cap="none" strike="noStrike">
                <a:solidFill>
                  <a:srgbClr val="FF0000"/>
                </a:solidFill>
                <a:latin typeface="Arial"/>
                <a:ea typeface="Arial"/>
                <a:cs typeface="Arial"/>
                <a:sym typeface="Arial"/>
              </a:rPr>
              <a:t>Fade-In – darkness to brightness</a:t>
            </a:r>
            <a:endParaRPr b="0" i="0" sz="1200" u="none" cap="none" strike="noStrike">
              <a:solidFill>
                <a:schemeClr val="dk1"/>
              </a:solidFill>
              <a:latin typeface="Arial"/>
              <a:ea typeface="Arial"/>
              <a:cs typeface="Arial"/>
              <a:sym typeface="Arial"/>
            </a:endParaRPr>
          </a:p>
          <a:p>
            <a:pPr indent="-273050" lvl="1" marL="755650" marR="0" rtl="0" algn="l">
              <a:lnSpc>
                <a:spcPct val="100000"/>
              </a:lnSpc>
              <a:spcBef>
                <a:spcPts val="785"/>
              </a:spcBef>
              <a:spcAft>
                <a:spcPts val="0"/>
              </a:spcAft>
              <a:buClr>
                <a:srgbClr val="7F7F7F"/>
              </a:buClr>
              <a:buSzPts val="1200"/>
              <a:buFont typeface="Noto Sans Symbols"/>
              <a:buChar char="▪"/>
            </a:pPr>
            <a:r>
              <a:rPr b="0" i="0" lang="en-US" sz="1200" u="none" cap="none" strike="noStrike">
                <a:solidFill>
                  <a:srgbClr val="FF0000"/>
                </a:solidFill>
                <a:latin typeface="Arial"/>
                <a:ea typeface="Arial"/>
                <a:cs typeface="Arial"/>
                <a:sym typeface="Arial"/>
              </a:rPr>
              <a:t>Fade-Out – image gradually gets darker</a:t>
            </a:r>
            <a:endParaRPr b="0" i="0" sz="1200" u="none" cap="none" strike="noStrike">
              <a:solidFill>
                <a:schemeClr val="dk1"/>
              </a:solidFill>
              <a:latin typeface="Arial"/>
              <a:ea typeface="Arial"/>
              <a:cs typeface="Arial"/>
              <a:sym typeface="Arial"/>
            </a:endParaRPr>
          </a:p>
          <a:p>
            <a:pPr indent="-330200" lvl="0" marL="355600" marR="0" rtl="0" algn="l">
              <a:lnSpc>
                <a:spcPct val="100000"/>
              </a:lnSpc>
              <a:spcBef>
                <a:spcPts val="790"/>
              </a:spcBef>
              <a:spcAft>
                <a:spcPts val="0"/>
              </a:spcAft>
              <a:buClr>
                <a:srgbClr val="3F3F4D"/>
              </a:buClr>
              <a:buSzPts val="1800"/>
              <a:buFont typeface="Noto Sans Symbols"/>
              <a:buChar char="▪"/>
            </a:pPr>
            <a:r>
              <a:rPr b="1" lang="en-US" sz="1800">
                <a:solidFill>
                  <a:srgbClr val="3F3F4D"/>
                </a:solidFill>
                <a:latin typeface="Arial"/>
                <a:ea typeface="Arial"/>
                <a:cs typeface="Arial"/>
                <a:sym typeface="Arial"/>
              </a:rPr>
              <a:t>Dissolve – </a:t>
            </a:r>
            <a:r>
              <a:rPr lang="en-US" sz="1800">
                <a:solidFill>
                  <a:srgbClr val="3F3F4D"/>
                </a:solidFill>
                <a:latin typeface="Arial"/>
                <a:ea typeface="Arial"/>
                <a:cs typeface="Arial"/>
                <a:sym typeface="Arial"/>
              </a:rPr>
              <a:t>a kind of fade in which </a:t>
            </a:r>
            <a:r>
              <a:rPr lang="en-US" sz="1800">
                <a:solidFill>
                  <a:srgbClr val="FF0000"/>
                </a:solidFill>
                <a:latin typeface="Arial"/>
                <a:ea typeface="Arial"/>
                <a:cs typeface="Arial"/>
                <a:sym typeface="Arial"/>
              </a:rPr>
              <a:t>one image is gradually replaced by another</a:t>
            </a:r>
            <a:endParaRPr sz="1800">
              <a:solidFill>
                <a:schemeClr val="dk1"/>
              </a:solidFill>
              <a:latin typeface="Arial"/>
              <a:ea typeface="Arial"/>
              <a:cs typeface="Arial"/>
              <a:sym typeface="Arial"/>
            </a:endParaRPr>
          </a:p>
          <a:p>
            <a:pPr indent="-330200" lvl="0" marL="355600" marR="0" rtl="0" algn="l">
              <a:lnSpc>
                <a:spcPct val="100000"/>
              </a:lnSpc>
              <a:spcBef>
                <a:spcPts val="830"/>
              </a:spcBef>
              <a:spcAft>
                <a:spcPts val="0"/>
              </a:spcAft>
              <a:buClr>
                <a:srgbClr val="3F3F4D"/>
              </a:buClr>
              <a:buSzPts val="1800"/>
              <a:buFont typeface="Noto Sans Symbols"/>
              <a:buChar char="▪"/>
            </a:pPr>
            <a:r>
              <a:rPr b="1" lang="en-US" sz="1800">
                <a:solidFill>
                  <a:srgbClr val="3F3F4D"/>
                </a:solidFill>
                <a:latin typeface="Arial"/>
                <a:ea typeface="Arial"/>
                <a:cs typeface="Arial"/>
                <a:sym typeface="Arial"/>
              </a:rPr>
              <a:t>Wipe – </a:t>
            </a:r>
            <a:r>
              <a:rPr lang="en-US" sz="1800">
                <a:solidFill>
                  <a:srgbClr val="3F3F4D"/>
                </a:solidFill>
                <a:latin typeface="Arial"/>
                <a:ea typeface="Arial"/>
                <a:cs typeface="Arial"/>
                <a:sym typeface="Arial"/>
              </a:rPr>
              <a:t>a new image wipes off the previous image (quicker than a dissolve)</a:t>
            </a:r>
            <a:endParaRPr sz="1800">
              <a:solidFill>
                <a:schemeClr val="dk1"/>
              </a:solidFill>
              <a:latin typeface="Arial"/>
              <a:ea typeface="Arial"/>
              <a:cs typeface="Arial"/>
              <a:sym typeface="Arial"/>
            </a:endParaRPr>
          </a:p>
          <a:p>
            <a:pPr indent="-330200" lvl="0" marL="355600" marR="0" rtl="0" algn="l">
              <a:lnSpc>
                <a:spcPct val="100000"/>
              </a:lnSpc>
              <a:spcBef>
                <a:spcPts val="870"/>
              </a:spcBef>
              <a:spcAft>
                <a:spcPts val="0"/>
              </a:spcAft>
              <a:buClr>
                <a:srgbClr val="3F3F4D"/>
              </a:buClr>
              <a:buSzPts val="1800"/>
              <a:buFont typeface="Noto Sans Symbols"/>
              <a:buChar char="▪"/>
            </a:pPr>
            <a:r>
              <a:rPr b="1" lang="en-US" sz="1800">
                <a:solidFill>
                  <a:srgbClr val="3F3F4D"/>
                </a:solidFill>
                <a:latin typeface="Arial"/>
                <a:ea typeface="Arial"/>
                <a:cs typeface="Arial"/>
                <a:sym typeface="Arial"/>
              </a:rPr>
              <a:t>Flashback – </a:t>
            </a:r>
            <a:r>
              <a:rPr lang="en-US" sz="1800">
                <a:solidFill>
                  <a:srgbClr val="3F3F4D"/>
                </a:solidFill>
                <a:latin typeface="Arial"/>
                <a:ea typeface="Arial"/>
                <a:cs typeface="Arial"/>
                <a:sym typeface="Arial"/>
              </a:rPr>
              <a:t>cut or dissolve to </a:t>
            </a:r>
            <a:r>
              <a:rPr lang="en-US" sz="1800">
                <a:solidFill>
                  <a:srgbClr val="FF0000"/>
                </a:solidFill>
                <a:latin typeface="Arial"/>
                <a:ea typeface="Arial"/>
                <a:cs typeface="Arial"/>
                <a:sym typeface="Arial"/>
              </a:rPr>
              <a:t>action that happened in the past</a:t>
            </a:r>
            <a:endParaRPr sz="1800">
              <a:solidFill>
                <a:schemeClr val="dk1"/>
              </a:solidFill>
              <a:latin typeface="Arial"/>
              <a:ea typeface="Arial"/>
              <a:cs typeface="Arial"/>
              <a:sym typeface="Arial"/>
            </a:endParaRPr>
          </a:p>
          <a:p>
            <a:pPr indent="-330200" lvl="0" marL="355600" marR="5080" rtl="0" algn="l">
              <a:lnSpc>
                <a:spcPct val="108500"/>
              </a:lnSpc>
              <a:spcBef>
                <a:spcPts val="1095"/>
              </a:spcBef>
              <a:spcAft>
                <a:spcPts val="0"/>
              </a:spcAft>
              <a:buClr>
                <a:srgbClr val="3F3F4D"/>
              </a:buClr>
              <a:buSzPts val="1800"/>
              <a:buFont typeface="Noto Sans Symbols"/>
              <a:buChar char="▪"/>
            </a:pPr>
            <a:r>
              <a:rPr b="1" lang="en-US" sz="1800">
                <a:solidFill>
                  <a:srgbClr val="3F3F4D"/>
                </a:solidFill>
                <a:latin typeface="Arial"/>
                <a:ea typeface="Arial"/>
                <a:cs typeface="Arial"/>
                <a:sym typeface="Arial"/>
              </a:rPr>
              <a:t>Shot-Reverse-Shot – </a:t>
            </a:r>
            <a:r>
              <a:rPr lang="en-US" sz="1800">
                <a:solidFill>
                  <a:srgbClr val="3F3F4D"/>
                </a:solidFill>
                <a:latin typeface="Arial"/>
                <a:ea typeface="Arial"/>
                <a:cs typeface="Arial"/>
                <a:sym typeface="Arial"/>
              </a:rPr>
              <a:t>a shot of one subject, then another, than back to the first; </a:t>
            </a:r>
            <a:r>
              <a:rPr lang="en-US" sz="1800">
                <a:solidFill>
                  <a:srgbClr val="FF0000"/>
                </a:solidFill>
                <a:latin typeface="Arial"/>
                <a:ea typeface="Arial"/>
                <a:cs typeface="Arial"/>
                <a:sym typeface="Arial"/>
              </a:rPr>
              <a:t> often used for conversation or reaction shots</a:t>
            </a:r>
            <a:endParaRPr sz="1800">
              <a:solidFill>
                <a:schemeClr val="dk1"/>
              </a:solidFill>
              <a:latin typeface="Arial"/>
              <a:ea typeface="Arial"/>
              <a:cs typeface="Arial"/>
              <a:sym typeface="Arial"/>
            </a:endParaRPr>
          </a:p>
          <a:p>
            <a:pPr indent="-330200" lvl="0" marL="355600" marR="668020" rtl="0" algn="l">
              <a:lnSpc>
                <a:spcPct val="108500"/>
              </a:lnSpc>
              <a:spcBef>
                <a:spcPts val="1060"/>
              </a:spcBef>
              <a:spcAft>
                <a:spcPts val="0"/>
              </a:spcAft>
              <a:buClr>
                <a:srgbClr val="3F3F4D"/>
              </a:buClr>
              <a:buSzPts val="1800"/>
              <a:buFont typeface="Noto Sans Symbols"/>
              <a:buChar char="▪"/>
            </a:pPr>
            <a:r>
              <a:rPr b="1" lang="en-US" sz="1800">
                <a:solidFill>
                  <a:srgbClr val="3F3F4D"/>
                </a:solidFill>
                <a:latin typeface="Arial"/>
                <a:ea typeface="Arial"/>
                <a:cs typeface="Arial"/>
                <a:sym typeface="Arial"/>
              </a:rPr>
              <a:t>Cross-Cutting – </a:t>
            </a:r>
            <a:r>
              <a:rPr lang="en-US" sz="1800">
                <a:solidFill>
                  <a:srgbClr val="3F3F4D"/>
                </a:solidFill>
                <a:latin typeface="Arial"/>
                <a:ea typeface="Arial"/>
                <a:cs typeface="Arial"/>
                <a:sym typeface="Arial"/>
              </a:rPr>
              <a:t>cut into action that is happening simultaneously; </a:t>
            </a:r>
            <a:r>
              <a:rPr lang="en-US" sz="1800">
                <a:solidFill>
                  <a:srgbClr val="FF0000"/>
                </a:solidFill>
                <a:latin typeface="Arial"/>
                <a:ea typeface="Arial"/>
                <a:cs typeface="Arial"/>
                <a:sym typeface="Arial"/>
              </a:rPr>
              <a:t>creates  tension or suspense and creates a connection between scenes</a:t>
            </a:r>
            <a:endParaRPr sz="1800">
              <a:solidFill>
                <a:schemeClr val="dk1"/>
              </a:solidFill>
              <a:latin typeface="Arial"/>
              <a:ea typeface="Arial"/>
              <a:cs typeface="Arial"/>
              <a:sym typeface="Arial"/>
            </a:endParaRPr>
          </a:p>
          <a:p>
            <a:pPr indent="-342900" lvl="0" marL="355600" marR="306070" rtl="0" algn="l">
              <a:lnSpc>
                <a:spcPct val="108500"/>
              </a:lnSpc>
              <a:spcBef>
                <a:spcPts val="1060"/>
              </a:spcBef>
              <a:spcAft>
                <a:spcPts val="0"/>
              </a:spcAft>
              <a:buClr>
                <a:srgbClr val="3F3F4D"/>
              </a:buClr>
              <a:buSzPts val="2000"/>
              <a:buFont typeface="Noto Sans Symbols"/>
              <a:buChar char="▪"/>
            </a:pPr>
            <a:r>
              <a:rPr b="1" lang="en-US" sz="2000">
                <a:solidFill>
                  <a:srgbClr val="3F3F4D"/>
                </a:solidFill>
                <a:latin typeface="Arial"/>
                <a:ea typeface="Arial"/>
                <a:cs typeface="Arial"/>
                <a:sym typeface="Arial"/>
              </a:rPr>
              <a:t>Eye-Line Match – </a:t>
            </a:r>
            <a:r>
              <a:rPr lang="en-US" sz="2000">
                <a:solidFill>
                  <a:srgbClr val="3F3F4D"/>
                </a:solidFill>
                <a:latin typeface="Arial"/>
                <a:ea typeface="Arial"/>
                <a:cs typeface="Arial"/>
                <a:sym typeface="Arial"/>
              </a:rPr>
              <a:t>cut to an object, then to a person; </a:t>
            </a:r>
            <a:r>
              <a:rPr lang="en-US" sz="2000">
                <a:solidFill>
                  <a:srgbClr val="FF0000"/>
                </a:solidFill>
                <a:latin typeface="Arial"/>
                <a:ea typeface="Arial"/>
                <a:cs typeface="Arial"/>
                <a:sym typeface="Arial"/>
              </a:rPr>
              <a:t>can reveal a character’s  thoughts</a:t>
            </a:r>
            <a:endParaRPr sz="2000">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444500" y="1131125"/>
            <a:ext cx="23331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latin typeface="Arial"/>
                <a:ea typeface="Arial"/>
                <a:cs typeface="Arial"/>
                <a:sym typeface="Arial"/>
              </a:rPr>
              <a:t>Sound</a:t>
            </a:r>
            <a:endParaRPr sz="3600">
              <a:latin typeface="Arial"/>
              <a:ea typeface="Arial"/>
              <a:cs typeface="Arial"/>
              <a:sym typeface="Arial"/>
            </a:endParaRPr>
          </a:p>
        </p:txBody>
      </p:sp>
      <p:sp>
        <p:nvSpPr>
          <p:cNvPr id="229" name="Google Shape;229;p33"/>
          <p:cNvSpPr txBox="1"/>
          <p:nvPr/>
        </p:nvSpPr>
        <p:spPr>
          <a:xfrm>
            <a:off x="444500" y="1993074"/>
            <a:ext cx="8094900" cy="3807000"/>
          </a:xfrm>
          <a:prstGeom prst="rect">
            <a:avLst/>
          </a:prstGeom>
          <a:noFill/>
          <a:ln>
            <a:noFill/>
          </a:ln>
        </p:spPr>
        <p:txBody>
          <a:bodyPr anchorCtr="0" anchor="t" bIns="0" lIns="0" spcFirstLastPara="1" rIns="0" wrap="square" tIns="29825">
            <a:spAutoFit/>
          </a:bodyPr>
          <a:lstStyle/>
          <a:p>
            <a:pPr indent="-342900" lvl="0" marL="355600" marR="5080" rtl="0" algn="l">
              <a:lnSpc>
                <a:spcPct val="118892"/>
              </a:lnSpc>
              <a:spcBef>
                <a:spcPts val="0"/>
              </a:spcBef>
              <a:spcAft>
                <a:spcPts val="0"/>
              </a:spcAft>
              <a:buClr>
                <a:srgbClr val="3F3F4D"/>
              </a:buClr>
              <a:buSzPts val="2800"/>
              <a:buFont typeface="Noto Sans Symbols"/>
              <a:buChar char="▪"/>
            </a:pPr>
            <a:r>
              <a:rPr lang="en-US" sz="2800">
                <a:solidFill>
                  <a:srgbClr val="3F3F4D"/>
                </a:solidFill>
                <a:latin typeface="Arial"/>
                <a:ea typeface="Arial"/>
                <a:cs typeface="Arial"/>
                <a:sym typeface="Arial"/>
              </a:rPr>
              <a:t>Compares to how a writer establishes tone and mood  in their work</a:t>
            </a:r>
            <a:endParaRPr sz="2800">
              <a:solidFill>
                <a:schemeClr val="dk1"/>
              </a:solidFill>
              <a:latin typeface="Arial"/>
              <a:ea typeface="Arial"/>
              <a:cs typeface="Arial"/>
              <a:sym typeface="Arial"/>
            </a:endParaRPr>
          </a:p>
          <a:p>
            <a:pPr indent="0" lvl="0" marL="0" marR="0" rtl="0" algn="l">
              <a:lnSpc>
                <a:spcPct val="100000"/>
              </a:lnSpc>
              <a:spcBef>
                <a:spcPts val="50"/>
              </a:spcBef>
              <a:spcAft>
                <a:spcPts val="0"/>
              </a:spcAft>
              <a:buClr>
                <a:schemeClr val="dk1"/>
              </a:buClr>
              <a:buSzPts val="3700"/>
              <a:buFont typeface="Calibri"/>
              <a:buNone/>
            </a:pPr>
            <a:r>
              <a:t/>
            </a:r>
            <a:endParaRPr sz="3700">
              <a:solidFill>
                <a:schemeClr val="dk1"/>
              </a:solidFill>
              <a:latin typeface="Arial"/>
              <a:ea typeface="Arial"/>
              <a:cs typeface="Arial"/>
              <a:sym typeface="Arial"/>
            </a:endParaRPr>
          </a:p>
          <a:p>
            <a:pPr indent="-342900" lvl="0" marL="355600" marR="74295" rtl="0" algn="l">
              <a:lnSpc>
                <a:spcPct val="100000"/>
              </a:lnSpc>
              <a:spcBef>
                <a:spcPts val="5"/>
              </a:spcBef>
              <a:spcAft>
                <a:spcPts val="0"/>
              </a:spcAft>
              <a:buClr>
                <a:srgbClr val="3F3F4D"/>
              </a:buClr>
              <a:buSzPts val="2200"/>
              <a:buFont typeface="Noto Sans Symbols"/>
              <a:buChar char="▪"/>
            </a:pPr>
            <a:r>
              <a:rPr b="1" lang="en-US" sz="2200">
                <a:solidFill>
                  <a:srgbClr val="3F3F4D"/>
                </a:solidFill>
                <a:highlight>
                  <a:srgbClr val="FFFF00"/>
                </a:highlight>
                <a:latin typeface="Arial"/>
                <a:ea typeface="Arial"/>
                <a:cs typeface="Arial"/>
                <a:sym typeface="Arial"/>
              </a:rPr>
              <a:t>Diegetic – </a:t>
            </a:r>
            <a:r>
              <a:rPr lang="en-US" sz="2200">
                <a:solidFill>
                  <a:srgbClr val="3F3F4D"/>
                </a:solidFill>
                <a:highlight>
                  <a:srgbClr val="FFFF00"/>
                </a:highlight>
                <a:latin typeface="Arial"/>
                <a:ea typeface="Arial"/>
                <a:cs typeface="Arial"/>
                <a:sym typeface="Arial"/>
              </a:rPr>
              <a:t>sound that can logically </a:t>
            </a:r>
            <a:r>
              <a:rPr lang="en-US" sz="2200">
                <a:solidFill>
                  <a:srgbClr val="FF0000"/>
                </a:solidFill>
                <a:highlight>
                  <a:srgbClr val="FFFF00"/>
                </a:highlight>
                <a:latin typeface="Arial"/>
                <a:ea typeface="Arial"/>
                <a:cs typeface="Arial"/>
                <a:sym typeface="Arial"/>
              </a:rPr>
              <a:t>be heard by the characters </a:t>
            </a:r>
            <a:r>
              <a:rPr lang="en-US" sz="2200">
                <a:solidFill>
                  <a:srgbClr val="3F3F4D"/>
                </a:solidFill>
                <a:highlight>
                  <a:srgbClr val="FFFF00"/>
                </a:highlight>
                <a:latin typeface="Arial"/>
                <a:ea typeface="Arial"/>
                <a:cs typeface="Arial"/>
                <a:sym typeface="Arial"/>
              </a:rPr>
              <a:t>in the  film (dialogue, background noise, sound of things in the scene)</a:t>
            </a:r>
            <a:endParaRPr sz="2200">
              <a:solidFill>
                <a:schemeClr val="dk1"/>
              </a:solidFill>
              <a:highlight>
                <a:srgbClr val="FFFF00"/>
              </a:highlight>
              <a:latin typeface="Arial"/>
              <a:ea typeface="Arial"/>
              <a:cs typeface="Arial"/>
              <a:sym typeface="Arial"/>
            </a:endParaRPr>
          </a:p>
          <a:p>
            <a:pPr indent="-342900" lvl="0" marL="355600" marR="119379" rtl="0" algn="l">
              <a:lnSpc>
                <a:spcPct val="100000"/>
              </a:lnSpc>
              <a:spcBef>
                <a:spcPts val="1120"/>
              </a:spcBef>
              <a:spcAft>
                <a:spcPts val="0"/>
              </a:spcAft>
              <a:buClr>
                <a:srgbClr val="3F3F4D"/>
              </a:buClr>
              <a:buSzPts val="2200"/>
              <a:buFont typeface="Noto Sans Symbols"/>
              <a:buChar char="▪"/>
            </a:pPr>
            <a:r>
              <a:rPr b="1" lang="en-US" sz="2200">
                <a:solidFill>
                  <a:srgbClr val="3F3F4D"/>
                </a:solidFill>
                <a:highlight>
                  <a:srgbClr val="FFFF00"/>
                </a:highlight>
                <a:latin typeface="Arial"/>
                <a:ea typeface="Arial"/>
                <a:cs typeface="Arial"/>
                <a:sym typeface="Arial"/>
              </a:rPr>
              <a:t>Non-Diegetic – </a:t>
            </a:r>
            <a:r>
              <a:rPr lang="en-US" sz="2200">
                <a:solidFill>
                  <a:srgbClr val="3F3F4D"/>
                </a:solidFill>
                <a:highlight>
                  <a:srgbClr val="FFFF00"/>
                </a:highlight>
                <a:latin typeface="Arial"/>
                <a:ea typeface="Arial"/>
                <a:cs typeface="Arial"/>
                <a:sym typeface="Arial"/>
              </a:rPr>
              <a:t>sound that </a:t>
            </a:r>
            <a:r>
              <a:rPr lang="en-US" sz="2200">
                <a:solidFill>
                  <a:srgbClr val="FF0000"/>
                </a:solidFill>
                <a:highlight>
                  <a:srgbClr val="FFFF00"/>
                </a:highlight>
                <a:latin typeface="Arial"/>
                <a:ea typeface="Arial"/>
                <a:cs typeface="Arial"/>
                <a:sym typeface="Arial"/>
              </a:rPr>
              <a:t>cannot be heard by the characters </a:t>
            </a:r>
            <a:r>
              <a:rPr lang="en-US" sz="2200">
                <a:solidFill>
                  <a:srgbClr val="3F3F4D"/>
                </a:solidFill>
                <a:highlight>
                  <a:srgbClr val="FFFF00"/>
                </a:highlight>
                <a:latin typeface="Arial"/>
                <a:ea typeface="Arial"/>
                <a:cs typeface="Arial"/>
                <a:sym typeface="Arial"/>
              </a:rPr>
              <a:t>but is  designed for the audience reaction only (ominous music or sounds)</a:t>
            </a:r>
            <a:endParaRPr sz="2200">
              <a:solidFill>
                <a:schemeClr val="dk1"/>
              </a:solidFill>
              <a:highlight>
                <a:srgbClr val="FFFF00"/>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444500" y="1131125"/>
            <a:ext cx="34443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3600">
                <a:latin typeface="Arial"/>
                <a:ea typeface="Arial"/>
                <a:cs typeface="Arial"/>
                <a:sym typeface="Arial"/>
              </a:rPr>
              <a:t>Apply It!</a:t>
            </a:r>
            <a:endParaRPr sz="3600">
              <a:latin typeface="Arial"/>
              <a:ea typeface="Arial"/>
              <a:cs typeface="Arial"/>
              <a:sym typeface="Arial"/>
            </a:endParaRPr>
          </a:p>
        </p:txBody>
      </p:sp>
      <p:sp>
        <p:nvSpPr>
          <p:cNvPr id="235" name="Google Shape;235;p34"/>
          <p:cNvSpPr txBox="1"/>
          <p:nvPr/>
        </p:nvSpPr>
        <p:spPr>
          <a:xfrm>
            <a:off x="444500" y="1835619"/>
            <a:ext cx="8013000" cy="2823900"/>
          </a:xfrm>
          <a:prstGeom prst="rect">
            <a:avLst/>
          </a:prstGeom>
          <a:noFill/>
          <a:ln>
            <a:noFill/>
          </a:ln>
        </p:spPr>
        <p:txBody>
          <a:bodyPr anchorCtr="0" anchor="t" bIns="0" lIns="0" spcFirstLastPara="1" rIns="0" wrap="square" tIns="127625">
            <a:spAutoFit/>
          </a:bodyPr>
          <a:lstStyle/>
          <a:p>
            <a:pPr indent="-342900" lvl="0" marL="355600" marR="0" rtl="0" algn="l">
              <a:lnSpc>
                <a:spcPct val="100000"/>
              </a:lnSpc>
              <a:spcBef>
                <a:spcPts val="0"/>
              </a:spcBef>
              <a:spcAft>
                <a:spcPts val="0"/>
              </a:spcAft>
              <a:buClr>
                <a:srgbClr val="3F3F4D"/>
              </a:buClr>
              <a:buSzPts val="2800"/>
              <a:buFont typeface="Noto Sans Symbols"/>
              <a:buChar char="▪"/>
            </a:pPr>
            <a:r>
              <a:rPr lang="en-US" sz="2800">
                <a:solidFill>
                  <a:srgbClr val="3F3F4D"/>
                </a:solidFill>
                <a:latin typeface="Arial"/>
                <a:ea typeface="Arial"/>
                <a:cs typeface="Arial"/>
                <a:sym typeface="Arial"/>
              </a:rPr>
              <a:t>Watch the the clip from</a:t>
            </a:r>
            <a:r>
              <a:rPr lang="en-US" sz="2800">
                <a:solidFill>
                  <a:srgbClr val="3F3F4D"/>
                </a:solidFill>
              </a:rPr>
              <a:t> </a:t>
            </a:r>
            <a:r>
              <a:rPr i="1" lang="en-US" sz="2800">
                <a:solidFill>
                  <a:srgbClr val="3F3F4D"/>
                </a:solidFill>
              </a:rPr>
              <a:t>Sing Street</a:t>
            </a:r>
            <a:r>
              <a:rPr i="1" lang="en-US" sz="2800">
                <a:solidFill>
                  <a:srgbClr val="3F3F4D"/>
                </a:solidFill>
                <a:latin typeface="Arial"/>
                <a:ea typeface="Arial"/>
                <a:cs typeface="Arial"/>
                <a:sym typeface="Arial"/>
              </a:rPr>
              <a:t>.</a:t>
            </a:r>
            <a:endParaRPr sz="2800">
              <a:solidFill>
                <a:schemeClr val="dk1"/>
              </a:solidFill>
              <a:latin typeface="Arial"/>
              <a:ea typeface="Arial"/>
              <a:cs typeface="Arial"/>
              <a:sym typeface="Arial"/>
            </a:endParaRPr>
          </a:p>
          <a:p>
            <a:pPr indent="0" lvl="0" marL="12700" marR="0" rtl="0" algn="l">
              <a:lnSpc>
                <a:spcPct val="100000"/>
              </a:lnSpc>
              <a:spcBef>
                <a:spcPts val="905"/>
              </a:spcBef>
              <a:spcAft>
                <a:spcPts val="0"/>
              </a:spcAft>
              <a:buNone/>
            </a:pPr>
            <a:r>
              <a:rPr lang="en-US" sz="2800" u="sng">
                <a:solidFill>
                  <a:schemeClr val="hlink"/>
                </a:solidFill>
                <a:hlinkClick r:id="rId3"/>
              </a:rPr>
              <a:t>https://www.youtube.com/watch?v=OYxyhXHiae0</a:t>
            </a:r>
            <a:endParaRPr sz="2800">
              <a:solidFill>
                <a:schemeClr val="dk1"/>
              </a:solidFill>
            </a:endParaRPr>
          </a:p>
          <a:p>
            <a:pPr indent="-342900" lvl="0" marL="355600" marR="5080" rtl="0" algn="l">
              <a:lnSpc>
                <a:spcPct val="90100"/>
              </a:lnSpc>
              <a:spcBef>
                <a:spcPts val="1275"/>
              </a:spcBef>
              <a:spcAft>
                <a:spcPts val="0"/>
              </a:spcAft>
              <a:buClr>
                <a:srgbClr val="3F3F4D"/>
              </a:buClr>
              <a:buSzPts val="2800"/>
              <a:buFont typeface="Noto Sans Symbols"/>
              <a:buChar char="▪"/>
            </a:pPr>
            <a:r>
              <a:rPr lang="en-US" sz="2800">
                <a:solidFill>
                  <a:srgbClr val="3F3F4D"/>
                </a:solidFill>
                <a:latin typeface="Arial"/>
                <a:ea typeface="Arial"/>
                <a:cs typeface="Arial"/>
                <a:sym typeface="Arial"/>
              </a:rPr>
              <a:t>Note examples of SHOTS and  FRAMING, CAMERA ANGLES, CAMERA MOVEMENTS,  LIGHTING, EDITING and MUSIC/SOUND on the </a:t>
            </a:r>
            <a:r>
              <a:rPr lang="en-US" sz="2800">
                <a:solidFill>
                  <a:srgbClr val="3F3F4D"/>
                </a:solidFill>
              </a:rPr>
              <a:t>Google Doc </a:t>
            </a:r>
            <a:endParaRPr sz="2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9"/>
          <p:cNvSpPr txBox="1"/>
          <p:nvPr/>
        </p:nvSpPr>
        <p:spPr>
          <a:xfrm>
            <a:off x="457225" y="1246183"/>
            <a:ext cx="7623300" cy="4889700"/>
          </a:xfrm>
          <a:prstGeom prst="rect">
            <a:avLst/>
          </a:prstGeom>
          <a:noFill/>
          <a:ln>
            <a:noFill/>
          </a:ln>
        </p:spPr>
        <p:txBody>
          <a:bodyPr anchorCtr="0" anchor="t" bIns="0" lIns="0" spcFirstLastPara="1" rIns="0" wrap="square" tIns="12700">
            <a:spAutoFit/>
          </a:bodyPr>
          <a:lstStyle/>
          <a:p>
            <a:pPr indent="0" lvl="0" marL="12700" marR="184785" rtl="0" algn="l">
              <a:lnSpc>
                <a:spcPct val="100000"/>
              </a:lnSpc>
              <a:spcBef>
                <a:spcPts val="0"/>
              </a:spcBef>
              <a:spcAft>
                <a:spcPts val="0"/>
              </a:spcAft>
              <a:buNone/>
            </a:pPr>
            <a:r>
              <a:rPr b="1" lang="en-US" sz="3200">
                <a:solidFill>
                  <a:srgbClr val="3F3F4D"/>
                </a:solidFill>
                <a:latin typeface="Arial"/>
                <a:ea typeface="Arial"/>
                <a:cs typeface="Arial"/>
                <a:sym typeface="Arial"/>
              </a:rPr>
              <a:t>SHOTS and FRAMING, CAMERA ANGLES and  CAMERA MOVEMENTS</a:t>
            </a:r>
            <a:endParaRPr sz="3200">
              <a:solidFill>
                <a:schemeClr val="dk1"/>
              </a:solidFill>
              <a:latin typeface="Arial"/>
              <a:ea typeface="Arial"/>
              <a:cs typeface="Arial"/>
              <a:sym typeface="Arial"/>
            </a:endParaRPr>
          </a:p>
          <a:p>
            <a:pPr indent="-342900" lvl="0" marL="355600" marR="148590" rtl="0" algn="l">
              <a:lnSpc>
                <a:spcPct val="100000"/>
              </a:lnSpc>
              <a:spcBef>
                <a:spcPts val="720"/>
              </a:spcBef>
              <a:spcAft>
                <a:spcPts val="0"/>
              </a:spcAft>
              <a:buClr>
                <a:srgbClr val="3F3F4D"/>
              </a:buClr>
              <a:buSzPts val="3200"/>
              <a:buFont typeface="Noto Sans Symbols"/>
              <a:buChar char="▪"/>
            </a:pPr>
            <a:r>
              <a:rPr lang="en-US" sz="3200">
                <a:solidFill>
                  <a:srgbClr val="3F3F4D"/>
                </a:solidFill>
                <a:latin typeface="Arial"/>
                <a:ea typeface="Arial"/>
                <a:cs typeface="Arial"/>
                <a:sym typeface="Arial"/>
              </a:rPr>
              <a:t>All compare to how a writer uses POINT OF  VIEW</a:t>
            </a:r>
            <a:endParaRPr sz="3200">
              <a:solidFill>
                <a:schemeClr val="dk1"/>
              </a:solidFill>
              <a:latin typeface="Arial"/>
              <a:ea typeface="Arial"/>
              <a:cs typeface="Arial"/>
              <a:sym typeface="Arial"/>
            </a:endParaRPr>
          </a:p>
          <a:p>
            <a:pPr indent="-342900" lvl="0" marL="355600" marR="5080" rtl="0" algn="l">
              <a:lnSpc>
                <a:spcPct val="100000"/>
              </a:lnSpc>
              <a:spcBef>
                <a:spcPts val="1350"/>
              </a:spcBef>
              <a:spcAft>
                <a:spcPts val="0"/>
              </a:spcAft>
              <a:buClr>
                <a:srgbClr val="3F3F4D"/>
              </a:buClr>
              <a:buSzPts val="3200"/>
              <a:buFont typeface="Noto Sans Symbols"/>
              <a:buChar char="▪"/>
            </a:pPr>
            <a:r>
              <a:rPr b="1" lang="en-US" sz="3200">
                <a:solidFill>
                  <a:srgbClr val="3F3F4D"/>
                </a:solidFill>
                <a:highlight>
                  <a:srgbClr val="FFFF00"/>
                </a:highlight>
                <a:latin typeface="Arial"/>
                <a:ea typeface="Arial"/>
                <a:cs typeface="Arial"/>
                <a:sym typeface="Arial"/>
              </a:rPr>
              <a:t>Shot: </a:t>
            </a:r>
            <a:r>
              <a:rPr lang="en-US" sz="3200">
                <a:solidFill>
                  <a:srgbClr val="3F3F4D"/>
                </a:solidFill>
                <a:highlight>
                  <a:srgbClr val="FFFF00"/>
                </a:highlight>
                <a:latin typeface="Arial"/>
                <a:ea typeface="Arial"/>
                <a:cs typeface="Arial"/>
                <a:sym typeface="Arial"/>
              </a:rPr>
              <a:t>a single piece of film uninterrupted by  cuts</a:t>
            </a:r>
            <a:endParaRPr sz="3200">
              <a:solidFill>
                <a:schemeClr val="dk1"/>
              </a:solidFill>
              <a:highlight>
                <a:srgbClr val="FFFF00"/>
              </a:highlight>
              <a:latin typeface="Arial"/>
              <a:ea typeface="Arial"/>
              <a:cs typeface="Arial"/>
              <a:sym typeface="Arial"/>
            </a:endParaRPr>
          </a:p>
          <a:p>
            <a:pPr indent="-342900" lvl="0" marL="355600" marR="291465" rtl="0" algn="l">
              <a:lnSpc>
                <a:spcPct val="100000"/>
              </a:lnSpc>
              <a:spcBef>
                <a:spcPts val="1390"/>
              </a:spcBef>
              <a:spcAft>
                <a:spcPts val="0"/>
              </a:spcAft>
              <a:buClr>
                <a:srgbClr val="3F3F4D"/>
              </a:buClr>
              <a:buSzPts val="3200"/>
              <a:buFont typeface="Noto Sans Symbols"/>
              <a:buChar char="▪"/>
            </a:pPr>
            <a:r>
              <a:rPr lang="en-US" sz="3200">
                <a:solidFill>
                  <a:srgbClr val="3F3F4D"/>
                </a:solidFill>
                <a:latin typeface="Arial"/>
                <a:ea typeface="Arial"/>
                <a:cs typeface="Arial"/>
                <a:sym typeface="Arial"/>
              </a:rPr>
              <a:t>Of course, different shot types, angles and  movements achieve different effects</a:t>
            </a:r>
            <a:endParaRPr sz="3200">
              <a:solidFill>
                <a:schemeClr val="dk1"/>
              </a:solidFill>
              <a:latin typeface="Arial"/>
              <a:ea typeface="Arial"/>
              <a:cs typeface="Arial"/>
              <a:sym typeface="Arial"/>
            </a:endParaRPr>
          </a:p>
        </p:txBody>
      </p:sp>
      <p:sp>
        <p:nvSpPr>
          <p:cNvPr id="64" name="Google Shape;64;p9"/>
          <p:cNvSpPr/>
          <p:nvPr/>
        </p:nvSpPr>
        <p:spPr>
          <a:xfrm>
            <a:off x="7222401" y="4885575"/>
            <a:ext cx="1911235" cy="179245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0"/>
          <p:cNvSpPr txBox="1"/>
          <p:nvPr>
            <p:ph type="title"/>
          </p:nvPr>
        </p:nvSpPr>
        <p:spPr>
          <a:xfrm>
            <a:off x="444500" y="502920"/>
            <a:ext cx="8255000" cy="1614805"/>
          </a:xfrm>
          <a:prstGeom prst="rect">
            <a:avLst/>
          </a:prstGeom>
          <a:noFill/>
          <a:ln>
            <a:noFill/>
          </a:ln>
        </p:spPr>
        <p:txBody>
          <a:bodyPr anchorCtr="0" anchor="t" bIns="0" lIns="0" spcFirstLastPara="1" rIns="0" wrap="square" tIns="200650">
            <a:spAutoFit/>
          </a:bodyPr>
          <a:lstStyle/>
          <a:p>
            <a:pPr indent="0" lvl="0" marL="12700" marR="5080" rtl="0" algn="l">
              <a:lnSpc>
                <a:spcPct val="100499"/>
              </a:lnSpc>
              <a:spcBef>
                <a:spcPts val="0"/>
              </a:spcBef>
              <a:spcAft>
                <a:spcPts val="0"/>
              </a:spcAft>
              <a:buNone/>
            </a:pPr>
            <a:r>
              <a:rPr b="1" lang="en-US" sz="3200">
                <a:latin typeface="Arial"/>
                <a:ea typeface="Arial"/>
                <a:cs typeface="Arial"/>
                <a:sym typeface="Arial"/>
              </a:rPr>
              <a:t>ESTABLISHING SHOT - </a:t>
            </a:r>
            <a:r>
              <a:rPr lang="en-US"/>
              <a:t>Often a long shot or a series of shots  that </a:t>
            </a:r>
            <a:r>
              <a:rPr lang="en-US">
                <a:solidFill>
                  <a:srgbClr val="FF0000"/>
                </a:solidFill>
              </a:rPr>
              <a:t>sets the scene</a:t>
            </a:r>
            <a:r>
              <a:rPr lang="en-US"/>
              <a:t>; is used to </a:t>
            </a:r>
            <a:r>
              <a:rPr lang="en-US">
                <a:solidFill>
                  <a:srgbClr val="FF0000"/>
                </a:solidFill>
              </a:rPr>
              <a:t>establish setting and to show  transitions between locations</a:t>
            </a:r>
            <a:endParaRPr sz="3200">
              <a:latin typeface="Arial"/>
              <a:ea typeface="Arial"/>
              <a:cs typeface="Arial"/>
              <a:sym typeface="Arial"/>
            </a:endParaRPr>
          </a:p>
        </p:txBody>
      </p:sp>
      <p:sp>
        <p:nvSpPr>
          <p:cNvPr id="70" name="Google Shape;70;p10"/>
          <p:cNvSpPr/>
          <p:nvPr/>
        </p:nvSpPr>
        <p:spPr>
          <a:xfrm>
            <a:off x="1645920" y="2407761"/>
            <a:ext cx="5852159" cy="32918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10"/>
          <p:cNvSpPr txBox="1"/>
          <p:nvPr/>
        </p:nvSpPr>
        <p:spPr>
          <a:xfrm>
            <a:off x="5869940" y="5843875"/>
            <a:ext cx="27139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From the TV Show “Seinfeld”</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1"/>
          <p:cNvSpPr txBox="1"/>
          <p:nvPr>
            <p:ph type="title"/>
          </p:nvPr>
        </p:nvSpPr>
        <p:spPr>
          <a:xfrm>
            <a:off x="444500" y="502920"/>
            <a:ext cx="82551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77" name="Google Shape;77;p11"/>
          <p:cNvSpPr txBox="1"/>
          <p:nvPr>
            <p:ph idx="1" type="body"/>
          </p:nvPr>
        </p:nvSpPr>
        <p:spPr>
          <a:xfrm>
            <a:off x="444500" y="1835619"/>
            <a:ext cx="82551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descr="The Searchers movie clips: http://j.mp/2jtnME6&#10;BUY THE MOVIE: http://bit.ly/2ka7AYL&#10;Don't miss the HOTTEST NEW TRAILERS: http://bit.ly/1u2y6pr&#10;&#10;CLIP DESCRIPTION:&#10;After many years away, Ethan (John Wayne) returns home to his family.&#10;&#10;FILM DESCRIPTION:&#10;John Wayne plays Ethan Edwards, a former Confederate soldier who returns to his brother Aaron's frontier cabin three years after the end of the Civil War. Ethan still has his rebel uniform and weapons, a large stash of Yankee gold, and no explanations as to where he's been since Lee's surrender. A loner not comfortable in the bosom of his family, Ethan also harbors a bitter hatred of Indians (though he knows their lore and language well) and trusts no one but himself. Ethan and Martin Pawley (Jeffrey Hunter), Aaron's adopted son, join a makeshift band of Texas Rangers fending off an assault by renegade Comanches. Before they can run off the Indians, several homes are attacked, and Ethan returns to discover his brother and sister-in-law dead and their two daughters kidnapped. While they soon learn that one of the girls is dead, the other, Debbie, is still alive, and with obsessive determination, Ethan and Martin spend the next five years in a relentless search for Debbie -&#10;&#10;CREDITS:&#10;TM &amp; © Warner Bros. (1956)&#10;Cast: John Wayne, Robert Lyden, Lana Wood, Pippa Scott, Dorothy Jordan, Walter Coy&#10;Director: John Ford&#10;Producers: Merian C. Cooper, Patrick Ford&#10;Screenwriters: Frank S. Nugent, Alan Le May&#10;&#10;WHO ARE WE?&#10;The MOVIECLIPS channel is the largest collection of licensed movie clips on the web. Here you will find unforgettable moments, scenes and lines from all your favorite films. Made by movie fans, for movie fans.&#10;&#10;SUBSCRIBE TO OUR MOVIE CHANNELS:&#10;MOVIECLIPS: http://bit.ly/1u2yaWd&#10;ComingSoon: http://bit.ly/1DVpgtR&#10;Indie &amp; Film Festivals: http://bit.ly/1wbkfYg&#10;Hero Central: http://bit.ly/1AMUZwv&#10;Extras: http://bit.ly/1u431fr&#10;Classic Trailers: http://bit.ly/1u43jDe&#10;Pop-Up Trailers: http://bit.ly/1z7EtZR&#10;Movie News: http://bit.ly/1C3Ncd2&#10;Movie Games: http://bit.ly/1ygDV13&#10;Fandango: http://bit.ly/1Bl79ye&#10;Fandango FrontRunners: http://bit.ly/1CggQfC&#10;&#10;HIT US UP:&#10;Facebook: http://on.fb.me/1y8M8ax&#10;Twitter: http://bit.ly/1ghOWmt&#10;Pinterest: http://bit.ly/14wL9De&#10;Tumblr: http://bit.ly/1vUwhH7" id="78" name="Google Shape;78;p11" title="The Searchers (1956) - Welcome Home, Ethan Scene (1/10) | Movieclips">
            <a:hlinkClick r:id="rId3"/>
          </p:cNvPr>
          <p:cNvPicPr preferRelativeResize="0"/>
          <p:nvPr/>
        </p:nvPicPr>
        <p:blipFill>
          <a:blip r:embed="rId4">
            <a:alphaModFix/>
          </a:blip>
          <a:stretch>
            <a:fillRect/>
          </a:stretch>
        </p:blipFill>
        <p:spPr>
          <a:xfrm>
            <a:off x="2286050" y="2284069"/>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2"/>
          <p:cNvSpPr txBox="1"/>
          <p:nvPr>
            <p:ph type="title"/>
          </p:nvPr>
        </p:nvSpPr>
        <p:spPr>
          <a:xfrm>
            <a:off x="444500" y="502920"/>
            <a:ext cx="8255100" cy="369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84" name="Google Shape;84;p12"/>
          <p:cNvSpPr txBox="1"/>
          <p:nvPr>
            <p:ph idx="1" type="body"/>
          </p:nvPr>
        </p:nvSpPr>
        <p:spPr>
          <a:xfrm>
            <a:off x="444500" y="1835619"/>
            <a:ext cx="8255100" cy="277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85" name="Google Shape;85;p12" title="High Fidelity Opening">
            <a:hlinkClick r:id="rId3"/>
          </p:cNvPr>
          <p:cNvPicPr preferRelativeResize="0"/>
          <p:nvPr/>
        </p:nvPicPr>
        <p:blipFill>
          <a:blip r:embed="rId4">
            <a:alphaModFix/>
          </a:blip>
          <a:stretch>
            <a:fillRect/>
          </a:stretch>
        </p:blipFill>
        <p:spPr>
          <a:xfrm>
            <a:off x="2180575" y="2189769"/>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3"/>
          <p:cNvSpPr txBox="1"/>
          <p:nvPr>
            <p:ph type="title"/>
          </p:nvPr>
        </p:nvSpPr>
        <p:spPr>
          <a:xfrm>
            <a:off x="444500" y="502920"/>
            <a:ext cx="8255000" cy="1614805"/>
          </a:xfrm>
          <a:prstGeom prst="rect">
            <a:avLst/>
          </a:prstGeom>
          <a:noFill/>
          <a:ln>
            <a:noFill/>
          </a:ln>
        </p:spPr>
        <p:txBody>
          <a:bodyPr anchorCtr="0" anchor="t" bIns="0" lIns="0" spcFirstLastPara="1" rIns="0" wrap="square" tIns="154925">
            <a:spAutoFit/>
          </a:bodyPr>
          <a:lstStyle/>
          <a:p>
            <a:pPr indent="0" lvl="0" marL="12700" marR="5080" rtl="0" algn="l">
              <a:lnSpc>
                <a:spcPct val="100499"/>
              </a:lnSpc>
              <a:spcBef>
                <a:spcPts val="0"/>
              </a:spcBef>
              <a:spcAft>
                <a:spcPts val="0"/>
              </a:spcAft>
              <a:buNone/>
            </a:pPr>
            <a:r>
              <a:rPr b="1" lang="en-US" sz="3200">
                <a:latin typeface="Arial"/>
                <a:ea typeface="Arial"/>
                <a:cs typeface="Arial"/>
                <a:sym typeface="Arial"/>
              </a:rPr>
              <a:t>LONG SHOT – </a:t>
            </a:r>
            <a:r>
              <a:rPr lang="en-US"/>
              <a:t>a shot from some distance. If filming a person,  the </a:t>
            </a:r>
            <a:r>
              <a:rPr lang="en-US">
                <a:solidFill>
                  <a:srgbClr val="FF0000"/>
                </a:solidFill>
              </a:rPr>
              <a:t>full body is shown</a:t>
            </a:r>
            <a:r>
              <a:rPr lang="en-US"/>
              <a:t>. </a:t>
            </a:r>
            <a:r>
              <a:rPr lang="en-US">
                <a:solidFill>
                  <a:srgbClr val="FF0000"/>
                </a:solidFill>
              </a:rPr>
              <a:t>It may show the isolation or vulnerability of  the character</a:t>
            </a:r>
            <a:endParaRPr sz="3200">
              <a:latin typeface="Arial"/>
              <a:ea typeface="Arial"/>
              <a:cs typeface="Arial"/>
              <a:sym typeface="Arial"/>
            </a:endParaRPr>
          </a:p>
        </p:txBody>
      </p:sp>
      <p:sp>
        <p:nvSpPr>
          <p:cNvPr id="91" name="Google Shape;91;p13"/>
          <p:cNvSpPr/>
          <p:nvPr/>
        </p:nvSpPr>
        <p:spPr>
          <a:xfrm>
            <a:off x="1778000" y="2135981"/>
            <a:ext cx="5588000" cy="3835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3"/>
          <p:cNvSpPr txBox="1"/>
          <p:nvPr/>
        </p:nvSpPr>
        <p:spPr>
          <a:xfrm>
            <a:off x="5031740" y="6102135"/>
            <a:ext cx="23679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From the movie “Titanic”</a:t>
            </a:r>
            <a:endParaRPr sz="1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373466" y="350520"/>
            <a:ext cx="8132445" cy="1614805"/>
          </a:xfrm>
          <a:prstGeom prst="rect">
            <a:avLst/>
          </a:prstGeom>
          <a:noFill/>
          <a:ln>
            <a:noFill/>
          </a:ln>
        </p:spPr>
        <p:txBody>
          <a:bodyPr anchorCtr="0" anchor="t" bIns="0" lIns="0" spcFirstLastPara="1" rIns="0" wrap="square" tIns="11425">
            <a:spAutoFit/>
          </a:bodyPr>
          <a:lstStyle/>
          <a:p>
            <a:pPr indent="0" lvl="0" marL="12700" marR="5080" rtl="0" algn="l">
              <a:lnSpc>
                <a:spcPct val="100200"/>
              </a:lnSpc>
              <a:spcBef>
                <a:spcPts val="0"/>
              </a:spcBef>
              <a:spcAft>
                <a:spcPts val="0"/>
              </a:spcAft>
              <a:buNone/>
            </a:pPr>
            <a:r>
              <a:rPr b="1" lang="en-US" sz="3200">
                <a:latin typeface="Arial"/>
                <a:ea typeface="Arial"/>
                <a:cs typeface="Arial"/>
                <a:sym typeface="Arial"/>
              </a:rPr>
              <a:t>MEDIUM SHOT – </a:t>
            </a:r>
            <a:r>
              <a:rPr lang="en-US"/>
              <a:t>the most common shot. The camera  seems to be a medium distance from the object being filmed. A  </a:t>
            </a:r>
            <a:r>
              <a:rPr lang="en-US">
                <a:solidFill>
                  <a:srgbClr val="FF0000"/>
                </a:solidFill>
              </a:rPr>
              <a:t>medium shot shows the person from the waist up. The effect is to  ground the story.</a:t>
            </a:r>
            <a:endParaRPr sz="3200">
              <a:latin typeface="Arial"/>
              <a:ea typeface="Arial"/>
              <a:cs typeface="Arial"/>
              <a:sym typeface="Arial"/>
            </a:endParaRPr>
          </a:p>
        </p:txBody>
      </p:sp>
      <p:sp>
        <p:nvSpPr>
          <p:cNvPr id="98" name="Google Shape;98;p14"/>
          <p:cNvSpPr/>
          <p:nvPr/>
        </p:nvSpPr>
        <p:spPr>
          <a:xfrm>
            <a:off x="1524000" y="2209800"/>
            <a:ext cx="6251016" cy="4144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14"/>
          <p:cNvSpPr txBox="1"/>
          <p:nvPr/>
        </p:nvSpPr>
        <p:spPr>
          <a:xfrm>
            <a:off x="4884508" y="6386271"/>
            <a:ext cx="29152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From the movie “Spiderman 2”</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nvSpPr>
        <p:spPr>
          <a:xfrm>
            <a:off x="444500" y="922020"/>
            <a:ext cx="6951345" cy="1000125"/>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US" sz="3200">
                <a:solidFill>
                  <a:srgbClr val="3F3F4D"/>
                </a:solidFill>
                <a:latin typeface="Arial"/>
                <a:ea typeface="Arial"/>
                <a:cs typeface="Arial"/>
                <a:sym typeface="Arial"/>
              </a:rPr>
              <a:t>CLOSE UP – </a:t>
            </a:r>
            <a:r>
              <a:rPr lang="en-US" sz="3200">
                <a:solidFill>
                  <a:srgbClr val="3F3F4D"/>
                </a:solidFill>
                <a:latin typeface="Arial"/>
                <a:ea typeface="Arial"/>
                <a:cs typeface="Arial"/>
                <a:sym typeface="Arial"/>
              </a:rPr>
              <a:t>the image </a:t>
            </a:r>
            <a:r>
              <a:rPr lang="en-US" sz="3200">
                <a:solidFill>
                  <a:srgbClr val="FF0000"/>
                </a:solidFill>
                <a:latin typeface="Arial"/>
                <a:ea typeface="Arial"/>
                <a:cs typeface="Arial"/>
                <a:sym typeface="Arial"/>
              </a:rPr>
              <a:t>takes up at least 80  percent of the frame</a:t>
            </a:r>
            <a:endParaRPr sz="3200">
              <a:solidFill>
                <a:schemeClr val="dk1"/>
              </a:solidFill>
              <a:latin typeface="Arial"/>
              <a:ea typeface="Arial"/>
              <a:cs typeface="Arial"/>
              <a:sym typeface="Arial"/>
            </a:endParaRPr>
          </a:p>
        </p:txBody>
      </p:sp>
      <p:sp>
        <p:nvSpPr>
          <p:cNvPr id="105" name="Google Shape;105;p15"/>
          <p:cNvSpPr/>
          <p:nvPr/>
        </p:nvSpPr>
        <p:spPr>
          <a:xfrm>
            <a:off x="1371600" y="2133601"/>
            <a:ext cx="2864624" cy="414496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15"/>
          <p:cNvSpPr txBox="1"/>
          <p:nvPr/>
        </p:nvSpPr>
        <p:spPr>
          <a:xfrm>
            <a:off x="4498340" y="2382520"/>
            <a:ext cx="28390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Arial"/>
                <a:ea typeface="Arial"/>
                <a:cs typeface="Arial"/>
                <a:sym typeface="Arial"/>
              </a:rPr>
              <a:t>From the movie “The Shining”</a:t>
            </a:r>
            <a:endParaRPr sz="18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5B123"/>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