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Special Elit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i/vhboXgq+gzef8ThHR9HrDzg+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356AD3-1A2B-4C94-96C8-CC9D69E7CA39}">
  <a:tblStyle styleId="{47356AD3-1A2B-4C94-96C8-CC9D69E7CA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fill>
          <a:solidFill>
            <a:srgbClr val="F8D6CC"/>
          </a:solidFill>
        </a:fill>
      </a:tcStyle>
    </a:band1H>
    <a:band2H>
      <a:tcTxStyle/>
    </a:band2H>
    <a:band1V>
      <a:tcTxStyle/>
      <a:tcStyle>
        <a:fill>
          <a:solidFill>
            <a:srgbClr val="F8D6CC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C393D736-B8FA-4E2C-90E3-9B32F78BB0A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SpecialElit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4081c73f7_1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4081c73f7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54081c73f7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54081c73f7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54081c73f7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54081c73f7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54081c73f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54081c73f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54081c73f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8dd109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88dd109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388dd109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ont Cover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0" y="4282280"/>
            <a:ext cx="5949244" cy="1655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b="1" i="0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0" y="6030119"/>
            <a:ext cx="5949244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ded background">
  <p:cSld name="Faded backgroun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youtu.be/XkODbyTVR5I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kIID5FDi2JQ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9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hyperlink" Target="https://www.youtube.com/watch?v=kIID5FDi2J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youtube.com/watch?v=p0dWF_3PYh4&amp;t=30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656498" y="4703975"/>
            <a:ext cx="7952127" cy="956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806450" lvl="0" marL="806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Calibri"/>
              <a:buNone/>
            </a:pPr>
            <a:r>
              <a:rPr lang="en-US">
                <a:solidFill>
                  <a:srgbClr val="FEFEFE"/>
                </a:solidFill>
              </a:rPr>
              <a:t>The Earth and Plate Tectonics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693668" y="5648898"/>
            <a:ext cx="3411657" cy="393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Learning outcomes: 1.1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481795" y="609599"/>
            <a:ext cx="1405053" cy="1405053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63932" y="750705"/>
            <a:ext cx="10705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670221" y="872191"/>
            <a:ext cx="107051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6600" u="none" cap="none" strike="noStrike">
              <a:solidFill>
                <a:srgbClr val="FEFE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/>
        </p:nvSpPr>
        <p:spPr>
          <a:xfrm>
            <a:off x="432000" y="1126637"/>
            <a:ext cx="6876476" cy="485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4813" lvl="0" marL="404813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 	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First studied in 1912 by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Alfred Wegener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2. 	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200 million years ago all the continents were joined together in one landmass called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Pangaea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3.  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Wegener thought that the continents moved. </a:t>
            </a:r>
            <a:b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He called this theory of plate movement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Continental Drift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By 65 million years ago, the continents had reached their present-day locations.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Wegener could not explain how the plates moved. 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logo&#10;&#10;Description automatically generated"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833" y="608794"/>
            <a:ext cx="4622921" cy="467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9"/>
          <p:cNvSpPr txBox="1"/>
          <p:nvPr/>
        </p:nvSpPr>
        <p:spPr>
          <a:xfrm>
            <a:off x="393364" y="306705"/>
            <a:ext cx="110776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19138" lvl="0" marL="719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r>
              <a:rPr b="1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Explain the idea of plate tectonics.</a:t>
            </a:r>
            <a:endParaRPr sz="32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/>
        </p:nvSpPr>
        <p:spPr>
          <a:xfrm>
            <a:off x="432000" y="1126637"/>
            <a:ext cx="6562769" cy="4850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6875" lvl="0" marL="396875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6. 	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In the 1960s, earth scientists discovered that there were places under the ocean where the seafloor was spreading. 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7. 	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This theory was called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seafloor spreading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8.  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The continents sit on plates. The plates move.</a:t>
            </a:r>
            <a:endParaRPr/>
          </a:p>
          <a:p>
            <a:pPr indent="-355600" lvl="0" marL="355600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9. 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Plate tectonics 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is a theory that explains the movement of plates. </a:t>
            </a:r>
            <a:endParaRPr/>
          </a:p>
          <a:p>
            <a:pPr indent="-342900" lvl="1" marL="80010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Convection currents drag the plates of the crust together, apart, or side by side. 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https://youtu.be/XkODbyTVR5I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 Zac Efron Iceland</a:t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logo&#10;&#10;Description automatically generated"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0833" y="608794"/>
            <a:ext cx="4622921" cy="467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/>
        </p:nvSpPr>
        <p:spPr>
          <a:xfrm>
            <a:off x="393364" y="306705"/>
            <a:ext cx="110776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19138" lvl="0" marL="719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r>
              <a:rPr b="1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Explain the idea of plate tectonics.</a:t>
            </a:r>
            <a:endParaRPr sz="32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/>
        </p:nvSpPr>
        <p:spPr>
          <a:xfrm>
            <a:off x="463296" y="365125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04C"/>
              </a:buClr>
              <a:buSzPts val="4000"/>
              <a:buFont typeface="Glory"/>
              <a:buNone/>
            </a:pPr>
            <a:r>
              <a:t/>
            </a:r>
            <a:endParaRPr b="1" i="0" sz="4000" u="none" cap="none" strike="noStrike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432000" y="360000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783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1.1, 1.2 and 1.3</a:t>
            </a:r>
            <a:endParaRPr b="1" i="0" sz="3200" u="none" cap="none" strike="noStrike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11"/>
          <p:cNvGraphicFramePr/>
          <p:nvPr/>
        </p:nvGraphicFramePr>
        <p:xfrm>
          <a:off x="1681908" y="11952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{47356AD3-1A2B-4C94-96C8-CC9D69E7CA39}</a:tableStyleId>
              </a:tblPr>
              <a:tblGrid>
                <a:gridCol w="7129000"/>
              </a:tblGrid>
              <a:tr h="59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1A8753"/>
                    </a:solidFill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Name the three layers of the Earth.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-447675" lvl="0" marL="447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Calibri"/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What does the term ‘molten’ mean?</a:t>
                      </a:r>
                      <a:endParaRPr b="0" sz="3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What is magma?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1725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What is continental drift?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85100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What are convection currents?</a:t>
                      </a:r>
                      <a:endParaRPr b="0" i="0" sz="3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A picture containing logo&#10;&#10;Description automatically generated"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751" y="1227912"/>
            <a:ext cx="3296790" cy="62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/>
        </p:nvSpPr>
        <p:spPr>
          <a:xfrm>
            <a:off x="463296" y="365125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04C"/>
              </a:buClr>
              <a:buSzPts val="4000"/>
              <a:buFont typeface="Glory"/>
              <a:buNone/>
            </a:pPr>
            <a:r>
              <a:t/>
            </a:r>
            <a:endParaRPr b="1" i="0" sz="4000" u="none" cap="none" strike="noStrike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432000" y="360000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783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1.1, 1.2 and 1.3</a:t>
            </a:r>
            <a:endParaRPr/>
          </a:p>
        </p:txBody>
      </p:sp>
      <p:graphicFrame>
        <p:nvGraphicFramePr>
          <p:cNvPr id="177" name="Google Shape;177;p12"/>
          <p:cNvGraphicFramePr/>
          <p:nvPr/>
        </p:nvGraphicFramePr>
        <p:xfrm>
          <a:off x="780637" y="1980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{47356AD3-1A2B-4C94-96C8-CC9D69E7CA39}</a:tableStyleId>
              </a:tblPr>
              <a:tblGrid>
                <a:gridCol w="827267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Higher-order questions 1</a:t>
                      </a:r>
                      <a:endParaRPr b="1" i="0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/>
                </a:tc>
              </a:tr>
              <a:tr h="383825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	Why do continents lie above the ocean floor?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/>
                </a:tc>
              </a:tr>
              <a:tr h="383825">
                <a:tc>
                  <a:txBody>
                    <a:bodyPr/>
                    <a:lstStyle/>
                    <a:p>
                      <a:pPr indent="-447675" lvl="0" marL="447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	Where will the continents be in another 200 million years?</a:t>
                      </a:r>
                      <a:endParaRPr/>
                    </a:p>
                  </a:txBody>
                  <a:tcPr marT="45725" marB="45725" marR="75575" marL="75575"/>
                </a:tc>
              </a:tr>
              <a:tr h="383825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	Why did Wegener call the supercontinent ‘Pangaea’?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>
            <a:off x="0" y="1"/>
            <a:ext cx="12192000" cy="5881510"/>
          </a:xfrm>
          <a:prstGeom prst="rect">
            <a:avLst/>
          </a:prstGeom>
          <a:solidFill>
            <a:srgbClr val="FFDE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432000" y="2998838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Go to Section 1.3 on page 2 of your Skills Book.</a:t>
            </a:r>
            <a:endParaRPr/>
          </a:p>
        </p:txBody>
      </p:sp>
      <p:sp>
        <p:nvSpPr>
          <p:cNvPr id="184" name="Google Shape;184;p13"/>
          <p:cNvSpPr txBox="1"/>
          <p:nvPr/>
        </p:nvSpPr>
        <p:spPr>
          <a:xfrm>
            <a:off x="393364" y="306705"/>
            <a:ext cx="110776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19138" lvl="0" marL="719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r>
              <a:rPr b="1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Explain the idea of plate tectonics.</a:t>
            </a:r>
            <a:endParaRPr sz="32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/>
        </p:nvSpPr>
        <p:spPr>
          <a:xfrm>
            <a:off x="432000" y="360000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three different plate boundaries.</a:t>
            </a:r>
            <a:endParaRPr/>
          </a:p>
        </p:txBody>
      </p:sp>
      <p:sp>
        <p:nvSpPr>
          <p:cNvPr id="190" name="Google Shape;190;p14"/>
          <p:cNvSpPr txBox="1"/>
          <p:nvPr/>
        </p:nvSpPr>
        <p:spPr>
          <a:xfrm>
            <a:off x="432001" y="1080001"/>
            <a:ext cx="10876975" cy="3330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  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The crust of the Earth is like a huge jigsaw and is broken into pieces called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plates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There are two types of plate –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oceanic plates 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continental plates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 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The edges of the plates are called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plate boundaries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 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Plates meet at plate boundaries where they are separated by faults (cracks) in </a:t>
            </a:r>
            <a:b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      the crust. </a:t>
            </a:r>
            <a:endParaRPr/>
          </a:p>
          <a:p>
            <a:pPr indent="-404813" lvl="0" marL="404813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5. 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Convection currents 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in the mantle cause the plates to move. 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386" y="978101"/>
            <a:ext cx="8015288" cy="46241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15"/>
          <p:cNvGraphicFramePr/>
          <p:nvPr/>
        </p:nvGraphicFramePr>
        <p:xfrm>
          <a:off x="125668" y="12680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{47356AD3-1A2B-4C94-96C8-CC9D69E7CA39}</a:tableStyleId>
              </a:tblPr>
              <a:tblGrid>
                <a:gridCol w="3650600"/>
              </a:tblGrid>
              <a:tr h="12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latin typeface="Special Elite"/>
                        <a:ea typeface="Special Elite"/>
                        <a:cs typeface="Special Elite"/>
                        <a:sym typeface="Special Elite"/>
                      </a:endParaRPr>
                    </a:p>
                  </a:txBody>
                  <a:tcPr marT="45725" marB="45725" marR="75575" marL="75575" anchor="b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8753"/>
                    </a:solidFill>
                  </a:tcPr>
                </a:tc>
              </a:tr>
              <a:tr h="450400">
                <a:tc>
                  <a:txBody>
                    <a:bodyPr/>
                    <a:lstStyle/>
                    <a:p>
                      <a:pPr indent="-268288" lvl="0" marL="268288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Name 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two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separating plates.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0750">
                <a:tc>
                  <a:txBody>
                    <a:bodyPr/>
                    <a:lstStyle/>
                    <a:p>
                      <a:pPr indent="-268288" lvl="0" marL="26828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Name 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two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colliding plates.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08350">
                <a:tc>
                  <a:txBody>
                    <a:bodyPr/>
                    <a:lstStyle/>
                    <a:p>
                      <a:pPr indent="-268288" lvl="0" marL="268288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Name 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two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plates that are moving side by side.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6525">
                <a:tc>
                  <a:txBody>
                    <a:bodyPr/>
                    <a:lstStyle/>
                    <a:p>
                      <a:pPr indent="-268288" lvl="0" marL="268288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On what plate is Ireland found?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66550">
                <a:tc>
                  <a:txBody>
                    <a:bodyPr/>
                    <a:lstStyle/>
                    <a:p>
                      <a:pPr indent="-268288" lvl="0" marL="268288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What do you notice about the names of the plates?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Text&#10;&#10;Description automatically generated with medium confidence" id="197" name="Google Shape;1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48" y="1288256"/>
            <a:ext cx="3314700" cy="63115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5"/>
          <p:cNvSpPr txBox="1"/>
          <p:nvPr/>
        </p:nvSpPr>
        <p:spPr>
          <a:xfrm>
            <a:off x="367606" y="213859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three different plate boundaries.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4081c73f7_1_25"/>
          <p:cNvSpPr txBox="1"/>
          <p:nvPr/>
        </p:nvSpPr>
        <p:spPr>
          <a:xfrm>
            <a:off x="1048275" y="2003750"/>
            <a:ext cx="7392000" cy="23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Remember!!</a:t>
            </a:r>
            <a:endParaRPr sz="28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There are 2 types of plate: </a:t>
            </a:r>
            <a:endParaRPr sz="28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89535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2320"/>
              <a:buChar char="•"/>
            </a:pPr>
            <a:r>
              <a:rPr lang="en-US" sz="28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continents – up to 100 km thick </a:t>
            </a:r>
            <a:endParaRPr sz="1800">
              <a:solidFill>
                <a:schemeClr val="dk1"/>
              </a:solidFill>
            </a:endParaRPr>
          </a:p>
          <a:p>
            <a:pPr indent="-368300" lvl="2" marL="89535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2320"/>
              <a:buChar char="•"/>
            </a:pPr>
            <a:r>
              <a:rPr lang="en-US" sz="28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ocean floor – up to 10 km thick</a:t>
            </a:r>
            <a:endParaRPr sz="1800"/>
          </a:p>
        </p:txBody>
      </p:sp>
      <p:sp>
        <p:nvSpPr>
          <p:cNvPr id="205" name="Google Shape;205;g154081c73f7_1_25"/>
          <p:cNvSpPr txBox="1"/>
          <p:nvPr/>
        </p:nvSpPr>
        <p:spPr>
          <a:xfrm>
            <a:off x="1048275" y="648850"/>
            <a:ext cx="91848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19137" lvl="0" marL="7191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Learning Outcome 1.4:</a:t>
            </a:r>
            <a:endParaRPr b="1" sz="32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9137" lvl="0" marL="7191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Describe the three different plate boundaries.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g154081c73f7_1_25"/>
          <p:cNvSpPr txBox="1"/>
          <p:nvPr/>
        </p:nvSpPr>
        <p:spPr>
          <a:xfrm>
            <a:off x="4481875" y="4672350"/>
            <a:ext cx="69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Which do you think is heavier?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g154081c73f7_1_18"/>
          <p:cNvGraphicFramePr/>
          <p:nvPr/>
        </p:nvGraphicFramePr>
        <p:xfrm>
          <a:off x="237663" y="684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{C393D736-B8FA-4E2C-90E3-9B32F78BB0AF}</a:tableStyleId>
              </a:tblPr>
              <a:tblGrid>
                <a:gridCol w="1442300"/>
                <a:gridCol w="3149850"/>
                <a:gridCol w="3427475"/>
                <a:gridCol w="3439950"/>
              </a:tblGrid>
              <a:tr h="276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Constructive plate boundary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Destructive plate boundary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Conservative plate boundary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</a:tr>
              <a:tr h="689075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 of  boundary (arrows)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3037" lvl="0" marL="231775" marR="0" rtl="0" algn="l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43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125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231F20"/>
                          </a:solidFill>
                        </a:rPr>
                        <a:t>Other names</a:t>
                      </a:r>
                      <a:endParaRPr b="1" i="0" sz="1500" u="none" cap="none" strike="noStrike">
                        <a:solidFill>
                          <a:srgbClr val="231F2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143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675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Where does it happen?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0075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 happens?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2550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5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45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1225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Real-world  examples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5145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g154081c73f7_1_18"/>
          <p:cNvSpPr txBox="1"/>
          <p:nvPr/>
        </p:nvSpPr>
        <p:spPr>
          <a:xfrm>
            <a:off x="1310675" y="-66775"/>
            <a:ext cx="91848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719137" lvl="0" marL="7191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Describe the three different plate boundaries.</a:t>
            </a:r>
            <a:endParaRPr b="1" sz="32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9137" lvl="0" marL="7191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https://www.youtube.com/watch?v=oCPjgv2Pccc</a:t>
            </a:r>
            <a:endParaRPr b="1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g154081c73f7_1_0"/>
          <p:cNvGraphicFramePr/>
          <p:nvPr/>
        </p:nvGraphicFramePr>
        <p:xfrm>
          <a:off x="79388" y="230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{C393D736-B8FA-4E2C-90E3-9B32F78BB0AF}</a:tableStyleId>
              </a:tblPr>
              <a:tblGrid>
                <a:gridCol w="1251250"/>
                <a:gridCol w="2732625"/>
                <a:gridCol w="2973500"/>
                <a:gridCol w="2984300"/>
              </a:tblGrid>
              <a:tr h="27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Constructive plate boundary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Destructive plate boundary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Conservative plate boundary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</a:tr>
              <a:tr h="783200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 of  boundary (arrows)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3037" lvl="0" marL="231775" marR="0" rtl="0" algn="l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43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525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231F20"/>
                          </a:solidFill>
                        </a:rPr>
                        <a:t>Other names</a:t>
                      </a:r>
                      <a:endParaRPr b="1" i="0" sz="1500" u="none" cap="none" strike="noStrike">
                        <a:solidFill>
                          <a:srgbClr val="231F2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 Divergent Plate Boundary/Margin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3037" lvl="0" marL="231775" marR="0" rtl="0" algn="l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Convergent Plate Boundary / Margin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43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Passive Plate Boundary /Margin/ Transform Boundary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775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Where does it happen?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two plates are moving away from each other.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two plates collide.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plates move side by side.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06525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 happens?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Two plates are pulled apart by convection currents. </a:t>
                      </a:r>
                      <a:endParaRPr b="0" i="0" sz="1500" u="none" cap="none" strike="noStrike">
                        <a:solidFill>
                          <a:srgbClr val="231F2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31F20"/>
                        </a:solidFill>
                      </a:endParaRPr>
                    </a:p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Molten magma comes to the surface  through a crack called a </a:t>
                      </a: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fissure</a:t>
                      </a: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This creates new land.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Convection currents cause two plates to collide. </a:t>
                      </a:r>
                      <a:endParaRPr b="0" i="0" sz="1500" u="none" cap="none" strike="noStrike">
                        <a:solidFill>
                          <a:srgbClr val="231F2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231F20"/>
                        </a:solidFill>
                      </a:endParaRPr>
                    </a:p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heavier plate sinks into the mantle and is destroyed. </a:t>
                      </a:r>
                      <a:endParaRPr b="0" i="0" sz="1500" u="none" cap="none" strike="noStrike">
                        <a:solidFill>
                          <a:srgbClr val="231F2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 lighter plate buckles upwards, creating fold mountains and sometimes volcanoes.</a:t>
                      </a:r>
                      <a:endParaRPr sz="1700"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Two plates move side by side. They can move in opposite directions or in the same direction but at different speeds. </a:t>
                      </a:r>
                      <a:endParaRPr b="0" i="0" sz="1500" u="none" cap="none" strike="noStrike">
                        <a:solidFill>
                          <a:srgbClr val="231F2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Sometimes the plates get stuck. Eventually they slip forward suddenly. The energy released creates an earthquake.</a:t>
                      </a:r>
                      <a:endParaRPr sz="1700"/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4425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5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-190500" lvl="0" marL="22225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500"/>
                        <a:buFont typeface="Arial"/>
                        <a:buChar char="•"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land</a:t>
                      </a:r>
                      <a:endParaRPr sz="1700"/>
                    </a:p>
                    <a:p>
                      <a:pPr indent="-190500" lvl="0" marL="22225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500"/>
                        <a:buFont typeface="Arial"/>
                        <a:buChar char="•"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Volcanoes</a:t>
                      </a:r>
                      <a:endParaRPr sz="1700"/>
                    </a:p>
                    <a:p>
                      <a:pPr indent="-190500" lvl="0" marL="22225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500"/>
                        <a:buFont typeface="Arial"/>
                        <a:buChar char="•"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Mid-ocean ridges</a:t>
                      </a:r>
                      <a:endParaRPr sz="1700"/>
                    </a:p>
                    <a:p>
                      <a:pPr indent="-190500" lvl="0" marL="22225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500"/>
                        <a:buFont typeface="Arial"/>
                        <a:buChar char="•"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Volcanic islands</a:t>
                      </a:r>
                      <a:endParaRPr sz="1700"/>
                    </a:p>
                    <a:p>
                      <a:pPr indent="-190500" lvl="0" marL="22225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500"/>
                        <a:buFont typeface="Arial"/>
                        <a:buChar char="•"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Earthquakes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00" lvl="0" marL="22225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500"/>
                        <a:buFont typeface="Arial"/>
                        <a:buChar char="•"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Fold mountains</a:t>
                      </a:r>
                      <a:endParaRPr b="0" i="0" sz="1500" u="none" cap="none" strike="noStrike">
                        <a:solidFill>
                          <a:srgbClr val="231F2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90500" lvl="0" marL="22225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500"/>
                        <a:buFont typeface="Arial"/>
                        <a:buChar char="•"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Volcanoes  </a:t>
                      </a:r>
                      <a:endParaRPr b="0" i="0" sz="1500" u="none" cap="none" strike="noStrike">
                        <a:solidFill>
                          <a:srgbClr val="231F2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90500" lvl="0" marL="22225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500"/>
                        <a:buFont typeface="Arial"/>
                        <a:buChar char="•"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Earthquakes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90500" lvl="0" marL="2222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500"/>
                        <a:buFont typeface="Arial"/>
                        <a:buChar char="•"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Earthquakes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5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700"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Real-world  examples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8D4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231F2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Mid-Atlantic Ridge </a:t>
                      </a:r>
                      <a:br>
                        <a:rPr b="1" i="0" lang="en-US" sz="1500" u="none" cap="none" strike="noStrike">
                          <a:solidFill>
                            <a:srgbClr val="231F2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runs through Iceland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Andes Mountains in  </a:t>
                      </a:r>
                      <a:br>
                        <a:rPr b="0" i="0" lang="en-US" sz="1500" u="none" cap="none" strike="noStrike">
                          <a:solidFill>
                            <a:srgbClr val="231F2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South America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90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08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31F20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rgbClr val="231F20"/>
                          </a:solidFill>
                          <a:highlight>
                            <a:schemeClr val="lt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San Andreas Fault, USA</a:t>
                      </a:r>
                      <a:endParaRPr b="0" i="0" sz="1500" u="none" cap="none" strike="noStrike">
                        <a:solidFill>
                          <a:srgbClr val="000000"/>
                        </a:solidFill>
                        <a:highlight>
                          <a:schemeClr val="lt1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450" marB="0" marR="0" marL="0">
                    <a:lnL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D4D4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0" name="Google Shape;220;g154081c73f7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2675" y="97298"/>
            <a:ext cx="1879315" cy="13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154081c73f7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54175" y="1867723"/>
            <a:ext cx="1796326" cy="14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154081c73f7_1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0874" y="3813098"/>
            <a:ext cx="1422923" cy="141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g154081c73f7_1_0"/>
          <p:cNvCxnSpPr/>
          <p:nvPr/>
        </p:nvCxnSpPr>
        <p:spPr>
          <a:xfrm>
            <a:off x="2513850" y="941475"/>
            <a:ext cx="6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g154081c73f7_1_0"/>
          <p:cNvCxnSpPr/>
          <p:nvPr/>
        </p:nvCxnSpPr>
        <p:spPr>
          <a:xfrm rot="10800000">
            <a:off x="1583550" y="924825"/>
            <a:ext cx="689100" cy="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g154081c73f7_1_0"/>
          <p:cNvCxnSpPr/>
          <p:nvPr/>
        </p:nvCxnSpPr>
        <p:spPr>
          <a:xfrm>
            <a:off x="4333350" y="1035575"/>
            <a:ext cx="6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g154081c73f7_1_0"/>
          <p:cNvCxnSpPr/>
          <p:nvPr/>
        </p:nvCxnSpPr>
        <p:spPr>
          <a:xfrm rot="10800000">
            <a:off x="5352425" y="1023575"/>
            <a:ext cx="660000" cy="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g154081c73f7_1_0"/>
          <p:cNvCxnSpPr/>
          <p:nvPr/>
        </p:nvCxnSpPr>
        <p:spPr>
          <a:xfrm>
            <a:off x="7202450" y="891950"/>
            <a:ext cx="6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g154081c73f7_1_0"/>
          <p:cNvCxnSpPr/>
          <p:nvPr/>
        </p:nvCxnSpPr>
        <p:spPr>
          <a:xfrm>
            <a:off x="7202450" y="1166775"/>
            <a:ext cx="6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g154081c73f7_1_0"/>
          <p:cNvCxnSpPr/>
          <p:nvPr/>
        </p:nvCxnSpPr>
        <p:spPr>
          <a:xfrm>
            <a:off x="8473375" y="941475"/>
            <a:ext cx="6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g154081c73f7_1_0"/>
          <p:cNvCxnSpPr/>
          <p:nvPr/>
        </p:nvCxnSpPr>
        <p:spPr>
          <a:xfrm flipH="1">
            <a:off x="8476675" y="1163475"/>
            <a:ext cx="6255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60688" y="73950"/>
            <a:ext cx="26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EARTH FACT FILE</a:t>
            </a:r>
            <a:endParaRPr b="1" sz="28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-12" y="762963"/>
            <a:ext cx="10215600" cy="48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600"/>
              <a:buChar char="•"/>
            </a:pPr>
            <a:r>
              <a:rPr lang="en-US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https://www.youtube.com/watch?v=kIID5FDi2JQ</a:t>
            </a:r>
            <a:r>
              <a:rPr lang="en-US" sz="2900">
                <a:solidFill>
                  <a:srgbClr val="1F4783"/>
                </a:solidFill>
                <a:latin typeface="Calibri"/>
                <a:ea typeface="Calibri"/>
                <a:cs typeface="Calibri"/>
                <a:sym typeface="Calibri"/>
              </a:rPr>
              <a:t>why maps are wrong</a:t>
            </a:r>
            <a:endParaRPr sz="2600">
              <a:solidFill>
                <a:srgbClr val="1F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1F4783"/>
                </a:solidFill>
                <a:latin typeface="Calibri"/>
                <a:ea typeface="Calibri"/>
                <a:cs typeface="Calibri"/>
                <a:sym typeface="Calibri"/>
              </a:rPr>
              <a:t>Third planet in the solar system – 150 million km from the sun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E8414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1F4783"/>
                </a:solidFill>
                <a:latin typeface="Calibri"/>
                <a:ea typeface="Calibri"/>
                <a:cs typeface="Calibri"/>
                <a:sym typeface="Calibri"/>
              </a:rPr>
              <a:t>Approximately 29 per cent land and 71 per cent water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E8414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1F4783"/>
                </a:solidFill>
                <a:latin typeface="Calibri"/>
                <a:ea typeface="Calibri"/>
                <a:cs typeface="Calibri"/>
                <a:sym typeface="Calibri"/>
              </a:rPr>
              <a:t>Circumference at the equator – 40,076 km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E8414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1F4783"/>
                </a:solidFill>
                <a:latin typeface="Calibri"/>
                <a:ea typeface="Calibri"/>
                <a:cs typeface="Calibri"/>
                <a:sym typeface="Calibri"/>
              </a:rPr>
              <a:t>Journey to the centre of the Earth – 6,370 km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E8414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1F4783"/>
                </a:solidFill>
                <a:latin typeface="Calibri"/>
                <a:ea typeface="Calibri"/>
                <a:cs typeface="Calibri"/>
                <a:sym typeface="Calibri"/>
              </a:rPr>
              <a:t>Weighs 5.97 trillion trillion kg</a:t>
            </a:r>
            <a:endParaRPr/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E8414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1F4783"/>
                </a:solidFill>
                <a:latin typeface="Calibri"/>
                <a:ea typeface="Calibri"/>
                <a:cs typeface="Calibri"/>
                <a:sym typeface="Calibri"/>
              </a:rPr>
              <a:t>Spins at 1,670 km/hr</a:t>
            </a:r>
            <a:endParaRPr sz="2600">
              <a:solidFill>
                <a:srgbClr val="1F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E8414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1F4783"/>
                </a:solidFill>
                <a:latin typeface="Calibri"/>
                <a:ea typeface="Calibri"/>
                <a:cs typeface="Calibri"/>
                <a:sym typeface="Calibri"/>
              </a:rPr>
              <a:t>Orbits the sun at 30 km/s</a:t>
            </a:r>
            <a:endParaRPr sz="2600">
              <a:solidFill>
                <a:srgbClr val="1F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F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F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8775" y="3258125"/>
            <a:ext cx="6703225" cy="359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6413" y="0"/>
            <a:ext cx="1671611" cy="178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993925"/>
            <a:ext cx="2560550" cy="18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/>
        </p:nvSpPr>
        <p:spPr>
          <a:xfrm>
            <a:off x="367606" y="213859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three different plate boundaries.</a:t>
            </a:r>
            <a:endParaRPr/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1843" y="1103814"/>
            <a:ext cx="4403063" cy="3036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6"/>
          <p:cNvSpPr txBox="1"/>
          <p:nvPr/>
        </p:nvSpPr>
        <p:spPr>
          <a:xfrm>
            <a:off x="367606" y="831960"/>
            <a:ext cx="6329586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Constructive plate boundaries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Convection currents drag tectonic plates apart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Process called seafloor spreading.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Molten magma comes to the surface through a crack called a rift.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Magma hardens on contact with sea water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Forms a ridge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This constructs (builds) new oceanic crust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If plates separate on land, this produces a rift valley.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Landforms at constructive plate boundaries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Volcanoes, volcanic islands and mid-ocean ridges.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Processes at constructive plate boundaries 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Earthquakes.</a:t>
            </a:r>
            <a:endParaRPr b="0" i="0" sz="2000" u="none" cap="none" strike="noStrike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6"/>
          <p:cNvSpPr txBox="1"/>
          <p:nvPr/>
        </p:nvSpPr>
        <p:spPr>
          <a:xfrm>
            <a:off x="7221843" y="4558352"/>
            <a:ext cx="440306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Example: The </a:t>
            </a:r>
            <a:r>
              <a:rPr b="1"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Mid-Atlantic Ridge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Eurasian Plate is separating from the North American Plate.</a:t>
            </a:r>
            <a:endParaRPr sz="20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/>
        </p:nvSpPr>
        <p:spPr>
          <a:xfrm>
            <a:off x="367606" y="213859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three different plate boundaries.</a:t>
            </a:r>
            <a:endParaRPr/>
          </a:p>
        </p:txBody>
      </p:sp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0102" y="1303755"/>
            <a:ext cx="3996425" cy="272613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7"/>
          <p:cNvSpPr txBox="1"/>
          <p:nvPr/>
        </p:nvSpPr>
        <p:spPr>
          <a:xfrm>
            <a:off x="367606" y="831960"/>
            <a:ext cx="633913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Destructive plate boundaries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Occur where two plates collide.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Convection currents drag an oceanic and continental plate towards each other.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198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The oceanic plate is heavier and sinks into the mantle, where it melts.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198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The continental plate buckles upwards, forms fold mountains and sometimes volcanoes.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Landforms at destructive plate boundaries </a:t>
            </a:r>
            <a:endParaRPr/>
          </a:p>
          <a:p>
            <a:pPr indent="-261937" lvl="1" marL="719138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Fold mountains, volcanoes and volcanic island arcs.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Earthquakes also occur at destructive plate boundaries.</a:t>
            </a:r>
            <a:endParaRPr sz="20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7399138" y="4230806"/>
            <a:ext cx="4188389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1"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The Andes, South America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The oceanic Nazca Plate collided with the continental South American Plate.</a:t>
            </a:r>
            <a:endParaRPr sz="20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/>
        </p:nvSpPr>
        <p:spPr>
          <a:xfrm>
            <a:off x="367606" y="213859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three different plate boundaries.</a:t>
            </a:r>
            <a:endParaRPr/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5255" y="996718"/>
            <a:ext cx="3861687" cy="383951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/>
        </p:nvSpPr>
        <p:spPr>
          <a:xfrm>
            <a:off x="367606" y="831960"/>
            <a:ext cx="5986468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Conservative plate boundaries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Where plates move side by side. 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Convection currents can move two plates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In opposite directions, or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In the same direction but at different speeds.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 Sometimes the plates get stuck.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Eventually they slip forward suddenly.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The energy released creates an </a:t>
            </a:r>
            <a:r>
              <a:rPr b="1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earthquake</a:t>
            </a:r>
            <a:r>
              <a:rPr b="0" i="0" lang="en-US" sz="20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000" u="none" cap="none" strike="noStrike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5994299" y="4836235"/>
            <a:ext cx="619770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Example: The </a:t>
            </a:r>
            <a:r>
              <a:rPr b="1"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San Andreas Fault </a:t>
            </a:r>
            <a:r>
              <a:rPr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system. This series of faults (smaller cracks in the crust) marks the boundary between the Pacific Plate and the North American Plate.</a:t>
            </a:r>
            <a:endParaRPr sz="20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/>
        </p:nvSpPr>
        <p:spPr>
          <a:xfrm>
            <a:off x="463296" y="365125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04C"/>
              </a:buClr>
              <a:buSzPts val="4000"/>
              <a:buFont typeface="Glory"/>
              <a:buNone/>
            </a:pPr>
            <a:r>
              <a:t/>
            </a:r>
            <a:endParaRPr b="1" i="0" sz="4000" u="none" cap="none" strike="noStrike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 with low confidence" id="260" name="Google Shape;26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4897" y="1225145"/>
            <a:ext cx="4469372" cy="8780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p19"/>
          <p:cNvGraphicFramePr/>
          <p:nvPr/>
        </p:nvGraphicFramePr>
        <p:xfrm>
          <a:off x="2024743" y="12251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{47356AD3-1A2B-4C94-96C8-CC9D69E7CA39}</a:tableStyleId>
              </a:tblPr>
              <a:tblGrid>
                <a:gridCol w="7129000"/>
              </a:tblGrid>
              <a:tr h="60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3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 anchor="b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8753"/>
                    </a:solidFill>
                  </a:tcPr>
                </a:tc>
              </a:tr>
              <a:tr h="507150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Name the </a:t>
                      </a: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three</a:t>
                      </a: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types of plate boundary.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7150">
                <a:tc>
                  <a:txBody>
                    <a:bodyPr/>
                    <a:lstStyle/>
                    <a:p>
                      <a:pPr indent="-447675" lvl="0" marL="447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At which types of plate boundary do fold mountains form?</a:t>
                      </a:r>
                      <a:endParaRPr b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6650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What is a mid-ocean ridge?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7150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At which plate boundaries do volcanoes form?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7150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 At which plate boundaries do earthquakes occur?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>
                    <a:lnL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8D7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A875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descr="Text&#10;&#10;Description automatically generated with low confidence"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173" y="1162164"/>
            <a:ext cx="4469372" cy="878021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9"/>
          <p:cNvSpPr txBox="1"/>
          <p:nvPr/>
        </p:nvSpPr>
        <p:spPr>
          <a:xfrm>
            <a:off x="367606" y="213859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three different plate boundaries.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/>
        </p:nvSpPr>
        <p:spPr>
          <a:xfrm>
            <a:off x="463296" y="365125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9304C"/>
              </a:buClr>
              <a:buSzPts val="4000"/>
              <a:buFont typeface="Glory"/>
              <a:buNone/>
            </a:pPr>
            <a:r>
              <a:t/>
            </a:r>
            <a:endParaRPr b="1" i="0" sz="4000" u="none" cap="none" strike="noStrike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9" name="Google Shape;269;p20"/>
          <p:cNvGraphicFramePr/>
          <p:nvPr/>
        </p:nvGraphicFramePr>
        <p:xfrm>
          <a:off x="1967076" y="16452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{47356AD3-1A2B-4C94-96C8-CC9D69E7CA39}</a:tableStyleId>
              </a:tblPr>
              <a:tblGrid>
                <a:gridCol w="79644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Higher-order questions 3</a:t>
                      </a:r>
                      <a:endParaRPr b="1" i="0"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/>
                </a:tc>
              </a:tr>
              <a:tr h="383825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	Is it possible for plates to move up and down?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/>
                </a:tc>
              </a:tr>
              <a:tr h="383825">
                <a:tc>
                  <a:txBody>
                    <a:bodyPr/>
                    <a:lstStyle/>
                    <a:p>
                      <a:pPr indent="-447675" lvl="0" marL="4476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	Ireland is not on the edge of any plate. Does this mean we do not have fold mountains?</a:t>
                      </a:r>
                      <a:endParaRPr b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/>
                </a:tc>
              </a:tr>
              <a:tr h="383825">
                <a:tc>
                  <a:txBody>
                    <a:bodyPr/>
                    <a:lstStyle/>
                    <a:p>
                      <a:pPr indent="-447675" lvl="0" marL="44767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	What would happen if convection currents stopped circulating?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75575" marL="75575"/>
                </a:tc>
              </a:tr>
            </a:tbl>
          </a:graphicData>
        </a:graphic>
      </p:graphicFrame>
      <p:sp>
        <p:nvSpPr>
          <p:cNvPr id="270" name="Google Shape;270;p20"/>
          <p:cNvSpPr txBox="1"/>
          <p:nvPr/>
        </p:nvSpPr>
        <p:spPr>
          <a:xfrm>
            <a:off x="367606" y="213859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three different plate boundaries.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/>
          <p:nvPr/>
        </p:nvSpPr>
        <p:spPr>
          <a:xfrm>
            <a:off x="0" y="1"/>
            <a:ext cx="12192000" cy="5881510"/>
          </a:xfrm>
          <a:prstGeom prst="rect">
            <a:avLst/>
          </a:prstGeom>
          <a:solidFill>
            <a:srgbClr val="FFDE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432000" y="2998838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Go to Section 1.4 on page 2 of your Skills Book.</a:t>
            </a:r>
            <a:endParaRPr/>
          </a:p>
        </p:txBody>
      </p:sp>
      <p:sp>
        <p:nvSpPr>
          <p:cNvPr id="277" name="Google Shape;277;p21"/>
          <p:cNvSpPr txBox="1"/>
          <p:nvPr/>
        </p:nvSpPr>
        <p:spPr>
          <a:xfrm>
            <a:off x="367606" y="213859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three different plate boundaries.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/>
        </p:nvSpPr>
        <p:spPr>
          <a:xfrm>
            <a:off x="431999" y="334948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783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Assess your progress</a:t>
            </a: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431999" y="1092622"/>
            <a:ext cx="9576295" cy="40011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chemeClr val="lt1">
                <a:alpha val="14901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Go to page 4 of your Skills Book and assess your progress.</a:t>
            </a:r>
            <a:endParaRPr/>
          </a:p>
        </p:txBody>
      </p:sp>
      <p:sp>
        <p:nvSpPr>
          <p:cNvPr id="284" name="Google Shape;284;p22"/>
          <p:cNvSpPr txBox="1"/>
          <p:nvPr/>
        </p:nvSpPr>
        <p:spPr>
          <a:xfrm>
            <a:off x="432000" y="4788000"/>
            <a:ext cx="9576296" cy="707886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0000" rotWithShape="0" dir="5400000" dist="20000">
              <a:schemeClr val="accent4">
                <a:alpha val="37647"/>
              </a:scheme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Identify any gaps in your learning. Use the Rapid Revision on page 7 of your Textbook to jog your memory.</a:t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431999" y="1761625"/>
            <a:ext cx="9440546" cy="2757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Describe the layers (structure) of the Earth.</a:t>
            </a:r>
            <a:endParaRPr b="1"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9138" lvl="0" marL="71913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Explain convection currents and how they move the Earth’s plates.</a:t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9138" lvl="0" marL="71913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Explain the idea of plate tectonics.</a:t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9138" lvl="0" marL="71913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three different plate boundaries.</a:t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9138" lvl="0" marL="71913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432000" y="360000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783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At the end of this chapter, you will be able to: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432001" y="1080001"/>
            <a:ext cx="9440546" cy="2757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Describe the layers (structure) of the Earth.</a:t>
            </a:r>
            <a:endParaRPr b="1"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9138" lvl="0" marL="71913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Explain convection currents and how they move the Earth’s plates.</a:t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9138" lvl="0" marL="71913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Explain the idea of plate tectonics.</a:t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9138" lvl="0" marL="71913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1.4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three different plate boundaries.</a:t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19138" lvl="0" marL="719138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432000" y="360000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783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Keyword connections</a:t>
            </a:r>
            <a:endParaRPr/>
          </a:p>
        </p:txBody>
      </p:sp>
      <p:pic>
        <p:nvPicPr>
          <p:cNvPr descr="A screenshot of a computer&#10;&#10;Description automatically generated with low confidence"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926" y="1711569"/>
            <a:ext cx="10258661" cy="2394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270850" y="216750"/>
            <a:ext cx="105156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256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layers (structure) of the Earth.</a:t>
            </a:r>
            <a:endParaRPr b="1" i="0" sz="32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0" y="544600"/>
            <a:ext cx="12639300" cy="6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7675" lvl="0" marL="447675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The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2" marL="89535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nickel and iron </a:t>
            </a:r>
            <a:endParaRPr/>
          </a:p>
          <a:p>
            <a:pPr indent="-342900" lvl="2" marL="89535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5,000°C </a:t>
            </a:r>
            <a:endParaRPr/>
          </a:p>
          <a:p>
            <a:pPr indent="-342900" lvl="2" marL="89535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inner core – solid</a:t>
            </a:r>
            <a:endParaRPr/>
          </a:p>
          <a:p>
            <a:pPr indent="-342900" lvl="2" marL="89535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outer core – molten </a:t>
            </a:r>
            <a:endParaRPr/>
          </a:p>
          <a:p>
            <a:pPr indent="-447675" lvl="0" marL="447675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The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mantle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2" marL="89535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4,000°C</a:t>
            </a:r>
            <a:endParaRPr/>
          </a:p>
          <a:p>
            <a:pPr indent="-342900" lvl="2" marL="89535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molten rock called magma </a:t>
            </a:r>
            <a:endParaRPr/>
          </a:p>
          <a:p>
            <a:pPr indent="-447675" lvl="0" marL="447675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The </a:t>
            </a:r>
            <a:r>
              <a:rPr b="1"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crust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2" marL="89535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solid rock </a:t>
            </a:r>
            <a:endParaRPr/>
          </a:p>
          <a:p>
            <a:pPr indent="-342900" lvl="2" marL="89535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continents – up to 100 km thick </a:t>
            </a:r>
            <a:endParaRPr/>
          </a:p>
          <a:p>
            <a:pPr indent="-342900" lvl="2" marL="89535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ocean floor – up to 10 km thick </a:t>
            </a:r>
            <a:endParaRPr/>
          </a:p>
          <a:p>
            <a:pPr indent="-342900" lvl="2" marL="89535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floats on the magma in the mantle </a:t>
            </a:r>
            <a:endParaRPr/>
          </a:p>
          <a:p>
            <a:pPr indent="-342900" lvl="2" marL="895350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broken into </a:t>
            </a:r>
            <a:r>
              <a:rPr b="1" i="0" lang="en-US" sz="2400" u="none" cap="none" strike="noStrike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tectonic plates   </a:t>
            </a:r>
            <a:endParaRPr b="1" sz="24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4783"/>
              </a:buClr>
              <a:buSzPts val="2400"/>
              <a:buFont typeface="Calibri"/>
              <a:buChar char="○"/>
            </a:pPr>
            <a:r>
              <a:t/>
            </a:r>
            <a:endParaRPr b="1" sz="29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&#10;&#10;Description automatically generated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22830" y="1080000"/>
            <a:ext cx="4370949" cy="433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1388dd109e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950" y="0"/>
            <a:ext cx="9712850" cy="59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8dd109e2_0_0"/>
          <p:cNvSpPr txBox="1"/>
          <p:nvPr/>
        </p:nvSpPr>
        <p:spPr>
          <a:xfrm>
            <a:off x="0" y="0"/>
            <a:ext cx="1287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4783"/>
              </a:buClr>
              <a:buSzPts val="2400"/>
              <a:buFont typeface="Calibri"/>
              <a:buChar char="○"/>
            </a:pPr>
            <a:r>
              <a:rPr lang="en-US" sz="16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https://www.youtube.com/watch?v=kIID5FDi2JQ</a:t>
            </a:r>
            <a:r>
              <a:rPr lang="en-US" sz="1600">
                <a:solidFill>
                  <a:schemeClr val="dk1"/>
                </a:solidFill>
              </a:rPr>
              <a:t>why maps are wrong</a:t>
            </a:r>
            <a:endParaRPr b="1" sz="29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0" y="360000"/>
            <a:ext cx="121920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Explain convection currents and how they move the Earth’s plates. </a:t>
            </a:r>
            <a:endParaRPr sz="100"/>
          </a:p>
        </p:txBody>
      </p:sp>
      <p:sp>
        <p:nvSpPr>
          <p:cNvPr id="131" name="Google Shape;131;p6"/>
          <p:cNvSpPr txBox="1"/>
          <p:nvPr/>
        </p:nvSpPr>
        <p:spPr>
          <a:xfrm>
            <a:off x="360374" y="1220669"/>
            <a:ext cx="6151800" cy="42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4813" lvl="0" marL="404813" marR="0" rtl="0" algn="l">
              <a:lnSpc>
                <a:spcPct val="102625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Calibri"/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Magma in the mantle is heated. It becomes lighter and rises.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300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Calibri"/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When the hot magma reaches underneath the crust, it spreads out in all directions, dragging the crust with it.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300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Calibri"/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The magma then cools slightly, sinks through the mantle and starts to heat up again.</a:t>
            </a:r>
            <a:endParaRPr/>
          </a:p>
          <a:p>
            <a:pPr indent="-404813" lvl="0" marL="404813" marR="0" rtl="0" algn="l">
              <a:lnSpc>
                <a:spcPct val="102625"/>
              </a:lnSpc>
              <a:spcBef>
                <a:spcPts val="3000"/>
              </a:spcBef>
              <a:spcAft>
                <a:spcPts val="0"/>
              </a:spcAft>
              <a:buClr>
                <a:srgbClr val="3F3153"/>
              </a:buClr>
              <a:buSzPts val="1920"/>
              <a:buFont typeface="Calibri"/>
              <a:buNone/>
            </a:pPr>
            <a:r>
              <a:rPr b="1" lang="en-US" sz="24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n-US" sz="24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This cycle is repeated again and again in a circular motion, causing convection currents.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515" y="1525069"/>
            <a:ext cx="5252163" cy="281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7072875" y="4816725"/>
            <a:ext cx="46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https://www.youtube.com/watch?v=p0dWF_3PYh4&amp;t=30s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/>
          <p:nvPr/>
        </p:nvSpPr>
        <p:spPr>
          <a:xfrm>
            <a:off x="0" y="1"/>
            <a:ext cx="12192000" cy="5881510"/>
          </a:xfrm>
          <a:prstGeom prst="rect">
            <a:avLst/>
          </a:prstGeom>
          <a:solidFill>
            <a:srgbClr val="FFDE3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432000" y="2998838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Go to Sections 1.1 and 1.2 on page 1 of your Skills Book.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432000" y="360000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153"/>
              </a:buClr>
              <a:buSzPts val="256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1.1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Describe the layers (structure) of the Earth.</a:t>
            </a:r>
            <a:endParaRPr b="1" i="0" sz="32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431999" y="978101"/>
            <a:ext cx="8623714" cy="1165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19138" lvl="0" marL="71913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141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1.2</a:t>
            </a: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Explain convection currents and how they move the Earth’s plates.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393364" y="1168479"/>
            <a:ext cx="10515600" cy="618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783"/>
              </a:buClr>
              <a:buSzPts val="3200"/>
              <a:buFont typeface="Calibri"/>
              <a:buNone/>
            </a:pPr>
            <a:r>
              <a:rPr b="1" i="0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Keyword connections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393364" y="306705"/>
            <a:ext cx="1107762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19138" lvl="0" marL="7191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E84141"/>
                </a:solidFill>
                <a:latin typeface="Calibri"/>
                <a:ea typeface="Calibri"/>
                <a:cs typeface="Calibri"/>
                <a:sym typeface="Calibri"/>
              </a:rPr>
              <a:t>1.3</a:t>
            </a:r>
            <a:r>
              <a:rPr b="1" lang="en-US" sz="3200">
                <a:solidFill>
                  <a:srgbClr val="1E4783"/>
                </a:solidFill>
                <a:latin typeface="Calibri"/>
                <a:ea typeface="Calibri"/>
                <a:cs typeface="Calibri"/>
                <a:sym typeface="Calibri"/>
              </a:rPr>
              <a:t>	Explain the idea of plate tectonics.</a:t>
            </a:r>
            <a:endParaRPr sz="3200">
              <a:solidFill>
                <a:srgbClr val="1E478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raphical user interface, text, application, chat or text message&#10;&#10;Description automatically generated" id="148" name="Google Shape;1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761" y="2220631"/>
            <a:ext cx="11179579" cy="241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2021-10-04T12:15:27Z</dcterms:created>
  <dc:creator>Joe O'Keeffe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0x01010027F1A6EEC15CF140B7B25E5E96887263</vt:lpwstr>
  </property>
  <property fmtid="{D5CDD505-2E9C-101B-9397-08002B2CF9AE}" pid="3" name="MediaServiceImageTags">
    <vt:lpwstr/>
  </property>
</Properties>
</file>