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69" r:id="rId5"/>
    <p:sldId id="270" r:id="rId6"/>
    <p:sldId id="347" r:id="rId7"/>
    <p:sldId id="356" r:id="rId8"/>
    <p:sldId id="380" r:id="rId9"/>
    <p:sldId id="346" r:id="rId10"/>
    <p:sldId id="348" r:id="rId11"/>
    <p:sldId id="372" r:id="rId12"/>
    <p:sldId id="374" r:id="rId13"/>
    <p:sldId id="381" r:id="rId14"/>
    <p:sldId id="373" r:id="rId15"/>
    <p:sldId id="369" r:id="rId16"/>
    <p:sldId id="375" r:id="rId17"/>
    <p:sldId id="376" r:id="rId18"/>
    <p:sldId id="379" r:id="rId19"/>
    <p:sldId id="377" r:id="rId20"/>
    <p:sldId id="382" r:id="rId21"/>
    <p:sldId id="378" r:id="rId22"/>
    <p:sldId id="3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D6"/>
    <a:srgbClr val="E88621"/>
    <a:srgbClr val="1E4783"/>
    <a:srgbClr val="FFDF3B"/>
    <a:srgbClr val="FAFAFA"/>
    <a:srgbClr val="FFFFFF"/>
    <a:srgbClr val="F8D7CD"/>
    <a:srgbClr val="1A8753"/>
    <a:srgbClr val="CFD5EA"/>
    <a:srgbClr val="E8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E793B-27EC-4108-A6C1-4E7CA30F8234}" v="2" dt="2022-08-18T23:31:31.987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4" autoAdjust="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8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scilla O'Connor" userId="d3b9681a-6783-45a0-a9cd-fbceb3f6df13" providerId="ADAL" clId="{00FE7633-C026-406A-98F7-7F9EE6E56974}"/>
    <pc:docChg chg="modSld">
      <pc:chgData name="Priscilla O'Connor" userId="d3b9681a-6783-45a0-a9cd-fbceb3f6df13" providerId="ADAL" clId="{00FE7633-C026-406A-98F7-7F9EE6E56974}" dt="2022-08-19T01:48:21.326" v="14" actId="20577"/>
      <pc:docMkLst>
        <pc:docMk/>
      </pc:docMkLst>
      <pc:sldChg chg="modSp mod">
        <pc:chgData name="Priscilla O'Connor" userId="d3b9681a-6783-45a0-a9cd-fbceb3f6df13" providerId="ADAL" clId="{00FE7633-C026-406A-98F7-7F9EE6E56974}" dt="2022-08-19T01:46:57.211" v="1" actId="14100"/>
        <pc:sldMkLst>
          <pc:docMk/>
          <pc:sldMk cId="919887949" sldId="356"/>
        </pc:sldMkLst>
        <pc:spChg chg="mod">
          <ac:chgData name="Priscilla O'Connor" userId="d3b9681a-6783-45a0-a9cd-fbceb3f6df13" providerId="ADAL" clId="{00FE7633-C026-406A-98F7-7F9EE6E56974}" dt="2022-08-19T01:46:57.211" v="1" actId="14100"/>
          <ac:spMkLst>
            <pc:docMk/>
            <pc:sldMk cId="919887949" sldId="356"/>
            <ac:spMk id="8" creationId="{071526AD-1FDF-47CD-BA4F-D5555310B266}"/>
          </ac:spMkLst>
        </pc:spChg>
      </pc:sldChg>
      <pc:sldChg chg="modSp mod">
        <pc:chgData name="Priscilla O'Connor" userId="d3b9681a-6783-45a0-a9cd-fbceb3f6df13" providerId="ADAL" clId="{00FE7633-C026-406A-98F7-7F9EE6E56974}" dt="2022-08-19T01:47:36.657" v="7" actId="179"/>
        <pc:sldMkLst>
          <pc:docMk/>
          <pc:sldMk cId="4161766227" sldId="372"/>
        </pc:sldMkLst>
        <pc:spChg chg="mod">
          <ac:chgData name="Priscilla O'Connor" userId="d3b9681a-6783-45a0-a9cd-fbceb3f6df13" providerId="ADAL" clId="{00FE7633-C026-406A-98F7-7F9EE6E56974}" dt="2022-08-19T01:47:36.657" v="7" actId="179"/>
          <ac:spMkLst>
            <pc:docMk/>
            <pc:sldMk cId="4161766227" sldId="372"/>
            <ac:spMk id="5" creationId="{A2CFA86D-4236-4B60-8FC6-16FD2A47371B}"/>
          </ac:spMkLst>
        </pc:spChg>
      </pc:sldChg>
      <pc:sldChg chg="modSp mod">
        <pc:chgData name="Priscilla O'Connor" userId="d3b9681a-6783-45a0-a9cd-fbceb3f6df13" providerId="ADAL" clId="{00FE7633-C026-406A-98F7-7F9EE6E56974}" dt="2022-08-19T01:47:47.569" v="8" actId="14100"/>
        <pc:sldMkLst>
          <pc:docMk/>
          <pc:sldMk cId="48470014" sldId="373"/>
        </pc:sldMkLst>
        <pc:spChg chg="mod">
          <ac:chgData name="Priscilla O'Connor" userId="d3b9681a-6783-45a0-a9cd-fbceb3f6df13" providerId="ADAL" clId="{00FE7633-C026-406A-98F7-7F9EE6E56974}" dt="2022-08-19T01:47:47.569" v="8" actId="14100"/>
          <ac:spMkLst>
            <pc:docMk/>
            <pc:sldMk cId="48470014" sldId="373"/>
            <ac:spMk id="2" creationId="{015F835C-78A5-FE44-A526-A2A54BCE37E6}"/>
          </ac:spMkLst>
        </pc:spChg>
      </pc:sldChg>
      <pc:sldChg chg="modSp mod">
        <pc:chgData name="Priscilla O'Connor" userId="d3b9681a-6783-45a0-a9cd-fbceb3f6df13" providerId="ADAL" clId="{00FE7633-C026-406A-98F7-7F9EE6E56974}" dt="2022-08-19T01:47:20.086" v="2" actId="179"/>
        <pc:sldMkLst>
          <pc:docMk/>
          <pc:sldMk cId="2483502311" sldId="374"/>
        </pc:sldMkLst>
        <pc:spChg chg="mod">
          <ac:chgData name="Priscilla O'Connor" userId="d3b9681a-6783-45a0-a9cd-fbceb3f6df13" providerId="ADAL" clId="{00FE7633-C026-406A-98F7-7F9EE6E56974}" dt="2022-08-19T01:47:20.086" v="2" actId="179"/>
          <ac:spMkLst>
            <pc:docMk/>
            <pc:sldMk cId="2483502311" sldId="374"/>
            <ac:spMk id="5" creationId="{0678A0D2-22C3-4DCE-8DCD-48EE81E04F32}"/>
          </ac:spMkLst>
        </pc:spChg>
      </pc:sldChg>
      <pc:sldChg chg="modSp mod">
        <pc:chgData name="Priscilla O'Connor" userId="d3b9681a-6783-45a0-a9cd-fbceb3f6df13" providerId="ADAL" clId="{00FE7633-C026-406A-98F7-7F9EE6E56974}" dt="2022-08-19T01:48:21.326" v="14" actId="20577"/>
        <pc:sldMkLst>
          <pc:docMk/>
          <pc:sldMk cId="2057724384" sldId="377"/>
        </pc:sldMkLst>
        <pc:spChg chg="mod">
          <ac:chgData name="Priscilla O'Connor" userId="d3b9681a-6783-45a0-a9cd-fbceb3f6df13" providerId="ADAL" clId="{00FE7633-C026-406A-98F7-7F9EE6E56974}" dt="2022-08-19T01:48:21.326" v="14" actId="20577"/>
          <ac:spMkLst>
            <pc:docMk/>
            <pc:sldMk cId="2057724384" sldId="377"/>
            <ac:spMk id="4" creationId="{B1DFDDEF-ABFF-5146-B8E0-477DB5CFAF02}"/>
          </ac:spMkLst>
        </pc:spChg>
      </pc:sldChg>
    </pc:docChg>
  </pc:docChgLst>
  <pc:docChgLst>
    <pc:chgData name="Priscilla O'Connor" userId="d3b9681a-6783-45a0-a9cd-fbceb3f6df13" providerId="ADAL" clId="{82D43177-53D5-48F9-AB1A-F99C7EC62723}"/>
    <pc:docChg chg="undo custSel modSld">
      <pc:chgData name="Priscilla O'Connor" userId="d3b9681a-6783-45a0-a9cd-fbceb3f6df13" providerId="ADAL" clId="{82D43177-53D5-48F9-AB1A-F99C7EC62723}" dt="2022-07-14T22:19:05.255" v="66" actId="478"/>
      <pc:docMkLst>
        <pc:docMk/>
      </pc:docMkLst>
      <pc:sldChg chg="addSp delSp modSp mod">
        <pc:chgData name="Priscilla O'Connor" userId="d3b9681a-6783-45a0-a9cd-fbceb3f6df13" providerId="ADAL" clId="{82D43177-53D5-48F9-AB1A-F99C7EC62723}" dt="2022-07-14T22:11:51.731" v="9" actId="1076"/>
        <pc:sldMkLst>
          <pc:docMk/>
          <pc:sldMk cId="1330562534" sldId="347"/>
        </pc:sldMkLst>
        <pc:spChg chg="del mod">
          <ac:chgData name="Priscilla O'Connor" userId="d3b9681a-6783-45a0-a9cd-fbceb3f6df13" providerId="ADAL" clId="{82D43177-53D5-48F9-AB1A-F99C7EC62723}" dt="2022-07-14T22:11:47.457" v="7" actId="478"/>
          <ac:spMkLst>
            <pc:docMk/>
            <pc:sldMk cId="1330562534" sldId="347"/>
            <ac:spMk id="2" creationId="{98BF65CD-0BCF-1A46-B11B-47C5001DF3F7}"/>
          </ac:spMkLst>
        </pc:spChg>
        <pc:picChg chg="del mod">
          <ac:chgData name="Priscilla O'Connor" userId="d3b9681a-6783-45a0-a9cd-fbceb3f6df13" providerId="ADAL" clId="{82D43177-53D5-48F9-AB1A-F99C7EC62723}" dt="2022-07-14T22:11:44.153" v="5" actId="478"/>
          <ac:picMkLst>
            <pc:docMk/>
            <pc:sldMk cId="1330562534" sldId="347"/>
            <ac:picMk id="5" creationId="{123DACB0-2395-4F92-B8C7-2C5E6682734D}"/>
          </ac:picMkLst>
        </pc:picChg>
        <pc:picChg chg="add mod">
          <ac:chgData name="Priscilla O'Connor" userId="d3b9681a-6783-45a0-a9cd-fbceb3f6df13" providerId="ADAL" clId="{82D43177-53D5-48F9-AB1A-F99C7EC62723}" dt="2022-07-14T22:11:51.731" v="9" actId="1076"/>
          <ac:picMkLst>
            <pc:docMk/>
            <pc:sldMk cId="1330562534" sldId="347"/>
            <ac:picMk id="6" creationId="{2A2A21EC-3DD1-A2ED-9F24-5634CF110776}"/>
          </ac:picMkLst>
        </pc:picChg>
      </pc:sldChg>
      <pc:sldChg chg="addSp delSp modSp mod">
        <pc:chgData name="Priscilla O'Connor" userId="d3b9681a-6783-45a0-a9cd-fbceb3f6df13" providerId="ADAL" clId="{82D43177-53D5-48F9-AB1A-F99C7EC62723}" dt="2022-07-14T22:17:23.923" v="53" actId="1076"/>
        <pc:sldMkLst>
          <pc:docMk/>
          <pc:sldMk cId="4161766227" sldId="372"/>
        </pc:sldMkLst>
        <pc:picChg chg="add del mod">
          <ac:chgData name="Priscilla O'Connor" userId="d3b9681a-6783-45a0-a9cd-fbceb3f6df13" providerId="ADAL" clId="{82D43177-53D5-48F9-AB1A-F99C7EC62723}" dt="2022-07-14T22:13:44.694" v="16" actId="478"/>
          <ac:picMkLst>
            <pc:docMk/>
            <pc:sldMk cId="4161766227" sldId="372"/>
            <ac:picMk id="4" creationId="{A82B7F4F-4438-9C0B-0B50-4FF6958E03C1}"/>
          </ac:picMkLst>
        </pc:picChg>
        <pc:picChg chg="del mod">
          <ac:chgData name="Priscilla O'Connor" userId="d3b9681a-6783-45a0-a9cd-fbceb3f6df13" providerId="ADAL" clId="{82D43177-53D5-48F9-AB1A-F99C7EC62723}" dt="2022-07-14T22:16:01.558" v="32" actId="478"/>
          <ac:picMkLst>
            <pc:docMk/>
            <pc:sldMk cId="4161766227" sldId="372"/>
            <ac:picMk id="6" creationId="{807423F8-C615-684A-A680-6162BE816162}"/>
          </ac:picMkLst>
        </pc:picChg>
        <pc:picChg chg="add mod modCrop">
          <ac:chgData name="Priscilla O'Connor" userId="d3b9681a-6783-45a0-a9cd-fbceb3f6df13" providerId="ADAL" clId="{82D43177-53D5-48F9-AB1A-F99C7EC62723}" dt="2022-07-14T22:17:23.923" v="53" actId="1076"/>
          <ac:picMkLst>
            <pc:docMk/>
            <pc:sldMk cId="4161766227" sldId="372"/>
            <ac:picMk id="8" creationId="{C0983407-5C34-F843-CE15-3F11B0C36E49}"/>
          </ac:picMkLst>
        </pc:picChg>
      </pc:sldChg>
      <pc:sldChg chg="addSp delSp modSp mod">
        <pc:chgData name="Priscilla O'Connor" userId="d3b9681a-6783-45a0-a9cd-fbceb3f6df13" providerId="ADAL" clId="{82D43177-53D5-48F9-AB1A-F99C7EC62723}" dt="2022-07-14T22:19:05.255" v="66" actId="478"/>
        <pc:sldMkLst>
          <pc:docMk/>
          <pc:sldMk cId="2083682276" sldId="376"/>
        </pc:sldMkLst>
        <pc:picChg chg="del mod">
          <ac:chgData name="Priscilla O'Connor" userId="d3b9681a-6783-45a0-a9cd-fbceb3f6df13" providerId="ADAL" clId="{82D43177-53D5-48F9-AB1A-F99C7EC62723}" dt="2022-07-14T22:19:05.255" v="66" actId="478"/>
          <ac:picMkLst>
            <pc:docMk/>
            <pc:sldMk cId="2083682276" sldId="376"/>
            <ac:picMk id="4" creationId="{91B3CBEC-70AF-6241-900D-7474CC913DC8}"/>
          </ac:picMkLst>
        </pc:picChg>
        <pc:picChg chg="add mod">
          <ac:chgData name="Priscilla O'Connor" userId="d3b9681a-6783-45a0-a9cd-fbceb3f6df13" providerId="ADAL" clId="{82D43177-53D5-48F9-AB1A-F99C7EC62723}" dt="2022-07-14T22:18:49.740" v="64" actId="1076"/>
          <ac:picMkLst>
            <pc:docMk/>
            <pc:sldMk cId="2083682276" sldId="376"/>
            <ac:picMk id="5" creationId="{692AFD48-54EA-9C7C-4963-03473F0517EA}"/>
          </ac:picMkLst>
        </pc:picChg>
      </pc:sldChg>
    </pc:docChg>
  </pc:docChgLst>
  <pc:docChgLst>
    <pc:chgData name="Priscilla O'Connor" userId="S::priscilla.oconnor@folens.ie::d3b9681a-6783-45a0-a9cd-fbceb3f6df13" providerId="AD" clId="Web-{2C6E793B-27EC-4108-A6C1-4E7CA30F8234}"/>
    <pc:docChg chg="modSld">
      <pc:chgData name="Priscilla O'Connor" userId="S::priscilla.oconnor@folens.ie::d3b9681a-6783-45a0-a9cd-fbceb3f6df13" providerId="AD" clId="Web-{2C6E793B-27EC-4108-A6C1-4E7CA30F8234}" dt="2022-08-18T23:31:31.987" v="1" actId="1076"/>
      <pc:docMkLst>
        <pc:docMk/>
      </pc:docMkLst>
      <pc:sldChg chg="modSp">
        <pc:chgData name="Priscilla O'Connor" userId="S::priscilla.oconnor@folens.ie::d3b9681a-6783-45a0-a9cd-fbceb3f6df13" providerId="AD" clId="Web-{2C6E793B-27EC-4108-A6C1-4E7CA30F8234}" dt="2022-08-18T23:31:31.987" v="1" actId="1076"/>
        <pc:sldMkLst>
          <pc:docMk/>
          <pc:sldMk cId="4161766227" sldId="372"/>
        </pc:sldMkLst>
        <pc:spChg chg="mod">
          <ac:chgData name="Priscilla O'Connor" userId="S::priscilla.oconnor@folens.ie::d3b9681a-6783-45a0-a9cd-fbceb3f6df13" providerId="AD" clId="Web-{2C6E793B-27EC-4108-A6C1-4E7CA30F8234}" dt="2022-08-18T23:31:31.987" v="1" actId="1076"/>
          <ac:spMkLst>
            <pc:docMk/>
            <pc:sldMk cId="4161766227" sldId="372"/>
            <ac:spMk id="3" creationId="{EC0A58A4-69DE-C54D-978F-291A379DE7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BBB5A-1A68-024C-B8DF-62243DF77E8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8F176-347D-8C4B-9535-ABB6EF85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25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25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98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07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ront Cov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C9A0-4482-9442-A89B-899CE9C103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282280"/>
            <a:ext cx="5949244" cy="16557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 b="1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5CC1A-293D-3B45-BD21-92CD30C418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6030119"/>
            <a:ext cx="59492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9537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1B8B-0D23-044A-BF6F-F9A6FA5F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AA52A-BDEA-E841-9172-8CB97072D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2C060-80EB-674F-831D-99B8DA9F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E1151-F0CC-C44A-9F9D-07410851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80D-3BBB-A04E-8941-C61653F1542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5EEDF-74A2-2742-9B65-278199BE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75A2C-D93D-3D40-9929-285D3ECC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FE0C-6316-AF4A-B865-4D616558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B0B1-0CA1-B84D-BECF-116CCF04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A4A60-CC5E-CE41-8EA1-4C1E3CEE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F49B-3CB8-2846-9CBE-404BCE5B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80D-3BBB-A04E-8941-C61653F1542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4AC4-B091-F442-84C8-2D63E920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CD6C2-B1BE-7B47-8743-436061AB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FE0C-6316-AF4A-B865-4D616558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980EA-2BBC-AA49-A89E-07F12B3EA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A62D0-76C2-1844-8DB0-3FA7FCC1E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00DE-82FE-8442-B3FD-AC6FB2B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80D-3BBB-A04E-8941-C61653F1542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2F60-9932-C944-9B81-AB8D57F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97051-0340-5D44-83C6-94E580FE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FE0C-6316-AF4A-B865-4D616558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d 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63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2C50-7AE3-2B41-8AE9-389E726D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637A-0848-E04B-A153-9EAAB3D1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3AAA-FF5D-2C40-B59D-233C98FD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80D-3BBB-A04E-8941-C61653F1542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9DA9-7A0D-AA49-B253-5A7D3A37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52E3-A1BC-7D4B-A261-C6A7E4D5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FE0C-6316-AF4A-B865-4D616558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2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9F82-70BE-DB47-BA5A-63E6C4F4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5C967-BB96-6F4C-AF25-EB40B946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295A-01FB-564E-BFC7-0A3713AC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80D-3BBB-A04E-8941-C61653F1542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C7B2-74AD-6441-AF8A-A65B3803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5615-8DCB-B544-8903-401AA67B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FE0C-6316-AF4A-B865-4D616558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D5B7-F4ED-9946-BC8D-42550B1B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07E0-5108-634B-BB02-0DC42D199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95386-C1C6-464A-BDBF-1BEB6C56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993D5-C317-8442-BEB8-ED05745D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80D-3BBB-A04E-8941-C61653F1542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964F4-6A7B-E34D-A847-420CDCEE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53393-EF10-514F-9C09-B9EAA35F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FE0C-6316-AF4A-B865-4D616558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CF97-E616-FB41-B997-AAD67BE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97D44-B745-5E4F-AA37-C8835E93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B5580-42B7-9148-8318-CE6D44AE4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44558-AB54-7B4C-B107-CBF905D89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7F08-05DF-DE47-9DD0-8FCBE393B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8DE82-310A-9942-9C96-084BC373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80D-3BBB-A04E-8941-C61653F1542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A6E93-CC1A-854D-8E7A-F3A38BA2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BA5B0-0C75-524F-964B-BC9CC15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FE0C-6316-AF4A-B865-4D616558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9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9007-116F-9049-BA96-6361E9FD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0FBC1-A4A5-484C-8079-CA74C728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80D-3BBB-A04E-8941-C61653F1542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61BBB-8752-E14B-8BA9-991B2264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53577-58C1-2F4F-8F35-A3042709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FE0C-6316-AF4A-B865-4D616558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82B8D-FF3E-B44A-96FE-20C9D6A1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80D-3BBB-A04E-8941-C61653F1542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04A25-737A-0B4B-90E3-3CC1B988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918F6-CD3F-EC43-BCBE-27C09906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FE0C-6316-AF4A-B865-4D616558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B055-E7DE-8342-9CFE-E9539573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5856-121E-B346-9B1B-B85F68E3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C49C1-C556-BB4B-86F4-0AFC1A83F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AE0DF-F478-C341-BA66-22C116B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80D-3BBB-A04E-8941-C61653F1542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C18F-EAAD-8545-8FCE-55BD6353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D8E9E-AEF6-AC45-B375-4B9FC0E3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FE0C-6316-AF4A-B865-4D616558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9ECB0-C630-204D-BC29-C23979A37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1013-8E0B-2C4B-87D3-C5608FB36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580D-3BBB-A04E-8941-C61653F1542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B461-2F18-ED40-B4AD-D5CFCDAA4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45E9-8DB7-8243-A31E-241E17D50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FE0C-6316-AF4A-B865-4D61655813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C699637-C3AA-E945-AE17-3DBD7F15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E3D6-CDCF-284A-9984-0E7447373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98" y="4703975"/>
            <a:ext cx="7952127" cy="956140"/>
          </a:xfrm>
        </p:spPr>
        <p:txBody>
          <a:bodyPr>
            <a:normAutofit/>
          </a:bodyPr>
          <a:lstStyle/>
          <a:p>
            <a:pPr marL="806450" indent="-806450" algn="l"/>
            <a:r>
              <a:rPr lang="en-US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Mass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05C31-9E57-BC4C-867A-C6AFE157B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668" y="5648898"/>
            <a:ext cx="3411657" cy="393389"/>
          </a:xfrm>
        </p:spPr>
        <p:txBody>
          <a:bodyPr/>
          <a:lstStyle/>
          <a:p>
            <a:pPr algn="l"/>
            <a:r>
              <a:rPr lang="en-US" altLang="en-US" sz="1600" b="1" dirty="0"/>
              <a:t>Learning outcomes: 1.3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9C894F-BE1E-42C7-B9D5-D24BB527F0A3}"/>
              </a:ext>
            </a:extLst>
          </p:cNvPr>
          <p:cNvSpPr/>
          <p:nvPr/>
        </p:nvSpPr>
        <p:spPr>
          <a:xfrm>
            <a:off x="481795" y="609599"/>
            <a:ext cx="1405053" cy="140505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E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4530F-03EA-4F90-BB90-18ABB246F24E}"/>
              </a:ext>
            </a:extLst>
          </p:cNvPr>
          <p:cNvSpPr txBox="1"/>
          <p:nvPr/>
        </p:nvSpPr>
        <p:spPr>
          <a:xfrm>
            <a:off x="663932" y="750705"/>
            <a:ext cx="107051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  <a:latin typeface="+mn-lt"/>
              </a:rPr>
              <a:t>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703C1-098A-4755-A7C5-0D1C145C70E8}"/>
              </a:ext>
            </a:extLst>
          </p:cNvPr>
          <p:cNvSpPr txBox="1"/>
          <p:nvPr/>
        </p:nvSpPr>
        <p:spPr>
          <a:xfrm>
            <a:off x="670221" y="872191"/>
            <a:ext cx="1070517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GB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+mj-ea"/>
                <a:cs typeface="+mj-cs"/>
              </a:rPr>
              <a:t>8</a:t>
            </a:r>
            <a:endParaRPr lang="en-IE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181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C0A58A4-69DE-C54D-978F-291A379DE7C9}"/>
              </a:ext>
            </a:extLst>
          </p:cNvPr>
          <p:cNvSpPr txBox="1">
            <a:spLocks/>
          </p:cNvSpPr>
          <p:nvPr/>
        </p:nvSpPr>
        <p:spPr>
          <a:xfrm>
            <a:off x="511651" y="1249049"/>
            <a:ext cx="10515600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1E4783"/>
                </a:solidFill>
                <a:latin typeface="+mn-lt"/>
              </a:rPr>
              <a:t>Rapid Mass Movement: </a:t>
            </a:r>
            <a:r>
              <a:rPr lang="en-US" sz="3200" dirty="0">
                <a:solidFill>
                  <a:srgbClr val="1E4783"/>
                </a:solidFill>
              </a:rPr>
              <a:t>Landslide</a:t>
            </a:r>
            <a:endParaRPr lang="en-US" sz="3200" dirty="0">
              <a:solidFill>
                <a:srgbClr val="1E4783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8A0D2-22C3-4DCE-8DCD-48EE81E04F32}"/>
              </a:ext>
            </a:extLst>
          </p:cNvPr>
          <p:cNvSpPr txBox="1"/>
          <p:nvPr/>
        </p:nvSpPr>
        <p:spPr>
          <a:xfrm>
            <a:off x="314620" y="2142942"/>
            <a:ext cx="10106246" cy="1286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04813" fontAlgn="base">
              <a:lnSpc>
                <a:spcPts val="2463"/>
              </a:lnSpc>
              <a:spcBef>
                <a:spcPct val="0"/>
              </a:spcBef>
              <a:spcAft>
                <a:spcPts val="180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IE" altLang="en-US" sz="2400" dirty="0">
                <a:solidFill>
                  <a:srgbClr val="1E4783"/>
                </a:solidFill>
              </a:rPr>
              <a:t>Landslides are fast mass movements. </a:t>
            </a:r>
          </a:p>
          <a:p>
            <a:pPr lvl="1" indent="-404813" fontAlgn="base">
              <a:lnSpc>
                <a:spcPts val="2463"/>
              </a:lnSpc>
              <a:spcBef>
                <a:spcPct val="0"/>
              </a:spcBef>
              <a:spcAft>
                <a:spcPts val="180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IE" altLang="en-US" sz="2400" dirty="0">
                <a:solidFill>
                  <a:srgbClr val="1E4783"/>
                </a:solidFill>
              </a:rPr>
              <a:t>Landslides can have several causes, including human activity, deforestation and earthquakes. 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83AADE0A-4836-3C41-99ED-C4B106240818}"/>
              </a:ext>
            </a:extLst>
          </p:cNvPr>
          <p:cNvSpPr txBox="1">
            <a:spLocks/>
          </p:cNvSpPr>
          <p:nvPr/>
        </p:nvSpPr>
        <p:spPr>
          <a:xfrm>
            <a:off x="511651" y="330230"/>
            <a:ext cx="11312237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8.2</a:t>
            </a:r>
            <a:r>
              <a:rPr lang="en-US" sz="2800" dirty="0">
                <a:solidFill>
                  <a:srgbClr val="1E4783"/>
                </a:solidFill>
              </a:rPr>
              <a:t> Explain the causes and effects of different types of mass movements.</a:t>
            </a:r>
            <a:endParaRPr lang="en-IE" sz="2800" dirty="0">
              <a:solidFill>
                <a:srgbClr val="1E478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51197-6660-174C-A31C-AD4238B03608}"/>
              </a:ext>
            </a:extLst>
          </p:cNvPr>
          <p:cNvSpPr txBox="1"/>
          <p:nvPr/>
        </p:nvSpPr>
        <p:spPr>
          <a:xfrm>
            <a:off x="2655568" y="4395556"/>
            <a:ext cx="7024400" cy="707886"/>
          </a:xfrm>
          <a:prstGeom prst="rect">
            <a:avLst/>
          </a:prstGeom>
          <a:solidFill>
            <a:srgbClr val="FFDF3B"/>
          </a:solidFill>
        </p:spPr>
        <p:txBody>
          <a:bodyPr wrap="square">
            <a:spAutoFit/>
          </a:bodyPr>
          <a:lstStyle/>
          <a:p>
            <a:pPr marL="0" marR="0" lvl="0" indent="0" algn="l" defTabSz="520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altLang="x-none" sz="2000" b="1" dirty="0">
                <a:solidFill>
                  <a:srgbClr val="1E4783"/>
                </a:solidFill>
              </a:rPr>
              <a:t>Activity</a:t>
            </a:r>
          </a:p>
          <a:p>
            <a:pPr marL="0" marR="0" lvl="0" indent="0" algn="l" defTabSz="520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altLang="x-none" sz="2000" b="1" dirty="0">
                <a:solidFill>
                  <a:srgbClr val="1E4783"/>
                </a:solidFill>
              </a:rPr>
              <a:t>Complete the Exam Expert activity on page 82 of your Textbook.</a:t>
            </a:r>
          </a:p>
        </p:txBody>
      </p:sp>
    </p:spTree>
    <p:extLst>
      <p:ext uri="{BB962C8B-B14F-4D97-AF65-F5344CB8AC3E}">
        <p14:creationId xmlns:p14="http://schemas.microsoft.com/office/powerpoint/2010/main" val="32217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C0A58A4-69DE-C54D-978F-291A379DE7C9}"/>
              </a:ext>
            </a:extLst>
          </p:cNvPr>
          <p:cNvSpPr txBox="1">
            <a:spLocks/>
          </p:cNvSpPr>
          <p:nvPr/>
        </p:nvSpPr>
        <p:spPr>
          <a:xfrm>
            <a:off x="413288" y="1065685"/>
            <a:ext cx="10515600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E4783"/>
                </a:solidFill>
              </a:rPr>
              <a:t>Human activity and landslides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C0F5B58-A3BA-4AE2-AA6D-7817FE1F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627" y="3844714"/>
            <a:ext cx="83756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5F835C-78A5-FE44-A526-A2A54BCE37E6}"/>
              </a:ext>
            </a:extLst>
          </p:cNvPr>
          <p:cNvSpPr txBox="1"/>
          <p:nvPr/>
        </p:nvSpPr>
        <p:spPr>
          <a:xfrm>
            <a:off x="466476" y="1735810"/>
            <a:ext cx="10298220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Human activity can cause landslides. 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One example of this is when the base of a slope is cut away in order to make space for a road or railway. 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The slope may become unstable because the base of the slope is no longer there to support it.</a:t>
            </a:r>
            <a:endParaRPr lang="en-US" sz="2400" dirty="0">
              <a:solidFill>
                <a:srgbClr val="1E4783"/>
              </a:solidFill>
              <a:latin typeface="+mn-lt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C6F7C3C-C6BE-D344-B57A-9293296C6816}"/>
              </a:ext>
            </a:extLst>
          </p:cNvPr>
          <p:cNvSpPr txBox="1">
            <a:spLocks/>
          </p:cNvSpPr>
          <p:nvPr/>
        </p:nvSpPr>
        <p:spPr>
          <a:xfrm>
            <a:off x="296337" y="360902"/>
            <a:ext cx="11312237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8.2</a:t>
            </a:r>
            <a:r>
              <a:rPr lang="en-US" sz="2800" dirty="0">
                <a:solidFill>
                  <a:srgbClr val="1E4783"/>
                </a:solidFill>
              </a:rPr>
              <a:t> Explain the causes and effects of different types of mass movements.</a:t>
            </a:r>
            <a:endParaRPr lang="en-IE" sz="2800" dirty="0">
              <a:solidFill>
                <a:srgbClr val="1E47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C0A58A4-69DE-C54D-978F-291A379DE7C9}"/>
              </a:ext>
            </a:extLst>
          </p:cNvPr>
          <p:cNvSpPr txBox="1">
            <a:spLocks/>
          </p:cNvSpPr>
          <p:nvPr/>
        </p:nvSpPr>
        <p:spPr>
          <a:xfrm>
            <a:off x="612183" y="1125740"/>
            <a:ext cx="10515600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IE" sz="3200" dirty="0">
                <a:solidFill>
                  <a:srgbClr val="1E4783"/>
                </a:solidFill>
                <a:latin typeface="+mn-lt"/>
              </a:rPr>
              <a:t>Fast Mass Movement: </a:t>
            </a:r>
            <a:r>
              <a:rPr lang="en-IE" sz="3200" dirty="0">
                <a:solidFill>
                  <a:srgbClr val="1E4783"/>
                </a:solidFill>
              </a:rPr>
              <a:t>Mudflow</a:t>
            </a:r>
            <a:r>
              <a:rPr lang="en-IE" sz="3200" dirty="0">
                <a:solidFill>
                  <a:srgbClr val="1E4783"/>
                </a:solidFill>
                <a:latin typeface="+mn-lt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05563-76B5-4987-AA8E-A3CD55F34AC7}"/>
              </a:ext>
            </a:extLst>
          </p:cNvPr>
          <p:cNvSpPr txBox="1"/>
          <p:nvPr/>
        </p:nvSpPr>
        <p:spPr>
          <a:xfrm>
            <a:off x="420007" y="2120482"/>
            <a:ext cx="10707776" cy="1927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4813" indent="-404813" fontAlgn="base">
              <a:lnSpc>
                <a:spcPts val="2463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IE" sz="2400" dirty="0">
                <a:solidFill>
                  <a:srgbClr val="1E4783"/>
                </a:solidFill>
              </a:rPr>
              <a:t>Mudflows occur when soil is saturated with water following heavy rainfall. </a:t>
            </a:r>
          </a:p>
          <a:p>
            <a:pPr marL="404813" indent="-404813" fontAlgn="base">
              <a:lnSpc>
                <a:spcPts val="2463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IE" sz="2400" dirty="0">
                <a:solidFill>
                  <a:srgbClr val="1E4783"/>
                </a:solidFill>
              </a:rPr>
              <a:t>The soil and water mix to form mud, which moves rapidly downslope.</a:t>
            </a:r>
          </a:p>
          <a:p>
            <a:pPr marL="404813" indent="-404813" fontAlgn="base">
              <a:lnSpc>
                <a:spcPts val="2463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IE" sz="2400" dirty="0">
                <a:solidFill>
                  <a:srgbClr val="1E4783"/>
                </a:solidFill>
              </a:rPr>
              <a:t>Mudflows can also occur following volcanic activity when snow on a mountain melts and mixes with soil and volcanic ash. </a:t>
            </a:r>
          </a:p>
          <a:p>
            <a:pPr marL="404813" indent="-404813" fontAlgn="base">
              <a:lnSpc>
                <a:spcPts val="2463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IE" sz="2400" dirty="0">
                <a:solidFill>
                  <a:srgbClr val="1E4783"/>
                </a:solidFill>
              </a:rPr>
              <a:t>This type of mudflow is called a </a:t>
            </a:r>
            <a:r>
              <a:rPr lang="en-IE" sz="2400" b="1" dirty="0">
                <a:solidFill>
                  <a:srgbClr val="1E4783"/>
                </a:solidFill>
              </a:rPr>
              <a:t>lahar</a:t>
            </a:r>
            <a:r>
              <a:rPr lang="en-IE" sz="2400" dirty="0">
                <a:solidFill>
                  <a:srgbClr val="1E4783"/>
                </a:solidFill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79BE9-9A77-2F44-82E8-03B45147673F}"/>
              </a:ext>
            </a:extLst>
          </p:cNvPr>
          <p:cNvSpPr txBox="1"/>
          <p:nvPr/>
        </p:nvSpPr>
        <p:spPr>
          <a:xfrm>
            <a:off x="2583800" y="4504197"/>
            <a:ext cx="7024400" cy="707886"/>
          </a:xfrm>
          <a:prstGeom prst="rect">
            <a:avLst/>
          </a:prstGeom>
          <a:solidFill>
            <a:srgbClr val="FFDF3B"/>
          </a:solidFill>
        </p:spPr>
        <p:txBody>
          <a:bodyPr wrap="square">
            <a:spAutoFit/>
          </a:bodyPr>
          <a:lstStyle/>
          <a:p>
            <a:pPr marL="0" marR="0" lvl="0" indent="0" algn="l" defTabSz="520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altLang="x-none" sz="2000" b="1" dirty="0">
                <a:solidFill>
                  <a:srgbClr val="1E4783"/>
                </a:solidFill>
              </a:rPr>
              <a:t>Activity</a:t>
            </a:r>
          </a:p>
          <a:p>
            <a:pPr marL="0" marR="0" lvl="0" indent="0" algn="l" defTabSz="520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altLang="x-none" sz="2000" b="1" dirty="0">
                <a:solidFill>
                  <a:srgbClr val="1E4783"/>
                </a:solidFill>
              </a:rPr>
              <a:t>Complete the Exam Expert activity on page 83 of your Textbook.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33FA49D5-4D94-D844-999A-8B06518E4F7D}"/>
              </a:ext>
            </a:extLst>
          </p:cNvPr>
          <p:cNvSpPr txBox="1">
            <a:spLocks/>
          </p:cNvSpPr>
          <p:nvPr/>
        </p:nvSpPr>
        <p:spPr>
          <a:xfrm>
            <a:off x="296337" y="360902"/>
            <a:ext cx="11312237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8.2</a:t>
            </a:r>
            <a:r>
              <a:rPr lang="en-US" sz="2800" dirty="0">
                <a:solidFill>
                  <a:srgbClr val="1E4783"/>
                </a:solidFill>
              </a:rPr>
              <a:t> Explain the causes and effects of different types of mass movements.</a:t>
            </a:r>
            <a:endParaRPr lang="en-IE" sz="2800" dirty="0">
              <a:solidFill>
                <a:srgbClr val="1E47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0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/>
          <p:nvPr/>
        </p:nvSpPr>
        <p:spPr>
          <a:xfrm>
            <a:off x="0" y="1"/>
            <a:ext cx="12192000" cy="5881510"/>
          </a:xfrm>
          <a:prstGeom prst="rect">
            <a:avLst/>
          </a:prstGeom>
          <a:solidFill>
            <a:srgbClr val="FFDE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463296" y="2322655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Section 8.2 on page 30 of your Skills Book.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E01C18FB-DA88-C44B-BCB6-9A5ABEDE0119}"/>
              </a:ext>
            </a:extLst>
          </p:cNvPr>
          <p:cNvSpPr txBox="1">
            <a:spLocks/>
          </p:cNvSpPr>
          <p:nvPr/>
        </p:nvSpPr>
        <p:spPr>
          <a:xfrm>
            <a:off x="296337" y="360902"/>
            <a:ext cx="11312237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8.2</a:t>
            </a:r>
            <a:r>
              <a:rPr lang="en-US" sz="2800" dirty="0">
                <a:solidFill>
                  <a:srgbClr val="1E4783"/>
                </a:solidFill>
              </a:rPr>
              <a:t> Explain the causes and effects of different types of mass movements.</a:t>
            </a:r>
            <a:endParaRPr lang="en-IE" sz="2800" dirty="0">
              <a:solidFill>
                <a:srgbClr val="1E47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2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6C36B-FA0E-3547-96BD-4A7A182D5C6F}"/>
              </a:ext>
            </a:extLst>
          </p:cNvPr>
          <p:cNvSpPr txBox="1"/>
          <p:nvPr/>
        </p:nvSpPr>
        <p:spPr>
          <a:xfrm>
            <a:off x="773723" y="422031"/>
            <a:ext cx="716221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8.3</a:t>
            </a:r>
            <a:r>
              <a:rPr lang="en-US" sz="2800" b="1" dirty="0">
                <a:solidFill>
                  <a:srgbClr val="1E4783"/>
                </a:solidFill>
              </a:rPr>
              <a:t> Describe how to prevent mass movements.</a:t>
            </a:r>
            <a:endParaRPr lang="en-IE" sz="2800" dirty="0">
              <a:solidFill>
                <a:srgbClr val="1E4783"/>
              </a:solidFill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92AFD48-54EA-9C7C-4963-03473F0517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3281" y="306316"/>
            <a:ext cx="8523871" cy="61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8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/>
          <p:nvPr/>
        </p:nvSpPr>
        <p:spPr>
          <a:xfrm>
            <a:off x="0" y="1"/>
            <a:ext cx="12192000" cy="5881510"/>
          </a:xfrm>
          <a:prstGeom prst="rect">
            <a:avLst/>
          </a:prstGeom>
          <a:solidFill>
            <a:srgbClr val="FFDE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463296" y="2322655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Section 8.3 on page 32 of your Skills Book.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DD36F95-1D95-364A-908C-6403F0407DB6}"/>
              </a:ext>
            </a:extLst>
          </p:cNvPr>
          <p:cNvSpPr txBox="1">
            <a:spLocks/>
          </p:cNvSpPr>
          <p:nvPr/>
        </p:nvSpPr>
        <p:spPr>
          <a:xfrm>
            <a:off x="432000" y="360000"/>
            <a:ext cx="10515600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8.3</a:t>
            </a:r>
            <a:r>
              <a:rPr lang="en-US" sz="3200" dirty="0">
                <a:solidFill>
                  <a:srgbClr val="1E4783"/>
                </a:solidFill>
              </a:rPr>
              <a:t> Describe how to prevent mass movements.</a:t>
            </a:r>
            <a:endParaRPr lang="en-IE" sz="3200" dirty="0">
              <a:solidFill>
                <a:srgbClr val="1E47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1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104109E2-E640-A144-900E-F3A71C0317EA}"/>
              </a:ext>
            </a:extLst>
          </p:cNvPr>
          <p:cNvSpPr txBox="1">
            <a:spLocks/>
          </p:cNvSpPr>
          <p:nvPr/>
        </p:nvSpPr>
        <p:spPr>
          <a:xfrm>
            <a:off x="432000" y="360000"/>
            <a:ext cx="11563688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8.4</a:t>
            </a:r>
            <a:r>
              <a:rPr lang="en-US" sz="3200" dirty="0">
                <a:solidFill>
                  <a:srgbClr val="1E4783"/>
                </a:solidFill>
              </a:rPr>
              <a:t> Discuss how to act sustainably with regard to mass movements.</a:t>
            </a:r>
            <a:endParaRPr lang="en-IE" sz="3200" dirty="0">
              <a:solidFill>
                <a:srgbClr val="1E478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DEF-ABFF-5146-B8E0-477DB5CFAF02}"/>
              </a:ext>
            </a:extLst>
          </p:cNvPr>
          <p:cNvSpPr/>
          <p:nvPr/>
        </p:nvSpPr>
        <p:spPr>
          <a:xfrm>
            <a:off x="645762" y="1117392"/>
            <a:ext cx="110900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Mass movement affects people and property. 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We need to manage slopes sustainably in order to reduce mass movement.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Climate change will lead to increased and heavier rainfall in some locations. </a:t>
            </a:r>
          </a:p>
          <a:p>
            <a:pPr marL="800100" lvl="1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Higher levels of water content make mass movements more likely. </a:t>
            </a:r>
          </a:p>
          <a:p>
            <a:pPr marL="800100" lvl="1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Combatting climate change will help reduce mass movements and </a:t>
            </a:r>
            <a:br>
              <a:rPr lang="en-US" sz="2400" dirty="0">
                <a:solidFill>
                  <a:srgbClr val="1E4783"/>
                </a:solidFill>
              </a:rPr>
            </a:br>
            <a:r>
              <a:rPr lang="en-US" sz="2400" dirty="0">
                <a:solidFill>
                  <a:srgbClr val="1E4783"/>
                </a:solidFill>
              </a:rPr>
              <a:t>their impact.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Deforestation – cutting down trees (for example, in Brazil) – also causes </a:t>
            </a:r>
            <a:br>
              <a:rPr lang="en-US" sz="2400" dirty="0">
                <a:solidFill>
                  <a:srgbClr val="1E4783"/>
                </a:solidFill>
              </a:rPr>
            </a:br>
            <a:r>
              <a:rPr lang="en-US" sz="2400" dirty="0">
                <a:solidFill>
                  <a:srgbClr val="1E4783"/>
                </a:solidFill>
              </a:rPr>
              <a:t>mass movement.</a:t>
            </a:r>
          </a:p>
          <a:p>
            <a:pPr marL="800100" lvl="1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Governments must find a balance between the need to provide land </a:t>
            </a:r>
            <a:r>
              <a:rPr lang="en-US" sz="2400">
                <a:solidFill>
                  <a:srgbClr val="1E4783"/>
                </a:solidFill>
              </a:rPr>
              <a:t>to </a:t>
            </a:r>
            <a:br>
              <a:rPr lang="en-US" sz="2400">
                <a:solidFill>
                  <a:srgbClr val="1E4783"/>
                </a:solidFill>
              </a:rPr>
            </a:br>
            <a:r>
              <a:rPr lang="en-US" sz="2400">
                <a:solidFill>
                  <a:srgbClr val="1E4783"/>
                </a:solidFill>
              </a:rPr>
              <a:t>people </a:t>
            </a:r>
            <a:r>
              <a:rPr lang="en-US" sz="2400" dirty="0">
                <a:solidFill>
                  <a:srgbClr val="1E4783"/>
                </a:solidFill>
              </a:rPr>
              <a:t>and the need to protect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05772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/>
          <p:nvPr/>
        </p:nvSpPr>
        <p:spPr>
          <a:xfrm>
            <a:off x="0" y="1"/>
            <a:ext cx="12192000" cy="5881510"/>
          </a:xfrm>
          <a:prstGeom prst="rect">
            <a:avLst/>
          </a:prstGeom>
          <a:solidFill>
            <a:srgbClr val="FFDE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463296" y="2322655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Section 8.4 on page 32 of your Skills Book.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DD36F95-1D95-364A-908C-6403F0407DB6}"/>
              </a:ext>
            </a:extLst>
          </p:cNvPr>
          <p:cNvSpPr txBox="1">
            <a:spLocks/>
          </p:cNvSpPr>
          <p:nvPr/>
        </p:nvSpPr>
        <p:spPr>
          <a:xfrm>
            <a:off x="432000" y="360000"/>
            <a:ext cx="10515600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8.3</a:t>
            </a:r>
            <a:r>
              <a:rPr lang="en-US" sz="3200" dirty="0">
                <a:solidFill>
                  <a:srgbClr val="1E4783"/>
                </a:solidFill>
              </a:rPr>
              <a:t> Describe how to prevent mass movements.</a:t>
            </a:r>
            <a:endParaRPr lang="en-IE" sz="3200" dirty="0">
              <a:solidFill>
                <a:srgbClr val="1E47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0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9B1AF-5EB7-424B-AF7A-D83C112F071D}"/>
              </a:ext>
            </a:extLst>
          </p:cNvPr>
          <p:cNvSpPr/>
          <p:nvPr/>
        </p:nvSpPr>
        <p:spPr>
          <a:xfrm>
            <a:off x="2164597" y="1558960"/>
            <a:ext cx="8234766" cy="3046988"/>
          </a:xfrm>
          <a:prstGeom prst="rect">
            <a:avLst/>
          </a:prstGeom>
          <a:solidFill>
            <a:srgbClr val="DDEDD6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E88621"/>
                </a:solidFill>
              </a:rPr>
              <a:t>Class Debate</a:t>
            </a:r>
          </a:p>
          <a:p>
            <a:r>
              <a:rPr lang="en-US" sz="2400" dirty="0">
                <a:solidFill>
                  <a:srgbClr val="1E4783"/>
                </a:solidFill>
              </a:rPr>
              <a:t>The Brazilian government has allowed people to clear forests in the Amazon for settlement and farming. </a:t>
            </a:r>
          </a:p>
          <a:p>
            <a:endParaRPr lang="en-US" sz="2400" dirty="0">
              <a:solidFill>
                <a:srgbClr val="1E4783"/>
              </a:solidFill>
            </a:endParaRPr>
          </a:p>
          <a:p>
            <a:r>
              <a:rPr lang="en-US" sz="2400" dirty="0">
                <a:solidFill>
                  <a:srgbClr val="1E4783"/>
                </a:solidFill>
              </a:rPr>
              <a:t>Deforestation causes mass movements and adds to climate change. </a:t>
            </a:r>
          </a:p>
          <a:p>
            <a:endParaRPr lang="en-US" sz="2400" dirty="0">
              <a:solidFill>
                <a:srgbClr val="1E4783"/>
              </a:solidFill>
            </a:endParaRPr>
          </a:p>
          <a:p>
            <a:r>
              <a:rPr lang="en-US" sz="2400" dirty="0">
                <a:solidFill>
                  <a:srgbClr val="1E4783"/>
                </a:solidFill>
              </a:rPr>
              <a:t>Discuss this in class. Can we balance these two issues?</a:t>
            </a:r>
          </a:p>
        </p:txBody>
      </p:sp>
    </p:spTree>
    <p:extLst>
      <p:ext uri="{BB962C8B-B14F-4D97-AF65-F5344CB8AC3E}">
        <p14:creationId xmlns:p14="http://schemas.microsoft.com/office/powerpoint/2010/main" val="64829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C0A58A4-69DE-C54D-978F-291A379DE7C9}"/>
              </a:ext>
            </a:extLst>
          </p:cNvPr>
          <p:cNvSpPr txBox="1">
            <a:spLocks/>
          </p:cNvSpPr>
          <p:nvPr/>
        </p:nvSpPr>
        <p:spPr>
          <a:xfrm>
            <a:off x="431999" y="334948"/>
            <a:ext cx="10515600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 your progress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0931E-7386-47D3-8C2C-75E54572418B}"/>
              </a:ext>
            </a:extLst>
          </p:cNvPr>
          <p:cNvSpPr txBox="1"/>
          <p:nvPr/>
        </p:nvSpPr>
        <p:spPr>
          <a:xfrm>
            <a:off x="431999" y="1092622"/>
            <a:ext cx="9576295" cy="400110"/>
          </a:xfrm>
          <a:prstGeom prst="rect">
            <a:avLst/>
          </a:prstGeom>
          <a:noFill/>
          <a:effectLst>
            <a:outerShdw blurRad="40000" dist="20000" dir="5400000" rotWithShape="0">
              <a:schemeClr val="bg1">
                <a:alpha val="15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E84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page 33 of your Skills Book and assess your progress.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A3639-82A3-4A93-85B1-55E2DB6D3DE3}"/>
              </a:ext>
            </a:extLst>
          </p:cNvPr>
          <p:cNvSpPr txBox="1"/>
          <p:nvPr/>
        </p:nvSpPr>
        <p:spPr>
          <a:xfrm>
            <a:off x="432000" y="4788000"/>
            <a:ext cx="9576296" cy="707886"/>
          </a:xfrm>
          <a:prstGeom prst="rect">
            <a:avLst/>
          </a:prstGeom>
          <a:noFill/>
          <a:effectLst>
            <a:outerShdw blurRad="40000" dist="20000" dir="5400000" rotWithShape="0">
              <a:schemeClr val="accent4">
                <a:alpha val="38000"/>
              </a:scheme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E841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any gaps in your learning. Use the Rapid Revision on page 85 of your Textbook to jog your memory.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00D9794-5E55-4D70-9B34-D2713751BA4D}"/>
              </a:ext>
            </a:extLst>
          </p:cNvPr>
          <p:cNvSpPr txBox="1"/>
          <p:nvPr/>
        </p:nvSpPr>
        <p:spPr>
          <a:xfrm>
            <a:off x="499873" y="1923415"/>
            <a:ext cx="9440545" cy="30111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722630" indent="-722630">
              <a:spcAft>
                <a:spcPts val="1800"/>
              </a:spcAft>
            </a:pPr>
            <a:r>
              <a:rPr lang="en-US" sz="2400" b="1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" pitchFamily="2" charset="0"/>
              </a:rPr>
              <a:t>8.1</a:t>
            </a:r>
            <a:r>
              <a:rPr lang="en-US" sz="2400" b="1" kern="1200" dirty="0">
                <a:solidFill>
                  <a:srgbClr val="1E478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" pitchFamily="2" charset="0"/>
              </a:rPr>
              <a:t> Describe and explain the factors affecting mass movement.</a:t>
            </a:r>
            <a:endParaRPr lang="en-IE" sz="1000" dirty="0">
              <a:effectLst/>
              <a:latin typeface="Muli" pitchFamily="2" charset="77"/>
              <a:ea typeface="Calibri" panose="020F0502020204030204" pitchFamily="34" charset="0"/>
              <a:cs typeface="Courier" pitchFamily="2" charset="0"/>
            </a:endParaRPr>
          </a:p>
          <a:p>
            <a:pPr marL="722630" indent="-722630">
              <a:spcAft>
                <a:spcPts val="1800"/>
              </a:spcAft>
            </a:pPr>
            <a:r>
              <a:rPr lang="en-US" sz="2400" b="1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" pitchFamily="2" charset="0"/>
              </a:rPr>
              <a:t>8.2</a:t>
            </a:r>
            <a:r>
              <a:rPr lang="en-US" sz="2400" b="1" kern="1200" dirty="0">
                <a:solidFill>
                  <a:srgbClr val="1E478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" pitchFamily="2" charset="0"/>
              </a:rPr>
              <a:t> Explain the causes and effects of different types of mass movements.</a:t>
            </a:r>
            <a:endParaRPr lang="en-IE" sz="1000" dirty="0">
              <a:effectLst/>
              <a:latin typeface="Muli" pitchFamily="2" charset="77"/>
              <a:ea typeface="Calibri" panose="020F0502020204030204" pitchFamily="34" charset="0"/>
              <a:cs typeface="Courier" pitchFamily="2" charset="0"/>
            </a:endParaRPr>
          </a:p>
          <a:p>
            <a:pPr marL="722630" indent="-722630">
              <a:spcAft>
                <a:spcPts val="1800"/>
              </a:spcAft>
            </a:pPr>
            <a:r>
              <a:rPr lang="en-US" sz="2400" b="1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" pitchFamily="2" charset="0"/>
              </a:rPr>
              <a:t>8.3</a:t>
            </a:r>
            <a:r>
              <a:rPr lang="en-US" sz="2400" b="1" kern="1200" dirty="0">
                <a:solidFill>
                  <a:srgbClr val="1E478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" pitchFamily="2" charset="0"/>
              </a:rPr>
              <a:t> Describe how to prevent mass movements.</a:t>
            </a:r>
            <a:endParaRPr lang="en-IE" sz="1000" dirty="0">
              <a:effectLst/>
              <a:latin typeface="Muli" pitchFamily="2" charset="77"/>
              <a:ea typeface="Calibri" panose="020F0502020204030204" pitchFamily="34" charset="0"/>
              <a:cs typeface="Courier" pitchFamily="2" charset="0"/>
            </a:endParaRPr>
          </a:p>
          <a:p>
            <a:pPr marL="722630" indent="-722630">
              <a:spcAft>
                <a:spcPts val="1800"/>
              </a:spcAft>
            </a:pPr>
            <a:r>
              <a:rPr lang="en-US" sz="2400" b="1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" pitchFamily="2" charset="0"/>
              </a:rPr>
              <a:t>8.4</a:t>
            </a:r>
            <a:r>
              <a:rPr lang="en-US" sz="2400" b="1" kern="1200" dirty="0">
                <a:solidFill>
                  <a:srgbClr val="1E478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" pitchFamily="2" charset="0"/>
              </a:rPr>
              <a:t> Discuss how to act sustainably with regard to mass movements.</a:t>
            </a:r>
            <a:endParaRPr lang="en-IE" sz="1000" dirty="0">
              <a:effectLst/>
              <a:latin typeface="Muli" pitchFamily="2" charset="77"/>
              <a:ea typeface="Calibri" panose="020F0502020204030204" pitchFamily="34" charset="0"/>
              <a:cs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5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C0A58A4-69DE-C54D-978F-291A379DE7C9}"/>
              </a:ext>
            </a:extLst>
          </p:cNvPr>
          <p:cNvSpPr txBox="1">
            <a:spLocks/>
          </p:cNvSpPr>
          <p:nvPr/>
        </p:nvSpPr>
        <p:spPr>
          <a:xfrm>
            <a:off x="432000" y="360000"/>
            <a:ext cx="10515600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the end of this chapter, you will be able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D9794-5E55-4D70-9B34-D2713751BA4D}"/>
              </a:ext>
            </a:extLst>
          </p:cNvPr>
          <p:cNvSpPr txBox="1"/>
          <p:nvPr/>
        </p:nvSpPr>
        <p:spPr>
          <a:xfrm>
            <a:off x="432001" y="1080000"/>
            <a:ext cx="9440546" cy="30115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719138" indent="-719138">
              <a:spcAft>
                <a:spcPts val="1800"/>
              </a:spcAft>
              <a:buClr>
                <a:srgbClr val="3F3153"/>
              </a:buClr>
              <a:buSzPct val="80000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8.1</a:t>
            </a:r>
            <a:r>
              <a:rPr lang="en-US" sz="2400" b="1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Describe and explain the factors affecting mass movement.</a:t>
            </a:r>
          </a:p>
          <a:p>
            <a:pPr marL="719138" indent="-719138">
              <a:spcAft>
                <a:spcPts val="1800"/>
              </a:spcAft>
              <a:buClr>
                <a:srgbClr val="3F3153"/>
              </a:buClr>
              <a:buSzPct val="80000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8.2</a:t>
            </a:r>
            <a:r>
              <a:rPr lang="en-US" sz="2400" b="1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Explain the causes and effects of different types of mass movements.</a:t>
            </a:r>
          </a:p>
          <a:p>
            <a:pPr marL="719138" indent="-719138">
              <a:spcAft>
                <a:spcPts val="1800"/>
              </a:spcAft>
              <a:buClr>
                <a:srgbClr val="3F3153"/>
              </a:buClr>
              <a:buSzPct val="80000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8.3</a:t>
            </a:r>
            <a:r>
              <a:rPr lang="en-US" sz="2400" b="1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Describe how to prevent mass movements.</a:t>
            </a:r>
          </a:p>
          <a:p>
            <a:pPr marL="719138" indent="-719138">
              <a:spcAft>
                <a:spcPts val="1800"/>
              </a:spcAft>
              <a:buClr>
                <a:srgbClr val="3F3153"/>
              </a:buClr>
              <a:buSzPct val="80000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8.4</a:t>
            </a:r>
            <a:r>
              <a:rPr lang="en-US" sz="2400" b="1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Discuss how to act sustainably with regard to mass movements.</a:t>
            </a:r>
            <a:endParaRPr lang="en-US" sz="2400" dirty="0">
              <a:solidFill>
                <a:srgbClr val="1E47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9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C0A58A4-69DE-C54D-978F-291A379DE7C9}"/>
              </a:ext>
            </a:extLst>
          </p:cNvPr>
          <p:cNvSpPr txBox="1">
            <a:spLocks/>
          </p:cNvSpPr>
          <p:nvPr/>
        </p:nvSpPr>
        <p:spPr>
          <a:xfrm>
            <a:off x="432000" y="360000"/>
            <a:ext cx="10515600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1E4783"/>
                </a:solidFill>
                <a:latin typeface="+mn-lt"/>
              </a:rPr>
              <a:t>Keyword connections</a:t>
            </a:r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A2A21EC-3DD1-A2ED-9F24-5634CF11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2" y="1671652"/>
            <a:ext cx="10780973" cy="314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6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C0A58A4-69DE-C54D-978F-291A379DE7C9}"/>
              </a:ext>
            </a:extLst>
          </p:cNvPr>
          <p:cNvSpPr txBox="1">
            <a:spLocks/>
          </p:cNvSpPr>
          <p:nvPr/>
        </p:nvSpPr>
        <p:spPr>
          <a:xfrm>
            <a:off x="358014" y="229741"/>
            <a:ext cx="11591178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pPr marL="719138" indent="-719138">
              <a:spcAft>
                <a:spcPts val="1800"/>
              </a:spcAft>
              <a:buClr>
                <a:srgbClr val="3F3153"/>
              </a:buClr>
              <a:buSzPct val="80000"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8.1</a:t>
            </a:r>
            <a:r>
              <a:rPr lang="en-US" sz="3200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Describe and explain the factors affecting mass movement.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526AD-1FDF-47CD-BA4F-D5555310B266}"/>
              </a:ext>
            </a:extLst>
          </p:cNvPr>
          <p:cNvSpPr txBox="1"/>
          <p:nvPr/>
        </p:nvSpPr>
        <p:spPr>
          <a:xfrm>
            <a:off x="358014" y="967819"/>
            <a:ext cx="10822892" cy="105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lnSpc>
                <a:spcPts val="2463"/>
              </a:lnSpc>
              <a:spcBef>
                <a:spcPct val="0"/>
              </a:spcBef>
              <a:spcAft>
                <a:spcPts val="1800"/>
              </a:spcAft>
              <a:buClr>
                <a:srgbClr val="3F3153"/>
              </a:buClr>
              <a:buSzPct val="80000"/>
              <a:tabLst/>
              <a:defRPr/>
            </a:pPr>
            <a:r>
              <a:rPr lang="en-IE" altLang="x-none" sz="2400" dirty="0">
                <a:solidFill>
                  <a:srgbClr val="1E4783"/>
                </a:solidFill>
              </a:rPr>
              <a:t>Mass movement is the </a:t>
            </a:r>
            <a:r>
              <a:rPr lang="en-IE" altLang="x-none" sz="2400" b="1" dirty="0">
                <a:solidFill>
                  <a:srgbClr val="1E4783"/>
                </a:solidFill>
              </a:rPr>
              <a:t>movement</a:t>
            </a:r>
            <a:r>
              <a:rPr lang="en-IE" altLang="x-none" sz="2400" dirty="0">
                <a:solidFill>
                  <a:srgbClr val="1E4783"/>
                </a:solidFill>
              </a:rPr>
              <a:t> of loose, weathered material called </a:t>
            </a:r>
            <a:r>
              <a:rPr lang="en-IE" altLang="x-none" sz="2400" b="1" dirty="0">
                <a:solidFill>
                  <a:srgbClr val="1E4783"/>
                </a:solidFill>
              </a:rPr>
              <a:t>scree</a:t>
            </a:r>
            <a:r>
              <a:rPr lang="en-IE" altLang="x-none" sz="2400" dirty="0">
                <a:solidFill>
                  <a:srgbClr val="1E4783"/>
                </a:solidFill>
              </a:rPr>
              <a:t> (or </a:t>
            </a:r>
            <a:r>
              <a:rPr lang="en-IE" altLang="x-none" sz="2400" dirty="0" err="1">
                <a:solidFill>
                  <a:srgbClr val="1E4783"/>
                </a:solidFill>
              </a:rPr>
              <a:t>regolith</a:t>
            </a:r>
            <a:r>
              <a:rPr lang="en-IE" altLang="x-none" sz="2400" dirty="0">
                <a:solidFill>
                  <a:srgbClr val="1E4783"/>
                </a:solidFill>
              </a:rPr>
              <a:t>) </a:t>
            </a:r>
            <a:r>
              <a:rPr lang="en-IE" altLang="x-none" sz="2400" b="1" dirty="0">
                <a:solidFill>
                  <a:srgbClr val="1E4783"/>
                </a:solidFill>
              </a:rPr>
              <a:t>downslope</a:t>
            </a:r>
            <a:r>
              <a:rPr lang="en-IE" altLang="x-none" sz="2400" dirty="0">
                <a:solidFill>
                  <a:srgbClr val="1E4783"/>
                </a:solidFill>
              </a:rPr>
              <a:t> under the influence of gravity. It can occur rapidly or slowly. Mass movement can be wet or dry.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F8A0A-5FE5-0D49-AC19-ABBEADB274F3}"/>
              </a:ext>
            </a:extLst>
          </p:cNvPr>
          <p:cNvSpPr txBox="1"/>
          <p:nvPr/>
        </p:nvSpPr>
        <p:spPr>
          <a:xfrm>
            <a:off x="666428" y="2278251"/>
            <a:ext cx="7089505" cy="31393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 b="1" dirty="0">
                <a:solidFill>
                  <a:srgbClr val="1E4783"/>
                </a:solidFill>
                <a:latin typeface="+mn-lt"/>
              </a:rPr>
              <a:t>Factors affecting mass movement</a:t>
            </a:r>
          </a:p>
          <a:p>
            <a:pPr marL="342900" indent="-342900" algn="l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1E4783"/>
                </a:solidFill>
                <a:latin typeface="+mn-lt"/>
              </a:rPr>
              <a:t>Factors</a:t>
            </a:r>
            <a:r>
              <a:rPr lang="en-US" sz="2400" dirty="0">
                <a:solidFill>
                  <a:srgbClr val="1E4783"/>
                </a:solidFill>
                <a:latin typeface="+mn-lt"/>
              </a:rPr>
              <a:t> are the things that </a:t>
            </a:r>
            <a:r>
              <a:rPr lang="en-US" sz="2400" i="1" dirty="0">
                <a:solidFill>
                  <a:srgbClr val="1E4783"/>
                </a:solidFill>
                <a:latin typeface="+mn-lt"/>
              </a:rPr>
              <a:t>influence</a:t>
            </a:r>
            <a:r>
              <a:rPr lang="en-US" sz="2400" dirty="0">
                <a:solidFill>
                  <a:srgbClr val="1E4783"/>
                </a:solidFill>
                <a:latin typeface="+mn-lt"/>
              </a:rPr>
              <a:t> something else.</a:t>
            </a:r>
          </a:p>
          <a:p>
            <a:pPr marL="342900" indent="-342900" algn="l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Factors affecting mass movement include:</a:t>
            </a:r>
          </a:p>
          <a:p>
            <a:pPr marL="800100" lvl="1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  <a:latin typeface="+mn-lt"/>
              </a:rPr>
              <a:t>Water content</a:t>
            </a:r>
          </a:p>
          <a:p>
            <a:pPr marL="800100" lvl="1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Vegetation</a:t>
            </a:r>
          </a:p>
          <a:p>
            <a:pPr marL="800100" lvl="1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  <a:latin typeface="+mn-lt"/>
              </a:rPr>
              <a:t>Gradient</a:t>
            </a:r>
          </a:p>
          <a:p>
            <a:pPr marL="800100" lvl="1" indent="-342900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4783"/>
                </a:solidFill>
              </a:rPr>
              <a:t>Human activity.</a:t>
            </a:r>
            <a:endParaRPr lang="en-US" sz="2400" dirty="0">
              <a:solidFill>
                <a:srgbClr val="1E478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98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E0CBF8-1D6B-0446-B04A-982548B23A8B}"/>
              </a:ext>
            </a:extLst>
          </p:cNvPr>
          <p:cNvSpPr txBox="1"/>
          <p:nvPr/>
        </p:nvSpPr>
        <p:spPr>
          <a:xfrm>
            <a:off x="0" y="0"/>
            <a:ext cx="12192000" cy="584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DEEA4-B1FF-0E42-B237-B508C8BA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50" y="629834"/>
            <a:ext cx="5316026" cy="4717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130D12-1668-6243-A9B1-51B975B3B3A5}"/>
              </a:ext>
            </a:extLst>
          </p:cNvPr>
          <p:cNvSpPr txBox="1"/>
          <p:nvPr/>
        </p:nvSpPr>
        <p:spPr>
          <a:xfrm>
            <a:off x="379817" y="1029443"/>
            <a:ext cx="3202983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E4783"/>
                </a:solidFill>
              </a:rPr>
              <a:t>Water content</a:t>
            </a:r>
          </a:p>
          <a:p>
            <a:r>
              <a:rPr lang="en-US" sz="2000" dirty="0">
                <a:solidFill>
                  <a:srgbClr val="1E4783"/>
                </a:solidFill>
              </a:rPr>
              <a:t>A higher water content makes the scree (or regolith) heavier and acts as a lubricant. Soil particles separate and move downhill more easily.</a:t>
            </a:r>
            <a:endParaRPr lang="en-US" sz="2000" dirty="0">
              <a:solidFill>
                <a:srgbClr val="1E4783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AC661-F7BD-FA4F-B714-64D976FDF7EA}"/>
              </a:ext>
            </a:extLst>
          </p:cNvPr>
          <p:cNvSpPr txBox="1"/>
          <p:nvPr/>
        </p:nvSpPr>
        <p:spPr>
          <a:xfrm>
            <a:off x="604434" y="3707073"/>
            <a:ext cx="368859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E4783"/>
                </a:solidFill>
              </a:rPr>
              <a:t>Gradient</a:t>
            </a:r>
          </a:p>
          <a:p>
            <a:r>
              <a:rPr lang="en-US" sz="2000" dirty="0">
                <a:solidFill>
                  <a:srgbClr val="1E4783"/>
                </a:solidFill>
              </a:rPr>
              <a:t>The gradient of the slope is how steep it is. Soil and rocks move very quickly on a steep slope. On more gentle slopes, soil and rocks move very slowly.</a:t>
            </a:r>
            <a:endParaRPr lang="en-US" sz="2000" dirty="0">
              <a:solidFill>
                <a:srgbClr val="1E4783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2F5D6-CE08-0544-9D65-F220580B1710}"/>
              </a:ext>
            </a:extLst>
          </p:cNvPr>
          <p:cNvSpPr txBox="1"/>
          <p:nvPr/>
        </p:nvSpPr>
        <p:spPr>
          <a:xfrm>
            <a:off x="7199016" y="1049506"/>
            <a:ext cx="4386020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E4783"/>
                </a:solidFill>
              </a:rPr>
              <a:t>Vegetation</a:t>
            </a:r>
          </a:p>
          <a:p>
            <a:r>
              <a:rPr lang="en-US" sz="2000" dirty="0">
                <a:solidFill>
                  <a:srgbClr val="1E4783"/>
                </a:solidFill>
              </a:rPr>
              <a:t>The roots of plants bind soil particles together and help prevent mass movement. If vegetation such as trees is removed from a slope, the soil particles are free to move easily.</a:t>
            </a:r>
            <a:endParaRPr lang="en-US" sz="2000" dirty="0">
              <a:solidFill>
                <a:srgbClr val="1E4783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7AAB2-0578-944A-A544-01B9AD818F03}"/>
              </a:ext>
            </a:extLst>
          </p:cNvPr>
          <p:cNvSpPr txBox="1"/>
          <p:nvPr/>
        </p:nvSpPr>
        <p:spPr>
          <a:xfrm>
            <a:off x="8185742" y="3718924"/>
            <a:ext cx="3825445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E4783"/>
                </a:solidFill>
              </a:rPr>
              <a:t>Human activity</a:t>
            </a:r>
          </a:p>
          <a:p>
            <a:r>
              <a:rPr lang="en-US" sz="2000" dirty="0">
                <a:solidFill>
                  <a:srgbClr val="1E4783"/>
                </a:solidFill>
              </a:rPr>
              <a:t>If humans undermine the base of a slope by undercutting, the slope becomes unstable and can collapse, causing mass movement.</a:t>
            </a:r>
            <a:endParaRPr lang="en-US" sz="2000" dirty="0">
              <a:solidFill>
                <a:srgbClr val="1E4783"/>
              </a:solidFill>
              <a:latin typeface="+mn-lt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A7FE2015-D419-0947-B2D4-7E560BAC8ED7}"/>
              </a:ext>
            </a:extLst>
          </p:cNvPr>
          <p:cNvSpPr txBox="1">
            <a:spLocks/>
          </p:cNvSpPr>
          <p:nvPr/>
        </p:nvSpPr>
        <p:spPr>
          <a:xfrm>
            <a:off x="358014" y="229741"/>
            <a:ext cx="11591178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pPr marL="719138" indent="-719138">
              <a:spcAft>
                <a:spcPts val="1800"/>
              </a:spcAft>
              <a:buClr>
                <a:srgbClr val="3F3153"/>
              </a:buClr>
              <a:buSzPct val="80000"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8.1</a:t>
            </a:r>
            <a:r>
              <a:rPr lang="en-US" sz="3200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Describe and explain the factors affecting mass movement.</a:t>
            </a:r>
          </a:p>
        </p:txBody>
      </p:sp>
    </p:spTree>
    <p:extLst>
      <p:ext uri="{BB962C8B-B14F-4D97-AF65-F5344CB8AC3E}">
        <p14:creationId xmlns:p14="http://schemas.microsoft.com/office/powerpoint/2010/main" val="367061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/>
          <p:nvPr/>
        </p:nvSpPr>
        <p:spPr>
          <a:xfrm>
            <a:off x="0" y="1"/>
            <a:ext cx="12192000" cy="5881510"/>
          </a:xfrm>
          <a:prstGeom prst="rect">
            <a:avLst/>
          </a:prstGeom>
          <a:solidFill>
            <a:srgbClr val="FFDE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463296" y="2322655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Section 8.1 on page 30 of your Skills Book.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31D06657-E668-534E-A203-D812492D7763}"/>
              </a:ext>
            </a:extLst>
          </p:cNvPr>
          <p:cNvSpPr txBox="1">
            <a:spLocks/>
          </p:cNvSpPr>
          <p:nvPr/>
        </p:nvSpPr>
        <p:spPr>
          <a:xfrm>
            <a:off x="463296" y="358388"/>
            <a:ext cx="11591178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pPr marL="719138" indent="-719138">
              <a:spcAft>
                <a:spcPts val="1800"/>
              </a:spcAft>
              <a:buClr>
                <a:srgbClr val="3F3153"/>
              </a:buClr>
              <a:buSzPct val="80000"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8.1</a:t>
            </a:r>
            <a:r>
              <a:rPr lang="en-US" sz="3200" dirty="0">
                <a:solidFill>
                  <a:srgbClr val="1E4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Describe and explain the factors affecting mass movement.</a:t>
            </a:r>
          </a:p>
        </p:txBody>
      </p:sp>
    </p:spTree>
    <p:extLst>
      <p:ext uri="{BB962C8B-B14F-4D97-AF65-F5344CB8AC3E}">
        <p14:creationId xmlns:p14="http://schemas.microsoft.com/office/powerpoint/2010/main" val="182663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C0A58A4-69DE-C54D-978F-291A379DE7C9}"/>
              </a:ext>
            </a:extLst>
          </p:cNvPr>
          <p:cNvSpPr txBox="1">
            <a:spLocks/>
          </p:cNvSpPr>
          <p:nvPr/>
        </p:nvSpPr>
        <p:spPr>
          <a:xfrm>
            <a:off x="574962" y="332553"/>
            <a:ext cx="11312237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8.2</a:t>
            </a:r>
            <a:r>
              <a:rPr lang="en-US" sz="2800" dirty="0">
                <a:solidFill>
                  <a:srgbClr val="1E4783"/>
                </a:solidFill>
              </a:rPr>
              <a:t> Explain the causes and effects of different types of mass movements.</a:t>
            </a:r>
            <a:endParaRPr lang="en-IE" sz="2800" dirty="0">
              <a:solidFill>
                <a:srgbClr val="1E4783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16CBCB-2D6A-46E5-A66B-E87940C63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58062"/>
              </p:ext>
            </p:extLst>
          </p:nvPr>
        </p:nvGraphicFramePr>
        <p:xfrm>
          <a:off x="698064" y="1972895"/>
          <a:ext cx="10795871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46">
                  <a:extLst>
                    <a:ext uri="{9D8B030D-6E8A-4147-A177-3AD203B41FA5}">
                      <a16:colId xmlns:a16="http://schemas.microsoft.com/office/drawing/2014/main" val="233574822"/>
                    </a:ext>
                  </a:extLst>
                </a:gridCol>
                <a:gridCol w="2893075">
                  <a:extLst>
                    <a:ext uri="{9D8B030D-6E8A-4147-A177-3AD203B41FA5}">
                      <a16:colId xmlns:a16="http://schemas.microsoft.com/office/drawing/2014/main" val="2802339860"/>
                    </a:ext>
                  </a:extLst>
                </a:gridCol>
                <a:gridCol w="2893075">
                  <a:extLst>
                    <a:ext uri="{9D8B030D-6E8A-4147-A177-3AD203B41FA5}">
                      <a16:colId xmlns:a16="http://schemas.microsoft.com/office/drawing/2014/main" val="3108964440"/>
                    </a:ext>
                  </a:extLst>
                </a:gridCol>
                <a:gridCol w="2893075">
                  <a:extLst>
                    <a:ext uri="{9D8B030D-6E8A-4147-A177-3AD203B41FA5}">
                      <a16:colId xmlns:a16="http://schemas.microsoft.com/office/drawing/2014/main" val="1643234386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5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 of movement</a:t>
                      </a:r>
                    </a:p>
                  </a:txBody>
                  <a:tcPr marL="0" marR="0" marT="11107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8621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5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Slope gradient</a:t>
                      </a:r>
                    </a:p>
                  </a:txBody>
                  <a:tcPr marL="0" marR="0" marT="11107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8621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5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Wet/dry</a:t>
                      </a:r>
                    </a:p>
                  </a:txBody>
                  <a:tcPr marL="0" marR="0" marT="11107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8621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5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</a:p>
                  </a:txBody>
                  <a:tcPr marL="0" marR="0" marT="11107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86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58364"/>
                  </a:ext>
                </a:extLst>
              </a:tr>
              <a:tr h="432000"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Soil creep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Gentle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Dry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140016"/>
                  </a:ext>
                </a:extLst>
              </a:tr>
              <a:tr h="432000"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Landslide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Steep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Dry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Rapid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98562"/>
                  </a:ext>
                </a:extLst>
              </a:tr>
              <a:tr h="432000"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Bogburst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Gentle to steep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Wet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3011"/>
                  </a:ext>
                </a:extLst>
              </a:tr>
              <a:tr h="432000"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Mudflow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Gentle to steep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Wet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50800">
                        <a:spcBef>
                          <a:spcPct val="20000"/>
                        </a:spcBef>
                        <a:buFont typeface="Arial" charset="0"/>
                        <a:defRPr sz="32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3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415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987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559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913188" indent="-255588" defTabSz="5207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21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50800" marR="0" lvl="0" indent="0" algn="l" defTabSz="5207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x-none" altLang="x-non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rapid</a:t>
                      </a:r>
                    </a:p>
                  </a:txBody>
                  <a:tcPr marL="0" marR="0" marT="80328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559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BE856F-155F-6F47-8712-95406C61ADE5}"/>
              </a:ext>
            </a:extLst>
          </p:cNvPr>
          <p:cNvSpPr txBox="1"/>
          <p:nvPr/>
        </p:nvSpPr>
        <p:spPr>
          <a:xfrm>
            <a:off x="852406" y="1230942"/>
            <a:ext cx="460337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1E4783"/>
                </a:solidFill>
                <a:latin typeface="+mn-lt"/>
              </a:rPr>
              <a:t>Different types of mass movement</a:t>
            </a:r>
          </a:p>
        </p:txBody>
      </p:sp>
    </p:spTree>
    <p:extLst>
      <p:ext uri="{BB962C8B-B14F-4D97-AF65-F5344CB8AC3E}">
        <p14:creationId xmlns:p14="http://schemas.microsoft.com/office/powerpoint/2010/main" val="265972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CFA86D-4236-4B60-8FC6-16FD2A47371B}"/>
              </a:ext>
            </a:extLst>
          </p:cNvPr>
          <p:cNvSpPr txBox="1"/>
          <p:nvPr/>
        </p:nvSpPr>
        <p:spPr>
          <a:xfrm>
            <a:off x="574961" y="1727401"/>
            <a:ext cx="5267899" cy="336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4813" indent="-404813" fontAlgn="base">
              <a:lnSpc>
                <a:spcPts val="2463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rgbClr val="1E4783"/>
                </a:solidFill>
              </a:rPr>
              <a:t>Slow movement of soil downslope</a:t>
            </a:r>
          </a:p>
          <a:p>
            <a:pPr marL="404813" indent="-404813" fontAlgn="base">
              <a:lnSpc>
                <a:spcPts val="2463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rgbClr val="1E4783"/>
                </a:solidFill>
              </a:rPr>
              <a:t>Slowest type of mass movement</a:t>
            </a:r>
          </a:p>
          <a:p>
            <a:pPr marL="404813" indent="-404813" fontAlgn="base">
              <a:lnSpc>
                <a:spcPts val="2463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rgbClr val="1E4783"/>
                </a:solidFill>
              </a:rPr>
              <a:t>Up to 1 cm per year </a:t>
            </a:r>
          </a:p>
          <a:p>
            <a:pPr marL="404813" indent="-404813" fontAlgn="base">
              <a:lnSpc>
                <a:spcPts val="2463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rgbClr val="1E4783"/>
                </a:solidFill>
              </a:rPr>
              <a:t>Cannot see it as it happens. </a:t>
            </a:r>
          </a:p>
          <a:p>
            <a:pPr marL="403225" lvl="1" indent="-403225" fontAlgn="base">
              <a:lnSpc>
                <a:spcPts val="2463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solidFill>
                  <a:srgbClr val="1E4783"/>
                </a:solidFill>
              </a:rPr>
              <a:t>You can only see </a:t>
            </a:r>
            <a:r>
              <a:rPr lang="en-GB" sz="2400" b="1" dirty="0">
                <a:solidFill>
                  <a:srgbClr val="1E4783"/>
                </a:solidFill>
              </a:rPr>
              <a:t>evidence</a:t>
            </a:r>
            <a:r>
              <a:rPr lang="en-GB" sz="2400" dirty="0">
                <a:solidFill>
                  <a:srgbClr val="1E4783"/>
                </a:solidFill>
              </a:rPr>
              <a:t> of soil creep. Anything located near the top of the soil will get gradually pushed over.</a:t>
            </a:r>
          </a:p>
          <a:p>
            <a:pPr marL="404813" indent="-404813" fontAlgn="base">
              <a:lnSpc>
                <a:spcPts val="2463"/>
              </a:lnSpc>
              <a:spcBef>
                <a:spcPct val="0"/>
              </a:spcBef>
              <a:spcAft>
                <a:spcPts val="1800"/>
              </a:spcAft>
              <a:buClr>
                <a:srgbClr val="3F3153"/>
              </a:buClr>
              <a:buSzPct val="80000"/>
              <a:defRPr/>
            </a:pPr>
            <a:endParaRPr lang="en-GB" sz="2400" dirty="0">
              <a:solidFill>
                <a:srgbClr val="1E4783"/>
              </a:solidFill>
            </a:endParaRPr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27EEC7DB-9B9F-EA4F-A61D-7574185EF7B2}"/>
              </a:ext>
            </a:extLst>
          </p:cNvPr>
          <p:cNvSpPr txBox="1">
            <a:spLocks/>
          </p:cNvSpPr>
          <p:nvPr/>
        </p:nvSpPr>
        <p:spPr>
          <a:xfrm>
            <a:off x="574962" y="332553"/>
            <a:ext cx="11312237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8.2</a:t>
            </a:r>
            <a:r>
              <a:rPr lang="en-US" sz="2800" dirty="0">
                <a:solidFill>
                  <a:srgbClr val="1E4783"/>
                </a:solidFill>
              </a:rPr>
              <a:t> Explain the causes and effects of different types of mass movements.</a:t>
            </a:r>
            <a:endParaRPr lang="en-IE" sz="2800" dirty="0">
              <a:solidFill>
                <a:srgbClr val="1E4783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EC0A58A4-69DE-C54D-978F-291A379DE7C9}"/>
              </a:ext>
            </a:extLst>
          </p:cNvPr>
          <p:cNvSpPr txBox="1">
            <a:spLocks/>
          </p:cNvSpPr>
          <p:nvPr/>
        </p:nvSpPr>
        <p:spPr>
          <a:xfrm>
            <a:off x="574962" y="1103714"/>
            <a:ext cx="10515600" cy="6181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400" dirty="0">
                <a:solidFill>
                  <a:srgbClr val="1E4783"/>
                </a:solidFill>
                <a:latin typeface="+mn-lt"/>
              </a:rPr>
              <a:t>Slow Mass Movement: </a:t>
            </a:r>
            <a:r>
              <a:rPr lang="en-US" sz="2400" dirty="0">
                <a:solidFill>
                  <a:srgbClr val="1E4783"/>
                </a:solidFill>
                <a:latin typeface="Glory"/>
              </a:rPr>
              <a:t>Soil Creep</a:t>
            </a:r>
            <a:endParaRPr lang="en-US" sz="2400" dirty="0">
              <a:solidFill>
                <a:srgbClr val="1E4783"/>
              </a:solidFill>
              <a:latin typeface="Glory"/>
              <a:cs typeface="Calibri"/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0983407-5C34-F843-CE15-3F11B0C36E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2315" y="1155032"/>
            <a:ext cx="6398209" cy="518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EC0A58A4-69DE-C54D-978F-291A379DE7C9}"/>
              </a:ext>
            </a:extLst>
          </p:cNvPr>
          <p:cNvSpPr txBox="1">
            <a:spLocks/>
          </p:cNvSpPr>
          <p:nvPr/>
        </p:nvSpPr>
        <p:spPr>
          <a:xfrm>
            <a:off x="360217" y="1190713"/>
            <a:ext cx="10515600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IE" sz="3200" dirty="0">
                <a:solidFill>
                  <a:srgbClr val="1E4783"/>
                </a:solidFill>
                <a:latin typeface="+mn-lt"/>
              </a:rPr>
              <a:t>Fast Mass Movement: </a:t>
            </a:r>
            <a:r>
              <a:rPr lang="en-IE" sz="3200" dirty="0" err="1">
                <a:solidFill>
                  <a:srgbClr val="1E4783"/>
                </a:solidFill>
              </a:rPr>
              <a:t>Bogburst</a:t>
            </a:r>
            <a:r>
              <a:rPr lang="en-IE" sz="3200" dirty="0">
                <a:solidFill>
                  <a:srgbClr val="1E4783"/>
                </a:solidFill>
                <a:latin typeface="+mn-lt"/>
              </a:rPr>
              <a:t> </a:t>
            </a:r>
          </a:p>
          <a:p>
            <a:endParaRPr lang="en-US" sz="3200" dirty="0">
              <a:solidFill>
                <a:srgbClr val="1E4783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8A0D2-22C3-4DCE-8DCD-48EE81E04F32}"/>
              </a:ext>
            </a:extLst>
          </p:cNvPr>
          <p:cNvSpPr txBox="1"/>
          <p:nvPr/>
        </p:nvSpPr>
        <p:spPr>
          <a:xfrm>
            <a:off x="360215" y="2090470"/>
            <a:ext cx="11615107" cy="1516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ts val="2463"/>
              </a:lnSpc>
              <a:spcBef>
                <a:spcPct val="0"/>
              </a:spcBef>
              <a:spcAft>
                <a:spcPts val="1800"/>
              </a:spcAft>
              <a:buClr>
                <a:srgbClr val="E8414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IE" sz="2400" dirty="0">
                <a:solidFill>
                  <a:srgbClr val="1E4783"/>
                </a:solidFill>
              </a:rPr>
              <a:t>A </a:t>
            </a:r>
            <a:r>
              <a:rPr lang="en-IE" sz="2400" dirty="0" err="1">
                <a:solidFill>
                  <a:srgbClr val="1E4783"/>
                </a:solidFill>
              </a:rPr>
              <a:t>bogburst</a:t>
            </a:r>
            <a:r>
              <a:rPr lang="en-IE" sz="2400" dirty="0">
                <a:solidFill>
                  <a:srgbClr val="1E4783"/>
                </a:solidFill>
              </a:rPr>
              <a:t> occurs when </a:t>
            </a:r>
            <a:r>
              <a:rPr lang="en-IE" sz="2400" b="1" dirty="0">
                <a:solidFill>
                  <a:srgbClr val="1E4783"/>
                </a:solidFill>
              </a:rPr>
              <a:t>peat</a:t>
            </a:r>
            <a:r>
              <a:rPr lang="en-IE" sz="2400" dirty="0">
                <a:solidFill>
                  <a:srgbClr val="1E4783"/>
                </a:solidFill>
              </a:rPr>
              <a:t> becomes </a:t>
            </a:r>
            <a:r>
              <a:rPr lang="en-IE" sz="2400" b="1" dirty="0">
                <a:solidFill>
                  <a:srgbClr val="1E4783"/>
                </a:solidFill>
              </a:rPr>
              <a:t>saturated with rainwater</a:t>
            </a:r>
            <a:r>
              <a:rPr lang="en-IE" sz="2400" dirty="0">
                <a:solidFill>
                  <a:srgbClr val="1E4783"/>
                </a:solidFill>
              </a:rPr>
              <a:t>. </a:t>
            </a:r>
          </a:p>
          <a:p>
            <a:pPr marL="342900" indent="-342900" fontAlgn="base">
              <a:lnSpc>
                <a:spcPts val="2463"/>
              </a:lnSpc>
              <a:spcBef>
                <a:spcPct val="0"/>
              </a:spcBef>
              <a:spcAft>
                <a:spcPts val="1800"/>
              </a:spcAft>
              <a:buClr>
                <a:srgbClr val="E8414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IE" sz="2400" dirty="0" err="1">
                <a:solidFill>
                  <a:srgbClr val="1E4783"/>
                </a:solidFill>
              </a:rPr>
              <a:t>Bogbursts</a:t>
            </a:r>
            <a:r>
              <a:rPr lang="en-IE" sz="2400" dirty="0">
                <a:solidFill>
                  <a:srgbClr val="1E4783"/>
                </a:solidFill>
              </a:rPr>
              <a:t> occur in upland areas where wet and heavy peat moves </a:t>
            </a:r>
            <a:r>
              <a:rPr lang="en-IE" sz="2400" b="1" dirty="0">
                <a:solidFill>
                  <a:srgbClr val="1E4783"/>
                </a:solidFill>
              </a:rPr>
              <a:t>quickly downslope</a:t>
            </a:r>
            <a:r>
              <a:rPr lang="en-IE" sz="2400" dirty="0">
                <a:solidFill>
                  <a:srgbClr val="1E4783"/>
                </a:solidFill>
              </a:rPr>
              <a:t>. </a:t>
            </a:r>
          </a:p>
          <a:p>
            <a:pPr marL="358775" indent="-358775" fontAlgn="base">
              <a:lnSpc>
                <a:spcPts val="2463"/>
              </a:lnSpc>
              <a:spcBef>
                <a:spcPct val="0"/>
              </a:spcBef>
              <a:spcAft>
                <a:spcPts val="1800"/>
              </a:spcAft>
              <a:buClr>
                <a:srgbClr val="E8414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IE" sz="2400" dirty="0">
                <a:solidFill>
                  <a:srgbClr val="1E4783"/>
                </a:solidFill>
              </a:rPr>
              <a:t>The moving peat can destroy everything in its path.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D7A1-7D4D-414D-99F0-05B479C8DF99}"/>
              </a:ext>
            </a:extLst>
          </p:cNvPr>
          <p:cNvSpPr txBox="1"/>
          <p:nvPr/>
        </p:nvSpPr>
        <p:spPr>
          <a:xfrm>
            <a:off x="2655568" y="4395556"/>
            <a:ext cx="7024400" cy="707886"/>
          </a:xfrm>
          <a:prstGeom prst="rect">
            <a:avLst/>
          </a:prstGeom>
          <a:solidFill>
            <a:srgbClr val="FFDF3B"/>
          </a:solidFill>
        </p:spPr>
        <p:txBody>
          <a:bodyPr wrap="square">
            <a:spAutoFit/>
          </a:bodyPr>
          <a:lstStyle/>
          <a:p>
            <a:pPr marL="0" marR="0" lvl="0" indent="0" algn="l" defTabSz="520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altLang="x-none" sz="2000" b="1" dirty="0">
                <a:solidFill>
                  <a:srgbClr val="1E4783"/>
                </a:solidFill>
              </a:rPr>
              <a:t>Activity</a:t>
            </a:r>
          </a:p>
          <a:p>
            <a:pPr marL="0" marR="0" lvl="0" indent="0" algn="l" defTabSz="520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E" altLang="x-none" sz="2000" b="1" dirty="0">
                <a:solidFill>
                  <a:srgbClr val="1E4783"/>
                </a:solidFill>
              </a:rPr>
              <a:t>Complete the Exam Expert activity on page 81 of your Textbook.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1347DC9-4381-1F4E-8191-D06845150141}"/>
              </a:ext>
            </a:extLst>
          </p:cNvPr>
          <p:cNvSpPr txBox="1">
            <a:spLocks/>
          </p:cNvSpPr>
          <p:nvPr/>
        </p:nvSpPr>
        <p:spPr>
          <a:xfrm>
            <a:off x="511651" y="330230"/>
            <a:ext cx="11312237" cy="618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39304C"/>
                </a:solidFill>
                <a:latin typeface="Glory" pitchFamily="2" charset="77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8.2</a:t>
            </a:r>
            <a:r>
              <a:rPr lang="en-US" sz="2800" dirty="0">
                <a:solidFill>
                  <a:srgbClr val="1E4783"/>
                </a:solidFill>
              </a:rPr>
              <a:t> Explain the causes and effects of different types of mass movements.</a:t>
            </a:r>
            <a:endParaRPr lang="en-IE" sz="2800" dirty="0">
              <a:solidFill>
                <a:srgbClr val="1E47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l"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7" id="{D1825694-7590-1949-9300-78C28767D24A}" vid="{ACB7304C-F511-BC43-9D27-759DE0EFA4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1A6EEC15CF140B7B25E5E96887263" ma:contentTypeVersion="15" ma:contentTypeDescription="Create a new document." ma:contentTypeScope="" ma:versionID="37346f8029fa01870eb281b5421490d6">
  <xsd:schema xmlns:xsd="http://www.w3.org/2001/XMLSchema" xmlns:xs="http://www.w3.org/2001/XMLSchema" xmlns:p="http://schemas.microsoft.com/office/2006/metadata/properties" xmlns:ns2="3eda3682-b78a-428e-b33e-5a4fa8c72221" xmlns:ns3="e693bac4-d561-4992-9041-fe1feedbf768" targetNamespace="http://schemas.microsoft.com/office/2006/metadata/properties" ma:root="true" ma:fieldsID="20d209a5ebb9d0fd3a67db15f5900c75" ns2:_="" ns3:_="">
    <xsd:import namespace="3eda3682-b78a-428e-b33e-5a4fa8c72221"/>
    <xsd:import namespace="e693bac4-d561-4992-9041-fe1feedbf7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a3682-b78a-428e-b33e-5a4fa8c72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742b05b-9ba8-4872-bed0-60cf4bd1a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93bac4-d561-4992-9041-fe1feedbf76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37eb6f5-4355-4dd6-aa94-9a8a95efb96b}" ma:internalName="TaxCatchAll" ma:showField="CatchAllData" ma:web="e693bac4-d561-4992-9041-fe1feedbf7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da3682-b78a-428e-b33e-5a4fa8c72221">
      <Terms xmlns="http://schemas.microsoft.com/office/infopath/2007/PartnerControls"/>
    </lcf76f155ced4ddcb4097134ff3c332f>
    <TaxCatchAll xmlns="e693bac4-d561-4992-9041-fe1feedbf768" xsi:nil="true"/>
  </documentManagement>
</p:properties>
</file>

<file path=customXml/itemProps1.xml><?xml version="1.0" encoding="utf-8"?>
<ds:datastoreItem xmlns:ds="http://schemas.openxmlformats.org/officeDocument/2006/customXml" ds:itemID="{104A695B-EEF5-4B95-AB3C-565ED0DDD75B}"/>
</file>

<file path=customXml/itemProps2.xml><?xml version="1.0" encoding="utf-8"?>
<ds:datastoreItem xmlns:ds="http://schemas.openxmlformats.org/officeDocument/2006/customXml" ds:itemID="{8489FBE6-318A-4D22-BC4A-D5E5965F03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2257B6-587E-432E-AEBA-C0781E8D5DE2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58cd18ff-e955-4ae6-bd4e-60eb373c968c"/>
    <ds:schemaRef ds:uri="http://schemas.microsoft.com/office/infopath/2007/PartnerControls"/>
    <ds:schemaRef ds:uri="655ce375-5a72-4c05-9e37-f277e8124871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4443</TotalTime>
  <Words>985</Words>
  <Application>Microsoft Office PowerPoint</Application>
  <PresentationFormat>Widescreen</PresentationFormat>
  <Paragraphs>113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Glory</vt:lpstr>
      <vt:lpstr>Muli</vt:lpstr>
      <vt:lpstr>Office Theme</vt:lpstr>
      <vt:lpstr>Mass Movement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O'Keeffe</dc:creator>
  <cp:lastModifiedBy>Priscilla O'Connor</cp:lastModifiedBy>
  <cp:revision>140</cp:revision>
  <dcterms:created xsi:type="dcterms:W3CDTF">2021-10-04T12:15:27Z</dcterms:created>
  <dcterms:modified xsi:type="dcterms:W3CDTF">2022-08-19T01:48:22Z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0x01010027F1A6EEC15CF140B7B25E5E96887263</vt:lpwstr>
  </property>
  <property fmtid="{D5CDD505-2E9C-101B-9397-08002B2CF9AE}" pid="3" name="MediaServiceImageTags">
    <vt:lpwstr/>
  </property>
</Properties>
</file>