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13FFC8-CAA3-4E15-B4BB-C0841CCFE1A2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/>
      <dgm:spPr/>
    </dgm:pt>
    <dgm:pt modelId="{5BCF5A1D-E909-479F-A4B6-7EF821E87C4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Location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Factors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DDBA0AC4-E9FB-4714-B689-3D6B058C14A1}" type="parTrans" cxnId="{509FEF74-6BB1-466F-8694-763BCB316FF5}">
      <dgm:prSet/>
      <dgm:spPr/>
    </dgm:pt>
    <dgm:pt modelId="{AC2817FD-5088-4BD4-A773-8D1FB5885677}" type="sibTrans" cxnId="{509FEF74-6BB1-466F-8694-763BCB316FF5}">
      <dgm:prSet/>
      <dgm:spPr/>
    </dgm:pt>
    <dgm:pt modelId="{5118C333-07F3-4179-BC46-525BDD5AAC9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Resource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Materials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28EA061E-4DE7-4B3B-8FA7-A7E523737867}" type="parTrans" cxnId="{56A6C61F-5C3E-4B2E-9EB1-CF577CDE19D0}">
      <dgm:prSet/>
      <dgm:spPr/>
      <dgm:t>
        <a:bodyPr/>
        <a:lstStyle/>
        <a:p>
          <a:endParaRPr lang="en-IE"/>
        </a:p>
      </dgm:t>
    </dgm:pt>
    <dgm:pt modelId="{C4F90DB9-9098-401D-A685-2157791BA03F}" type="sibTrans" cxnId="{56A6C61F-5C3E-4B2E-9EB1-CF577CDE19D0}">
      <dgm:prSet/>
      <dgm:spPr/>
    </dgm:pt>
    <dgm:pt modelId="{D6F356F0-6E10-4E39-9D42-7E76A3AD401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Markets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76BE7F6D-4925-40ED-BF3D-6C2D580D5980}" type="parTrans" cxnId="{D035849F-E6C4-45F0-8ECB-43D2EE647160}">
      <dgm:prSet/>
      <dgm:spPr/>
      <dgm:t>
        <a:bodyPr/>
        <a:lstStyle/>
        <a:p>
          <a:endParaRPr lang="en-IE"/>
        </a:p>
      </dgm:t>
    </dgm:pt>
    <dgm:pt modelId="{0A1B2670-64F7-46FA-B30A-CC77261F2E34}" type="sibTrans" cxnId="{D035849F-E6C4-45F0-8ECB-43D2EE647160}">
      <dgm:prSet/>
      <dgm:spPr/>
    </dgm:pt>
    <dgm:pt modelId="{D8718ACC-A69B-4C63-B4DA-17C4CA00688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Transport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Facilities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1F61621B-8E28-46DE-978D-23371D6900D8}" type="parTrans" cxnId="{DC8DACA5-3CED-4A28-8ADC-B062F539FD20}">
      <dgm:prSet/>
      <dgm:spPr/>
      <dgm:t>
        <a:bodyPr/>
        <a:lstStyle/>
        <a:p>
          <a:endParaRPr lang="en-IE"/>
        </a:p>
      </dgm:t>
    </dgm:pt>
    <dgm:pt modelId="{934AF41B-F9E8-4458-B464-15AA73ED2FAC}" type="sibTrans" cxnId="{DC8DACA5-3CED-4A28-8ADC-B062F539FD20}">
      <dgm:prSet/>
      <dgm:spPr/>
    </dgm:pt>
    <dgm:pt modelId="{F62547A0-1842-427B-9CF9-E8F30C10190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Labour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5B12D7D0-8BAE-4B7B-9DBF-95C61BF634AB}" type="parTrans" cxnId="{94AB495B-0B0B-42FF-9A69-39F7F11A365A}">
      <dgm:prSet/>
      <dgm:spPr/>
      <dgm:t>
        <a:bodyPr/>
        <a:lstStyle/>
        <a:p>
          <a:endParaRPr lang="en-IE"/>
        </a:p>
      </dgm:t>
    </dgm:pt>
    <dgm:pt modelId="{E17C07EA-53F3-40F2-A606-43CA637CB4BF}" type="sibTrans" cxnId="{94AB495B-0B0B-42FF-9A69-39F7F11A365A}">
      <dgm:prSet/>
      <dgm:spPr/>
    </dgm:pt>
    <dgm:pt modelId="{6CA6E69A-EE7B-4E4A-A12E-2784600FBEB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Services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F7DECA49-5F10-40CB-98EA-EE746AE272EA}" type="parTrans" cxnId="{2C095316-3541-430C-A219-9D271CD04D28}">
      <dgm:prSet/>
      <dgm:spPr/>
      <dgm:t>
        <a:bodyPr/>
        <a:lstStyle/>
        <a:p>
          <a:endParaRPr lang="en-IE"/>
        </a:p>
      </dgm:t>
    </dgm:pt>
    <dgm:pt modelId="{C4D14DB2-A51E-436D-BB5E-FFF50424C3CC}" type="sibTrans" cxnId="{2C095316-3541-430C-A219-9D271CD04D28}">
      <dgm:prSet/>
      <dgm:spPr/>
    </dgm:pt>
    <dgm:pt modelId="{6902D15A-FC80-402A-A52C-B75AD331604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Capital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A7292B35-CF9D-46B8-AFD3-63B326F4E944}" type="parTrans" cxnId="{830585FF-B68A-40BE-BE06-AC08A36042D7}">
      <dgm:prSet/>
      <dgm:spPr/>
      <dgm:t>
        <a:bodyPr/>
        <a:lstStyle/>
        <a:p>
          <a:endParaRPr lang="en-IE"/>
        </a:p>
      </dgm:t>
    </dgm:pt>
    <dgm:pt modelId="{E254D439-FD54-4830-8B98-21631A5565DC}" type="sibTrans" cxnId="{830585FF-B68A-40BE-BE06-AC08A36042D7}">
      <dgm:prSet/>
      <dgm:spPr/>
    </dgm:pt>
    <dgm:pt modelId="{EACBFDC1-2FA9-4F73-A16D-CE10838AD06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Government/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EU Policy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E8E323D5-CDFB-40A3-B8ED-52C4171C6334}" type="parTrans" cxnId="{61F6D1FD-C411-4577-A4EE-2F43BB1EA381}">
      <dgm:prSet/>
      <dgm:spPr/>
      <dgm:t>
        <a:bodyPr/>
        <a:lstStyle/>
        <a:p>
          <a:endParaRPr lang="en-IE"/>
        </a:p>
      </dgm:t>
    </dgm:pt>
    <dgm:pt modelId="{0BEE9F1E-C075-431F-928C-F870F7978B86}" type="sibTrans" cxnId="{61F6D1FD-C411-4577-A4EE-2F43BB1EA381}">
      <dgm:prSet/>
      <dgm:spPr/>
    </dgm:pt>
    <dgm:pt modelId="{CC070B9F-C710-4C35-B810-BF8338A62C8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Preferred place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Of the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Owner</a:t>
          </a: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265D24F0-EBFA-4F4C-BF35-5E455873EB5C}" type="parTrans" cxnId="{F043214F-4B8A-401E-B377-991A08066359}">
      <dgm:prSet/>
      <dgm:spPr/>
      <dgm:t>
        <a:bodyPr/>
        <a:lstStyle/>
        <a:p>
          <a:endParaRPr lang="en-IE"/>
        </a:p>
      </dgm:t>
    </dgm:pt>
    <dgm:pt modelId="{DDC644CA-CAA4-4914-BBE2-759AE6D8C46D}" type="sibTrans" cxnId="{F043214F-4B8A-401E-B377-991A08066359}">
      <dgm:prSet/>
      <dgm:spPr/>
    </dgm:pt>
    <dgm:pt modelId="{A397A194-9EA7-4D6B-882B-4F07233699AE}" type="pres">
      <dgm:prSet presAssocID="{EC13FFC8-CAA3-4E15-B4BB-C0841CCFE1A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10782BD-F30E-4A8C-BEFA-8D667659A011}" type="pres">
      <dgm:prSet presAssocID="{5BCF5A1D-E909-479F-A4B6-7EF821E87C49}" presName="centerShape" presStyleLbl="node0" presStyleIdx="0" presStyleCnt="1"/>
      <dgm:spPr/>
    </dgm:pt>
    <dgm:pt modelId="{2C0CCDD2-A7C5-448C-986E-1AB0E42CFC89}" type="pres">
      <dgm:prSet presAssocID="{28EA061E-4DE7-4B3B-8FA7-A7E523737867}" presName="Name9" presStyleLbl="parChTrans1D2" presStyleIdx="0" presStyleCnt="8"/>
      <dgm:spPr/>
    </dgm:pt>
    <dgm:pt modelId="{86F5AFCD-FFF0-4793-A140-22ED45C64994}" type="pres">
      <dgm:prSet presAssocID="{28EA061E-4DE7-4B3B-8FA7-A7E523737867}" presName="connTx" presStyleLbl="parChTrans1D2" presStyleIdx="0" presStyleCnt="8"/>
      <dgm:spPr/>
    </dgm:pt>
    <dgm:pt modelId="{DE3E53AF-FBD5-42F8-9E46-7F1CE71DC4C9}" type="pres">
      <dgm:prSet presAssocID="{5118C333-07F3-4179-BC46-525BDD5AAC90}" presName="node" presStyleLbl="node1" presStyleIdx="0" presStyleCnt="8">
        <dgm:presLayoutVars>
          <dgm:bulletEnabled val="1"/>
        </dgm:presLayoutVars>
      </dgm:prSet>
      <dgm:spPr/>
    </dgm:pt>
    <dgm:pt modelId="{30B16320-1FB6-4222-AA17-C8042F6112E0}" type="pres">
      <dgm:prSet presAssocID="{76BE7F6D-4925-40ED-BF3D-6C2D580D5980}" presName="Name9" presStyleLbl="parChTrans1D2" presStyleIdx="1" presStyleCnt="8"/>
      <dgm:spPr/>
    </dgm:pt>
    <dgm:pt modelId="{15598414-6F70-4820-B51E-A2251D2A5353}" type="pres">
      <dgm:prSet presAssocID="{76BE7F6D-4925-40ED-BF3D-6C2D580D5980}" presName="connTx" presStyleLbl="parChTrans1D2" presStyleIdx="1" presStyleCnt="8"/>
      <dgm:spPr/>
    </dgm:pt>
    <dgm:pt modelId="{808FD978-364F-43AF-BD1F-EC8FA9134041}" type="pres">
      <dgm:prSet presAssocID="{D6F356F0-6E10-4E39-9D42-7E76A3AD401B}" presName="node" presStyleLbl="node1" presStyleIdx="1" presStyleCnt="8">
        <dgm:presLayoutVars>
          <dgm:bulletEnabled val="1"/>
        </dgm:presLayoutVars>
      </dgm:prSet>
      <dgm:spPr/>
    </dgm:pt>
    <dgm:pt modelId="{E10B6E65-AAF5-41B4-9F0B-16DCBABF75A3}" type="pres">
      <dgm:prSet presAssocID="{1F61621B-8E28-46DE-978D-23371D6900D8}" presName="Name9" presStyleLbl="parChTrans1D2" presStyleIdx="2" presStyleCnt="8"/>
      <dgm:spPr/>
    </dgm:pt>
    <dgm:pt modelId="{8FBB9C39-7A74-4E8B-9481-DF1D46135FF8}" type="pres">
      <dgm:prSet presAssocID="{1F61621B-8E28-46DE-978D-23371D6900D8}" presName="connTx" presStyleLbl="parChTrans1D2" presStyleIdx="2" presStyleCnt="8"/>
      <dgm:spPr/>
    </dgm:pt>
    <dgm:pt modelId="{EAA2618A-7FDA-4F10-A6E0-F5743BB7CFFD}" type="pres">
      <dgm:prSet presAssocID="{D8718ACC-A69B-4C63-B4DA-17C4CA006889}" presName="node" presStyleLbl="node1" presStyleIdx="2" presStyleCnt="8">
        <dgm:presLayoutVars>
          <dgm:bulletEnabled val="1"/>
        </dgm:presLayoutVars>
      </dgm:prSet>
      <dgm:spPr/>
    </dgm:pt>
    <dgm:pt modelId="{3823DC1F-A643-4B75-8946-6FCF216FEF64}" type="pres">
      <dgm:prSet presAssocID="{5B12D7D0-8BAE-4B7B-9DBF-95C61BF634AB}" presName="Name9" presStyleLbl="parChTrans1D2" presStyleIdx="3" presStyleCnt="8"/>
      <dgm:spPr/>
    </dgm:pt>
    <dgm:pt modelId="{05CA5A60-D197-4F0F-A724-C5C3C445F621}" type="pres">
      <dgm:prSet presAssocID="{5B12D7D0-8BAE-4B7B-9DBF-95C61BF634AB}" presName="connTx" presStyleLbl="parChTrans1D2" presStyleIdx="3" presStyleCnt="8"/>
      <dgm:spPr/>
    </dgm:pt>
    <dgm:pt modelId="{4410B188-AE9A-4589-9E70-0B5106299EC4}" type="pres">
      <dgm:prSet presAssocID="{F62547A0-1842-427B-9CF9-E8F30C101909}" presName="node" presStyleLbl="node1" presStyleIdx="3" presStyleCnt="8">
        <dgm:presLayoutVars>
          <dgm:bulletEnabled val="1"/>
        </dgm:presLayoutVars>
      </dgm:prSet>
      <dgm:spPr/>
    </dgm:pt>
    <dgm:pt modelId="{9C8B3B92-53AB-4BFF-B93F-6ECE40527CDB}" type="pres">
      <dgm:prSet presAssocID="{F7DECA49-5F10-40CB-98EA-EE746AE272EA}" presName="Name9" presStyleLbl="parChTrans1D2" presStyleIdx="4" presStyleCnt="8"/>
      <dgm:spPr/>
    </dgm:pt>
    <dgm:pt modelId="{6AD880EC-0F99-4D62-99EE-BB48FF3EC0CE}" type="pres">
      <dgm:prSet presAssocID="{F7DECA49-5F10-40CB-98EA-EE746AE272EA}" presName="connTx" presStyleLbl="parChTrans1D2" presStyleIdx="4" presStyleCnt="8"/>
      <dgm:spPr/>
    </dgm:pt>
    <dgm:pt modelId="{E171769F-F53F-4F00-857D-82D5EAECEE40}" type="pres">
      <dgm:prSet presAssocID="{6CA6E69A-EE7B-4E4A-A12E-2784600FBEBE}" presName="node" presStyleLbl="node1" presStyleIdx="4" presStyleCnt="8">
        <dgm:presLayoutVars>
          <dgm:bulletEnabled val="1"/>
        </dgm:presLayoutVars>
      </dgm:prSet>
      <dgm:spPr/>
    </dgm:pt>
    <dgm:pt modelId="{71465C1A-B82E-465C-950F-BCDB3F5350AD}" type="pres">
      <dgm:prSet presAssocID="{A7292B35-CF9D-46B8-AFD3-63B326F4E944}" presName="Name9" presStyleLbl="parChTrans1D2" presStyleIdx="5" presStyleCnt="8"/>
      <dgm:spPr/>
    </dgm:pt>
    <dgm:pt modelId="{5637BF5A-99B3-4866-A2AF-0A7F59877B26}" type="pres">
      <dgm:prSet presAssocID="{A7292B35-CF9D-46B8-AFD3-63B326F4E944}" presName="connTx" presStyleLbl="parChTrans1D2" presStyleIdx="5" presStyleCnt="8"/>
      <dgm:spPr/>
    </dgm:pt>
    <dgm:pt modelId="{97EBCB1D-B556-4712-8987-99E242C2D0FC}" type="pres">
      <dgm:prSet presAssocID="{6902D15A-FC80-402A-A52C-B75AD331604C}" presName="node" presStyleLbl="node1" presStyleIdx="5" presStyleCnt="8">
        <dgm:presLayoutVars>
          <dgm:bulletEnabled val="1"/>
        </dgm:presLayoutVars>
      </dgm:prSet>
      <dgm:spPr/>
    </dgm:pt>
    <dgm:pt modelId="{46D25F46-8C6A-4DDA-BE31-9E9071B19A64}" type="pres">
      <dgm:prSet presAssocID="{E8E323D5-CDFB-40A3-B8ED-52C4171C6334}" presName="Name9" presStyleLbl="parChTrans1D2" presStyleIdx="6" presStyleCnt="8"/>
      <dgm:spPr/>
    </dgm:pt>
    <dgm:pt modelId="{EDF488AD-1DFC-40A5-8B2B-93AE4E94D8DE}" type="pres">
      <dgm:prSet presAssocID="{E8E323D5-CDFB-40A3-B8ED-52C4171C6334}" presName="connTx" presStyleLbl="parChTrans1D2" presStyleIdx="6" presStyleCnt="8"/>
      <dgm:spPr/>
    </dgm:pt>
    <dgm:pt modelId="{06344C24-2CB7-419C-A2DF-911183FD82AC}" type="pres">
      <dgm:prSet presAssocID="{EACBFDC1-2FA9-4F73-A16D-CE10838AD06C}" presName="node" presStyleLbl="node1" presStyleIdx="6" presStyleCnt="8">
        <dgm:presLayoutVars>
          <dgm:bulletEnabled val="1"/>
        </dgm:presLayoutVars>
      </dgm:prSet>
      <dgm:spPr/>
    </dgm:pt>
    <dgm:pt modelId="{A06E42AF-877B-4FBD-97E5-51DCD25DB334}" type="pres">
      <dgm:prSet presAssocID="{265D24F0-EBFA-4F4C-BF35-5E455873EB5C}" presName="Name9" presStyleLbl="parChTrans1D2" presStyleIdx="7" presStyleCnt="8"/>
      <dgm:spPr/>
    </dgm:pt>
    <dgm:pt modelId="{426AE378-2808-42DD-87D8-B5FBCC24C5C7}" type="pres">
      <dgm:prSet presAssocID="{265D24F0-EBFA-4F4C-BF35-5E455873EB5C}" presName="connTx" presStyleLbl="parChTrans1D2" presStyleIdx="7" presStyleCnt="8"/>
      <dgm:spPr/>
    </dgm:pt>
    <dgm:pt modelId="{FF0079F3-9DE2-4FC2-95B5-FE1B9E8A5B54}" type="pres">
      <dgm:prSet presAssocID="{CC070B9F-C710-4C35-B810-BF8338A62C8F}" presName="node" presStyleLbl="node1" presStyleIdx="7" presStyleCnt="8">
        <dgm:presLayoutVars>
          <dgm:bulletEnabled val="1"/>
        </dgm:presLayoutVars>
      </dgm:prSet>
      <dgm:spPr/>
    </dgm:pt>
  </dgm:ptLst>
  <dgm:cxnLst>
    <dgm:cxn modelId="{B879C901-D27E-4750-9C00-20F33235F30C}" type="presOf" srcId="{28EA061E-4DE7-4B3B-8FA7-A7E523737867}" destId="{86F5AFCD-FFF0-4793-A140-22ED45C64994}" srcOrd="1" destOrd="0" presId="urn:microsoft.com/office/officeart/2005/8/layout/radial1"/>
    <dgm:cxn modelId="{4A916605-CF27-429C-980B-909FAD4F24F1}" type="presOf" srcId="{76BE7F6D-4925-40ED-BF3D-6C2D580D5980}" destId="{30B16320-1FB6-4222-AA17-C8042F6112E0}" srcOrd="0" destOrd="0" presId="urn:microsoft.com/office/officeart/2005/8/layout/radial1"/>
    <dgm:cxn modelId="{FA4B5F09-234D-40F2-878A-BD4CA356E812}" type="presOf" srcId="{E8E323D5-CDFB-40A3-B8ED-52C4171C6334}" destId="{46D25F46-8C6A-4DDA-BE31-9E9071B19A64}" srcOrd="0" destOrd="0" presId="urn:microsoft.com/office/officeart/2005/8/layout/radial1"/>
    <dgm:cxn modelId="{2C095316-3541-430C-A219-9D271CD04D28}" srcId="{5BCF5A1D-E909-479F-A4B6-7EF821E87C49}" destId="{6CA6E69A-EE7B-4E4A-A12E-2784600FBEBE}" srcOrd="4" destOrd="0" parTransId="{F7DECA49-5F10-40CB-98EA-EE746AE272EA}" sibTransId="{C4D14DB2-A51E-436D-BB5E-FFF50424C3CC}"/>
    <dgm:cxn modelId="{7AC1E418-218C-4FF7-A552-021BCD444BC2}" type="presOf" srcId="{D8718ACC-A69B-4C63-B4DA-17C4CA006889}" destId="{EAA2618A-7FDA-4F10-A6E0-F5743BB7CFFD}" srcOrd="0" destOrd="0" presId="urn:microsoft.com/office/officeart/2005/8/layout/radial1"/>
    <dgm:cxn modelId="{226C691A-5122-4C10-8798-103AA8938E17}" type="presOf" srcId="{F7DECA49-5F10-40CB-98EA-EE746AE272EA}" destId="{6AD880EC-0F99-4D62-99EE-BB48FF3EC0CE}" srcOrd="1" destOrd="0" presId="urn:microsoft.com/office/officeart/2005/8/layout/radial1"/>
    <dgm:cxn modelId="{56A6C61F-5C3E-4B2E-9EB1-CF577CDE19D0}" srcId="{5BCF5A1D-E909-479F-A4B6-7EF821E87C49}" destId="{5118C333-07F3-4179-BC46-525BDD5AAC90}" srcOrd="0" destOrd="0" parTransId="{28EA061E-4DE7-4B3B-8FA7-A7E523737867}" sibTransId="{C4F90DB9-9098-401D-A685-2157791BA03F}"/>
    <dgm:cxn modelId="{DC069E3B-8C45-411F-9AB8-25DEABE989BA}" type="presOf" srcId="{28EA061E-4DE7-4B3B-8FA7-A7E523737867}" destId="{2C0CCDD2-A7C5-448C-986E-1AB0E42CFC89}" srcOrd="0" destOrd="0" presId="urn:microsoft.com/office/officeart/2005/8/layout/radial1"/>
    <dgm:cxn modelId="{D6C91E5B-4CD2-4D22-A2D2-295C7852E866}" type="presOf" srcId="{6902D15A-FC80-402A-A52C-B75AD331604C}" destId="{97EBCB1D-B556-4712-8987-99E242C2D0FC}" srcOrd="0" destOrd="0" presId="urn:microsoft.com/office/officeart/2005/8/layout/radial1"/>
    <dgm:cxn modelId="{94AB495B-0B0B-42FF-9A69-39F7F11A365A}" srcId="{5BCF5A1D-E909-479F-A4B6-7EF821E87C49}" destId="{F62547A0-1842-427B-9CF9-E8F30C101909}" srcOrd="3" destOrd="0" parTransId="{5B12D7D0-8BAE-4B7B-9DBF-95C61BF634AB}" sibTransId="{E17C07EA-53F3-40F2-A606-43CA637CB4BF}"/>
    <dgm:cxn modelId="{9BB4E95C-342F-4D62-B7AF-6088E61A9F2A}" type="presOf" srcId="{A7292B35-CF9D-46B8-AFD3-63B326F4E944}" destId="{71465C1A-B82E-465C-950F-BCDB3F5350AD}" srcOrd="0" destOrd="0" presId="urn:microsoft.com/office/officeart/2005/8/layout/radial1"/>
    <dgm:cxn modelId="{C5A20441-C463-4671-82BC-23674F1093CF}" type="presOf" srcId="{6CA6E69A-EE7B-4E4A-A12E-2784600FBEBE}" destId="{E171769F-F53F-4F00-857D-82D5EAECEE40}" srcOrd="0" destOrd="0" presId="urn:microsoft.com/office/officeart/2005/8/layout/radial1"/>
    <dgm:cxn modelId="{70DCFB46-000E-45B4-98E6-E078D5E2B9D8}" type="presOf" srcId="{265D24F0-EBFA-4F4C-BF35-5E455873EB5C}" destId="{A06E42AF-877B-4FBD-97E5-51DCD25DB334}" srcOrd="0" destOrd="0" presId="urn:microsoft.com/office/officeart/2005/8/layout/radial1"/>
    <dgm:cxn modelId="{F043214F-4B8A-401E-B377-991A08066359}" srcId="{5BCF5A1D-E909-479F-A4B6-7EF821E87C49}" destId="{CC070B9F-C710-4C35-B810-BF8338A62C8F}" srcOrd="7" destOrd="0" parTransId="{265D24F0-EBFA-4F4C-BF35-5E455873EB5C}" sibTransId="{DDC644CA-CAA4-4914-BBE2-759AE6D8C46D}"/>
    <dgm:cxn modelId="{B7162852-F2F7-48B2-8A75-C89F8E4C1865}" type="presOf" srcId="{EC13FFC8-CAA3-4E15-B4BB-C0841CCFE1A2}" destId="{A397A194-9EA7-4D6B-882B-4F07233699AE}" srcOrd="0" destOrd="0" presId="urn:microsoft.com/office/officeart/2005/8/layout/radial1"/>
    <dgm:cxn modelId="{983CC353-F3F4-4417-83A2-0B414B049AD7}" type="presOf" srcId="{5BCF5A1D-E909-479F-A4B6-7EF821E87C49}" destId="{410782BD-F30E-4A8C-BEFA-8D667659A011}" srcOrd="0" destOrd="0" presId="urn:microsoft.com/office/officeart/2005/8/layout/radial1"/>
    <dgm:cxn modelId="{01B0B554-8860-4E4F-BCD0-43AC2EEB2F06}" type="presOf" srcId="{1F61621B-8E28-46DE-978D-23371D6900D8}" destId="{E10B6E65-AAF5-41B4-9F0B-16DCBABF75A3}" srcOrd="0" destOrd="0" presId="urn:microsoft.com/office/officeart/2005/8/layout/radial1"/>
    <dgm:cxn modelId="{509FEF74-6BB1-466F-8694-763BCB316FF5}" srcId="{EC13FFC8-CAA3-4E15-B4BB-C0841CCFE1A2}" destId="{5BCF5A1D-E909-479F-A4B6-7EF821E87C49}" srcOrd="0" destOrd="0" parTransId="{DDBA0AC4-E9FB-4714-B689-3D6B058C14A1}" sibTransId="{AC2817FD-5088-4BD4-A773-8D1FB5885677}"/>
    <dgm:cxn modelId="{E4F1E879-972A-4059-B4F9-E4E7A6129851}" type="presOf" srcId="{F62547A0-1842-427B-9CF9-E8F30C101909}" destId="{4410B188-AE9A-4589-9E70-0B5106299EC4}" srcOrd="0" destOrd="0" presId="urn:microsoft.com/office/officeart/2005/8/layout/radial1"/>
    <dgm:cxn modelId="{BCFF5A80-CF19-46AC-8E1D-505CDC1E8DBE}" type="presOf" srcId="{5B12D7D0-8BAE-4B7B-9DBF-95C61BF634AB}" destId="{3823DC1F-A643-4B75-8946-6FCF216FEF64}" srcOrd="0" destOrd="0" presId="urn:microsoft.com/office/officeart/2005/8/layout/radial1"/>
    <dgm:cxn modelId="{20898F8C-2821-4C44-B7C4-3EA389C59F96}" type="presOf" srcId="{5B12D7D0-8BAE-4B7B-9DBF-95C61BF634AB}" destId="{05CA5A60-D197-4F0F-A724-C5C3C445F621}" srcOrd="1" destOrd="0" presId="urn:microsoft.com/office/officeart/2005/8/layout/radial1"/>
    <dgm:cxn modelId="{FB15DA8F-90B9-422B-91D7-3431BF946211}" type="presOf" srcId="{1F61621B-8E28-46DE-978D-23371D6900D8}" destId="{8FBB9C39-7A74-4E8B-9481-DF1D46135FF8}" srcOrd="1" destOrd="0" presId="urn:microsoft.com/office/officeart/2005/8/layout/radial1"/>
    <dgm:cxn modelId="{EEE9BB99-EC11-40BA-BE18-F7C3916E3E9E}" type="presOf" srcId="{5118C333-07F3-4179-BC46-525BDD5AAC90}" destId="{DE3E53AF-FBD5-42F8-9E46-7F1CE71DC4C9}" srcOrd="0" destOrd="0" presId="urn:microsoft.com/office/officeart/2005/8/layout/radial1"/>
    <dgm:cxn modelId="{DB0A6B9E-9683-4611-A828-B450BF295894}" type="presOf" srcId="{A7292B35-CF9D-46B8-AFD3-63B326F4E944}" destId="{5637BF5A-99B3-4866-A2AF-0A7F59877B26}" srcOrd="1" destOrd="0" presId="urn:microsoft.com/office/officeart/2005/8/layout/radial1"/>
    <dgm:cxn modelId="{D035849F-E6C4-45F0-8ECB-43D2EE647160}" srcId="{5BCF5A1D-E909-479F-A4B6-7EF821E87C49}" destId="{D6F356F0-6E10-4E39-9D42-7E76A3AD401B}" srcOrd="1" destOrd="0" parTransId="{76BE7F6D-4925-40ED-BF3D-6C2D580D5980}" sibTransId="{0A1B2670-64F7-46FA-B30A-CC77261F2E34}"/>
    <dgm:cxn modelId="{AF8E50A2-4B07-4EE4-BD26-42EB4CED0E0F}" type="presOf" srcId="{76BE7F6D-4925-40ED-BF3D-6C2D580D5980}" destId="{15598414-6F70-4820-B51E-A2251D2A5353}" srcOrd="1" destOrd="0" presId="urn:microsoft.com/office/officeart/2005/8/layout/radial1"/>
    <dgm:cxn modelId="{DC8DACA5-3CED-4A28-8ADC-B062F539FD20}" srcId="{5BCF5A1D-E909-479F-A4B6-7EF821E87C49}" destId="{D8718ACC-A69B-4C63-B4DA-17C4CA006889}" srcOrd="2" destOrd="0" parTransId="{1F61621B-8E28-46DE-978D-23371D6900D8}" sibTransId="{934AF41B-F9E8-4458-B464-15AA73ED2FAC}"/>
    <dgm:cxn modelId="{1D82D6AF-2F1B-4B24-9CC4-5CF3BAB76D28}" type="presOf" srcId="{CC070B9F-C710-4C35-B810-BF8338A62C8F}" destId="{FF0079F3-9DE2-4FC2-95B5-FE1B9E8A5B54}" srcOrd="0" destOrd="0" presId="urn:microsoft.com/office/officeart/2005/8/layout/radial1"/>
    <dgm:cxn modelId="{8EF22CC1-1319-407B-BD12-2659ABF56F32}" type="presOf" srcId="{EACBFDC1-2FA9-4F73-A16D-CE10838AD06C}" destId="{06344C24-2CB7-419C-A2DF-911183FD82AC}" srcOrd="0" destOrd="0" presId="urn:microsoft.com/office/officeart/2005/8/layout/radial1"/>
    <dgm:cxn modelId="{AF2385D2-BB44-449A-97E8-16375A9A1638}" type="presOf" srcId="{E8E323D5-CDFB-40A3-B8ED-52C4171C6334}" destId="{EDF488AD-1DFC-40A5-8B2B-93AE4E94D8DE}" srcOrd="1" destOrd="0" presId="urn:microsoft.com/office/officeart/2005/8/layout/radial1"/>
    <dgm:cxn modelId="{93774EDD-2E2F-4CEA-BBA3-78B2400727C5}" type="presOf" srcId="{D6F356F0-6E10-4E39-9D42-7E76A3AD401B}" destId="{808FD978-364F-43AF-BD1F-EC8FA9134041}" srcOrd="0" destOrd="0" presId="urn:microsoft.com/office/officeart/2005/8/layout/radial1"/>
    <dgm:cxn modelId="{0D83CFE9-D68C-4B1F-873E-04ED4CEE1B97}" type="presOf" srcId="{265D24F0-EBFA-4F4C-BF35-5E455873EB5C}" destId="{426AE378-2808-42DD-87D8-B5FBCC24C5C7}" srcOrd="1" destOrd="0" presId="urn:microsoft.com/office/officeart/2005/8/layout/radial1"/>
    <dgm:cxn modelId="{BB3E07EA-4C25-4B46-9486-DD9D2F2C3FBF}" type="presOf" srcId="{F7DECA49-5F10-40CB-98EA-EE746AE272EA}" destId="{9C8B3B92-53AB-4BFF-B93F-6ECE40527CDB}" srcOrd="0" destOrd="0" presId="urn:microsoft.com/office/officeart/2005/8/layout/radial1"/>
    <dgm:cxn modelId="{61F6D1FD-C411-4577-A4EE-2F43BB1EA381}" srcId="{5BCF5A1D-E909-479F-A4B6-7EF821E87C49}" destId="{EACBFDC1-2FA9-4F73-A16D-CE10838AD06C}" srcOrd="6" destOrd="0" parTransId="{E8E323D5-CDFB-40A3-B8ED-52C4171C6334}" sibTransId="{0BEE9F1E-C075-431F-928C-F870F7978B86}"/>
    <dgm:cxn modelId="{830585FF-B68A-40BE-BE06-AC08A36042D7}" srcId="{5BCF5A1D-E909-479F-A4B6-7EF821E87C49}" destId="{6902D15A-FC80-402A-A52C-B75AD331604C}" srcOrd="5" destOrd="0" parTransId="{A7292B35-CF9D-46B8-AFD3-63B326F4E944}" sibTransId="{E254D439-FD54-4830-8B98-21631A5565DC}"/>
    <dgm:cxn modelId="{645AD8B2-E268-4B0A-96D0-D18CC62A5E84}" type="presParOf" srcId="{A397A194-9EA7-4D6B-882B-4F07233699AE}" destId="{410782BD-F30E-4A8C-BEFA-8D667659A011}" srcOrd="0" destOrd="0" presId="urn:microsoft.com/office/officeart/2005/8/layout/radial1"/>
    <dgm:cxn modelId="{F79685BF-F35E-4ABF-8C71-FB5792D0EDE2}" type="presParOf" srcId="{A397A194-9EA7-4D6B-882B-4F07233699AE}" destId="{2C0CCDD2-A7C5-448C-986E-1AB0E42CFC89}" srcOrd="1" destOrd="0" presId="urn:microsoft.com/office/officeart/2005/8/layout/radial1"/>
    <dgm:cxn modelId="{685B70C6-D1D2-42BD-A114-4B198585AEAE}" type="presParOf" srcId="{2C0CCDD2-A7C5-448C-986E-1AB0E42CFC89}" destId="{86F5AFCD-FFF0-4793-A140-22ED45C64994}" srcOrd="0" destOrd="0" presId="urn:microsoft.com/office/officeart/2005/8/layout/radial1"/>
    <dgm:cxn modelId="{1EDED189-83AF-40FB-BA74-337CAF3A0276}" type="presParOf" srcId="{A397A194-9EA7-4D6B-882B-4F07233699AE}" destId="{DE3E53AF-FBD5-42F8-9E46-7F1CE71DC4C9}" srcOrd="2" destOrd="0" presId="urn:microsoft.com/office/officeart/2005/8/layout/radial1"/>
    <dgm:cxn modelId="{5EBD5474-273C-4C24-BFA0-37068BEDF119}" type="presParOf" srcId="{A397A194-9EA7-4D6B-882B-4F07233699AE}" destId="{30B16320-1FB6-4222-AA17-C8042F6112E0}" srcOrd="3" destOrd="0" presId="urn:microsoft.com/office/officeart/2005/8/layout/radial1"/>
    <dgm:cxn modelId="{4D8B8A6F-6379-4547-BABF-717FFA8BBD62}" type="presParOf" srcId="{30B16320-1FB6-4222-AA17-C8042F6112E0}" destId="{15598414-6F70-4820-B51E-A2251D2A5353}" srcOrd="0" destOrd="0" presId="urn:microsoft.com/office/officeart/2005/8/layout/radial1"/>
    <dgm:cxn modelId="{06496B5F-038F-4F7F-BFA0-AD0F09FC2408}" type="presParOf" srcId="{A397A194-9EA7-4D6B-882B-4F07233699AE}" destId="{808FD978-364F-43AF-BD1F-EC8FA9134041}" srcOrd="4" destOrd="0" presId="urn:microsoft.com/office/officeart/2005/8/layout/radial1"/>
    <dgm:cxn modelId="{B35F1460-BD3E-40F5-ADC5-D828ECEC341A}" type="presParOf" srcId="{A397A194-9EA7-4D6B-882B-4F07233699AE}" destId="{E10B6E65-AAF5-41B4-9F0B-16DCBABF75A3}" srcOrd="5" destOrd="0" presId="urn:microsoft.com/office/officeart/2005/8/layout/radial1"/>
    <dgm:cxn modelId="{1C3EBB69-B29D-460E-9D70-B428469858CF}" type="presParOf" srcId="{E10B6E65-AAF5-41B4-9F0B-16DCBABF75A3}" destId="{8FBB9C39-7A74-4E8B-9481-DF1D46135FF8}" srcOrd="0" destOrd="0" presId="urn:microsoft.com/office/officeart/2005/8/layout/radial1"/>
    <dgm:cxn modelId="{AA0CE9DC-BC9E-4F21-B11E-BD88D91F78E4}" type="presParOf" srcId="{A397A194-9EA7-4D6B-882B-4F07233699AE}" destId="{EAA2618A-7FDA-4F10-A6E0-F5743BB7CFFD}" srcOrd="6" destOrd="0" presId="urn:microsoft.com/office/officeart/2005/8/layout/radial1"/>
    <dgm:cxn modelId="{3202D50C-4758-43A7-8CA2-37B43E14618F}" type="presParOf" srcId="{A397A194-9EA7-4D6B-882B-4F07233699AE}" destId="{3823DC1F-A643-4B75-8946-6FCF216FEF64}" srcOrd="7" destOrd="0" presId="urn:microsoft.com/office/officeart/2005/8/layout/radial1"/>
    <dgm:cxn modelId="{3A9DE683-0774-4DCC-BAF1-D4C46AEA4F53}" type="presParOf" srcId="{3823DC1F-A643-4B75-8946-6FCF216FEF64}" destId="{05CA5A60-D197-4F0F-A724-C5C3C445F621}" srcOrd="0" destOrd="0" presId="urn:microsoft.com/office/officeart/2005/8/layout/radial1"/>
    <dgm:cxn modelId="{5C86286B-9C4C-4C95-A784-020D72E7934D}" type="presParOf" srcId="{A397A194-9EA7-4D6B-882B-4F07233699AE}" destId="{4410B188-AE9A-4589-9E70-0B5106299EC4}" srcOrd="8" destOrd="0" presId="urn:microsoft.com/office/officeart/2005/8/layout/radial1"/>
    <dgm:cxn modelId="{8806BD8B-D340-4C21-BAF8-787ABD7E3801}" type="presParOf" srcId="{A397A194-9EA7-4D6B-882B-4F07233699AE}" destId="{9C8B3B92-53AB-4BFF-B93F-6ECE40527CDB}" srcOrd="9" destOrd="0" presId="urn:microsoft.com/office/officeart/2005/8/layout/radial1"/>
    <dgm:cxn modelId="{9BCE1A74-E40E-4EFA-885B-2F30B2D7DFED}" type="presParOf" srcId="{9C8B3B92-53AB-4BFF-B93F-6ECE40527CDB}" destId="{6AD880EC-0F99-4D62-99EE-BB48FF3EC0CE}" srcOrd="0" destOrd="0" presId="urn:microsoft.com/office/officeart/2005/8/layout/radial1"/>
    <dgm:cxn modelId="{1A15918C-05D0-4965-93B9-EB131C336359}" type="presParOf" srcId="{A397A194-9EA7-4D6B-882B-4F07233699AE}" destId="{E171769F-F53F-4F00-857D-82D5EAECEE40}" srcOrd="10" destOrd="0" presId="urn:microsoft.com/office/officeart/2005/8/layout/radial1"/>
    <dgm:cxn modelId="{FBAF291B-C49B-4F03-9D7E-4E008EAB4DE3}" type="presParOf" srcId="{A397A194-9EA7-4D6B-882B-4F07233699AE}" destId="{71465C1A-B82E-465C-950F-BCDB3F5350AD}" srcOrd="11" destOrd="0" presId="urn:microsoft.com/office/officeart/2005/8/layout/radial1"/>
    <dgm:cxn modelId="{0AD88D65-95AC-4CB0-891B-F8071CD3BFB7}" type="presParOf" srcId="{71465C1A-B82E-465C-950F-BCDB3F5350AD}" destId="{5637BF5A-99B3-4866-A2AF-0A7F59877B26}" srcOrd="0" destOrd="0" presId="urn:microsoft.com/office/officeart/2005/8/layout/radial1"/>
    <dgm:cxn modelId="{6A432777-449B-4298-8F3C-4545AF99484A}" type="presParOf" srcId="{A397A194-9EA7-4D6B-882B-4F07233699AE}" destId="{97EBCB1D-B556-4712-8987-99E242C2D0FC}" srcOrd="12" destOrd="0" presId="urn:microsoft.com/office/officeart/2005/8/layout/radial1"/>
    <dgm:cxn modelId="{E3F9FF93-5C8B-4F22-B024-B8B666ADAADB}" type="presParOf" srcId="{A397A194-9EA7-4D6B-882B-4F07233699AE}" destId="{46D25F46-8C6A-4DDA-BE31-9E9071B19A64}" srcOrd="13" destOrd="0" presId="urn:microsoft.com/office/officeart/2005/8/layout/radial1"/>
    <dgm:cxn modelId="{146BF79D-42E6-4551-908A-8112250E1DDA}" type="presParOf" srcId="{46D25F46-8C6A-4DDA-BE31-9E9071B19A64}" destId="{EDF488AD-1DFC-40A5-8B2B-93AE4E94D8DE}" srcOrd="0" destOrd="0" presId="urn:microsoft.com/office/officeart/2005/8/layout/radial1"/>
    <dgm:cxn modelId="{82C54A52-DF38-43A2-BABF-02CEF15F6449}" type="presParOf" srcId="{A397A194-9EA7-4D6B-882B-4F07233699AE}" destId="{06344C24-2CB7-419C-A2DF-911183FD82AC}" srcOrd="14" destOrd="0" presId="urn:microsoft.com/office/officeart/2005/8/layout/radial1"/>
    <dgm:cxn modelId="{53CAD014-A3DD-4488-8E82-D60F69194980}" type="presParOf" srcId="{A397A194-9EA7-4D6B-882B-4F07233699AE}" destId="{A06E42AF-877B-4FBD-97E5-51DCD25DB334}" srcOrd="15" destOrd="0" presId="urn:microsoft.com/office/officeart/2005/8/layout/radial1"/>
    <dgm:cxn modelId="{5656694E-CCFE-4A93-9169-2671B2412E26}" type="presParOf" srcId="{A06E42AF-877B-4FBD-97E5-51DCD25DB334}" destId="{426AE378-2808-42DD-87D8-B5FBCC24C5C7}" srcOrd="0" destOrd="0" presId="urn:microsoft.com/office/officeart/2005/8/layout/radial1"/>
    <dgm:cxn modelId="{D9D32A24-A62B-4ABD-BBFE-71F460ECB26F}" type="presParOf" srcId="{A397A194-9EA7-4D6B-882B-4F07233699AE}" destId="{FF0079F3-9DE2-4FC2-95B5-FE1B9E8A5B54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782BD-F30E-4A8C-BEFA-8D667659A011}">
      <dsp:nvSpPr>
        <dsp:cNvPr id="0" name=""/>
        <dsp:cNvSpPr/>
      </dsp:nvSpPr>
      <dsp:spPr>
        <a:xfrm>
          <a:off x="3006235" y="2023749"/>
          <a:ext cx="1188429" cy="118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Location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Factors</a:t>
          </a:r>
          <a:endParaRPr kumimoji="0" lang="en-US" altLang="en-US" sz="17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180276" y="2197790"/>
        <a:ext cx="840347" cy="840347"/>
      </dsp:txXfrm>
    </dsp:sp>
    <dsp:sp modelId="{2C0CCDD2-A7C5-448C-986E-1AB0E42CFC89}">
      <dsp:nvSpPr>
        <dsp:cNvPr id="0" name=""/>
        <dsp:cNvSpPr/>
      </dsp:nvSpPr>
      <dsp:spPr>
        <a:xfrm rot="16200000">
          <a:off x="3183995" y="1592441"/>
          <a:ext cx="832909" cy="29707"/>
        </a:xfrm>
        <a:custGeom>
          <a:avLst/>
          <a:gdLst/>
          <a:ahLst/>
          <a:cxnLst/>
          <a:rect l="0" t="0" r="0" b="0"/>
          <a:pathLst>
            <a:path>
              <a:moveTo>
                <a:pt x="0" y="14853"/>
              </a:moveTo>
              <a:lnTo>
                <a:pt x="832909" y="148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500" kern="1200"/>
        </a:p>
      </dsp:txBody>
      <dsp:txXfrm>
        <a:off x="3579627" y="1586472"/>
        <a:ext cx="41645" cy="41645"/>
      </dsp:txXfrm>
    </dsp:sp>
    <dsp:sp modelId="{DE3E53AF-FBD5-42F8-9E46-7F1CE71DC4C9}">
      <dsp:nvSpPr>
        <dsp:cNvPr id="0" name=""/>
        <dsp:cNvSpPr/>
      </dsp:nvSpPr>
      <dsp:spPr>
        <a:xfrm>
          <a:off x="3006235" y="2410"/>
          <a:ext cx="1188429" cy="118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Resource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Materials</a:t>
          </a:r>
          <a:endParaRPr kumimoji="0" lang="en-US" altLang="en-US" sz="11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180276" y="176451"/>
        <a:ext cx="840347" cy="840347"/>
      </dsp:txXfrm>
    </dsp:sp>
    <dsp:sp modelId="{30B16320-1FB6-4222-AA17-C8042F6112E0}">
      <dsp:nvSpPr>
        <dsp:cNvPr id="0" name=""/>
        <dsp:cNvSpPr/>
      </dsp:nvSpPr>
      <dsp:spPr>
        <a:xfrm rot="18900000">
          <a:off x="3898646" y="1888459"/>
          <a:ext cx="832909" cy="29707"/>
        </a:xfrm>
        <a:custGeom>
          <a:avLst/>
          <a:gdLst/>
          <a:ahLst/>
          <a:cxnLst/>
          <a:rect l="0" t="0" r="0" b="0"/>
          <a:pathLst>
            <a:path>
              <a:moveTo>
                <a:pt x="0" y="14853"/>
              </a:moveTo>
              <a:lnTo>
                <a:pt x="832909" y="148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500" kern="1200"/>
        </a:p>
      </dsp:txBody>
      <dsp:txXfrm>
        <a:off x="4294278" y="1882490"/>
        <a:ext cx="41645" cy="41645"/>
      </dsp:txXfrm>
    </dsp:sp>
    <dsp:sp modelId="{808FD978-364F-43AF-BD1F-EC8FA9134041}">
      <dsp:nvSpPr>
        <dsp:cNvPr id="0" name=""/>
        <dsp:cNvSpPr/>
      </dsp:nvSpPr>
      <dsp:spPr>
        <a:xfrm>
          <a:off x="4435537" y="594446"/>
          <a:ext cx="1188429" cy="118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Markets</a:t>
          </a:r>
          <a:endParaRPr kumimoji="0" lang="en-US" altLang="en-US" sz="11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4609578" y="768487"/>
        <a:ext cx="840347" cy="840347"/>
      </dsp:txXfrm>
    </dsp:sp>
    <dsp:sp modelId="{E10B6E65-AAF5-41B4-9F0B-16DCBABF75A3}">
      <dsp:nvSpPr>
        <dsp:cNvPr id="0" name=""/>
        <dsp:cNvSpPr/>
      </dsp:nvSpPr>
      <dsp:spPr>
        <a:xfrm>
          <a:off x="4194664" y="2603110"/>
          <a:ext cx="832909" cy="29707"/>
        </a:xfrm>
        <a:custGeom>
          <a:avLst/>
          <a:gdLst/>
          <a:ahLst/>
          <a:cxnLst/>
          <a:rect l="0" t="0" r="0" b="0"/>
          <a:pathLst>
            <a:path>
              <a:moveTo>
                <a:pt x="0" y="14853"/>
              </a:moveTo>
              <a:lnTo>
                <a:pt x="832909" y="148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500" kern="1200"/>
        </a:p>
      </dsp:txBody>
      <dsp:txXfrm>
        <a:off x="4590296" y="2597141"/>
        <a:ext cx="41645" cy="41645"/>
      </dsp:txXfrm>
    </dsp:sp>
    <dsp:sp modelId="{EAA2618A-7FDA-4F10-A6E0-F5743BB7CFFD}">
      <dsp:nvSpPr>
        <dsp:cNvPr id="0" name=""/>
        <dsp:cNvSpPr/>
      </dsp:nvSpPr>
      <dsp:spPr>
        <a:xfrm>
          <a:off x="5027574" y="2023749"/>
          <a:ext cx="1188429" cy="118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Transport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Facilities</a:t>
          </a:r>
          <a:endParaRPr kumimoji="0" lang="en-US" altLang="en-US" sz="11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5201615" y="2197790"/>
        <a:ext cx="840347" cy="840347"/>
      </dsp:txXfrm>
    </dsp:sp>
    <dsp:sp modelId="{3823DC1F-A643-4B75-8946-6FCF216FEF64}">
      <dsp:nvSpPr>
        <dsp:cNvPr id="0" name=""/>
        <dsp:cNvSpPr/>
      </dsp:nvSpPr>
      <dsp:spPr>
        <a:xfrm rot="2700000">
          <a:off x="3898646" y="3317762"/>
          <a:ext cx="832909" cy="29707"/>
        </a:xfrm>
        <a:custGeom>
          <a:avLst/>
          <a:gdLst/>
          <a:ahLst/>
          <a:cxnLst/>
          <a:rect l="0" t="0" r="0" b="0"/>
          <a:pathLst>
            <a:path>
              <a:moveTo>
                <a:pt x="0" y="14853"/>
              </a:moveTo>
              <a:lnTo>
                <a:pt x="832909" y="148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500" kern="1200"/>
        </a:p>
      </dsp:txBody>
      <dsp:txXfrm>
        <a:off x="4294278" y="3311793"/>
        <a:ext cx="41645" cy="41645"/>
      </dsp:txXfrm>
    </dsp:sp>
    <dsp:sp modelId="{4410B188-AE9A-4589-9E70-0B5106299EC4}">
      <dsp:nvSpPr>
        <dsp:cNvPr id="0" name=""/>
        <dsp:cNvSpPr/>
      </dsp:nvSpPr>
      <dsp:spPr>
        <a:xfrm>
          <a:off x="4435537" y="3453052"/>
          <a:ext cx="1188429" cy="118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Labour</a:t>
          </a:r>
          <a:endParaRPr kumimoji="0" lang="en-US" altLang="en-US" sz="11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4609578" y="3627093"/>
        <a:ext cx="840347" cy="840347"/>
      </dsp:txXfrm>
    </dsp:sp>
    <dsp:sp modelId="{9C8B3B92-53AB-4BFF-B93F-6ECE40527CDB}">
      <dsp:nvSpPr>
        <dsp:cNvPr id="0" name=""/>
        <dsp:cNvSpPr/>
      </dsp:nvSpPr>
      <dsp:spPr>
        <a:xfrm rot="5400000">
          <a:off x="3183995" y="3613780"/>
          <a:ext cx="832909" cy="29707"/>
        </a:xfrm>
        <a:custGeom>
          <a:avLst/>
          <a:gdLst/>
          <a:ahLst/>
          <a:cxnLst/>
          <a:rect l="0" t="0" r="0" b="0"/>
          <a:pathLst>
            <a:path>
              <a:moveTo>
                <a:pt x="0" y="14853"/>
              </a:moveTo>
              <a:lnTo>
                <a:pt x="832909" y="148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500" kern="1200"/>
        </a:p>
      </dsp:txBody>
      <dsp:txXfrm>
        <a:off x="3579627" y="3607811"/>
        <a:ext cx="41645" cy="41645"/>
      </dsp:txXfrm>
    </dsp:sp>
    <dsp:sp modelId="{E171769F-F53F-4F00-857D-82D5EAECEE40}">
      <dsp:nvSpPr>
        <dsp:cNvPr id="0" name=""/>
        <dsp:cNvSpPr/>
      </dsp:nvSpPr>
      <dsp:spPr>
        <a:xfrm>
          <a:off x="3006235" y="4045089"/>
          <a:ext cx="1188429" cy="118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Services</a:t>
          </a:r>
          <a:endParaRPr kumimoji="0" lang="en-US" altLang="en-US" sz="11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180276" y="4219130"/>
        <a:ext cx="840347" cy="840347"/>
      </dsp:txXfrm>
    </dsp:sp>
    <dsp:sp modelId="{71465C1A-B82E-465C-950F-BCDB3F5350AD}">
      <dsp:nvSpPr>
        <dsp:cNvPr id="0" name=""/>
        <dsp:cNvSpPr/>
      </dsp:nvSpPr>
      <dsp:spPr>
        <a:xfrm rot="8100000">
          <a:off x="2469343" y="3317762"/>
          <a:ext cx="832909" cy="29707"/>
        </a:xfrm>
        <a:custGeom>
          <a:avLst/>
          <a:gdLst/>
          <a:ahLst/>
          <a:cxnLst/>
          <a:rect l="0" t="0" r="0" b="0"/>
          <a:pathLst>
            <a:path>
              <a:moveTo>
                <a:pt x="0" y="14853"/>
              </a:moveTo>
              <a:lnTo>
                <a:pt x="832909" y="148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500" kern="1200"/>
        </a:p>
      </dsp:txBody>
      <dsp:txXfrm rot="10800000">
        <a:off x="2864975" y="3311793"/>
        <a:ext cx="41645" cy="41645"/>
      </dsp:txXfrm>
    </dsp:sp>
    <dsp:sp modelId="{97EBCB1D-B556-4712-8987-99E242C2D0FC}">
      <dsp:nvSpPr>
        <dsp:cNvPr id="0" name=""/>
        <dsp:cNvSpPr/>
      </dsp:nvSpPr>
      <dsp:spPr>
        <a:xfrm>
          <a:off x="1576932" y="3453052"/>
          <a:ext cx="1188429" cy="118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Capital</a:t>
          </a:r>
          <a:endParaRPr kumimoji="0" lang="en-US" altLang="en-US" sz="11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750973" y="3627093"/>
        <a:ext cx="840347" cy="840347"/>
      </dsp:txXfrm>
    </dsp:sp>
    <dsp:sp modelId="{46D25F46-8C6A-4DDA-BE31-9E9071B19A64}">
      <dsp:nvSpPr>
        <dsp:cNvPr id="0" name=""/>
        <dsp:cNvSpPr/>
      </dsp:nvSpPr>
      <dsp:spPr>
        <a:xfrm rot="10800000">
          <a:off x="2173325" y="2603110"/>
          <a:ext cx="832909" cy="29707"/>
        </a:xfrm>
        <a:custGeom>
          <a:avLst/>
          <a:gdLst/>
          <a:ahLst/>
          <a:cxnLst/>
          <a:rect l="0" t="0" r="0" b="0"/>
          <a:pathLst>
            <a:path>
              <a:moveTo>
                <a:pt x="0" y="14853"/>
              </a:moveTo>
              <a:lnTo>
                <a:pt x="832909" y="148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500" kern="1200"/>
        </a:p>
      </dsp:txBody>
      <dsp:txXfrm rot="10800000">
        <a:off x="2568957" y="2597141"/>
        <a:ext cx="41645" cy="41645"/>
      </dsp:txXfrm>
    </dsp:sp>
    <dsp:sp modelId="{06344C24-2CB7-419C-A2DF-911183FD82AC}">
      <dsp:nvSpPr>
        <dsp:cNvPr id="0" name=""/>
        <dsp:cNvSpPr/>
      </dsp:nvSpPr>
      <dsp:spPr>
        <a:xfrm>
          <a:off x="984895" y="2023749"/>
          <a:ext cx="1188429" cy="118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Government/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EU Policy</a:t>
          </a:r>
          <a:endParaRPr kumimoji="0" lang="en-US" altLang="en-US" sz="11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158936" y="2197790"/>
        <a:ext cx="840347" cy="840347"/>
      </dsp:txXfrm>
    </dsp:sp>
    <dsp:sp modelId="{A06E42AF-877B-4FBD-97E5-51DCD25DB334}">
      <dsp:nvSpPr>
        <dsp:cNvPr id="0" name=""/>
        <dsp:cNvSpPr/>
      </dsp:nvSpPr>
      <dsp:spPr>
        <a:xfrm rot="13500000">
          <a:off x="2469343" y="1888459"/>
          <a:ext cx="832909" cy="29707"/>
        </a:xfrm>
        <a:custGeom>
          <a:avLst/>
          <a:gdLst/>
          <a:ahLst/>
          <a:cxnLst/>
          <a:rect l="0" t="0" r="0" b="0"/>
          <a:pathLst>
            <a:path>
              <a:moveTo>
                <a:pt x="0" y="14853"/>
              </a:moveTo>
              <a:lnTo>
                <a:pt x="832909" y="148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500" kern="1200"/>
        </a:p>
      </dsp:txBody>
      <dsp:txXfrm rot="10800000">
        <a:off x="2864975" y="1882490"/>
        <a:ext cx="41645" cy="41645"/>
      </dsp:txXfrm>
    </dsp:sp>
    <dsp:sp modelId="{FF0079F3-9DE2-4FC2-95B5-FE1B9E8A5B54}">
      <dsp:nvSpPr>
        <dsp:cNvPr id="0" name=""/>
        <dsp:cNvSpPr/>
      </dsp:nvSpPr>
      <dsp:spPr>
        <a:xfrm>
          <a:off x="1576932" y="594446"/>
          <a:ext cx="1188429" cy="118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Preferred place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Of the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GB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Owner</a:t>
          </a:r>
          <a:endParaRPr kumimoji="0" lang="en-US" altLang="en-US" sz="11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750973" y="768487"/>
        <a:ext cx="840347" cy="840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135F-5FDC-4EFC-BBC0-1B71D4A16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E1AFD-4BD4-468B-9FB2-11F98FE2D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2E4EF-0135-48FF-97FD-878B7CE7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944E-A9C9-4EBA-B4B2-66B144975721}" type="datetimeFigureOut">
              <a:rPr lang="en-IE" smtClean="0"/>
              <a:t>11/3/2021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EE59-C436-40DA-A280-4840BF7B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B860-F839-4B67-8954-80872360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737-0AA0-4E80-93E6-A7E92563C4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303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F9BF-4789-4430-8E0E-32DA6DB7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CEF9E-8008-4F4F-A851-C4E51C452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4A72-4E90-4552-869E-334A3DB3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944E-A9C9-4EBA-B4B2-66B144975721}" type="datetimeFigureOut">
              <a:rPr lang="en-IE" smtClean="0"/>
              <a:t>11/3/2021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0B8F2-4DEC-4988-9899-8FCBDD82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A8E4F-E223-406B-9594-96ABAA54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737-0AA0-4E80-93E6-A7E92563C4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482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6FFEA-8320-46AB-B669-96E371DA5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E0FF6-5436-4C4F-BC8B-03A8C5F24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01254-C070-4FDD-BC2B-D4C5975B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944E-A9C9-4EBA-B4B2-66B144975721}" type="datetimeFigureOut">
              <a:rPr lang="en-IE" smtClean="0"/>
              <a:t>11/3/2021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E6F9-2B62-4121-B7DF-30097A61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4A9E0-20AD-491C-8BCF-DF765DB4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737-0AA0-4E80-93E6-A7E92563C4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2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5DAA-137E-4169-B592-16F3E34D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300D-6A6E-4DE8-90B5-1EBC17BD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7E12B-EAE7-45F1-944A-688C5874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944E-A9C9-4EBA-B4B2-66B144975721}" type="datetimeFigureOut">
              <a:rPr lang="en-IE" smtClean="0"/>
              <a:t>11/3/2021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71D6-BC2F-4B1F-A194-5DE80F88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287CB-C628-4059-8503-9D5F9DF1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737-0AA0-4E80-93E6-A7E92563C4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836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D8E8-CEEF-4F7C-99C0-4DFB0F8D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EC416-4F84-408E-8E4A-9D37B580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6284-1F51-4660-AFE1-14358FA3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944E-A9C9-4EBA-B4B2-66B144975721}" type="datetimeFigureOut">
              <a:rPr lang="en-IE" smtClean="0"/>
              <a:t>11/3/2021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E3188-F03A-472B-A6CE-53ECFA3A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3C9A-770E-4F6A-9F41-FDEE7C76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737-0AA0-4E80-93E6-A7E92563C4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494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70D9-FA00-4B65-9B7A-071900EE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31AC-440E-43BD-8B4F-04487AF3C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9DE8B-9995-4037-9858-7DC4F658D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6A852-7E48-46D7-8186-62DEAA5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944E-A9C9-4EBA-B4B2-66B144975721}" type="datetimeFigureOut">
              <a:rPr lang="en-IE" smtClean="0"/>
              <a:t>11/3/2021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5D42C-114A-48EB-8356-AA6AADE3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E0896-B74E-465B-A86A-4489BE94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737-0AA0-4E80-93E6-A7E92563C4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806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F159-EE41-4022-A252-08EB5736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556DB-9FA6-4E08-8228-B91D915F8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1467E-2FCF-4315-94C0-BD73B7B63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C0B6-1C16-4930-8989-660F3216D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6ABFF-D4BC-457B-AFA3-921763102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C89E7-87B0-4B8A-A082-94DE79B5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944E-A9C9-4EBA-B4B2-66B144975721}" type="datetimeFigureOut">
              <a:rPr lang="en-IE" smtClean="0"/>
              <a:t>11/3/2021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2215C-02FB-49F8-951B-1E10C8C5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C3D97-9A3A-4677-8125-E6B7D557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737-0AA0-4E80-93E6-A7E92563C4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144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6FB1-12C7-41C2-AA9B-49857114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E13FB-C2D7-41A8-87FE-A911E407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944E-A9C9-4EBA-B4B2-66B144975721}" type="datetimeFigureOut">
              <a:rPr lang="en-IE" smtClean="0"/>
              <a:t>11/3/2021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8A024-A87B-49A6-83C8-FE2B4E88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0DD4E-09D5-4C16-9157-F868A177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737-0AA0-4E80-93E6-A7E92563C4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749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17A3A-E1BE-4407-A098-2227E3C1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944E-A9C9-4EBA-B4B2-66B144975721}" type="datetimeFigureOut">
              <a:rPr lang="en-IE" smtClean="0"/>
              <a:t>11/3/2021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0B605-88C6-4196-B279-7305628B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19637-ADC7-4CE1-AC96-C69924DD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737-0AA0-4E80-93E6-A7E92563C4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192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222B-2A46-4383-B8B5-5D690B59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5FCA2-C01C-4C2F-921F-656096F50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933BB-1F35-4B5C-ADB0-2FEEE4B0F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70131-9AE4-4C3A-958D-B0245EB7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944E-A9C9-4EBA-B4B2-66B144975721}" type="datetimeFigureOut">
              <a:rPr lang="en-IE" smtClean="0"/>
              <a:t>11/3/2021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9463C-F67E-442D-A605-44C4A039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52715-29DA-4228-A0DB-81E9EBC4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737-0AA0-4E80-93E6-A7E92563C4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396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FAB2-274E-4D4A-A149-D7798849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A0A0F-FD1A-49A3-9925-18AF054AA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15890-DC24-47EB-9823-8DDA1CB6A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74187-9321-4809-AB11-8BF4CE77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944E-A9C9-4EBA-B4B2-66B144975721}" type="datetimeFigureOut">
              <a:rPr lang="en-IE" smtClean="0"/>
              <a:t>11/3/2021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D135E-9FB8-4DD1-90BE-A9A1806A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F361F-C57B-4385-8261-449AE472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3737-0AA0-4E80-93E6-A7E92563C4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373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0A99D-F879-4632-8589-F1DF10B2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A8A25-B55E-4173-898F-BE078B278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45CC1-9E84-48AF-9D54-33CF60844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944E-A9C9-4EBA-B4B2-66B144975721}" type="datetimeFigureOut">
              <a:rPr lang="en-IE" smtClean="0"/>
              <a:t>11/3/2021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CF3C9-7FD5-421D-A511-B7A6E3034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8456-9670-48E5-BAE6-210A6428D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03737-0AA0-4E80-93E6-A7E92563C4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41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2641-4812-459C-B17B-0842A79B3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Where do I build my factory?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9747-6E5B-405A-BC00-A7F045740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Factors influencing the location of industry.</a:t>
            </a:r>
          </a:p>
        </p:txBody>
      </p:sp>
    </p:spTree>
    <p:extLst>
      <p:ext uri="{BB962C8B-B14F-4D97-AF65-F5344CB8AC3E}">
        <p14:creationId xmlns:p14="http://schemas.microsoft.com/office/powerpoint/2010/main" val="128068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8693-106C-4980-A6F4-D1B478B1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116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How do these things influence where factories are built?</a:t>
            </a:r>
            <a:endParaRPr lang="en-I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4AD5D-DA61-462A-9406-487E8FE7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242"/>
            <a:ext cx="10515600" cy="517772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 dirty="0">
                <a:solidFill>
                  <a:srgbClr val="FF0000"/>
                </a:solidFill>
              </a:rPr>
              <a:t>8. Preferences of Business person/local communities:</a:t>
            </a:r>
            <a:r>
              <a:rPr lang="en-GB" altLang="en-US" sz="28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 dirty="0"/>
              <a:t>Some people may set up a factory in an area where they like or were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 dirty="0"/>
              <a:t>they come from.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 dirty="0"/>
              <a:t>Local people often are happy when companies set up in their area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 dirty="0"/>
              <a:t>because it provides jobs.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 dirty="0"/>
              <a:t>However, other people may not want factories because it increases the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 dirty="0"/>
              <a:t>traffic and the number of trucks on the road. It may also cause noise,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 dirty="0"/>
              <a:t>visual, and air pollution.</a:t>
            </a:r>
            <a:endParaRPr lang="en-US" altLang="en-US" sz="280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58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5E4B-14F3-4FDC-BE6A-02FD2A23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GB" altLang="en-US" sz="4400" dirty="0"/>
              <a:t>What do you need to think about?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D962-B6E8-4C7E-A6E9-19A8C9B85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388746"/>
          </a:xfrm>
        </p:spPr>
        <p:txBody>
          <a:bodyPr/>
          <a:lstStyle/>
          <a:p>
            <a:endParaRPr lang="en-IE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4070527-A78B-462C-B495-05D34EF4430E}"/>
              </a:ext>
            </a:extLst>
          </p:cNvPr>
          <p:cNvGraphicFramePr/>
          <p:nvPr/>
        </p:nvGraphicFramePr>
        <p:xfrm>
          <a:off x="1957388" y="1171852"/>
          <a:ext cx="7200900" cy="523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22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3534-B5A2-4991-A3C2-34C2E6A7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How do these things influence where factories are built?</a:t>
            </a:r>
            <a:endParaRPr lang="en-I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CF90-316A-45E8-99BC-979FF9775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19"/>
            <a:ext cx="10515600" cy="5031744"/>
          </a:xfrm>
        </p:spPr>
        <p:txBody>
          <a:bodyPr>
            <a:normAutofit fontScale="85000" lnSpcReduction="20000"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GB" altLang="en-US" sz="2800" b="1" dirty="0">
                <a:solidFill>
                  <a:srgbClr val="FF0000"/>
                </a:solidFill>
              </a:rPr>
              <a:t>Resource Materials:</a:t>
            </a:r>
            <a:r>
              <a:rPr lang="en-GB" altLang="en-US" sz="2800" dirty="0"/>
              <a:t> These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/>
              <a:t>are the raw materials or semi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/>
              <a:t>finished products that the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/>
              <a:t>factory needs to make things.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GB" altLang="en-US" sz="2800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/>
              <a:t>If the resource materials are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/>
              <a:t>big and heavy, the factory will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/>
              <a:t>need to be built close to the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/>
              <a:t>resource materials.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GB" altLang="en-US" sz="2800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/>
              <a:t>If not it would be too difficult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/>
              <a:t>and expensive to move the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/>
              <a:t>resource materials to the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/>
              <a:t>factory.</a:t>
            </a:r>
          </a:p>
          <a:p>
            <a:endParaRPr lang="en-IE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3A07F4B-6D69-4826-86F5-2B92793B8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18496" y="994300"/>
            <a:ext cx="4360862" cy="2500313"/>
          </a:xfrm>
          <a:prstGeom prst="rect">
            <a:avLst/>
          </a:prstGeom>
          <a:noFill/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FE24A588-6DD7-4565-B00B-5EF71195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0752" y="3622782"/>
            <a:ext cx="4321175" cy="2705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919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21DD-4641-4C5B-A31C-8DB15CC6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/>
          </a:bodyPr>
          <a:lstStyle/>
          <a:p>
            <a:r>
              <a:rPr lang="en-GB" altLang="en-US" sz="2800" dirty="0">
                <a:solidFill>
                  <a:srgbClr val="FF0000"/>
                </a:solidFill>
              </a:rPr>
              <a:t>How do these things influence where factories are built?</a:t>
            </a:r>
            <a:endParaRPr lang="en-I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BDCC-C6AA-49D7-8286-0E1848E78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buFontTx/>
              <a:buNone/>
            </a:pPr>
            <a:r>
              <a:rPr lang="en-GB" altLang="en-US" sz="2800" dirty="0">
                <a:solidFill>
                  <a:srgbClr val="FF0000"/>
                </a:solidFill>
              </a:rPr>
              <a:t>2. Markets:</a:t>
            </a:r>
            <a:r>
              <a:rPr lang="en-GB" altLang="en-US" sz="2800" dirty="0"/>
              <a:t> Access to markets means being close to the places where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sz="2800" dirty="0"/>
              <a:t>you are going to sell your products and the customers who are going to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sz="2800" dirty="0"/>
              <a:t>buy them. The closer you are the less transport costs you will have to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sz="2800" dirty="0"/>
              <a:t>pay to distribute your goods. Therefore you can do it faster and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sz="2800" dirty="0"/>
              <a:t>cheaper.</a:t>
            </a:r>
          </a:p>
          <a:p>
            <a:pPr marL="609600" indent="-609600" eaLnBrk="1" hangingPunct="1">
              <a:buFontTx/>
              <a:buNone/>
            </a:pPr>
            <a:endParaRPr lang="en-GB" altLang="en-US" sz="2800" dirty="0"/>
          </a:p>
          <a:p>
            <a:pPr marL="609600" indent="-609600" eaLnBrk="1" hangingPunct="1">
              <a:buFontTx/>
              <a:buNone/>
            </a:pPr>
            <a:r>
              <a:rPr lang="en-GB" altLang="en-US" sz="2800" dirty="0">
                <a:solidFill>
                  <a:srgbClr val="FF0000"/>
                </a:solidFill>
              </a:rPr>
              <a:t>3. Transport Facilities:</a:t>
            </a:r>
            <a:r>
              <a:rPr lang="en-GB" altLang="en-US" sz="2800" dirty="0"/>
              <a:t> All factories need to transport their finished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sz="2800" dirty="0"/>
              <a:t>products to their customers. If the products are to be sold in the same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sz="2800" dirty="0"/>
              <a:t>country then good road or rail transport is required. If the company is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sz="2800" dirty="0"/>
              <a:t>exporting their products they will need to be close to the airport or a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sz="2800" dirty="0"/>
              <a:t>port.</a:t>
            </a:r>
          </a:p>
          <a:p>
            <a:pPr marL="609600" indent="-609600" eaLnBrk="1" hangingPunct="1">
              <a:buFontTx/>
              <a:buNone/>
            </a:pPr>
            <a:endParaRPr lang="en-GB" altLang="en-US" sz="28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321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4" descr="roads">
            <a:extLst>
              <a:ext uri="{FF2B5EF4-FFF2-40B4-BE49-F238E27FC236}">
                <a16:creationId xmlns:a16="http://schemas.microsoft.com/office/drawing/2014/main" id="{851CC4CC-74FC-45C7-87BC-BF6941809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r="16206" b="-1"/>
          <a:stretch/>
        </p:blipFill>
        <p:spPr>
          <a:xfrm>
            <a:off x="313638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  <a:noFill/>
        </p:spPr>
      </p:pic>
      <p:pic>
        <p:nvPicPr>
          <p:cNvPr id="5" name="Picture 10" descr="aircargo">
            <a:extLst>
              <a:ext uri="{FF2B5EF4-FFF2-40B4-BE49-F238E27FC236}">
                <a16:creationId xmlns:a16="http://schemas.microsoft.com/office/drawing/2014/main" id="{BC2E79D6-1A91-454B-A9DB-F39FCB651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87" r="-2" b="-2"/>
          <a:stretch/>
        </p:blipFill>
        <p:spPr>
          <a:xfrm>
            <a:off x="7381690" y="3456433"/>
            <a:ext cx="4810310" cy="3401568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  <a:noFill/>
        </p:spPr>
      </p:pic>
      <p:pic>
        <p:nvPicPr>
          <p:cNvPr id="7" name="Picture 12" descr="shipping">
            <a:extLst>
              <a:ext uri="{FF2B5EF4-FFF2-40B4-BE49-F238E27FC236}">
                <a16:creationId xmlns:a16="http://schemas.microsoft.com/office/drawing/2014/main" id="{0E90C727-5B4C-4CA5-9EFB-35FF7BFBC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r="1527" b="-1"/>
          <a:stretch/>
        </p:blipFill>
        <p:spPr>
          <a:xfrm>
            <a:off x="3189428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  <a:noFill/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A3A96-D4AE-4F80-842F-DE17685B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2807208" cy="1325563"/>
          </a:xfrm>
        </p:spPr>
        <p:txBody>
          <a:bodyPr>
            <a:normAutofit/>
          </a:bodyPr>
          <a:lstStyle/>
          <a:p>
            <a:r>
              <a:rPr lang="en-GB" altLang="en-US" sz="2800"/>
              <a:t>How are Goods Transported?</a:t>
            </a:r>
            <a:endParaRPr lang="en-IE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2C6F-AEA8-454F-9DCA-659C4352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258568"/>
            <a:ext cx="2807208" cy="3922776"/>
          </a:xfrm>
        </p:spPr>
        <p:txBody>
          <a:bodyPr>
            <a:normAutofit/>
          </a:bodyPr>
          <a:lstStyle/>
          <a:p>
            <a:r>
              <a:rPr lang="en-IE" sz="1700" dirty="0"/>
              <a:t>Transport is one of the biggest costs an industry has. Therefore it will locate as near as possible to  a good road network that will connect it to other transport routes and /or its market.</a:t>
            </a:r>
          </a:p>
          <a:p>
            <a:r>
              <a:rPr lang="en-IE" sz="1700" dirty="0"/>
              <a:t>That is why industries locate on the edges of towns or cities near motorways.</a:t>
            </a:r>
          </a:p>
          <a:p>
            <a:endParaRPr lang="en-IE" sz="1700" dirty="0"/>
          </a:p>
        </p:txBody>
      </p:sp>
      <p:pic>
        <p:nvPicPr>
          <p:cNvPr id="6" name="Picture 11" descr="railway">
            <a:extLst>
              <a:ext uri="{FF2B5EF4-FFF2-40B4-BE49-F238E27FC236}">
                <a16:creationId xmlns:a16="http://schemas.microsoft.com/office/drawing/2014/main" id="{F12D2B0C-D2D1-4C49-B5CF-58D49BE59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12" r="-1" b="11379"/>
          <a:stretch/>
        </p:blipFill>
        <p:spPr>
          <a:xfrm>
            <a:off x="7404372" y="10"/>
            <a:ext cx="4787628" cy="3401558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423958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actoryworker">
            <a:extLst>
              <a:ext uri="{FF2B5EF4-FFF2-40B4-BE49-F238E27FC236}">
                <a16:creationId xmlns:a16="http://schemas.microsoft.com/office/drawing/2014/main" id="{1FC6664A-159F-4259-A9E0-3A7F08435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8" r="29181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0FD8A-CAB5-485E-97F0-C13C2298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219075"/>
            <a:ext cx="4803636" cy="1190625"/>
          </a:xfrm>
        </p:spPr>
        <p:txBody>
          <a:bodyPr>
            <a:normAutofit/>
          </a:bodyPr>
          <a:lstStyle/>
          <a:p>
            <a:r>
              <a:rPr lang="en-GB" altLang="en-US" sz="2800" dirty="0">
                <a:solidFill>
                  <a:srgbClr val="000000"/>
                </a:solidFill>
              </a:rPr>
              <a:t>How do these things influence where factories are built?</a:t>
            </a:r>
            <a:endParaRPr lang="en-IE" sz="280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2094A-2AD8-4EFF-8364-A3E53338B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409700"/>
            <a:ext cx="4619624" cy="5105400"/>
          </a:xfrm>
        </p:spPr>
        <p:txBody>
          <a:bodyPr anchor="ctr">
            <a:normAutofit lnSpcReduction="10000"/>
          </a:bodyPr>
          <a:lstStyle/>
          <a:p>
            <a:pPr marL="609600" indent="-609600" eaLnBrk="1" hangingPunct="1">
              <a:buFontTx/>
              <a:buNone/>
            </a:pPr>
            <a:r>
              <a:rPr lang="en-GB" altLang="en-US" sz="1800" b="1" dirty="0">
                <a:solidFill>
                  <a:srgbClr val="000000"/>
                </a:solidFill>
              </a:rPr>
              <a:t>4. Labour:</a:t>
            </a:r>
            <a:r>
              <a:rPr lang="en-GB" altLang="en-US" sz="1800" dirty="0">
                <a:solidFill>
                  <a:srgbClr val="000000"/>
                </a:solidFill>
              </a:rPr>
              <a:t> Labour means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</a:rPr>
              <a:t>the workforce. </a:t>
            </a:r>
          </a:p>
          <a:p>
            <a:pPr marL="609600" indent="-609600" eaLnBrk="1" hangingPunct="1">
              <a:buFontTx/>
              <a:buNone/>
            </a:pPr>
            <a:endParaRPr lang="en-GB" altLang="en-US" sz="1800" dirty="0">
              <a:solidFill>
                <a:srgbClr val="0000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</a:rPr>
              <a:t>All factories need workers and so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</a:rPr>
              <a:t>the factory must be built where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</a:rPr>
              <a:t>there are enough workers.</a:t>
            </a:r>
          </a:p>
          <a:p>
            <a:pPr marL="609600" indent="-609600" eaLnBrk="1" hangingPunct="1">
              <a:buFontTx/>
              <a:buNone/>
            </a:pPr>
            <a:endParaRPr lang="en-GB" altLang="en-US" sz="1800" dirty="0">
              <a:solidFill>
                <a:srgbClr val="0000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</a:rPr>
              <a:t>Some factories require low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</a:rPr>
              <a:t>skilled workers. </a:t>
            </a:r>
          </a:p>
          <a:p>
            <a:pPr marL="609600" indent="-609600" eaLnBrk="1" hangingPunct="1">
              <a:buFontTx/>
              <a:buNone/>
            </a:pPr>
            <a:endParaRPr lang="en-GB" altLang="en-US" sz="1800" dirty="0">
              <a:solidFill>
                <a:srgbClr val="0000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</a:rPr>
              <a:t>Other companies may require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</a:rPr>
              <a:t>highly skilled university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</a:rPr>
              <a:t>graduates to work in their</a:t>
            </a:r>
          </a:p>
          <a:p>
            <a:pPr marL="609600" indent="-609600" eaLnBrk="1" hangingPunct="1"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</a:rPr>
              <a:t>factories. For example, apple.</a:t>
            </a:r>
          </a:p>
          <a:p>
            <a:endParaRPr lang="en-IE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7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C1D5-A192-4AF8-B0AF-17BFD7EC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/>
          </a:bodyPr>
          <a:lstStyle/>
          <a:p>
            <a:r>
              <a:rPr lang="en-GB" altLang="en-US" sz="2800" dirty="0">
                <a:solidFill>
                  <a:srgbClr val="FF0000"/>
                </a:solidFill>
              </a:rPr>
              <a:t>How do these things influence where factories are built?</a:t>
            </a:r>
            <a:endParaRPr lang="en-I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25F7-8726-4C11-8195-C8EEDB881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8"/>
            <a:ext cx="10515600" cy="5173785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GB" altLang="en-US" sz="2400" b="1" dirty="0">
                <a:solidFill>
                  <a:srgbClr val="FF0000"/>
                </a:solidFill>
              </a:rPr>
              <a:t>5. Services:</a:t>
            </a:r>
            <a:r>
              <a:rPr lang="en-GB" altLang="en-US" sz="2400" dirty="0"/>
              <a:t> Services means having things like electricity, water, sewage</a:t>
            </a:r>
          </a:p>
          <a:p>
            <a:pPr marL="533400" indent="-533400" eaLnBrk="1" hangingPunct="1">
              <a:buFontTx/>
              <a:buNone/>
            </a:pPr>
            <a:r>
              <a:rPr lang="en-GB" altLang="en-US" sz="2400" dirty="0"/>
              <a:t>treatment, telephone, and broadband internet access. Most companies need</a:t>
            </a:r>
          </a:p>
          <a:p>
            <a:pPr marL="533400" indent="-533400" eaLnBrk="1" hangingPunct="1">
              <a:buFontTx/>
              <a:buNone/>
            </a:pPr>
            <a:r>
              <a:rPr lang="en-GB" altLang="en-US" sz="2400" dirty="0"/>
              <a:t>good quality services and so they set up only were these things are available.</a:t>
            </a:r>
          </a:p>
          <a:p>
            <a:pPr marL="533400" indent="-533400" eaLnBrk="1" hangingPunct="1">
              <a:buFontTx/>
              <a:buNone/>
            </a:pPr>
            <a:endParaRPr lang="en-GB" altLang="en-US" sz="2800" dirty="0"/>
          </a:p>
          <a:p>
            <a:endParaRPr lang="en-IE" dirty="0"/>
          </a:p>
        </p:txBody>
      </p:sp>
      <p:pic>
        <p:nvPicPr>
          <p:cNvPr id="4" name="Picture 5" descr="electricity">
            <a:extLst>
              <a:ext uri="{FF2B5EF4-FFF2-40B4-BE49-F238E27FC236}">
                <a16:creationId xmlns:a16="http://schemas.microsoft.com/office/drawing/2014/main" id="{98A4298F-BE32-4ED2-BF68-EAF8B5A3A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3573463"/>
            <a:ext cx="2160587" cy="1963737"/>
          </a:xfrm>
          <a:prstGeom prst="rect">
            <a:avLst/>
          </a:prstGeom>
          <a:noFill/>
        </p:spPr>
      </p:pic>
      <p:pic>
        <p:nvPicPr>
          <p:cNvPr id="5" name="Picture 7" descr="Office_Worker">
            <a:extLst>
              <a:ext uri="{FF2B5EF4-FFF2-40B4-BE49-F238E27FC236}">
                <a16:creationId xmlns:a16="http://schemas.microsoft.com/office/drawing/2014/main" id="{84CB5723-ADD2-435B-BE5D-6A718C207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508500"/>
            <a:ext cx="1871663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water treatment">
            <a:extLst>
              <a:ext uri="{FF2B5EF4-FFF2-40B4-BE49-F238E27FC236}">
                <a16:creationId xmlns:a16="http://schemas.microsoft.com/office/drawing/2014/main" id="{1E80EF20-C511-4E2E-ABDC-18E97A203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533" y="3263709"/>
            <a:ext cx="244792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Internet-Access">
            <a:extLst>
              <a:ext uri="{FF2B5EF4-FFF2-40B4-BE49-F238E27FC236}">
                <a16:creationId xmlns:a16="http://schemas.microsoft.com/office/drawing/2014/main" id="{F9970733-868C-4AB0-9E58-A3EFAD292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826" y="3530441"/>
            <a:ext cx="180975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56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7126-B83D-435A-AA49-E3F979C5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991"/>
            <a:ext cx="10515600" cy="766091"/>
          </a:xfrm>
        </p:spPr>
        <p:txBody>
          <a:bodyPr>
            <a:normAutofit/>
          </a:bodyPr>
          <a:lstStyle/>
          <a:p>
            <a:r>
              <a:rPr lang="en-GB" altLang="en-US" sz="2800" dirty="0">
                <a:solidFill>
                  <a:srgbClr val="FF0000"/>
                </a:solidFill>
              </a:rPr>
              <a:t>How do these things influence where factories are built?</a:t>
            </a:r>
            <a:endParaRPr lang="en-I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703B9-B355-4D86-95A8-C8BB9E9F5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GB" altLang="en-US" sz="2800" dirty="0">
                <a:solidFill>
                  <a:srgbClr val="FF0000"/>
                </a:solidFill>
              </a:rPr>
              <a:t>6. Capital:</a:t>
            </a:r>
            <a:r>
              <a:rPr lang="en-GB" altLang="en-US" sz="2800" dirty="0"/>
              <a:t> Capital means the money the company needs to set up</a:t>
            </a:r>
          </a:p>
          <a:p>
            <a:pPr marL="457200" indent="-457200" eaLnBrk="1" hangingPunct="1">
              <a:buFontTx/>
              <a:buNone/>
            </a:pPr>
            <a:r>
              <a:rPr lang="en-GB" altLang="en-US" sz="2800" dirty="0"/>
              <a:t>their factory. They may need to get investment from banks to help with</a:t>
            </a:r>
          </a:p>
          <a:p>
            <a:pPr marL="457200" indent="-457200" eaLnBrk="1" hangingPunct="1">
              <a:buFontTx/>
              <a:buNone/>
            </a:pPr>
            <a:r>
              <a:rPr lang="en-GB" altLang="en-US" sz="2800" dirty="0"/>
              <a:t>these costs.</a:t>
            </a:r>
            <a:endParaRPr lang="en-US" altLang="en-US" sz="2800" dirty="0"/>
          </a:p>
          <a:p>
            <a:endParaRPr lang="en-IE" dirty="0"/>
          </a:p>
        </p:txBody>
      </p:sp>
      <p:pic>
        <p:nvPicPr>
          <p:cNvPr id="4" name="Picture 5" descr="money">
            <a:extLst>
              <a:ext uri="{FF2B5EF4-FFF2-40B4-BE49-F238E27FC236}">
                <a16:creationId xmlns:a16="http://schemas.microsoft.com/office/drawing/2014/main" id="{97BD2DFB-5C63-4C9A-B44F-E444C8596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6652" y="3429000"/>
            <a:ext cx="2892996" cy="2890393"/>
          </a:xfrm>
          <a:prstGeom prst="rect">
            <a:avLst/>
          </a:prstGeom>
          <a:noFill/>
        </p:spPr>
      </p:pic>
      <p:pic>
        <p:nvPicPr>
          <p:cNvPr id="5" name="Picture 6" descr="dollarkey">
            <a:extLst>
              <a:ext uri="{FF2B5EF4-FFF2-40B4-BE49-F238E27FC236}">
                <a16:creationId xmlns:a16="http://schemas.microsoft.com/office/drawing/2014/main" id="{46272781-763F-47D3-A2F1-014EB93EA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249" y="4692650"/>
            <a:ext cx="19431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moneyhouse">
            <a:extLst>
              <a:ext uri="{FF2B5EF4-FFF2-40B4-BE49-F238E27FC236}">
                <a16:creationId xmlns:a16="http://schemas.microsoft.com/office/drawing/2014/main" id="{1A620A51-F300-4B14-ADBD-0B59CF58B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606" y="2948559"/>
            <a:ext cx="1738312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moneybridge">
            <a:extLst>
              <a:ext uri="{FF2B5EF4-FFF2-40B4-BE49-F238E27FC236}">
                <a16:creationId xmlns:a16="http://schemas.microsoft.com/office/drawing/2014/main" id="{99933CAB-8C28-43F4-9903-527545209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33" y="4001294"/>
            <a:ext cx="2112963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63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B0865DC-49C9-4022-B736-6DB62CFB7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53" y="835508"/>
            <a:ext cx="4777381" cy="501427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FA807-D400-4828-9E0F-619A91A7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"/>
            <a:ext cx="5257800" cy="1124018"/>
          </a:xfrm>
        </p:spPr>
        <p:txBody>
          <a:bodyPr>
            <a:normAutofit/>
          </a:bodyPr>
          <a:lstStyle/>
          <a:p>
            <a:r>
              <a:rPr lang="en-GB" altLang="en-US" sz="3100" dirty="0"/>
              <a:t>How do these things influence where factories are built?</a:t>
            </a:r>
            <a:endParaRPr lang="en-IE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14EF-A1F1-4D39-9969-7B45EC565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84" y="1124020"/>
            <a:ext cx="5462017" cy="5618156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GB" altLang="en-US" sz="2000" b="1" dirty="0"/>
              <a:t>7. Government/EU Policy:</a:t>
            </a:r>
          </a:p>
          <a:p>
            <a:pPr eaLnBrk="1" hangingPunct="1">
              <a:buFontTx/>
              <a:buNone/>
            </a:pPr>
            <a:r>
              <a:rPr lang="en-GB" altLang="en-US" sz="2000" dirty="0"/>
              <a:t>Governments do many things to</a:t>
            </a:r>
          </a:p>
          <a:p>
            <a:pPr eaLnBrk="1" hangingPunct="1">
              <a:buFontTx/>
              <a:buNone/>
            </a:pPr>
            <a:r>
              <a:rPr lang="en-GB" altLang="en-US" sz="2000" dirty="0"/>
              <a:t>encourage companies to set up in</a:t>
            </a:r>
          </a:p>
          <a:p>
            <a:pPr eaLnBrk="1" hangingPunct="1">
              <a:buFontTx/>
              <a:buNone/>
            </a:pPr>
            <a:r>
              <a:rPr lang="en-GB" altLang="en-US" sz="2000" dirty="0"/>
              <a:t>their country.</a:t>
            </a:r>
          </a:p>
          <a:p>
            <a:pPr eaLnBrk="1" hangingPunct="1">
              <a:buFontTx/>
              <a:buNone/>
            </a:pPr>
            <a:endParaRPr lang="en-GB" altLang="en-US" sz="2000" dirty="0"/>
          </a:p>
          <a:p>
            <a:pPr eaLnBrk="1" hangingPunct="1">
              <a:buFontTx/>
              <a:buNone/>
            </a:pPr>
            <a:r>
              <a:rPr lang="en-GB" altLang="en-US" sz="2000" dirty="0"/>
              <a:t>The Irish government gives grants to</a:t>
            </a:r>
          </a:p>
          <a:p>
            <a:pPr eaLnBrk="1" hangingPunct="1">
              <a:buFontTx/>
              <a:buNone/>
            </a:pPr>
            <a:r>
              <a:rPr lang="en-GB" altLang="en-US" sz="2000" dirty="0"/>
              <a:t>companies who set up here. We also</a:t>
            </a:r>
          </a:p>
          <a:p>
            <a:pPr eaLnBrk="1" hangingPunct="1">
              <a:buFontTx/>
              <a:buNone/>
            </a:pPr>
            <a:r>
              <a:rPr lang="en-GB" altLang="en-US" sz="2000" dirty="0"/>
              <a:t>have a low corporate tax rate. They</a:t>
            </a:r>
          </a:p>
          <a:p>
            <a:pPr eaLnBrk="1" hangingPunct="1">
              <a:buFontTx/>
              <a:buNone/>
            </a:pPr>
            <a:r>
              <a:rPr lang="en-GB" altLang="en-US" sz="2000" dirty="0"/>
              <a:t>may also build factories for the</a:t>
            </a:r>
          </a:p>
          <a:p>
            <a:pPr eaLnBrk="1" hangingPunct="1">
              <a:buFontTx/>
              <a:buNone/>
            </a:pPr>
            <a:r>
              <a:rPr lang="en-GB" altLang="en-US" sz="2000" dirty="0"/>
              <a:t>companies and pay money towards</a:t>
            </a:r>
          </a:p>
          <a:p>
            <a:pPr eaLnBrk="1" hangingPunct="1">
              <a:buFontTx/>
              <a:buNone/>
            </a:pPr>
            <a:r>
              <a:rPr lang="en-GB" altLang="en-US" sz="2000" dirty="0"/>
              <a:t>training workers.</a:t>
            </a:r>
          </a:p>
          <a:p>
            <a:pPr eaLnBrk="1" hangingPunct="1">
              <a:buFontTx/>
              <a:buNone/>
            </a:pPr>
            <a:endParaRPr lang="en-GB" altLang="en-US" sz="2000" dirty="0"/>
          </a:p>
          <a:p>
            <a:pPr eaLnBrk="1" hangingPunct="1">
              <a:buFontTx/>
              <a:buNone/>
            </a:pPr>
            <a:r>
              <a:rPr lang="en-GB" altLang="en-US" sz="2000" dirty="0">
                <a:solidFill>
                  <a:schemeClr val="accent1"/>
                </a:solidFill>
              </a:rPr>
              <a:t>Q. How has membership of the EU helped Ireland attract companies to set up here.</a:t>
            </a:r>
          </a:p>
          <a:p>
            <a:endParaRPr lang="en-IE" sz="1300" dirty="0"/>
          </a:p>
        </p:txBody>
      </p:sp>
    </p:spTree>
    <p:extLst>
      <p:ext uri="{BB962C8B-B14F-4D97-AF65-F5344CB8AC3E}">
        <p14:creationId xmlns:p14="http://schemas.microsoft.com/office/powerpoint/2010/main" val="140032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622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Where do I build my factory?</vt:lpstr>
      <vt:lpstr>What do you need to think about?</vt:lpstr>
      <vt:lpstr>How do these things influence where factories are built?</vt:lpstr>
      <vt:lpstr>How do these things influence where factories are built?</vt:lpstr>
      <vt:lpstr>How are Goods Transported?</vt:lpstr>
      <vt:lpstr>How do these things influence where factories are built?</vt:lpstr>
      <vt:lpstr>How do these things influence where factories are built?</vt:lpstr>
      <vt:lpstr>How do these things influence where factories are built?</vt:lpstr>
      <vt:lpstr>How do these things influence where factories are built?</vt:lpstr>
      <vt:lpstr>How do these things influence where factories are built?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do I build my factory?</dc:title>
  <dc:creator>Catherine Gallagher</dc:creator>
  <cp:lastModifiedBy>Catherine Gallagher</cp:lastModifiedBy>
  <cp:revision>31</cp:revision>
  <dcterms:created xsi:type="dcterms:W3CDTF">2021-03-11T02:30:19Z</dcterms:created>
  <dcterms:modified xsi:type="dcterms:W3CDTF">2021-03-11T03:04:57Z</dcterms:modified>
</cp:coreProperties>
</file>